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5"/>
  </p:notesMasterIdLst>
  <p:sldIdLst>
    <p:sldId id="309" r:id="rId2"/>
    <p:sldId id="34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64" r:id="rId11"/>
    <p:sldId id="359" r:id="rId12"/>
    <p:sldId id="361" r:id="rId13"/>
    <p:sldId id="360" r:id="rId14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CC"/>
    <a:srgbClr val="F0F3FB"/>
    <a:srgbClr val="DEDDDA"/>
    <a:srgbClr val="E6B9B8"/>
    <a:srgbClr val="DAD8D4"/>
    <a:srgbClr val="EADEE7"/>
    <a:srgbClr val="E2E1DE"/>
    <a:srgbClr val="445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503" autoAdjust="0"/>
    <p:restoredTop sz="95304" autoAdjust="0"/>
  </p:normalViewPr>
  <p:slideViewPr>
    <p:cSldViewPr snapToObjects="1">
      <p:cViewPr varScale="1">
        <p:scale>
          <a:sx n="82" d="100"/>
          <a:sy n="82" d="100"/>
        </p:scale>
        <p:origin x="84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A4A78E-3EE6-460E-BAE4-6F39EE78D39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984877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868B560A-BEAC-4283-BA72-462A12258657}" type="slidenum">
              <a:rPr lang="en-GB" altLang="en-US" smtClean="0"/>
              <a:pPr>
                <a:spcBef>
                  <a:spcPct val="0"/>
                </a:spcBef>
              </a:pPr>
              <a:t>1</a:t>
            </a:fld>
            <a:endParaRPr lang="en-GB" altLang="en-US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93330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10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689344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11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38329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67806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13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655511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2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573047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3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30983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4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599421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5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409988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6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531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7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24598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8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1156659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C6096F89-B3D5-4AEB-9D4F-65144FA37287}" type="slidenum">
              <a:rPr lang="en-GB" altLang="en-US" smtClean="0"/>
              <a:pPr>
                <a:spcBef>
                  <a:spcPct val="0"/>
                </a:spcBef>
              </a:pPr>
              <a:t>9</a:t>
            </a:fld>
            <a:endParaRPr lang="en-GB" altLang="en-US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2265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8BDF1-9D91-4E9D-A985-AB887679A1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5358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D0954-41DC-4048-AD49-8681FC5FEB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068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981B3-F320-46FA-959C-EC02D7CB87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96337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A0C07-FBAB-45EA-9EA0-0F846D884E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518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42D02-3FAE-4A94-B744-96C0B909609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75306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672DF-3394-4394-872F-F7B9D8F0B6B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28433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C1DFD-8525-4B64-A219-C894CA0970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8733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712F23-2806-4EF2-802D-8768E9DA9CC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0176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58C17-ACF6-4ED4-9A33-6E121EB48A0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6155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167FF1-7836-416C-83DA-F5E58369D55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3736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90225B-4AA4-4B8F-984C-A32A5D582A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79411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675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B6A2C6E-5D53-48DC-9A64-03C2834424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tiff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tif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tiff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-15875"/>
            <a:ext cx="9144000" cy="923925"/>
            <a:chOff x="0" y="3755"/>
            <a:chExt cx="5760" cy="582"/>
          </a:xfrm>
        </p:grpSpPr>
        <p:pic>
          <p:nvPicPr>
            <p:cNvPr id="3079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80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11187" y="1288363"/>
            <a:ext cx="7921625" cy="584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defRPr/>
            </a:pPr>
            <a:r>
              <a:rPr lang="en-GB" sz="3200" b="1" dirty="0" smtClean="0">
                <a:latin typeface="+mj-lt"/>
              </a:rPr>
              <a:t>UOG Journal Club: October 2018</a:t>
            </a:r>
          </a:p>
        </p:txBody>
      </p:sp>
      <p:pic>
        <p:nvPicPr>
          <p:cNvPr id="3076" name="Picture 51" descr="\\ISUOG-DC01\users\ostirrup\Desktop\Journal Club logo.tif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647583"/>
            <a:ext cx="2476500" cy="204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95536" y="2125305"/>
            <a:ext cx="8534555" cy="101566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 b="1" dirty="0">
                <a:latin typeface="+mj-lt"/>
              </a:rPr>
              <a:t>Maternal hemodynamics, fetal biometry and Doppler indices</a:t>
            </a:r>
          </a:p>
          <a:p>
            <a:pPr algn="ctr" eaLnBrk="1" hangingPunct="1">
              <a:defRPr/>
            </a:pPr>
            <a:r>
              <a:rPr lang="en-US" sz="2000" b="1" dirty="0">
                <a:latin typeface="+mj-lt"/>
              </a:rPr>
              <a:t>in pregnancies followed up for suspected fetal growth</a:t>
            </a:r>
          </a:p>
          <a:p>
            <a:pPr algn="ctr" eaLnBrk="1" hangingPunct="1">
              <a:defRPr/>
            </a:pPr>
            <a:r>
              <a:rPr lang="en-US" sz="2000" b="1" dirty="0">
                <a:latin typeface="+mj-lt"/>
              </a:rPr>
              <a:t>restriction</a:t>
            </a:r>
            <a:endParaRPr lang="en-US" sz="2000" b="1" dirty="0" smtClean="0">
              <a:latin typeface="+mj-lt"/>
            </a:endParaRPr>
          </a:p>
        </p:txBody>
      </p:sp>
      <p:sp>
        <p:nvSpPr>
          <p:cNvPr id="3078" name="TextBox 2"/>
          <p:cNvSpPr txBox="1">
            <a:spLocks noChangeArrowheads="1"/>
          </p:cNvSpPr>
          <p:nvPr/>
        </p:nvSpPr>
        <p:spPr bwMode="auto">
          <a:xfrm>
            <a:off x="2881170" y="4941168"/>
            <a:ext cx="6048921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Journal Club slides prepared by Dr Alessandra </a:t>
            </a:r>
            <a:r>
              <a:rPr lang="en-GB" dirty="0" err="1" smtClean="0">
                <a:latin typeface="+mj-lt"/>
              </a:rPr>
              <a:t>Familiari</a:t>
            </a:r>
            <a:endParaRPr lang="en-GB" dirty="0" smtClean="0">
              <a:latin typeface="+mj-lt"/>
            </a:endParaRPr>
          </a:p>
          <a:p>
            <a:pPr algn="ctr" eaLnBrk="1" hangingPunct="1">
              <a:defRPr/>
            </a:pPr>
            <a:r>
              <a:rPr lang="en-GB" dirty="0" smtClean="0">
                <a:latin typeface="+mj-lt"/>
              </a:rPr>
              <a:t>(UOG Editor for Trainees)</a:t>
            </a: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179388" y="3328966"/>
            <a:ext cx="8526002" cy="64633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US" dirty="0" smtClean="0">
                <a:latin typeface="+mj-lt"/>
              </a:rPr>
              <a:t>L. A. Roberts, H. Z. Ling, L. C. Poon, K. H. </a:t>
            </a:r>
            <a:r>
              <a:rPr lang="en-US" dirty="0" err="1" smtClean="0">
                <a:latin typeface="+mj-lt"/>
              </a:rPr>
              <a:t>Nicolaides</a:t>
            </a:r>
            <a:r>
              <a:rPr lang="en-US" dirty="0" smtClean="0">
                <a:latin typeface="+mj-lt"/>
              </a:rPr>
              <a:t> and N. A. </a:t>
            </a:r>
            <a:r>
              <a:rPr lang="en-US" dirty="0" err="1" smtClean="0">
                <a:latin typeface="+mj-lt"/>
              </a:rPr>
              <a:t>Kametas</a:t>
            </a:r>
            <a:endParaRPr lang="en-US" dirty="0" smtClean="0">
              <a:latin typeface="+mj-lt"/>
            </a:endParaRPr>
          </a:p>
          <a:p>
            <a:pPr algn="ctr" eaLnBrk="1" hangingPunct="1">
              <a:tabLst>
                <a:tab pos="788988" algn="l"/>
                <a:tab pos="881063" algn="l"/>
              </a:tabLst>
              <a:defRPr/>
            </a:pPr>
            <a:r>
              <a:rPr lang="en-US" i="1" dirty="0" smtClean="0">
                <a:latin typeface="+mj-lt"/>
              </a:rPr>
              <a:t>Volume 52, Issue 4, pages 507</a:t>
            </a:r>
            <a:r>
              <a:rPr lang="en-GB" i="1" dirty="0" smtClean="0"/>
              <a:t>–</a:t>
            </a:r>
            <a:r>
              <a:rPr lang="en-US" i="1" dirty="0" smtClean="0">
                <a:latin typeface="+mj-lt"/>
              </a:rPr>
              <a:t>514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07504" y="2051556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Results</a:t>
            </a:r>
            <a:endParaRPr lang="en-GB" sz="2800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323528" y="2807514"/>
            <a:ext cx="8497070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it-IT" dirty="0"/>
              <a:t>Multivariate logistic regression analysis for the </a:t>
            </a:r>
            <a:r>
              <a:rPr lang="it-IT" dirty="0" smtClean="0"/>
              <a:t>prediction of </a:t>
            </a:r>
            <a:r>
              <a:rPr lang="it-IT" dirty="0"/>
              <a:t>delivery of a neonate with a birth </a:t>
            </a:r>
            <a:r>
              <a:rPr lang="it-IT" dirty="0" smtClean="0"/>
              <a:t>weight &lt; 3</a:t>
            </a:r>
            <a:r>
              <a:rPr lang="en-GB" baseline="30000" dirty="0" err="1"/>
              <a:t>th</a:t>
            </a:r>
            <a:r>
              <a:rPr lang="it-IT" dirty="0" smtClean="0"/>
              <a:t> percentile demonstrated that the </a:t>
            </a:r>
            <a:r>
              <a:rPr lang="it-IT" dirty="0"/>
              <a:t>addition of maternal hemodynamic variables </a:t>
            </a:r>
            <a:r>
              <a:rPr lang="it-IT" dirty="0" smtClean="0"/>
              <a:t>produced a </a:t>
            </a:r>
            <a:r>
              <a:rPr lang="it-IT" dirty="0"/>
              <a:t>better prediction model than did the </a:t>
            </a:r>
            <a:r>
              <a:rPr lang="it-IT" dirty="0" smtClean="0"/>
              <a:t>one based </a:t>
            </a:r>
            <a:r>
              <a:rPr lang="it-IT" dirty="0"/>
              <a:t>solely on maternal demographics, fetal </a:t>
            </a:r>
            <a:r>
              <a:rPr lang="it-IT" dirty="0" smtClean="0"/>
              <a:t>biometry and </a:t>
            </a:r>
            <a:r>
              <a:rPr lang="it-IT" dirty="0"/>
              <a:t>Doppler </a:t>
            </a:r>
            <a:r>
              <a:rPr lang="it-IT" dirty="0" smtClean="0"/>
              <a:t>indices.</a:t>
            </a:r>
          </a:p>
          <a:p>
            <a:pPr algn="just"/>
            <a:endParaRPr lang="it-IT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it-IT" dirty="0"/>
              <a:t>M</a:t>
            </a:r>
            <a:r>
              <a:rPr lang="it-IT" dirty="0" smtClean="0"/>
              <a:t>ultivariate </a:t>
            </a:r>
            <a:r>
              <a:rPr lang="it-IT" dirty="0"/>
              <a:t>logistic regression analysis for the </a:t>
            </a:r>
            <a:r>
              <a:rPr lang="it-IT" dirty="0" smtClean="0"/>
              <a:t>prediction of </a:t>
            </a:r>
            <a:r>
              <a:rPr lang="it-IT" dirty="0"/>
              <a:t>subsequent </a:t>
            </a:r>
            <a:r>
              <a:rPr lang="it-IT" dirty="0" smtClean="0"/>
              <a:t>FGR showed that </a:t>
            </a:r>
            <a:r>
              <a:rPr lang="it-IT" dirty="0"/>
              <a:t>maternal hemodynamic </a:t>
            </a:r>
            <a:r>
              <a:rPr lang="it-IT" dirty="0" smtClean="0"/>
              <a:t>variables did </a:t>
            </a:r>
            <a:r>
              <a:rPr lang="it-IT" dirty="0"/>
              <a:t>not provide an improvement in the </a:t>
            </a:r>
            <a:r>
              <a:rPr lang="it-IT" dirty="0" smtClean="0"/>
              <a:t>prediction model </a:t>
            </a:r>
            <a:r>
              <a:rPr lang="it-IT" dirty="0"/>
              <a:t>based on maternal demographics, </a:t>
            </a:r>
            <a:r>
              <a:rPr lang="it-IT" dirty="0" smtClean="0"/>
              <a:t>fetal biometry </a:t>
            </a:r>
            <a:r>
              <a:rPr lang="it-IT" dirty="0"/>
              <a:t>and Doppler </a:t>
            </a:r>
            <a:r>
              <a:rPr lang="it-IT" dirty="0" smtClean="0"/>
              <a:t>indices.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1401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sellaDiTesto 5"/>
          <p:cNvSpPr txBox="1"/>
          <p:nvPr/>
        </p:nvSpPr>
        <p:spPr>
          <a:xfrm>
            <a:off x="215452" y="1844824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Discussion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79388" y="2512635"/>
            <a:ext cx="87130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All three groups at presentation were characterized by lower maternal SV and CO Z-scores and higher PVR Z-score compared with normal pregnancies.</a:t>
            </a:r>
          </a:p>
          <a:p>
            <a:pPr marL="285750" indent="-285750" algn="just">
              <a:buFont typeface="Arial" charset="0"/>
              <a:buChar char="•"/>
            </a:pPr>
            <a:endParaRPr lang="en-GB" dirty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Women with an abnormal </a:t>
            </a:r>
            <a:r>
              <a:rPr lang="en-GB" dirty="0" err="1" smtClean="0"/>
              <a:t>fetal</a:t>
            </a:r>
            <a:r>
              <a:rPr lang="en-GB" dirty="0" smtClean="0"/>
              <a:t> Doppler index at presentation demonstrated the lowest CO and SV Z-scores, highest </a:t>
            </a:r>
            <a:r>
              <a:rPr lang="en-GB" dirty="0" smtClean="0"/>
              <a:t>PVR </a:t>
            </a:r>
            <a:r>
              <a:rPr lang="en-GB" dirty="0" smtClean="0"/>
              <a:t>Z-scores, asymmetrical biometry, signs of redistribution and the highest </a:t>
            </a:r>
            <a:r>
              <a:rPr lang="en-GB" dirty="0" err="1" smtClean="0"/>
              <a:t>UtA</a:t>
            </a:r>
            <a:r>
              <a:rPr lang="en-GB" dirty="0" smtClean="0"/>
              <a:t>-PI Z-score.</a:t>
            </a:r>
          </a:p>
          <a:p>
            <a:pPr marL="285750" indent="-285750" algn="just">
              <a:buFont typeface="Arial" charset="0"/>
              <a:buChar char="•"/>
            </a:pPr>
            <a:endParaRPr lang="en-GB" dirty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Pregnancies that subsequently demonstrated abnormal </a:t>
            </a:r>
            <a:r>
              <a:rPr lang="en-GB" dirty="0" err="1" smtClean="0"/>
              <a:t>fetal</a:t>
            </a:r>
            <a:r>
              <a:rPr lang="en-GB" dirty="0" smtClean="0"/>
              <a:t> Doppler indices had no significant differences in terms of maternal </a:t>
            </a:r>
            <a:r>
              <a:rPr lang="en-GB" dirty="0" err="1" smtClean="0"/>
              <a:t>hemodynamics</a:t>
            </a:r>
            <a:r>
              <a:rPr lang="en-GB" dirty="0" smtClean="0"/>
              <a:t>, </a:t>
            </a:r>
            <a:r>
              <a:rPr lang="en-GB" dirty="0" err="1" smtClean="0"/>
              <a:t>fetal</a:t>
            </a:r>
            <a:r>
              <a:rPr lang="en-GB" dirty="0" smtClean="0"/>
              <a:t> biometry and Doppler indices, apart from higher UA-PI Z-score.</a:t>
            </a:r>
          </a:p>
          <a:p>
            <a:pPr marL="285750" indent="-285750" algn="just">
              <a:buFont typeface="Arial" charset="0"/>
              <a:buChar char="•"/>
            </a:pPr>
            <a:endParaRPr lang="en-GB" dirty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Pregnancies with a birth weight &lt; 3</a:t>
            </a:r>
            <a:r>
              <a:rPr lang="en-GB" baseline="30000" dirty="0"/>
              <a:t>th</a:t>
            </a:r>
            <a:r>
              <a:rPr lang="en-GB" dirty="0" smtClean="0"/>
              <a:t> percentile had distinct differences compared with those with birth weight ≥</a:t>
            </a:r>
            <a:r>
              <a:rPr lang="en-GB" dirty="0"/>
              <a:t> </a:t>
            </a:r>
            <a:r>
              <a:rPr lang="en-GB" dirty="0" smtClean="0"/>
              <a:t>3</a:t>
            </a:r>
            <a:r>
              <a:rPr lang="en-GB" baseline="30000" dirty="0" smtClean="0"/>
              <a:t>th</a:t>
            </a:r>
            <a:r>
              <a:rPr lang="en-GB" dirty="0" smtClean="0"/>
              <a:t> percentile in terms of maternal </a:t>
            </a:r>
            <a:r>
              <a:rPr lang="en-GB" dirty="0" err="1" smtClean="0"/>
              <a:t>hemodynamics</a:t>
            </a:r>
            <a:r>
              <a:rPr lang="en-GB" dirty="0" smtClean="0"/>
              <a:t> and </a:t>
            </a:r>
            <a:r>
              <a:rPr lang="en-GB" dirty="0" err="1" smtClean="0"/>
              <a:t>fetal</a:t>
            </a:r>
            <a:r>
              <a:rPr lang="en-GB" dirty="0" smtClean="0"/>
              <a:t> Doppler indices.</a:t>
            </a:r>
          </a:p>
        </p:txBody>
      </p:sp>
    </p:spTree>
    <p:extLst>
      <p:ext uri="{BB962C8B-B14F-4D97-AF65-F5344CB8AC3E}">
        <p14:creationId xmlns:p14="http://schemas.microsoft.com/office/powerpoint/2010/main" val="7292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79387" y="1844824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Discussion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15516" y="2996952"/>
            <a:ext cx="3024336" cy="10618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400" b="1" dirty="0" err="1" smtClean="0"/>
              <a:t>Higher</a:t>
            </a:r>
            <a:r>
              <a:rPr lang="it-IT" sz="1400" b="1" dirty="0" smtClean="0"/>
              <a:t> </a:t>
            </a:r>
            <a:r>
              <a:rPr lang="it-IT" sz="1400" b="1" dirty="0"/>
              <a:t>CO </a:t>
            </a:r>
            <a:r>
              <a:rPr lang="it-IT" sz="1400" b="1" dirty="0" err="1"/>
              <a:t>Z</a:t>
            </a:r>
            <a:r>
              <a:rPr lang="it-IT" sz="1400" b="1" dirty="0"/>
              <a:t>-score </a:t>
            </a:r>
            <a:r>
              <a:rPr lang="it-IT" sz="1400" b="1" dirty="0" err="1"/>
              <a:t>was</a:t>
            </a:r>
            <a:r>
              <a:rPr lang="it-IT" sz="1400" b="1" dirty="0"/>
              <a:t> </a:t>
            </a:r>
            <a:r>
              <a:rPr lang="it-IT" sz="1400" b="1" dirty="0" err="1"/>
              <a:t>associated</a:t>
            </a:r>
            <a:r>
              <a:rPr lang="it-IT" sz="1400" b="1" dirty="0"/>
              <a:t> with </a:t>
            </a:r>
            <a:r>
              <a:rPr lang="it-IT" sz="1400" b="1" dirty="0" err="1"/>
              <a:t>higher</a:t>
            </a:r>
            <a:r>
              <a:rPr lang="it-IT" sz="1400" b="1" dirty="0"/>
              <a:t> MCA-PI</a:t>
            </a:r>
          </a:p>
          <a:p>
            <a:pPr algn="just">
              <a:lnSpc>
                <a:spcPct val="150000"/>
              </a:lnSpc>
            </a:pPr>
            <a:r>
              <a:rPr lang="it-IT" sz="1400" b="1" dirty="0"/>
              <a:t>Z-score and lower UtA-PI </a:t>
            </a:r>
            <a:r>
              <a:rPr lang="it-IT" sz="1400" b="1" dirty="0" smtClean="0"/>
              <a:t>Z-score </a:t>
            </a:r>
            <a:endParaRPr lang="it-IT" sz="1400" b="1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15516" y="4798763"/>
            <a:ext cx="3024336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sz="1400" b="1" dirty="0" smtClean="0"/>
              <a:t>Higher MAP and </a:t>
            </a:r>
            <a:r>
              <a:rPr lang="it-IT" sz="1400" b="1" dirty="0"/>
              <a:t>PVR Z-scores were associated with higher </a:t>
            </a:r>
            <a:endParaRPr lang="it-IT" sz="1400" b="1" dirty="0" smtClean="0"/>
          </a:p>
          <a:p>
            <a:pPr algn="just">
              <a:lnSpc>
                <a:spcPct val="150000"/>
              </a:lnSpc>
            </a:pPr>
            <a:r>
              <a:rPr lang="it-IT" sz="1400" b="1" dirty="0" smtClean="0"/>
              <a:t>UA-PI Z-score </a:t>
            </a:r>
            <a:r>
              <a:rPr lang="it-IT" sz="1400" b="1" dirty="0"/>
              <a:t>and lower MCA-PI, HC and </a:t>
            </a:r>
            <a:r>
              <a:rPr lang="it-IT" sz="1400" b="1" dirty="0" smtClean="0"/>
              <a:t>AC Z-scores</a:t>
            </a:r>
            <a:endParaRPr lang="it-IT" sz="1400" b="1" dirty="0"/>
          </a:p>
        </p:txBody>
      </p:sp>
      <p:sp>
        <p:nvSpPr>
          <p:cNvPr id="5" name="Parentesi quadra chiusa 4"/>
          <p:cNvSpPr/>
          <p:nvPr/>
        </p:nvSpPr>
        <p:spPr bwMode="auto">
          <a:xfrm>
            <a:off x="3563888" y="3429000"/>
            <a:ext cx="720080" cy="2520280"/>
          </a:xfrm>
          <a:prstGeom prst="rightBracke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4788024" y="2708920"/>
            <a:ext cx="3888432" cy="36471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charset="2"/>
              <a:buChar char="Ø"/>
            </a:pPr>
            <a:r>
              <a:rPr lang="it-IT" sz="1400" b="1" dirty="0" smtClean="0"/>
              <a:t>VOLUME DEPLETION AND HIGH RESISTANCE IN THE MATERNAL CARDIOVASCULAR SYSTEM ARE ASSOCIATED WITH INCREASED PLACENTAL RESISTANCE AND FETAL GROWTH IMPAIRMENT.</a:t>
            </a:r>
          </a:p>
          <a:p>
            <a:pPr algn="just">
              <a:lnSpc>
                <a:spcPct val="150000"/>
              </a:lnSpc>
            </a:pPr>
            <a:endParaRPr lang="it-IT" sz="1400" b="1" dirty="0" smtClean="0"/>
          </a:p>
          <a:p>
            <a:pPr marL="285750" indent="-285750" algn="just">
              <a:lnSpc>
                <a:spcPct val="150000"/>
              </a:lnSpc>
              <a:buFont typeface="Wingdings" charset="2"/>
              <a:buChar char="Ø"/>
            </a:pPr>
            <a:r>
              <a:rPr lang="it-IT" sz="1400" b="1" dirty="0" smtClean="0"/>
              <a:t>CORRELATIONS ARE MODEST AND EXPLAIN ONLY A SMALL PART OF THE VARIABILITY IN FETAL BIOMETRY AND DOPPLER VARIABLES.</a:t>
            </a:r>
            <a:endParaRPr lang="it-IT" sz="1400" b="1" dirty="0"/>
          </a:p>
        </p:txBody>
      </p:sp>
      <p:cxnSp>
        <p:nvCxnSpPr>
          <p:cNvPr id="10" name="Connettore 1 9"/>
          <p:cNvCxnSpPr>
            <a:stCxn id="5" idx="2"/>
          </p:cNvCxnSpPr>
          <p:nvPr/>
        </p:nvCxnSpPr>
        <p:spPr bwMode="auto">
          <a:xfrm>
            <a:off x="4283968" y="4689140"/>
            <a:ext cx="504056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59463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sellaDiTesto 5"/>
          <p:cNvSpPr txBox="1"/>
          <p:nvPr/>
        </p:nvSpPr>
        <p:spPr>
          <a:xfrm>
            <a:off x="179387" y="1988840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Discussion points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323528" y="2654910"/>
            <a:ext cx="83529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What is the possible explanation of having similar maternal </a:t>
            </a:r>
            <a:r>
              <a:rPr lang="en-GB" dirty="0" err="1" smtClean="0"/>
              <a:t>hemodynamics</a:t>
            </a:r>
            <a:r>
              <a:rPr lang="en-GB" dirty="0" smtClean="0"/>
              <a:t>, </a:t>
            </a:r>
            <a:r>
              <a:rPr lang="en-GB" dirty="0" err="1" smtClean="0"/>
              <a:t>fetal</a:t>
            </a:r>
            <a:r>
              <a:rPr lang="en-GB" dirty="0" smtClean="0"/>
              <a:t> biometry and Doppler indices between Groups 2 and 3, despite the fact that abnormal </a:t>
            </a:r>
            <a:r>
              <a:rPr lang="en-GB" dirty="0" err="1" smtClean="0"/>
              <a:t>fetal</a:t>
            </a:r>
            <a:r>
              <a:rPr lang="en-GB" dirty="0" smtClean="0"/>
              <a:t> Doppler indices were evident in Group 2?</a:t>
            </a:r>
          </a:p>
          <a:p>
            <a:pPr marL="285750" indent="-285750" algn="just">
              <a:buFont typeface="Arial" charset="0"/>
              <a:buChar char="•"/>
            </a:pPr>
            <a:endParaRPr lang="en-GB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Is it possible that Group 2 is “only” an “earlier stage” of FGR? Or does it </a:t>
            </a:r>
            <a:r>
              <a:rPr lang="en-GB" dirty="0"/>
              <a:t>just have a better maternal hemodynamic </a:t>
            </a:r>
            <a:r>
              <a:rPr lang="en-GB" dirty="0" smtClean="0"/>
              <a:t>profile, and </a:t>
            </a:r>
            <a:r>
              <a:rPr lang="en-GB" dirty="0"/>
              <a:t>further insult, such as hypertension with </a:t>
            </a:r>
            <a:r>
              <a:rPr lang="en-GB" dirty="0" smtClean="0"/>
              <a:t>subsequent antihypertensive </a:t>
            </a:r>
            <a:r>
              <a:rPr lang="en-GB" dirty="0"/>
              <a:t>treatment, </a:t>
            </a:r>
            <a:r>
              <a:rPr lang="en-GB" dirty="0" smtClean="0"/>
              <a:t>worsen </a:t>
            </a:r>
            <a:r>
              <a:rPr lang="en-GB" dirty="0"/>
              <a:t>maternal and </a:t>
            </a:r>
            <a:r>
              <a:rPr lang="en-GB" dirty="0" err="1" smtClean="0"/>
              <a:t>fetal</a:t>
            </a:r>
            <a:r>
              <a:rPr lang="en-GB" dirty="0" smtClean="0"/>
              <a:t> homeostasis?</a:t>
            </a:r>
          </a:p>
          <a:p>
            <a:pPr marL="285750" indent="-285750" algn="just">
              <a:buFont typeface="Arial" charset="0"/>
              <a:buChar char="•"/>
            </a:pPr>
            <a:endParaRPr lang="en-GB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Is it possible to speculate that </a:t>
            </a:r>
            <a:r>
              <a:rPr lang="en-GB" dirty="0"/>
              <a:t>impaired maternal cardiovascular adaptation </a:t>
            </a:r>
            <a:r>
              <a:rPr lang="en-GB" dirty="0" smtClean="0"/>
              <a:t>and evidence </a:t>
            </a:r>
            <a:r>
              <a:rPr lang="en-GB" dirty="0"/>
              <a:t>of placental insufficiency </a:t>
            </a:r>
            <a:r>
              <a:rPr lang="en-GB" dirty="0" smtClean="0"/>
              <a:t>could indicate earlier </a:t>
            </a:r>
            <a:r>
              <a:rPr lang="en-GB" dirty="0"/>
              <a:t>delivery </a:t>
            </a:r>
            <a:r>
              <a:rPr lang="en-GB" dirty="0" smtClean="0"/>
              <a:t>in </a:t>
            </a:r>
            <a:r>
              <a:rPr lang="en-GB" dirty="0"/>
              <a:t>such a high-risk </a:t>
            </a:r>
            <a:r>
              <a:rPr lang="en-GB" dirty="0" smtClean="0"/>
              <a:t>group in order to improve outcomes?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5735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800219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kern="0" dirty="0">
                <a:solidFill>
                  <a:schemeClr val="bg1"/>
                </a:solidFill>
                <a:latin typeface="Arial"/>
              </a:rPr>
              <a:t>Maternal hemodynamics, fetal biometry and Doppler </a:t>
            </a:r>
            <a:r>
              <a:rPr lang="en-US" sz="1600" b="1" kern="0" dirty="0" smtClean="0">
                <a:solidFill>
                  <a:schemeClr val="bg1"/>
                </a:solidFill>
                <a:latin typeface="Arial"/>
              </a:rPr>
              <a:t>indices in </a:t>
            </a:r>
            <a:r>
              <a:rPr lang="en-US" sz="1600" b="1" kern="0" dirty="0">
                <a:solidFill>
                  <a:schemeClr val="bg1"/>
                </a:solidFill>
                <a:latin typeface="Arial"/>
              </a:rPr>
              <a:t>pregnancies followed up for suspected fetal </a:t>
            </a:r>
            <a:r>
              <a:rPr lang="en-US" sz="1600" b="1" kern="0" dirty="0" smtClean="0">
                <a:solidFill>
                  <a:schemeClr val="bg1"/>
                </a:solidFill>
                <a:latin typeface="Arial"/>
              </a:rPr>
              <a:t>growth restriction</a:t>
            </a:r>
            <a:endParaRPr lang="en-US" sz="1600" b="1" kern="0" dirty="0">
              <a:solidFill>
                <a:schemeClr val="bg1"/>
              </a:solidFill>
              <a:latin typeface="Arial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UOG 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2018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59531" y="1772816"/>
            <a:ext cx="842493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GB" sz="2800" b="1" dirty="0" smtClean="0"/>
              <a:t>Introduction</a:t>
            </a:r>
            <a:endParaRPr lang="en-GB" sz="2800" b="1" dirty="0"/>
          </a:p>
          <a:p>
            <a:pPr algn="ctr">
              <a:lnSpc>
                <a:spcPct val="150000"/>
              </a:lnSpc>
            </a:pPr>
            <a:endParaRPr lang="en-GB" sz="1000" b="1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dirty="0"/>
              <a:t>Small-for-gestational-age (SGA) fetuses with </a:t>
            </a:r>
            <a:r>
              <a:rPr lang="en-GB" dirty="0" smtClean="0"/>
              <a:t>birth weight &lt; 10</a:t>
            </a:r>
            <a:r>
              <a:rPr lang="en-GB" baseline="30000" dirty="0" smtClean="0"/>
              <a:t>th</a:t>
            </a:r>
            <a:r>
              <a:rPr lang="en-GB" dirty="0" smtClean="0"/>
              <a:t> percentile show increased perinatal complications.</a:t>
            </a:r>
          </a:p>
          <a:p>
            <a:pPr algn="just"/>
            <a:endParaRPr lang="en-GB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dirty="0" smtClean="0"/>
              <a:t>The risk of major adverse outcome is </a:t>
            </a:r>
            <a:r>
              <a:rPr lang="en-US" dirty="0" smtClean="0"/>
              <a:t>particularly </a:t>
            </a:r>
            <a:r>
              <a:rPr lang="en-US" dirty="0"/>
              <a:t>marked in the subgroup </a:t>
            </a:r>
            <a:r>
              <a:rPr lang="en-US" dirty="0" smtClean="0"/>
              <a:t>with birth weight &lt;</a:t>
            </a:r>
            <a:r>
              <a:rPr lang="en-GB" dirty="0"/>
              <a:t> </a:t>
            </a:r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percentile and </a:t>
            </a:r>
            <a:r>
              <a:rPr lang="en-US" dirty="0"/>
              <a:t>in those with </a:t>
            </a:r>
            <a:r>
              <a:rPr lang="en-US" dirty="0" smtClean="0"/>
              <a:t>redistribution </a:t>
            </a:r>
            <a:r>
              <a:rPr lang="en-US" dirty="0"/>
              <a:t>of the fetal circulation with increased </a:t>
            </a:r>
            <a:r>
              <a:rPr lang="en-US" dirty="0" err="1" smtClean="0"/>
              <a:t>pulsatility</a:t>
            </a:r>
            <a:r>
              <a:rPr lang="en-US" dirty="0" smtClean="0"/>
              <a:t> index </a:t>
            </a:r>
            <a:r>
              <a:rPr lang="en-US" dirty="0"/>
              <a:t>(PI) in the umbilical artery (UA), </a:t>
            </a:r>
            <a:r>
              <a:rPr lang="en-US" dirty="0" smtClean="0"/>
              <a:t>reduced PI </a:t>
            </a:r>
            <a:r>
              <a:rPr lang="en-US" dirty="0"/>
              <a:t>in the fetal middle cerebral artery (MCA) and </a:t>
            </a:r>
            <a:r>
              <a:rPr lang="en-US" dirty="0" smtClean="0"/>
              <a:t>reduced amniotic </a:t>
            </a:r>
            <a:r>
              <a:rPr lang="en-US" dirty="0"/>
              <a:t>fluid </a:t>
            </a:r>
            <a:r>
              <a:rPr lang="en-US" dirty="0" smtClean="0"/>
              <a:t>level.</a:t>
            </a:r>
          </a:p>
          <a:p>
            <a:pPr marL="285750" indent="-285750" algn="just">
              <a:buFont typeface="Arial" charset="0"/>
              <a:buChar char="•"/>
            </a:pPr>
            <a:endParaRPr lang="en-US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dirty="0"/>
              <a:t>T</a:t>
            </a:r>
            <a:r>
              <a:rPr lang="en-GB" dirty="0" smtClean="0"/>
              <a:t>he knowledge that</a:t>
            </a:r>
            <a:r>
              <a:rPr lang="en-GB" dirty="0"/>
              <a:t>, in pregnancies with impaired </a:t>
            </a:r>
            <a:r>
              <a:rPr lang="en-GB" dirty="0" err="1"/>
              <a:t>fetal</a:t>
            </a:r>
            <a:r>
              <a:rPr lang="en-GB" dirty="0"/>
              <a:t> growth </a:t>
            </a:r>
            <a:r>
              <a:rPr lang="en-GB" dirty="0" smtClean="0"/>
              <a:t>there is </a:t>
            </a:r>
            <a:r>
              <a:rPr lang="en-GB" dirty="0"/>
              <a:t>abnormal maternal cardiac function, has been </a:t>
            </a:r>
            <a:r>
              <a:rPr lang="en-GB" dirty="0" smtClean="0"/>
              <a:t>utilized for </a:t>
            </a:r>
            <a:r>
              <a:rPr lang="en-GB" dirty="0"/>
              <a:t>screening for the risk of placental insufficiency at </a:t>
            </a:r>
            <a:r>
              <a:rPr lang="en-GB" dirty="0" smtClean="0"/>
              <a:t>the routine </a:t>
            </a:r>
            <a:r>
              <a:rPr lang="en-GB" dirty="0"/>
              <a:t>first-trimester scan in both high- and </a:t>
            </a:r>
            <a:r>
              <a:rPr lang="en-GB" dirty="0" smtClean="0"/>
              <a:t>low-risk pregnancies.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sellaDiTesto 1"/>
          <p:cNvSpPr txBox="1"/>
          <p:nvPr/>
        </p:nvSpPr>
        <p:spPr>
          <a:xfrm>
            <a:off x="1043608" y="2348880"/>
            <a:ext cx="7128792" cy="320087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FF0000"/>
                </a:solidFill>
              </a:rPr>
              <a:t>Aim of the study</a:t>
            </a:r>
          </a:p>
          <a:p>
            <a:pPr algn="ctr"/>
            <a:endParaRPr lang="en-GB" b="1" dirty="0" smtClean="0">
              <a:solidFill>
                <a:srgbClr val="FF0000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GB" sz="1600" b="1" dirty="0" smtClean="0"/>
              <a:t>To </a:t>
            </a:r>
            <a:r>
              <a:rPr lang="en-GB" sz="1600" b="1" dirty="0"/>
              <a:t>assess whether </a:t>
            </a:r>
            <a:r>
              <a:rPr lang="en-GB" sz="1600" b="1" dirty="0" smtClean="0"/>
              <a:t>maternal </a:t>
            </a:r>
            <a:r>
              <a:rPr lang="en-GB" sz="1600" b="1" dirty="0" err="1" smtClean="0"/>
              <a:t>hemodynamics</a:t>
            </a:r>
            <a:r>
              <a:rPr lang="en-GB" sz="1600" b="1" dirty="0"/>
              <a:t>, </a:t>
            </a:r>
            <a:r>
              <a:rPr lang="en-GB" sz="1600" b="1" dirty="0" err="1"/>
              <a:t>fetal</a:t>
            </a:r>
            <a:r>
              <a:rPr lang="en-GB" sz="1600" b="1" dirty="0"/>
              <a:t> biometry and Doppler indices </a:t>
            </a:r>
            <a:r>
              <a:rPr lang="en-GB" sz="1600" b="1" dirty="0" smtClean="0"/>
              <a:t>at presentation</a:t>
            </a:r>
            <a:r>
              <a:rPr lang="en-GB" sz="1600" b="1" dirty="0"/>
              <a:t>, in women referred to a specialist clinic </a:t>
            </a:r>
            <a:r>
              <a:rPr lang="en-GB" sz="1600" b="1" dirty="0" smtClean="0"/>
              <a:t>for the </a:t>
            </a:r>
            <a:r>
              <a:rPr lang="en-GB" sz="1600" b="1" dirty="0"/>
              <a:t>management of pregnancy with a SGA </a:t>
            </a:r>
            <a:r>
              <a:rPr lang="en-GB" sz="1600" b="1" dirty="0" err="1"/>
              <a:t>fetus</a:t>
            </a:r>
            <a:r>
              <a:rPr lang="en-GB" sz="1600" b="1" dirty="0"/>
              <a:t>,  </a:t>
            </a:r>
            <a:r>
              <a:rPr lang="en-GB" sz="1600" b="1" dirty="0" smtClean="0"/>
              <a:t>can </a:t>
            </a:r>
            <a:r>
              <a:rPr lang="en-GB" sz="1600" b="1" dirty="0"/>
              <a:t>predict the </a:t>
            </a:r>
            <a:r>
              <a:rPr lang="en-GB" sz="1600" b="1" dirty="0" smtClean="0"/>
              <a:t>subsequent development of an </a:t>
            </a:r>
            <a:r>
              <a:rPr lang="en-GB" sz="1600" b="1" dirty="0"/>
              <a:t>abnormal </a:t>
            </a:r>
            <a:r>
              <a:rPr lang="en-GB" sz="1600" b="1" dirty="0" err="1"/>
              <a:t>fetal</a:t>
            </a:r>
            <a:r>
              <a:rPr lang="en-GB" sz="1600" b="1" dirty="0"/>
              <a:t> Doppler index or birth </a:t>
            </a:r>
            <a:r>
              <a:rPr lang="en-GB" sz="1600" b="1" dirty="0" smtClean="0"/>
              <a:t>weight &lt;</a:t>
            </a:r>
            <a:r>
              <a:rPr lang="en-GB" sz="1600" dirty="0"/>
              <a:t> </a:t>
            </a:r>
            <a:r>
              <a:rPr lang="en-GB" sz="1600" b="1" dirty="0" smtClean="0"/>
              <a:t>3</a:t>
            </a:r>
            <a:r>
              <a:rPr lang="en-GB" sz="1600" b="1" baseline="30000" dirty="0" smtClean="0"/>
              <a:t>rd</a:t>
            </a:r>
            <a:r>
              <a:rPr lang="en-GB" sz="1600" b="1" dirty="0" smtClean="0"/>
              <a:t> percentile.</a:t>
            </a:r>
            <a:endParaRPr lang="en-GB" sz="1600" b="1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</p:spTree>
    <p:extLst>
      <p:ext uri="{BB962C8B-B14F-4D97-AF65-F5344CB8AC3E}">
        <p14:creationId xmlns:p14="http://schemas.microsoft.com/office/powerpoint/2010/main" val="17676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CasellaDiTesto 1"/>
          <p:cNvSpPr txBox="1"/>
          <p:nvPr/>
        </p:nvSpPr>
        <p:spPr>
          <a:xfrm>
            <a:off x="179387" y="1700808"/>
            <a:ext cx="878510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Methods</a:t>
            </a:r>
          </a:p>
          <a:p>
            <a:pPr algn="ctr"/>
            <a:endParaRPr lang="en-GB" sz="1200" b="1" dirty="0">
              <a:solidFill>
                <a:srgbClr val="FF0000"/>
              </a:solidFill>
            </a:endParaRPr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 smtClean="0"/>
              <a:t>Prospective </a:t>
            </a:r>
            <a:r>
              <a:rPr lang="en-GB" sz="1600" dirty="0"/>
              <a:t>observational cohort </a:t>
            </a:r>
            <a:r>
              <a:rPr lang="en-GB" sz="1600" dirty="0" smtClean="0"/>
              <a:t>study.</a:t>
            </a:r>
          </a:p>
          <a:p>
            <a:pPr marL="285750" indent="-285750" algn="just">
              <a:buFont typeface="Arial" charset="0"/>
              <a:buChar char="•"/>
            </a:pPr>
            <a:endParaRPr lang="en-GB" sz="8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/>
              <a:t>Maternal hemodynamic assessment was performed </a:t>
            </a:r>
            <a:r>
              <a:rPr lang="en-GB" sz="1600" dirty="0" smtClean="0"/>
              <a:t>on initial </a:t>
            </a:r>
            <a:r>
              <a:rPr lang="en-GB" sz="1600" dirty="0"/>
              <a:t>presentation to the SGA clinic using a </a:t>
            </a:r>
            <a:r>
              <a:rPr lang="en-GB" sz="1600" dirty="0" smtClean="0"/>
              <a:t>non-invasive </a:t>
            </a:r>
            <a:r>
              <a:rPr lang="en-GB" sz="1600" dirty="0" err="1" smtClean="0"/>
              <a:t>bioreactance</a:t>
            </a:r>
            <a:r>
              <a:rPr lang="en-GB" sz="1600" dirty="0" smtClean="0"/>
              <a:t> method and cardiac output (CO) </a:t>
            </a:r>
            <a:r>
              <a:rPr lang="en-GB" sz="1600" dirty="0"/>
              <a:t>(L/min), stroke volume (SV) (mL), heart </a:t>
            </a:r>
            <a:r>
              <a:rPr lang="en-GB" sz="1600" dirty="0" smtClean="0"/>
              <a:t>rate (HR</a:t>
            </a:r>
            <a:r>
              <a:rPr lang="en-GB" sz="1600" dirty="0"/>
              <a:t>) </a:t>
            </a:r>
            <a:r>
              <a:rPr lang="en-GB" sz="1600" dirty="0" smtClean="0"/>
              <a:t>(bpm) </a:t>
            </a:r>
            <a:r>
              <a:rPr lang="en-GB" sz="1600" dirty="0"/>
              <a:t>and peripheral vascular </a:t>
            </a:r>
            <a:r>
              <a:rPr lang="en-GB" sz="1600" dirty="0" smtClean="0"/>
              <a:t>resistance PVR </a:t>
            </a:r>
            <a:r>
              <a:rPr lang="en-GB" sz="1600" dirty="0"/>
              <a:t>(dynes × s/cm</a:t>
            </a:r>
            <a:r>
              <a:rPr lang="en-GB" sz="1600" baseline="30000" dirty="0"/>
              <a:t>5</a:t>
            </a:r>
            <a:r>
              <a:rPr lang="en-GB" sz="1600" dirty="0" smtClean="0"/>
              <a:t>) were recorded.</a:t>
            </a:r>
          </a:p>
          <a:p>
            <a:pPr marL="285750" indent="-285750" algn="just">
              <a:buFont typeface="Arial" charset="0"/>
              <a:buChar char="•"/>
            </a:pPr>
            <a:endParaRPr lang="en-GB" sz="8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/>
              <a:t>Reference ranges across gestation for maternal hemodynamic and </a:t>
            </a:r>
            <a:r>
              <a:rPr lang="en-GB" sz="1600" dirty="0" err="1"/>
              <a:t>fetal</a:t>
            </a:r>
            <a:r>
              <a:rPr lang="en-GB" sz="1600" dirty="0"/>
              <a:t> variables were used and their </a:t>
            </a:r>
            <a:r>
              <a:rPr lang="en-GB" sz="1600" i="1" dirty="0"/>
              <a:t>Z</a:t>
            </a:r>
            <a:r>
              <a:rPr lang="en-GB" sz="1600" dirty="0"/>
              <a:t>-scores </a:t>
            </a:r>
            <a:r>
              <a:rPr lang="en-GB" sz="1600" dirty="0" smtClean="0"/>
              <a:t>calculated.</a:t>
            </a:r>
          </a:p>
          <a:p>
            <a:pPr marL="285750" indent="-285750" algn="just">
              <a:buFont typeface="Arial" charset="0"/>
              <a:buChar char="•"/>
            </a:pPr>
            <a:endParaRPr lang="en-GB" sz="10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 smtClean="0"/>
              <a:t>Estimated </a:t>
            </a:r>
            <a:r>
              <a:rPr lang="en-GB" sz="1600" dirty="0" err="1" smtClean="0"/>
              <a:t>fetal</a:t>
            </a:r>
            <a:r>
              <a:rPr lang="en-GB" sz="1600" dirty="0" smtClean="0"/>
              <a:t> weight (EFW) </a:t>
            </a:r>
            <a:r>
              <a:rPr lang="en-GB" sz="1600" dirty="0"/>
              <a:t>percentile and </a:t>
            </a:r>
            <a:r>
              <a:rPr lang="en-GB" sz="1600" i="1" dirty="0"/>
              <a:t>Z</a:t>
            </a:r>
            <a:r>
              <a:rPr lang="en-GB" sz="1600" dirty="0"/>
              <a:t>-score were derived from sonographic </a:t>
            </a:r>
            <a:r>
              <a:rPr lang="en-GB" sz="1600" dirty="0" smtClean="0"/>
              <a:t>measurements. </a:t>
            </a:r>
          </a:p>
          <a:p>
            <a:pPr marL="285750" indent="-285750" algn="just">
              <a:buFont typeface="Arial" charset="0"/>
              <a:buChar char="•"/>
            </a:pPr>
            <a:endParaRPr lang="en-GB" sz="8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/>
              <a:t>UA-PI, </a:t>
            </a:r>
            <a:r>
              <a:rPr lang="en-GB" sz="1600" dirty="0" err="1"/>
              <a:t>fetal</a:t>
            </a:r>
            <a:r>
              <a:rPr lang="en-GB" sz="1600" dirty="0"/>
              <a:t> </a:t>
            </a:r>
            <a:r>
              <a:rPr lang="en-GB" sz="1600" dirty="0" smtClean="0"/>
              <a:t>MCA-PI, </a:t>
            </a:r>
            <a:r>
              <a:rPr lang="en-GB" sz="1600" dirty="0"/>
              <a:t>mean </a:t>
            </a:r>
            <a:r>
              <a:rPr lang="en-GB" sz="1600" dirty="0" err="1" smtClean="0"/>
              <a:t>UtA</a:t>
            </a:r>
            <a:r>
              <a:rPr lang="en-GB" sz="1600" dirty="0" smtClean="0"/>
              <a:t>-PI and measurement of </a:t>
            </a:r>
            <a:r>
              <a:rPr lang="en-GB" sz="1600" dirty="0"/>
              <a:t>deepest vertical pool (DVP) </a:t>
            </a:r>
            <a:r>
              <a:rPr lang="en-GB" sz="1600" dirty="0" smtClean="0"/>
              <a:t>were assessed.</a:t>
            </a:r>
          </a:p>
          <a:p>
            <a:pPr marL="285750" indent="-285750" algn="just">
              <a:buFont typeface="Arial" charset="0"/>
              <a:buChar char="•"/>
            </a:pPr>
            <a:endParaRPr lang="en-GB" sz="8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/>
              <a:t>Abnormal </a:t>
            </a:r>
            <a:r>
              <a:rPr lang="en-GB" sz="1600" dirty="0" err="1"/>
              <a:t>fetal</a:t>
            </a:r>
            <a:r>
              <a:rPr lang="en-GB" sz="1600" dirty="0"/>
              <a:t> Doppler index was defined as UA-PI </a:t>
            </a:r>
            <a:r>
              <a:rPr lang="en-GB" sz="1600" dirty="0" smtClean="0"/>
              <a:t>&gt; 95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percentile </a:t>
            </a:r>
            <a:r>
              <a:rPr lang="en-GB" sz="1600" dirty="0"/>
              <a:t>and/or MCA-PI &lt; </a:t>
            </a:r>
            <a:r>
              <a:rPr lang="en-GB" sz="1600" dirty="0" smtClean="0"/>
              <a:t>5</a:t>
            </a:r>
            <a:r>
              <a:rPr lang="en-GB" sz="1600" baseline="30000" dirty="0" smtClean="0"/>
              <a:t>th</a:t>
            </a:r>
            <a:r>
              <a:rPr lang="en-GB" sz="1600" dirty="0" smtClean="0"/>
              <a:t> percentile</a:t>
            </a:r>
            <a:r>
              <a:rPr lang="en-GB" sz="1600" dirty="0"/>
              <a:t>. </a:t>
            </a:r>
            <a:endParaRPr lang="en-GB" sz="1600" dirty="0" smtClean="0"/>
          </a:p>
          <a:p>
            <a:pPr marL="285750" indent="-285750" algn="just">
              <a:buFont typeface="Arial" charset="0"/>
              <a:buChar char="•"/>
            </a:pPr>
            <a:endParaRPr lang="en-GB" sz="800" dirty="0" smtClean="0"/>
          </a:p>
          <a:p>
            <a:pPr marL="285750" indent="-285750" algn="just">
              <a:buFont typeface="Arial" charset="0"/>
              <a:buChar char="•"/>
            </a:pPr>
            <a:r>
              <a:rPr lang="en-GB" sz="1600" dirty="0" smtClean="0"/>
              <a:t>The </a:t>
            </a:r>
            <a:r>
              <a:rPr lang="en-GB" sz="1600" dirty="0"/>
              <a:t>consensus definition of </a:t>
            </a:r>
            <a:r>
              <a:rPr lang="en-GB" sz="1600" dirty="0" smtClean="0"/>
              <a:t>FGR, developed </a:t>
            </a:r>
            <a:r>
              <a:rPr lang="en-GB" sz="1600" dirty="0"/>
              <a:t>through a Delphi </a:t>
            </a:r>
            <a:r>
              <a:rPr lang="en-GB" sz="1600" dirty="0" smtClean="0"/>
              <a:t>procedure, </a:t>
            </a:r>
            <a:r>
              <a:rPr lang="en-GB" sz="1600" dirty="0"/>
              <a:t>was used to define FGR at subsequent </a:t>
            </a:r>
            <a:r>
              <a:rPr lang="en-GB" sz="1600" dirty="0" smtClean="0"/>
              <a:t>visits.</a:t>
            </a:r>
            <a:endParaRPr lang="en-GB" sz="1600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 smtClean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kern="0" dirty="0" smtClean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kern="0" dirty="0" smtClean="0">
                <a:solidFill>
                  <a:schemeClr val="bg1"/>
                </a:solidFill>
                <a:latin typeface="Arial"/>
              </a:rPr>
              <a:t>, UOG 2018</a:t>
            </a:r>
            <a:endParaRPr lang="en-GB" sz="1400" kern="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909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sellaDiTesto 5"/>
          <p:cNvSpPr txBox="1"/>
          <p:nvPr/>
        </p:nvSpPr>
        <p:spPr>
          <a:xfrm>
            <a:off x="467544" y="1871821"/>
            <a:ext cx="828092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Statistical analysis</a:t>
            </a:r>
          </a:p>
          <a:p>
            <a:pPr algn="just">
              <a:lnSpc>
                <a:spcPct val="150000"/>
              </a:lnSpc>
            </a:pPr>
            <a:endParaRPr lang="en-GB" sz="1400" b="1" dirty="0"/>
          </a:p>
          <a:p>
            <a:pPr algn="just"/>
            <a:r>
              <a:rPr lang="en-GB" dirty="0"/>
              <a:t>Maternal demographics, </a:t>
            </a:r>
            <a:r>
              <a:rPr lang="en-GB" dirty="0" err="1"/>
              <a:t>fetal</a:t>
            </a:r>
            <a:r>
              <a:rPr lang="en-GB" dirty="0"/>
              <a:t> biometry, </a:t>
            </a:r>
            <a:r>
              <a:rPr lang="en-GB" dirty="0" smtClean="0"/>
              <a:t>UA-PI, MCA-PI</a:t>
            </a:r>
            <a:r>
              <a:rPr lang="en-GB" dirty="0"/>
              <a:t>, mean </a:t>
            </a:r>
            <a:r>
              <a:rPr lang="en-GB" dirty="0" err="1"/>
              <a:t>UtA</a:t>
            </a:r>
            <a:r>
              <a:rPr lang="en-GB" dirty="0"/>
              <a:t>-PI, amniotic fluid DVP and </a:t>
            </a:r>
            <a:r>
              <a:rPr lang="en-GB" dirty="0" smtClean="0"/>
              <a:t>maternal hemodynamic </a:t>
            </a:r>
            <a:r>
              <a:rPr lang="en-GB" dirty="0"/>
              <a:t>variables </a:t>
            </a:r>
            <a:r>
              <a:rPr lang="en-GB" dirty="0" smtClean="0"/>
              <a:t>Z-scores were </a:t>
            </a:r>
            <a:r>
              <a:rPr lang="en-GB" dirty="0"/>
              <a:t>compared </a:t>
            </a:r>
            <a:r>
              <a:rPr lang="en-GB" dirty="0" smtClean="0"/>
              <a:t>between:</a:t>
            </a:r>
          </a:p>
          <a:p>
            <a:pPr algn="just"/>
            <a:endParaRPr lang="en-GB" dirty="0" smtClean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FF0000"/>
                </a:solidFill>
              </a:rPr>
              <a:t>W</a:t>
            </a:r>
            <a:r>
              <a:rPr lang="en-GB" dirty="0" smtClean="0">
                <a:solidFill>
                  <a:srgbClr val="FF0000"/>
                </a:solidFill>
              </a:rPr>
              <a:t>omen with an </a:t>
            </a:r>
            <a:r>
              <a:rPr lang="en-GB" dirty="0">
                <a:solidFill>
                  <a:srgbClr val="FF0000"/>
                </a:solidFill>
              </a:rPr>
              <a:t>abnormal </a:t>
            </a:r>
            <a:r>
              <a:rPr lang="en-GB" dirty="0" err="1">
                <a:solidFill>
                  <a:srgbClr val="FF0000"/>
                </a:solidFill>
              </a:rPr>
              <a:t>fetal</a:t>
            </a:r>
            <a:r>
              <a:rPr lang="en-GB" dirty="0">
                <a:solidFill>
                  <a:srgbClr val="FF0000"/>
                </a:solidFill>
              </a:rPr>
              <a:t> Doppler index at </a:t>
            </a:r>
            <a:r>
              <a:rPr lang="en-GB" dirty="0" smtClean="0">
                <a:solidFill>
                  <a:srgbClr val="FF0000"/>
                </a:solidFill>
              </a:rPr>
              <a:t>presentation </a:t>
            </a:r>
            <a:r>
              <a:rPr lang="en-GB" i="1" dirty="0" smtClean="0">
                <a:solidFill>
                  <a:srgbClr val="FF0000"/>
                </a:solidFill>
              </a:rPr>
              <a:t>(Group </a:t>
            </a:r>
            <a:r>
              <a:rPr lang="en-GB" i="1" dirty="0">
                <a:solidFill>
                  <a:srgbClr val="FF0000"/>
                </a:solidFill>
              </a:rPr>
              <a:t>1), </a:t>
            </a:r>
            <a:endParaRPr lang="en-GB" i="1" dirty="0" smtClean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Women </a:t>
            </a:r>
            <a:r>
              <a:rPr lang="en-GB" dirty="0">
                <a:solidFill>
                  <a:srgbClr val="FF0000"/>
                </a:solidFill>
              </a:rPr>
              <a:t>who had </a:t>
            </a:r>
            <a:r>
              <a:rPr lang="en-GB" dirty="0" smtClean="0">
                <a:solidFill>
                  <a:srgbClr val="FF0000"/>
                </a:solidFill>
              </a:rPr>
              <a:t>developed an </a:t>
            </a:r>
            <a:r>
              <a:rPr lang="en-GB" dirty="0">
                <a:solidFill>
                  <a:srgbClr val="FF0000"/>
                </a:solidFill>
              </a:rPr>
              <a:t>abnormal </a:t>
            </a:r>
            <a:r>
              <a:rPr lang="en-GB" dirty="0" err="1" smtClean="0">
                <a:solidFill>
                  <a:srgbClr val="FF0000"/>
                </a:solidFill>
              </a:rPr>
              <a:t>fetal</a:t>
            </a:r>
            <a:r>
              <a:rPr lang="en-GB" dirty="0" smtClean="0">
                <a:solidFill>
                  <a:srgbClr val="FF0000"/>
                </a:solidFill>
              </a:rPr>
              <a:t> Doppler </a:t>
            </a:r>
            <a:r>
              <a:rPr lang="en-GB" dirty="0">
                <a:solidFill>
                  <a:srgbClr val="FF0000"/>
                </a:solidFill>
              </a:rPr>
              <a:t>index at a subsequent visit </a:t>
            </a:r>
            <a:r>
              <a:rPr lang="en-GB" i="1" dirty="0">
                <a:solidFill>
                  <a:srgbClr val="FF0000"/>
                </a:solidFill>
              </a:rPr>
              <a:t>(Group 2</a:t>
            </a:r>
            <a:r>
              <a:rPr lang="en-GB" i="1" dirty="0" smtClean="0">
                <a:solidFill>
                  <a:srgbClr val="FF0000"/>
                </a:solidFill>
              </a:rPr>
              <a:t>), </a:t>
            </a:r>
            <a:endParaRPr lang="en-GB" dirty="0">
              <a:solidFill>
                <a:srgbClr val="FF0000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rgbClr val="FF0000"/>
                </a:solidFill>
              </a:rPr>
              <a:t>Women who </a:t>
            </a:r>
            <a:r>
              <a:rPr lang="en-GB" dirty="0">
                <a:solidFill>
                  <a:srgbClr val="FF0000"/>
                </a:solidFill>
              </a:rPr>
              <a:t>did not develop an abnormal </a:t>
            </a:r>
            <a:r>
              <a:rPr lang="en-GB" dirty="0" err="1">
                <a:solidFill>
                  <a:srgbClr val="FF0000"/>
                </a:solidFill>
              </a:rPr>
              <a:t>fetal</a:t>
            </a:r>
            <a:r>
              <a:rPr lang="en-GB" dirty="0">
                <a:solidFill>
                  <a:srgbClr val="FF0000"/>
                </a:solidFill>
              </a:rPr>
              <a:t> Doppler </a:t>
            </a:r>
            <a:r>
              <a:rPr lang="en-GB" dirty="0" smtClean="0">
                <a:solidFill>
                  <a:srgbClr val="FF0000"/>
                </a:solidFill>
              </a:rPr>
              <a:t>index during </a:t>
            </a:r>
            <a:r>
              <a:rPr lang="en-GB" dirty="0">
                <a:solidFill>
                  <a:srgbClr val="FF0000"/>
                </a:solidFill>
              </a:rPr>
              <a:t>pregnancy </a:t>
            </a:r>
            <a:r>
              <a:rPr lang="en-GB" i="1" dirty="0">
                <a:solidFill>
                  <a:srgbClr val="FF0000"/>
                </a:solidFill>
              </a:rPr>
              <a:t>(Group 3</a:t>
            </a:r>
            <a:r>
              <a:rPr lang="en-GB" i="1" dirty="0" smtClean="0">
                <a:solidFill>
                  <a:srgbClr val="FF0000"/>
                </a:solidFill>
              </a:rPr>
              <a:t>).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Comparisons were also </a:t>
            </a:r>
            <a:r>
              <a:rPr lang="en-GB" dirty="0"/>
              <a:t>made between the above parameters in </a:t>
            </a:r>
            <a:r>
              <a:rPr lang="en-GB" dirty="0" smtClean="0"/>
              <a:t>women who </a:t>
            </a:r>
            <a:r>
              <a:rPr lang="en-GB" dirty="0"/>
              <a:t>delivered a neonate with a birth weight &lt; 3</a:t>
            </a:r>
            <a:r>
              <a:rPr lang="en-GB" baseline="30000" dirty="0" smtClean="0"/>
              <a:t>rd</a:t>
            </a:r>
            <a:r>
              <a:rPr lang="en-GB" dirty="0" smtClean="0"/>
              <a:t> percentile </a:t>
            </a:r>
            <a:r>
              <a:rPr lang="en-GB" dirty="0"/>
              <a:t>and those who delivered a neonate with a </a:t>
            </a:r>
            <a:r>
              <a:rPr lang="en-GB" dirty="0" smtClean="0"/>
              <a:t>birth </a:t>
            </a:r>
            <a:r>
              <a:rPr lang="en-GB" dirty="0"/>
              <a:t>weight ≥ </a:t>
            </a:r>
            <a:r>
              <a:rPr lang="en-GB" dirty="0" smtClean="0"/>
              <a:t>3</a:t>
            </a:r>
            <a:r>
              <a:rPr lang="en-GB" baseline="30000" dirty="0" smtClean="0"/>
              <a:t>rd</a:t>
            </a:r>
            <a:r>
              <a:rPr lang="en-GB" dirty="0" smtClean="0"/>
              <a:t> percentile.</a:t>
            </a:r>
            <a:endParaRPr lang="en-GB" b="1" dirty="0" smtClean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 smtClean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UOG 2018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9899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 smtClean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 smtClean="0">
                <a:solidFill>
                  <a:schemeClr val="bg1"/>
                </a:solidFill>
                <a:latin typeface="Arial"/>
              </a:rPr>
              <a:t>, UOG 2018</a:t>
            </a:r>
            <a:endParaRPr lang="en-GB" sz="1400" i="1" kern="0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3528" y="1772816"/>
            <a:ext cx="5688632" cy="4975205"/>
          </a:xfrm>
          <a:prstGeom prst="rect">
            <a:avLst/>
          </a:prstGeom>
        </p:spPr>
      </p:pic>
      <p:sp>
        <p:nvSpPr>
          <p:cNvPr id="13" name="Rettangolo 12"/>
          <p:cNvSpPr/>
          <p:nvPr/>
        </p:nvSpPr>
        <p:spPr bwMode="auto">
          <a:xfrm>
            <a:off x="5500093" y="5949280"/>
            <a:ext cx="512067" cy="576064"/>
          </a:xfrm>
          <a:prstGeom prst="rect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6372200" y="2332037"/>
            <a:ext cx="2288109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There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were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no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significant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 smtClean="0">
                <a:latin typeface="+mj-lt"/>
                <a:ea typeface="Calibri" charset="0"/>
                <a:cs typeface="Calibri" charset="0"/>
              </a:rPr>
              <a:t>differences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 in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maternal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demographics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between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groups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, </a:t>
            </a:r>
            <a:r>
              <a:rPr lang="it-IT" sz="1200" b="1" dirty="0" err="1" smtClean="0">
                <a:latin typeface="+mj-lt"/>
                <a:ea typeface="Calibri" charset="0"/>
                <a:cs typeface="Calibri" charset="0"/>
              </a:rPr>
              <a:t>apart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 from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a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higher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rate of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women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taking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labetalol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 and </a:t>
            </a:r>
            <a:r>
              <a:rPr lang="it-IT" sz="1200" b="1" dirty="0" err="1" smtClean="0">
                <a:latin typeface="+mj-lt"/>
                <a:ea typeface="Calibri" charset="0"/>
                <a:cs typeface="Calibri" charset="0"/>
              </a:rPr>
              <a:t>methyldopa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 for </a:t>
            </a:r>
            <a:r>
              <a:rPr lang="it-IT" sz="1200" b="1" dirty="0" err="1">
                <a:latin typeface="+mj-lt"/>
                <a:ea typeface="Calibri" charset="0"/>
                <a:cs typeface="Calibri" charset="0"/>
              </a:rPr>
              <a:t>blood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-pressure control in Group 1 vs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Group 3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.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6372200" y="4004916"/>
            <a:ext cx="2304256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latin typeface="+mj-lt"/>
                <a:ea typeface="Calibri" charset="0"/>
                <a:cs typeface="Calibri" charset="0"/>
              </a:rPr>
              <a:t>Gestational age at presentation to the SGA clinic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was similar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in all groups (around 32 weeks), but there was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a significant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difference in EFW percentile at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presentation between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Groups 1 and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3.</a:t>
            </a:r>
            <a:endParaRPr lang="it-IT" sz="1200" b="1" dirty="0">
              <a:latin typeface="+mj-lt"/>
              <a:ea typeface="Calibri" charset="0"/>
              <a:cs typeface="Calibri" charset="0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6372200" y="5733256"/>
            <a:ext cx="2309935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latin typeface="+mj-lt"/>
                <a:ea typeface="Calibri" charset="0"/>
                <a:cs typeface="Calibri" charset="0"/>
              </a:rPr>
              <a:t>All three groups had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a low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negative Z-score for maternal CO (owing to a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lower SV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) and a high positive Z-score for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PVR.</a:t>
            </a:r>
            <a:endParaRPr lang="it-IT" sz="1200" b="1" dirty="0">
              <a:latin typeface="+mj-lt"/>
              <a:ea typeface="Calibri" charset="0"/>
              <a:cs typeface="Calibri" charset="0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6444208" y="1750361"/>
            <a:ext cx="20526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err="1" smtClean="0"/>
              <a:t>Results</a:t>
            </a:r>
            <a:endParaRPr lang="it-IT" sz="2800" b="1" dirty="0"/>
          </a:p>
        </p:txBody>
      </p:sp>
    </p:spTree>
    <p:extLst>
      <p:ext uri="{BB962C8B-B14F-4D97-AF65-F5344CB8AC3E}">
        <p14:creationId xmlns:p14="http://schemas.microsoft.com/office/powerpoint/2010/main" val="106460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500" y="2132856"/>
            <a:ext cx="8822522" cy="3744416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215452" y="1700808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Results</a:t>
            </a:r>
            <a:endParaRPr lang="en-GB" sz="2800" b="1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23528" y="5877272"/>
            <a:ext cx="835292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>
                <a:latin typeface="+mj-lt"/>
                <a:ea typeface="Calibri" charset="0"/>
                <a:cs typeface="Calibri" charset="0"/>
              </a:rPr>
              <a:t>Box-and-whiskers plots of Z-scores of maternal hemodynamic and fetal biometry and Doppler variables in 86 pregnancies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with estimated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fetal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weight ≤</a:t>
            </a:r>
            <a:r>
              <a:rPr lang="en-GB" sz="1200" b="1" dirty="0"/>
              <a:t> 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10th percentile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with abnormal Doppler index (UA-PI &gt; 95th percentile and/or MCA-PI &lt; 5th percentile)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at presentation (dark box) ,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those that subsequently developed abnormal Doppler index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 (grey box) and </a:t>
            </a:r>
            <a:r>
              <a:rPr lang="it-IT" sz="1200" b="1" dirty="0">
                <a:latin typeface="+mj-lt"/>
                <a:ea typeface="Calibri" charset="0"/>
                <a:cs typeface="Calibri" charset="0"/>
              </a:rPr>
              <a:t>those with normal Doppler indices </a:t>
            </a:r>
            <a:r>
              <a:rPr lang="it-IT" sz="1200" b="1" dirty="0" smtClean="0">
                <a:latin typeface="+mj-lt"/>
                <a:ea typeface="Calibri" charset="0"/>
                <a:cs typeface="Calibri" charset="0"/>
              </a:rPr>
              <a:t>throughout pregnancy  (white box).</a:t>
            </a:r>
            <a:endParaRPr lang="it-IT" sz="1200" b="1" dirty="0">
              <a:latin typeface="+mj-lt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899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CasellaDiTesto 5"/>
          <p:cNvSpPr txBox="1"/>
          <p:nvPr/>
        </p:nvSpPr>
        <p:spPr>
          <a:xfrm>
            <a:off x="179387" y="1700808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Results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179387" y="2247830"/>
            <a:ext cx="8713093" cy="449353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charset="0"/>
              <a:buChar char="•"/>
            </a:pPr>
            <a:r>
              <a:rPr lang="it-IT" dirty="0">
                <a:latin typeface="+mn-lt"/>
                <a:ea typeface="Calibri" charset="0"/>
                <a:cs typeface="Calibri" charset="0"/>
              </a:rPr>
              <a:t>All three groups had low negative Z-scores of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logHC, logAC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and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FL.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Group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1 had lower logHC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Z-score than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did Group 2 and lower logAC Z-score than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did both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Groups 2 and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3.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There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were no differences in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FL Z-scores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between the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groups.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All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three groups had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a high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positive Z-score for UA-PI, with a gradual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reduction from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Group 1 to Group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3.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Group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3 had a lower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UA-PI Z-score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compared with both Groups 1 and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2.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There was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a gradual decline in MCA-PI Z-score from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Group 3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to Group 1, with Group 3 having significantly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higher MCA-PI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Z-score compared with Group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1.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 smtClean="0">
                <a:latin typeface="+mn-lt"/>
                <a:ea typeface="Calibri" charset="0"/>
                <a:cs typeface="Calibri" charset="0"/>
              </a:rPr>
              <a:t>Group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1 had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a higher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prevalence of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DVP &lt; 5th </a:t>
            </a:r>
            <a:r>
              <a:rPr lang="it-IT" dirty="0">
                <a:latin typeface="+mn-lt"/>
                <a:ea typeface="Calibri" charset="0"/>
                <a:cs typeface="Calibri" charset="0"/>
              </a:rPr>
              <a:t>percentile compared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with Group 3.</a:t>
            </a:r>
          </a:p>
          <a:p>
            <a:pPr marL="171450" indent="-171450" algn="just">
              <a:buFont typeface="Arial" charset="0"/>
              <a:buChar char="•"/>
            </a:pPr>
            <a:endParaRPr lang="it-IT" sz="1000" dirty="0" smtClean="0">
              <a:latin typeface="+mn-lt"/>
              <a:ea typeface="Calibri" charset="0"/>
              <a:cs typeface="Calibri" charset="0"/>
            </a:endParaRPr>
          </a:p>
          <a:p>
            <a:pPr marL="171450" indent="-171450" algn="just">
              <a:buFont typeface="Arial" charset="0"/>
              <a:buChar char="•"/>
            </a:pPr>
            <a:r>
              <a:rPr lang="it-IT" dirty="0">
                <a:latin typeface="+mn-lt"/>
                <a:ea typeface="Calibri" charset="0"/>
                <a:cs typeface="Calibri" charset="0"/>
              </a:rPr>
              <a:t>Mean UtA-PI Z-score was higher in Group 1 than in Groups 2 and 3, but the difference did not </a:t>
            </a:r>
            <a:r>
              <a:rPr lang="it-IT" dirty="0" smtClean="0">
                <a:latin typeface="+mn-lt"/>
                <a:ea typeface="Calibri" charset="0"/>
                <a:cs typeface="Calibri" charset="0"/>
              </a:rPr>
              <a:t>reach statistical significance.</a:t>
            </a:r>
            <a:endParaRPr lang="it-IT" dirty="0">
              <a:latin typeface="+mn-lt"/>
              <a:ea typeface="Calibri" charset="0"/>
              <a:cs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9352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-1" y="-15875"/>
            <a:ext cx="9144000" cy="923925"/>
            <a:chOff x="0" y="3755"/>
            <a:chExt cx="5760" cy="582"/>
          </a:xfrm>
        </p:grpSpPr>
        <p:pic>
          <p:nvPicPr>
            <p:cNvPr id="4101" name="Picture 3" descr="ISUOG-red-banner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755"/>
              <a:ext cx="5760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2" name="Picture 4" descr="UOG reversed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" y="3793"/>
              <a:ext cx="2076" cy="4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-1" y="918369"/>
            <a:ext cx="9144001" cy="738664"/>
          </a:xfrm>
          <a:prstGeom prst="rect">
            <a:avLst/>
          </a:prstGeom>
          <a:solidFill>
            <a:srgbClr val="ED1B20"/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b="1" kern="0" dirty="0">
                <a:solidFill>
                  <a:schemeClr val="bg1"/>
                </a:solidFill>
                <a:latin typeface="Arial"/>
              </a:rPr>
              <a:t>Maternal hemodynamics, fetal biometry and Doppler indices in pregnancies followed up for suspected fetal growth restriction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kern="0" dirty="0">
                <a:solidFill>
                  <a:schemeClr val="bg1"/>
                </a:solidFill>
                <a:latin typeface="Arial"/>
              </a:rPr>
              <a:t>Roberts et al.</a:t>
            </a:r>
            <a:r>
              <a:rPr lang="en-GB" sz="1400" i="1" kern="0" dirty="0">
                <a:solidFill>
                  <a:schemeClr val="bg1"/>
                </a:solidFill>
                <a:latin typeface="Arial"/>
              </a:rPr>
              <a:t>, UOG 2018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5"/>
          <a:srcRect b="21678"/>
          <a:stretch/>
        </p:blipFill>
        <p:spPr>
          <a:xfrm>
            <a:off x="107504" y="2339588"/>
            <a:ext cx="9052145" cy="2575446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215452" y="1763524"/>
            <a:ext cx="8713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Results</a:t>
            </a:r>
            <a:endParaRPr lang="en-GB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-1" y="4961200"/>
            <a:ext cx="903649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it-IT" sz="1500" dirty="0"/>
              <a:t>There were modest correlations between maternal hemodynamic, fetal biometry and fetal and placental Doppler variable </a:t>
            </a:r>
            <a:r>
              <a:rPr lang="it-IT" sz="1500" dirty="0" smtClean="0"/>
              <a:t>Z-scores.</a:t>
            </a:r>
            <a:endParaRPr lang="it-IT" sz="1500" dirty="0"/>
          </a:p>
          <a:p>
            <a:pPr marL="285750" indent="-285750">
              <a:buFont typeface="Arial" charset="0"/>
              <a:buChar char="•"/>
            </a:pPr>
            <a:r>
              <a:rPr lang="it-IT" sz="1500" dirty="0"/>
              <a:t>The Z-score of CO was correlated positively with that of MCA-PI and negatively with that of </a:t>
            </a:r>
            <a:r>
              <a:rPr lang="it-IT" sz="1500" dirty="0" smtClean="0"/>
              <a:t>UtA-PI.</a:t>
            </a:r>
            <a:endParaRPr lang="it-IT" sz="1500" dirty="0"/>
          </a:p>
          <a:p>
            <a:pPr marL="285750" indent="-285750">
              <a:buFont typeface="Arial" charset="0"/>
              <a:buChar char="•"/>
            </a:pPr>
            <a:r>
              <a:rPr lang="it-IT" sz="1500" dirty="0"/>
              <a:t>The Z-score of HR was correlated positively with those of logAC and logFL and negatively with that of </a:t>
            </a:r>
            <a:r>
              <a:rPr lang="it-IT" sz="1500" dirty="0" smtClean="0"/>
              <a:t>UtA-PI.</a:t>
            </a:r>
            <a:endParaRPr lang="it-IT" sz="1500" dirty="0"/>
          </a:p>
          <a:p>
            <a:pPr marL="285750" indent="-285750">
              <a:buFont typeface="Arial" charset="0"/>
              <a:buChar char="•"/>
            </a:pPr>
            <a:r>
              <a:rPr lang="it-IT" sz="1500" dirty="0"/>
              <a:t>The Z-scores of MAP and logPVR were correlated positively with that of UA-PI and negatively with those of logHC, logAC and </a:t>
            </a:r>
            <a:r>
              <a:rPr lang="it-IT" sz="1500" dirty="0" smtClean="0"/>
              <a:t>MCA-PI.</a:t>
            </a:r>
            <a:endParaRPr lang="it-IT" sz="1500" dirty="0"/>
          </a:p>
        </p:txBody>
      </p:sp>
    </p:spTree>
    <p:extLst>
      <p:ext uri="{BB962C8B-B14F-4D97-AF65-F5344CB8AC3E}">
        <p14:creationId xmlns:p14="http://schemas.microsoft.com/office/powerpoint/2010/main" val="34117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31571</TotalTime>
  <Words>1268</Words>
  <Application>Microsoft Office PowerPoint</Application>
  <PresentationFormat>On-screen Show (4:3)</PresentationFormat>
  <Paragraphs>132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Asma Khalil</dc:creator>
  <cp:lastModifiedBy>Renata Kotsia</cp:lastModifiedBy>
  <cp:revision>980</cp:revision>
  <dcterms:created xsi:type="dcterms:W3CDTF">2011-05-07T13:59:23Z</dcterms:created>
  <dcterms:modified xsi:type="dcterms:W3CDTF">2018-09-18T12:52:53Z</dcterms:modified>
</cp:coreProperties>
</file>