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9"/>
  </p:notesMasterIdLst>
  <p:sldIdLst>
    <p:sldId id="407" r:id="rId3"/>
    <p:sldId id="408" r:id="rId4"/>
    <p:sldId id="409" r:id="rId5"/>
    <p:sldId id="410" r:id="rId6"/>
    <p:sldId id="412" r:id="rId7"/>
    <p:sldId id="413" r:id="rId8"/>
    <p:sldId id="414" r:id="rId9"/>
    <p:sldId id="415" r:id="rId10"/>
    <p:sldId id="416" r:id="rId11"/>
    <p:sldId id="417" r:id="rId12"/>
    <p:sldId id="418" r:id="rId13"/>
    <p:sldId id="419" r:id="rId14"/>
    <p:sldId id="405" r:id="rId15"/>
    <p:sldId id="340" r:id="rId16"/>
    <p:sldId id="344" r:id="rId17"/>
    <p:sldId id="361" r:id="rId18"/>
    <p:sldId id="358" r:id="rId19"/>
    <p:sldId id="372" r:id="rId20"/>
    <p:sldId id="387" r:id="rId21"/>
    <p:sldId id="388" r:id="rId22"/>
    <p:sldId id="389" r:id="rId23"/>
    <p:sldId id="390" r:id="rId24"/>
    <p:sldId id="391" r:id="rId25"/>
    <p:sldId id="355" r:id="rId26"/>
    <p:sldId id="353" r:id="rId27"/>
    <p:sldId id="352"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DA"/>
    <a:srgbClr val="F0F3FB"/>
    <a:srgbClr val="E6B9B8"/>
    <a:srgbClr val="DAD8D4"/>
    <a:srgbClr val="EADEE7"/>
    <a:srgbClr val="E2E1DE"/>
    <a:srgbClr val="445895"/>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17" autoAdjust="0"/>
    <p:restoredTop sz="90681" autoAdjust="0"/>
  </p:normalViewPr>
  <p:slideViewPr>
    <p:cSldViewPr snapToObjects="1">
      <p:cViewPr>
        <p:scale>
          <a:sx n="92" d="100"/>
          <a:sy n="92" d="100"/>
        </p:scale>
        <p:origin x="-2358"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A4A78E-3EE6-460E-BAE4-6F39EE78D39A}" type="slidenum">
              <a:rPr lang="en-GB" altLang="en-US"/>
              <a:pPr>
                <a:defRPr/>
              </a:pPr>
              <a:t>‹#›</a:t>
            </a:fld>
            <a:endParaRPr lang="en-GB" altLang="en-US"/>
          </a:p>
        </p:txBody>
      </p:sp>
    </p:spTree>
    <p:extLst>
      <p:ext uri="{BB962C8B-B14F-4D97-AF65-F5344CB8AC3E}">
        <p14:creationId xmlns:p14="http://schemas.microsoft.com/office/powerpoint/2010/main" val="2949848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9333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224EAFB-18D1-492B-8C14-0DDA690EFFB9}" type="slidenum">
              <a:rPr lang="en-GB" altLang="en-US" smtClean="0">
                <a:solidFill>
                  <a:srgbClr val="000000"/>
                </a:solidFill>
              </a:rPr>
              <a:pPr>
                <a:spcBef>
                  <a:spcPct val="0"/>
                </a:spcBef>
              </a:pPr>
              <a:t>10</a:t>
            </a:fld>
            <a:endParaRPr lang="en-GB"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9056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882FF21-5D51-4DEB-B08E-3140533DA47B}" type="slidenum">
              <a:rPr lang="en-GB" altLang="en-US" smtClean="0">
                <a:solidFill>
                  <a:srgbClr val="000000"/>
                </a:solidFill>
              </a:rPr>
              <a:pPr>
                <a:spcBef>
                  <a:spcPct val="0"/>
                </a:spcBef>
              </a:pPr>
              <a:t>11</a:t>
            </a:fld>
            <a:endParaRPr lang="en-GB"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6524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DA8858-1CF9-44EF-95D1-D041CE9A40AA}" type="slidenum">
              <a:rPr lang="en-GB" altLang="en-US" smtClean="0"/>
              <a:pPr>
                <a:spcBef>
                  <a:spcPct val="0"/>
                </a:spcBef>
              </a:pPr>
              <a:t>12</a:t>
            </a:fld>
            <a:endParaRPr lang="en-GB"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830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13</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9333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14</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304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DFBDD5D-4713-4AB2-9D9D-25D516870D1F}" type="slidenum">
              <a:rPr lang="en-GB" altLang="en-US" smtClean="0"/>
              <a:pPr>
                <a:spcBef>
                  <a:spcPct val="0"/>
                </a:spcBef>
              </a:pPr>
              <a:t>15</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8741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7BB7CAF-229E-4BCF-B3A8-427AB7847401}" type="slidenum">
              <a:rPr lang="en-GB" altLang="en-US" smtClean="0">
                <a:solidFill>
                  <a:srgbClr val="000000"/>
                </a:solidFill>
              </a:rPr>
              <a:pPr>
                <a:spcBef>
                  <a:spcPct val="0"/>
                </a:spcBef>
              </a:pPr>
              <a:t>16</a:t>
            </a:fld>
            <a:endParaRPr lang="en-GB" altLang="en-US">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1250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D742F48-475A-43AC-8DC5-35C82BF47AEA}" type="slidenum">
              <a:rPr lang="en-GB" altLang="en-US" smtClean="0">
                <a:solidFill>
                  <a:srgbClr val="000000"/>
                </a:solidFill>
              </a:rPr>
              <a:pPr>
                <a:spcBef>
                  <a:spcPct val="0"/>
                </a:spcBef>
              </a:pPr>
              <a:t>17</a:t>
            </a:fld>
            <a:endParaRPr lang="en-GB"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343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18</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259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19</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5777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2</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304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20</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256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21</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42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22</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5528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23</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224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224EAFB-18D1-492B-8C14-0DDA690EFFB9}" type="slidenum">
              <a:rPr lang="en-GB" altLang="en-US" smtClean="0">
                <a:solidFill>
                  <a:srgbClr val="000000"/>
                </a:solidFill>
              </a:rPr>
              <a:pPr>
                <a:spcBef>
                  <a:spcPct val="0"/>
                </a:spcBef>
              </a:pPr>
              <a:t>24</a:t>
            </a:fld>
            <a:endParaRPr lang="en-GB"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9056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882FF21-5D51-4DEB-B08E-3140533DA47B}" type="slidenum">
              <a:rPr lang="en-GB" altLang="en-US" smtClean="0">
                <a:solidFill>
                  <a:srgbClr val="000000"/>
                </a:solidFill>
              </a:rPr>
              <a:pPr>
                <a:spcBef>
                  <a:spcPct val="0"/>
                </a:spcBef>
              </a:pPr>
              <a:t>25</a:t>
            </a:fld>
            <a:endParaRPr lang="en-GB"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6524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DA8858-1CF9-44EF-95D1-D041CE9A40AA}" type="slidenum">
              <a:rPr lang="en-GB" altLang="en-US" smtClean="0"/>
              <a:pPr>
                <a:spcBef>
                  <a:spcPct val="0"/>
                </a:spcBef>
              </a:pPr>
              <a:t>26</a:t>
            </a:fld>
            <a:endParaRPr lang="en-GB"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830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DFBDD5D-4713-4AB2-9D9D-25D516870D1F}" type="slidenum">
              <a:rPr lang="en-GB" altLang="en-US" smtClean="0"/>
              <a:pPr>
                <a:spcBef>
                  <a:spcPct val="0"/>
                </a:spcBef>
              </a:pPr>
              <a:t>3</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8741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7BB7CAF-229E-4BCF-B3A8-427AB7847401}" type="slidenum">
              <a:rPr lang="en-GB" altLang="en-US" smtClean="0">
                <a:solidFill>
                  <a:srgbClr val="000000"/>
                </a:solidFill>
              </a:rPr>
              <a:pPr>
                <a:spcBef>
                  <a:spcPct val="0"/>
                </a:spcBef>
              </a:pPr>
              <a:t>4</a:t>
            </a:fld>
            <a:endParaRPr lang="en-GB" altLang="en-US">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1250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5</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259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6</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337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7</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634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8</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320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A2A963F-7CFB-48F4-865A-7144975F41EA}" type="slidenum">
              <a:rPr lang="en-GB" altLang="en-US" smtClean="0"/>
              <a:pPr>
                <a:spcBef>
                  <a:spcPct val="0"/>
                </a:spcBef>
              </a:pPr>
              <a:t>9</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17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08BDF1-9D91-4E9D-A985-AB887679A1A4}" type="slidenum">
              <a:rPr lang="en-GB" altLang="en-US"/>
              <a:pPr>
                <a:defRPr/>
              </a:pPr>
              <a:t>‹#›</a:t>
            </a:fld>
            <a:endParaRPr lang="en-GB" altLang="en-US"/>
          </a:p>
        </p:txBody>
      </p:sp>
    </p:spTree>
    <p:extLst>
      <p:ext uri="{BB962C8B-B14F-4D97-AF65-F5344CB8AC3E}">
        <p14:creationId xmlns:p14="http://schemas.microsoft.com/office/powerpoint/2010/main" val="28653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4D0954-41DC-4048-AD49-8681FC5FEB85}" type="slidenum">
              <a:rPr lang="en-GB" altLang="en-US"/>
              <a:pPr>
                <a:defRPr/>
              </a:pPr>
              <a:t>‹#›</a:t>
            </a:fld>
            <a:endParaRPr lang="en-GB" altLang="en-US"/>
          </a:p>
        </p:txBody>
      </p:sp>
    </p:spTree>
    <p:extLst>
      <p:ext uri="{BB962C8B-B14F-4D97-AF65-F5344CB8AC3E}">
        <p14:creationId xmlns:p14="http://schemas.microsoft.com/office/powerpoint/2010/main" val="36506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D981B3-F320-46FA-959C-EC02D7CB87D8}" type="slidenum">
              <a:rPr lang="en-GB" altLang="en-US"/>
              <a:pPr>
                <a:defRPr/>
              </a:pPr>
              <a:t>‹#›</a:t>
            </a:fld>
            <a:endParaRPr lang="en-GB" altLang="en-US"/>
          </a:p>
        </p:txBody>
      </p:sp>
    </p:spTree>
    <p:extLst>
      <p:ext uri="{BB962C8B-B14F-4D97-AF65-F5344CB8AC3E}">
        <p14:creationId xmlns:p14="http://schemas.microsoft.com/office/powerpoint/2010/main" val="170963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56CADB-A8A0-447A-A8CA-2A8936B2847A}" type="slidenum">
              <a:rPr lang="en-GB" altLang="en-US"/>
              <a:pPr>
                <a:defRPr/>
              </a:pPr>
              <a:t>‹#›</a:t>
            </a:fld>
            <a:endParaRPr lang="en-GB" altLang="en-US"/>
          </a:p>
        </p:txBody>
      </p:sp>
    </p:spTree>
    <p:extLst>
      <p:ext uri="{BB962C8B-B14F-4D97-AF65-F5344CB8AC3E}">
        <p14:creationId xmlns:p14="http://schemas.microsoft.com/office/powerpoint/2010/main" val="399820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2F774A-B9B1-4BA2-A922-28BA0E80AA27}" type="slidenum">
              <a:rPr lang="en-GB" altLang="en-US"/>
              <a:pPr>
                <a:defRPr/>
              </a:pPr>
              <a:t>‹#›</a:t>
            </a:fld>
            <a:endParaRPr lang="en-GB" altLang="en-US"/>
          </a:p>
        </p:txBody>
      </p:sp>
    </p:spTree>
    <p:extLst>
      <p:ext uri="{BB962C8B-B14F-4D97-AF65-F5344CB8AC3E}">
        <p14:creationId xmlns:p14="http://schemas.microsoft.com/office/powerpoint/2010/main" val="387846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EB40D9-DAD9-492D-9605-94E1896329DD}" type="slidenum">
              <a:rPr lang="en-GB" altLang="en-US"/>
              <a:pPr>
                <a:defRPr/>
              </a:pPr>
              <a:t>‹#›</a:t>
            </a:fld>
            <a:endParaRPr lang="en-GB" altLang="en-US"/>
          </a:p>
        </p:txBody>
      </p:sp>
    </p:spTree>
    <p:extLst>
      <p:ext uri="{BB962C8B-B14F-4D97-AF65-F5344CB8AC3E}">
        <p14:creationId xmlns:p14="http://schemas.microsoft.com/office/powerpoint/2010/main" val="146770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04F0F0-431C-4B83-9D5B-1162F885CB01}" type="slidenum">
              <a:rPr lang="en-GB" altLang="en-US"/>
              <a:pPr>
                <a:defRPr/>
              </a:pPr>
              <a:t>‹#›</a:t>
            </a:fld>
            <a:endParaRPr lang="en-GB" altLang="en-US"/>
          </a:p>
        </p:txBody>
      </p:sp>
    </p:spTree>
    <p:extLst>
      <p:ext uri="{BB962C8B-B14F-4D97-AF65-F5344CB8AC3E}">
        <p14:creationId xmlns:p14="http://schemas.microsoft.com/office/powerpoint/2010/main" val="135920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2436063-61EA-44BC-A57D-52B47166AD92}" type="slidenum">
              <a:rPr lang="en-GB" altLang="en-US"/>
              <a:pPr>
                <a:defRPr/>
              </a:pPr>
              <a:t>‹#›</a:t>
            </a:fld>
            <a:endParaRPr lang="en-GB" altLang="en-US"/>
          </a:p>
        </p:txBody>
      </p:sp>
    </p:spTree>
    <p:extLst>
      <p:ext uri="{BB962C8B-B14F-4D97-AF65-F5344CB8AC3E}">
        <p14:creationId xmlns:p14="http://schemas.microsoft.com/office/powerpoint/2010/main" val="240857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7B6D39-CA73-447B-BEF9-564314A92C0E}" type="slidenum">
              <a:rPr lang="en-GB" altLang="en-US"/>
              <a:pPr>
                <a:defRPr/>
              </a:pPr>
              <a:t>‹#›</a:t>
            </a:fld>
            <a:endParaRPr lang="en-GB" altLang="en-US"/>
          </a:p>
        </p:txBody>
      </p:sp>
    </p:spTree>
    <p:extLst>
      <p:ext uri="{BB962C8B-B14F-4D97-AF65-F5344CB8AC3E}">
        <p14:creationId xmlns:p14="http://schemas.microsoft.com/office/powerpoint/2010/main" val="351423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C45E1C2-7C65-4F6E-929A-D6B2373028D8}" type="slidenum">
              <a:rPr lang="en-GB" altLang="en-US"/>
              <a:pPr>
                <a:defRPr/>
              </a:pPr>
              <a:t>‹#›</a:t>
            </a:fld>
            <a:endParaRPr lang="en-GB" altLang="en-US"/>
          </a:p>
        </p:txBody>
      </p:sp>
    </p:spTree>
    <p:extLst>
      <p:ext uri="{BB962C8B-B14F-4D97-AF65-F5344CB8AC3E}">
        <p14:creationId xmlns:p14="http://schemas.microsoft.com/office/powerpoint/2010/main" val="9748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B17545-909C-4563-B31A-72B464258A97}" type="slidenum">
              <a:rPr lang="en-GB" altLang="en-US"/>
              <a:pPr>
                <a:defRPr/>
              </a:pPr>
              <a:t>‹#›</a:t>
            </a:fld>
            <a:endParaRPr lang="en-GB" altLang="en-US"/>
          </a:p>
        </p:txBody>
      </p:sp>
    </p:spTree>
    <p:extLst>
      <p:ext uri="{BB962C8B-B14F-4D97-AF65-F5344CB8AC3E}">
        <p14:creationId xmlns:p14="http://schemas.microsoft.com/office/powerpoint/2010/main" val="22322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AA0C07-FBAB-45EA-9EA0-0F846D884E94}" type="slidenum">
              <a:rPr lang="en-GB" altLang="en-US"/>
              <a:pPr>
                <a:defRPr/>
              </a:pPr>
              <a:t>‹#›</a:t>
            </a:fld>
            <a:endParaRPr lang="en-GB" altLang="en-US"/>
          </a:p>
        </p:txBody>
      </p:sp>
    </p:spTree>
    <p:extLst>
      <p:ext uri="{BB962C8B-B14F-4D97-AF65-F5344CB8AC3E}">
        <p14:creationId xmlns:p14="http://schemas.microsoft.com/office/powerpoint/2010/main" val="192518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31FDD7-C7F8-42C2-A9F5-92B491B55EEF}" type="slidenum">
              <a:rPr lang="en-GB" altLang="en-US"/>
              <a:pPr>
                <a:defRPr/>
              </a:pPr>
              <a:t>‹#›</a:t>
            </a:fld>
            <a:endParaRPr lang="en-GB" altLang="en-US"/>
          </a:p>
        </p:txBody>
      </p:sp>
    </p:spTree>
    <p:extLst>
      <p:ext uri="{BB962C8B-B14F-4D97-AF65-F5344CB8AC3E}">
        <p14:creationId xmlns:p14="http://schemas.microsoft.com/office/powerpoint/2010/main" val="196195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E41CF5-4D7D-4029-A2C5-74975157CFBA}" type="slidenum">
              <a:rPr lang="en-GB" altLang="en-US"/>
              <a:pPr>
                <a:defRPr/>
              </a:pPr>
              <a:t>‹#›</a:t>
            </a:fld>
            <a:endParaRPr lang="en-GB" altLang="en-US"/>
          </a:p>
        </p:txBody>
      </p:sp>
    </p:spTree>
    <p:extLst>
      <p:ext uri="{BB962C8B-B14F-4D97-AF65-F5344CB8AC3E}">
        <p14:creationId xmlns:p14="http://schemas.microsoft.com/office/powerpoint/2010/main" val="402714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B1A726-03D4-4D67-AE66-C9A616168D78}" type="slidenum">
              <a:rPr lang="en-GB" altLang="en-US"/>
              <a:pPr>
                <a:defRPr/>
              </a:pPr>
              <a:t>‹#›</a:t>
            </a:fld>
            <a:endParaRPr lang="en-GB" altLang="en-US"/>
          </a:p>
        </p:txBody>
      </p:sp>
    </p:spTree>
    <p:extLst>
      <p:ext uri="{BB962C8B-B14F-4D97-AF65-F5344CB8AC3E}">
        <p14:creationId xmlns:p14="http://schemas.microsoft.com/office/powerpoint/2010/main" val="210913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842D02-3FAE-4A94-B744-96C0B9096095}" type="slidenum">
              <a:rPr lang="en-GB" altLang="en-US"/>
              <a:pPr>
                <a:defRPr/>
              </a:pPr>
              <a:t>‹#›</a:t>
            </a:fld>
            <a:endParaRPr lang="en-GB" altLang="en-US"/>
          </a:p>
        </p:txBody>
      </p:sp>
    </p:spTree>
    <p:extLst>
      <p:ext uri="{BB962C8B-B14F-4D97-AF65-F5344CB8AC3E}">
        <p14:creationId xmlns:p14="http://schemas.microsoft.com/office/powerpoint/2010/main" val="267530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672DF-3394-4394-872F-F7B9D8F0B6BD}" type="slidenum">
              <a:rPr lang="en-GB" altLang="en-US"/>
              <a:pPr>
                <a:defRPr/>
              </a:pPr>
              <a:t>‹#›</a:t>
            </a:fld>
            <a:endParaRPr lang="en-GB" altLang="en-US"/>
          </a:p>
        </p:txBody>
      </p:sp>
    </p:spTree>
    <p:extLst>
      <p:ext uri="{BB962C8B-B14F-4D97-AF65-F5344CB8AC3E}">
        <p14:creationId xmlns:p14="http://schemas.microsoft.com/office/powerpoint/2010/main" val="3828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2C1DFD-8525-4B64-A219-C894CA097007}" type="slidenum">
              <a:rPr lang="en-GB" altLang="en-US"/>
              <a:pPr>
                <a:defRPr/>
              </a:pPr>
              <a:t>‹#›</a:t>
            </a:fld>
            <a:endParaRPr lang="en-GB" altLang="en-US"/>
          </a:p>
        </p:txBody>
      </p:sp>
    </p:spTree>
    <p:extLst>
      <p:ext uri="{BB962C8B-B14F-4D97-AF65-F5344CB8AC3E}">
        <p14:creationId xmlns:p14="http://schemas.microsoft.com/office/powerpoint/2010/main" val="28387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B712F23-2806-4EF2-802D-8768E9DA9CC0}" type="slidenum">
              <a:rPr lang="en-GB" altLang="en-US"/>
              <a:pPr>
                <a:defRPr/>
              </a:pPr>
              <a:t>‹#›</a:t>
            </a:fld>
            <a:endParaRPr lang="en-GB" altLang="en-US"/>
          </a:p>
        </p:txBody>
      </p:sp>
    </p:spTree>
    <p:extLst>
      <p:ext uri="{BB962C8B-B14F-4D97-AF65-F5344CB8AC3E}">
        <p14:creationId xmlns:p14="http://schemas.microsoft.com/office/powerpoint/2010/main" val="31001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158C17-ACF6-4ED4-9A33-6E121EB48A0E}" type="slidenum">
              <a:rPr lang="en-GB" altLang="en-US"/>
              <a:pPr>
                <a:defRPr/>
              </a:pPr>
              <a:t>‹#›</a:t>
            </a:fld>
            <a:endParaRPr lang="en-GB" altLang="en-US"/>
          </a:p>
        </p:txBody>
      </p:sp>
    </p:spTree>
    <p:extLst>
      <p:ext uri="{BB962C8B-B14F-4D97-AF65-F5344CB8AC3E}">
        <p14:creationId xmlns:p14="http://schemas.microsoft.com/office/powerpoint/2010/main" val="2361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167FF1-7836-416C-83DA-F5E58369D55D}" type="slidenum">
              <a:rPr lang="en-GB" altLang="en-US"/>
              <a:pPr>
                <a:defRPr/>
              </a:pPr>
              <a:t>‹#›</a:t>
            </a:fld>
            <a:endParaRPr lang="en-GB" altLang="en-US"/>
          </a:p>
        </p:txBody>
      </p:sp>
    </p:spTree>
    <p:extLst>
      <p:ext uri="{BB962C8B-B14F-4D97-AF65-F5344CB8AC3E}">
        <p14:creationId xmlns:p14="http://schemas.microsoft.com/office/powerpoint/2010/main" val="253736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90225B-4AA4-4B8F-984C-A32A5D582A94}" type="slidenum">
              <a:rPr lang="en-GB" altLang="en-US"/>
              <a:pPr>
                <a:defRPr/>
              </a:pPr>
              <a:t>‹#›</a:t>
            </a:fld>
            <a:endParaRPr lang="en-GB" altLang="en-US"/>
          </a:p>
        </p:txBody>
      </p:sp>
    </p:spTree>
    <p:extLst>
      <p:ext uri="{BB962C8B-B14F-4D97-AF65-F5344CB8AC3E}">
        <p14:creationId xmlns:p14="http://schemas.microsoft.com/office/powerpoint/2010/main" val="33794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6A2C6E-5D53-48DC-9A64-03C2834424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43933FF-08AE-4302-8716-1086D0EB921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827088" y="1268413"/>
            <a:ext cx="7921625"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a:latin typeface="+mj-lt"/>
              </a:rPr>
              <a:t>UOG Journal Club: </a:t>
            </a:r>
            <a:r>
              <a:rPr lang="en-GB" sz="3200" b="1" dirty="0" err="1">
                <a:latin typeface="+mj-lt"/>
              </a:rPr>
              <a:t>Noviembre</a:t>
            </a:r>
            <a:r>
              <a:rPr lang="en-GB" sz="3200" b="1" dirty="0">
                <a:latin typeface="+mj-lt"/>
              </a:rPr>
              <a:t> 2016</a:t>
            </a:r>
          </a:p>
        </p:txBody>
      </p:sp>
      <p:pic>
        <p:nvPicPr>
          <p:cNvPr id="3076" name="Picture 51" descr="\\ISUOG-DC01\users\ostirrup\Desktop\Journal Club logo.t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4293096"/>
            <a:ext cx="2476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195640" y="1988840"/>
            <a:ext cx="8640762" cy="1908215"/>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HN" sz="2000" b="1" dirty="0">
                <a:latin typeface="+mj-lt"/>
              </a:rPr>
              <a:t>Efectos de retención intrauterina e intervalo postmortem en el peso corporal seguido de muerte intrauterina: implicaciones para la evaluación de restricción en crecimiento fetal en la autopsia</a:t>
            </a:r>
          </a:p>
          <a:p>
            <a:pPr algn="ctr" eaLnBrk="1" hangingPunct="1">
              <a:defRPr/>
            </a:pPr>
            <a:endParaRPr lang="en-US" sz="2000" b="1" dirty="0">
              <a:latin typeface="+mj-lt"/>
            </a:endParaRPr>
          </a:p>
          <a:p>
            <a:pPr algn="ctr" eaLnBrk="1" hangingPunct="1">
              <a:defRPr/>
            </a:pPr>
            <a:r>
              <a:rPr lang="es-HN" sz="2000" dirty="0">
                <a:latin typeface="+mj-lt"/>
              </a:rPr>
              <a:t>J </a:t>
            </a:r>
            <a:r>
              <a:rPr lang="es-HN" sz="2000" dirty="0" err="1">
                <a:latin typeface="+mj-lt"/>
              </a:rPr>
              <a:t>Man</a:t>
            </a:r>
            <a:r>
              <a:rPr lang="es-HN" sz="2000" dirty="0">
                <a:latin typeface="+mj-lt"/>
              </a:rPr>
              <a:t>, JC Hutchinson, M </a:t>
            </a:r>
            <a:r>
              <a:rPr lang="es-HN" sz="2000" dirty="0" err="1">
                <a:latin typeface="+mj-lt"/>
              </a:rPr>
              <a:t>Ashworth</a:t>
            </a:r>
            <a:r>
              <a:rPr lang="es-HN" sz="2000" dirty="0">
                <a:latin typeface="+mj-lt"/>
              </a:rPr>
              <a:t>, AE </a:t>
            </a:r>
            <a:r>
              <a:rPr lang="es-HN" sz="2000" dirty="0" err="1">
                <a:latin typeface="+mj-lt"/>
              </a:rPr>
              <a:t>Heazell</a:t>
            </a:r>
            <a:r>
              <a:rPr lang="es-HN" sz="2000" dirty="0">
                <a:latin typeface="+mj-lt"/>
              </a:rPr>
              <a:t>, S Levine and NJ </a:t>
            </a:r>
            <a:r>
              <a:rPr lang="es-HN" sz="2000" dirty="0" err="1">
                <a:latin typeface="+mj-lt"/>
              </a:rPr>
              <a:t>Sebire</a:t>
            </a:r>
            <a:r>
              <a:rPr lang="es-HN" sz="2000" dirty="0">
                <a:latin typeface="+mj-lt"/>
              </a:rPr>
              <a:t> </a:t>
            </a:r>
            <a:r>
              <a:rPr lang="es-HN" dirty="0">
                <a:latin typeface="+mj-lt"/>
              </a:rPr>
              <a:t>Volumen 47, Numero 11; Fecha: Noviembre, paginas 574–578</a:t>
            </a:r>
          </a:p>
        </p:txBody>
      </p:sp>
      <p:sp>
        <p:nvSpPr>
          <p:cNvPr id="3078" name="TextBox 2"/>
          <p:cNvSpPr txBox="1">
            <a:spLocks noChangeArrowheads="1"/>
          </p:cNvSpPr>
          <p:nvPr/>
        </p:nvSpPr>
        <p:spPr bwMode="auto">
          <a:xfrm>
            <a:off x="2915567" y="4964683"/>
            <a:ext cx="6048921" cy="61555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HN" sz="1700" dirty="0" err="1">
                <a:latin typeface="+mj-lt"/>
              </a:rPr>
              <a:t>Journal</a:t>
            </a:r>
            <a:r>
              <a:rPr lang="es-HN" sz="1700" dirty="0">
                <a:latin typeface="+mj-lt"/>
              </a:rPr>
              <a:t> Club </a:t>
            </a:r>
            <a:r>
              <a:rPr lang="es-HN" sz="1700" dirty="0" err="1">
                <a:latin typeface="+mj-lt"/>
              </a:rPr>
              <a:t>slides</a:t>
            </a:r>
            <a:r>
              <a:rPr lang="es-HN" sz="1700" dirty="0">
                <a:latin typeface="+mj-lt"/>
              </a:rPr>
              <a:t> preparadas por </a:t>
            </a:r>
            <a:r>
              <a:rPr lang="es-HN" sz="1700" dirty="0" err="1">
                <a:latin typeface="+mj-lt"/>
              </a:rPr>
              <a:t>Dr</a:t>
            </a:r>
            <a:r>
              <a:rPr lang="es-HN" sz="1700" dirty="0">
                <a:latin typeface="+mj-lt"/>
              </a:rPr>
              <a:t> </a:t>
            </a:r>
            <a:r>
              <a:rPr lang="es-HN" sz="1700" dirty="0" err="1">
                <a:latin typeface="+mj-lt"/>
              </a:rPr>
              <a:t>Maddalena</a:t>
            </a:r>
            <a:r>
              <a:rPr lang="es-HN" sz="1700" dirty="0">
                <a:latin typeface="+mj-lt"/>
              </a:rPr>
              <a:t> </a:t>
            </a:r>
            <a:r>
              <a:rPr lang="es-HN" sz="1700" dirty="0" err="1">
                <a:latin typeface="+mj-lt"/>
              </a:rPr>
              <a:t>Morlando</a:t>
            </a:r>
            <a:endParaRPr lang="es-HN" sz="1700" dirty="0">
              <a:latin typeface="+mj-lt"/>
            </a:endParaRPr>
          </a:p>
          <a:p>
            <a:pPr algn="ctr" eaLnBrk="1" hangingPunct="1">
              <a:defRPr/>
            </a:pPr>
            <a:r>
              <a:rPr lang="es-HN" sz="1700" dirty="0">
                <a:latin typeface="+mj-lt"/>
              </a:rPr>
              <a:t>(UOG Editor para Practicantes</a:t>
            </a:r>
            <a:r>
              <a:rPr lang="en-GB" sz="1700" dirty="0">
                <a:latin typeface="+mj-lt"/>
              </a:rPr>
              <a:t>)</a:t>
            </a:r>
          </a:p>
        </p:txBody>
      </p:sp>
    </p:spTree>
    <p:extLst>
      <p:ext uri="{BB962C8B-B14F-4D97-AF65-F5344CB8AC3E}">
        <p14:creationId xmlns:p14="http://schemas.microsoft.com/office/powerpoint/2010/main" val="113266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5875"/>
            <a:ext cx="9144000" cy="923925"/>
            <a:chOff x="0" y="3755"/>
            <a:chExt cx="5760" cy="582"/>
          </a:xfrm>
        </p:grpSpPr>
        <p:pic>
          <p:nvPicPr>
            <p:cNvPr id="1229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ctangle 7"/>
          <p:cNvSpPr>
            <a:spLocks noChangeArrowheads="1"/>
          </p:cNvSpPr>
          <p:nvPr/>
        </p:nvSpPr>
        <p:spPr bwMode="auto">
          <a:xfrm>
            <a:off x="3471378" y="2008390"/>
            <a:ext cx="2201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HN" altLang="en-US" sz="2400" b="1">
                <a:solidFill>
                  <a:srgbClr val="000000"/>
                </a:solidFill>
              </a:rPr>
              <a:t>Conclusiones</a:t>
            </a:r>
          </a:p>
        </p:txBody>
      </p:sp>
      <p:sp>
        <p:nvSpPr>
          <p:cNvPr id="2" name="Rettangolo 1"/>
          <p:cNvSpPr/>
          <p:nvPr/>
        </p:nvSpPr>
        <p:spPr>
          <a:xfrm>
            <a:off x="179512" y="2616060"/>
            <a:ext cx="8640960" cy="4081117"/>
          </a:xfrm>
          <a:prstGeom prst="rect">
            <a:avLst/>
          </a:prstGeom>
        </p:spPr>
        <p:txBody>
          <a:bodyPr wrap="square">
            <a:spAutoFit/>
          </a:bodyPr>
          <a:lstStyle/>
          <a:p>
            <a:pPr marL="342900" indent="-342900" algn="just">
              <a:lnSpc>
                <a:spcPct val="90000"/>
              </a:lnSpc>
              <a:buFont typeface="Arial"/>
              <a:buChar char="•"/>
            </a:pPr>
            <a:r>
              <a:rPr lang="es-HN" dirty="0"/>
              <a:t>Basado en el peso al nacer no ajustado utilizando las tablas estandarizadas de peso de infantes,  36% de los óbitos ≥ 24 semanas de gestación fueron clasificados como SGA.</a:t>
            </a:r>
          </a:p>
          <a:p>
            <a:pPr marL="342900" indent="-342900" algn="just">
              <a:lnSpc>
                <a:spcPct val="90000"/>
              </a:lnSpc>
              <a:buFont typeface="Arial"/>
              <a:buChar char="•"/>
            </a:pPr>
            <a:endParaRPr lang="es-HN" dirty="0"/>
          </a:p>
          <a:p>
            <a:pPr marL="342900" indent="-342900" algn="just">
              <a:lnSpc>
                <a:spcPct val="90000"/>
              </a:lnSpc>
              <a:buFont typeface="Arial"/>
              <a:buChar char="•"/>
            </a:pPr>
            <a:r>
              <a:rPr lang="es-HN" dirty="0"/>
              <a:t>Fetos pierden peso </a:t>
            </a:r>
            <a:r>
              <a:rPr lang="es-HN" i="1" dirty="0"/>
              <a:t>in </a:t>
            </a:r>
            <a:r>
              <a:rPr lang="es-HN" dirty="0"/>
              <a:t>útero en relación al aumento de IUI a medida que el proceso de maceración ocurre. Después de la demora entre la muerte y el parto de 3-4dias, existe una reducción artefactual en el peso fetal al nacer de alrededor 0.8 DS.</a:t>
            </a:r>
          </a:p>
          <a:p>
            <a:pPr marL="342900" indent="-342900" algn="just">
              <a:lnSpc>
                <a:spcPct val="90000"/>
              </a:lnSpc>
              <a:buFont typeface="Arial"/>
              <a:buChar char="•"/>
            </a:pPr>
            <a:endParaRPr lang="es-HN" dirty="0"/>
          </a:p>
          <a:p>
            <a:pPr marL="342900" indent="-342900" algn="just">
              <a:lnSpc>
                <a:spcPct val="90000"/>
              </a:lnSpc>
              <a:buFont typeface="Arial"/>
              <a:buChar char="•"/>
            </a:pPr>
            <a:r>
              <a:rPr lang="es-HN" dirty="0"/>
              <a:t>Fetos también pierden peso entre el parto y la autopsia, aun cuando se refrigera. Después de 7 días post parto existe una perdida adicional de 12% del peso fetal.</a:t>
            </a:r>
          </a:p>
          <a:p>
            <a:pPr marL="342900" indent="-342900" algn="just">
              <a:lnSpc>
                <a:spcPct val="90000"/>
              </a:lnSpc>
              <a:buFont typeface="Arial"/>
              <a:buChar char="•"/>
            </a:pPr>
            <a:endParaRPr lang="es-HN" dirty="0"/>
          </a:p>
          <a:p>
            <a:pPr marL="342900" indent="-342900" algn="just">
              <a:lnSpc>
                <a:spcPct val="90000"/>
              </a:lnSpc>
              <a:buFont typeface="Arial"/>
              <a:buChar char="•"/>
            </a:pPr>
            <a:r>
              <a:rPr lang="es-HN" dirty="0"/>
              <a:t>Al utilizar peso al nacer no ajustado existe una sobreestimación errónea de fetos SGA, y la aparente verdadera proporción de FGR patológica con SGA en óbitos es alrededor del 20% en ves del 35%.</a:t>
            </a:r>
          </a:p>
        </p:txBody>
      </p:sp>
      <p:sp>
        <p:nvSpPr>
          <p:cNvPr id="8"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320505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5875"/>
            <a:ext cx="9144000" cy="923925"/>
            <a:chOff x="0" y="3755"/>
            <a:chExt cx="5760" cy="582"/>
          </a:xfrm>
        </p:grpSpPr>
        <p:pic>
          <p:nvPicPr>
            <p:cNvPr id="133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27"/>
          <p:cNvSpPr txBox="1">
            <a:spLocks noChangeArrowheads="1"/>
          </p:cNvSpPr>
          <p:nvPr/>
        </p:nvSpPr>
        <p:spPr bwMode="auto">
          <a:xfrm>
            <a:off x="2322165" y="2153314"/>
            <a:ext cx="4410075" cy="461665"/>
          </a:xfrm>
          <a:prstGeom prst="rect">
            <a:avLst/>
          </a:prstGeom>
          <a:solidFill>
            <a:srgbClr val="EADEE7"/>
          </a:solidFill>
          <a:ln w="28575" algn="ctr">
            <a:solidFill>
              <a:srgbClr val="445895"/>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Fortalezas</a:t>
            </a:r>
          </a:p>
        </p:txBody>
      </p:sp>
      <p:sp>
        <p:nvSpPr>
          <p:cNvPr id="10" name="Rettangolo 9"/>
          <p:cNvSpPr/>
          <p:nvPr/>
        </p:nvSpPr>
        <p:spPr>
          <a:xfrm>
            <a:off x="251520" y="2701369"/>
            <a:ext cx="8784976" cy="1323439"/>
          </a:xfrm>
          <a:prstGeom prst="rect">
            <a:avLst/>
          </a:prstGeom>
        </p:spPr>
        <p:txBody>
          <a:bodyPr wrap="square">
            <a:spAutoFit/>
          </a:bodyPr>
          <a:lstStyle/>
          <a:p>
            <a:pPr algn="just" eaLnBrk="1" fontAlgn="auto" hangingPunct="1">
              <a:spcBef>
                <a:spcPct val="50000"/>
              </a:spcBef>
              <a:spcAft>
                <a:spcPts val="0"/>
              </a:spcAft>
              <a:defRPr/>
            </a:pPr>
            <a:r>
              <a:rPr lang="es-HN" sz="2000" kern="0" spc="-10" dirty="0">
                <a:solidFill>
                  <a:sysClr val="windowText" lastClr="000000"/>
                </a:solidFill>
                <a:latin typeface="Arial"/>
              </a:rPr>
              <a:t>Este es el primer estudio que provee datos cuantitativos con respecto los efectos de la maceración. Este es el conjunto de datos mas grande disponible que presenta datos detallados de autopsia de </a:t>
            </a:r>
            <a:r>
              <a:rPr lang="es-HN" sz="2000" kern="0" spc="-10" dirty="0" err="1">
                <a:solidFill>
                  <a:sysClr val="windowText" lastClr="000000"/>
                </a:solidFill>
                <a:latin typeface="Arial"/>
              </a:rPr>
              <a:t>obitos</a:t>
            </a:r>
            <a:r>
              <a:rPr lang="es-HN" sz="2000" kern="0" spc="-10" dirty="0">
                <a:solidFill>
                  <a:sysClr val="windowText" lastClr="000000"/>
                </a:solidFill>
                <a:latin typeface="Arial"/>
              </a:rPr>
              <a:t> recogidos y registrados en una base de datos de investigación dedicada</a:t>
            </a:r>
            <a:r>
              <a:rPr lang="en-GB" sz="2000" kern="0" spc="-10" dirty="0">
                <a:solidFill>
                  <a:sysClr val="windowText" lastClr="000000"/>
                </a:solidFill>
                <a:latin typeface="Arial"/>
              </a:rPr>
              <a:t>.</a:t>
            </a:r>
          </a:p>
        </p:txBody>
      </p:sp>
      <p:sp>
        <p:nvSpPr>
          <p:cNvPr id="9" name="Text Box 27"/>
          <p:cNvSpPr txBox="1">
            <a:spLocks noChangeArrowheads="1"/>
          </p:cNvSpPr>
          <p:nvPr/>
        </p:nvSpPr>
        <p:spPr bwMode="auto">
          <a:xfrm>
            <a:off x="2665090" y="4285545"/>
            <a:ext cx="3779118"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a:t>Limitaciones</a:t>
            </a:r>
          </a:p>
        </p:txBody>
      </p:sp>
      <p:sp>
        <p:nvSpPr>
          <p:cNvPr id="12" name="Rettangolo 11"/>
          <p:cNvSpPr/>
          <p:nvPr/>
        </p:nvSpPr>
        <p:spPr>
          <a:xfrm>
            <a:off x="179512" y="4933617"/>
            <a:ext cx="8784976" cy="1323439"/>
          </a:xfrm>
          <a:prstGeom prst="rect">
            <a:avLst/>
          </a:prstGeom>
        </p:spPr>
        <p:txBody>
          <a:bodyPr wrap="square">
            <a:spAutoFit/>
          </a:bodyPr>
          <a:lstStyle/>
          <a:p>
            <a:pPr algn="just" eaLnBrk="1" fontAlgn="auto" hangingPunct="1">
              <a:spcBef>
                <a:spcPct val="50000"/>
              </a:spcBef>
              <a:spcAft>
                <a:spcPts val="0"/>
              </a:spcAft>
              <a:defRPr/>
            </a:pPr>
            <a:r>
              <a:rPr lang="es-HN" sz="2000" kern="0" spc="-10" dirty="0">
                <a:solidFill>
                  <a:sysClr val="windowText" lastClr="000000"/>
                </a:solidFill>
                <a:latin typeface="Arial"/>
              </a:rPr>
              <a:t>La naturaleza retrospectiva del estudio, un asunto que es intrínseco en todos los estudios de óbitos</a:t>
            </a:r>
            <a:r>
              <a:rPr lang="en-GB" sz="2000" kern="0" spc="-10" dirty="0">
                <a:solidFill>
                  <a:sysClr val="windowText" lastClr="000000"/>
                </a:solidFill>
                <a:latin typeface="Arial"/>
              </a:rPr>
              <a:t>, </a:t>
            </a:r>
            <a:r>
              <a:rPr lang="es-HN" sz="2000" kern="0" spc="-10" dirty="0">
                <a:solidFill>
                  <a:sysClr val="windowText" lastClr="000000"/>
                </a:solidFill>
                <a:latin typeface="Arial"/>
              </a:rPr>
              <a:t>ya que esto representa un evento raro y por lo tanto es generalmente inadecuado para los estudios prospectivos para abordar razonablemente.</a:t>
            </a:r>
            <a:endParaRPr lang="en-GB" sz="2000" kern="0" spc="-10" dirty="0">
              <a:solidFill>
                <a:sysClr val="windowText" lastClr="000000"/>
              </a:solidFill>
              <a:latin typeface="Arial"/>
            </a:endParaRPr>
          </a:p>
        </p:txBody>
      </p:sp>
      <p:sp>
        <p:nvSpPr>
          <p:cNvPr id="13"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330543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841375"/>
            <a:chOff x="0" y="3755"/>
            <a:chExt cx="5760" cy="582"/>
          </a:xfrm>
        </p:grpSpPr>
        <p:pic>
          <p:nvPicPr>
            <p:cNvPr id="1434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7"/>
          <p:cNvSpPr>
            <a:spLocks noChangeArrowheads="1"/>
          </p:cNvSpPr>
          <p:nvPr/>
        </p:nvSpPr>
        <p:spPr bwMode="auto">
          <a:xfrm>
            <a:off x="2654511" y="2035083"/>
            <a:ext cx="3740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HN" altLang="en-US" sz="2800" b="1" dirty="0">
                <a:solidFill>
                  <a:srgbClr val="000000"/>
                </a:solidFill>
              </a:rPr>
              <a:t>Puntos de Discusión</a:t>
            </a:r>
          </a:p>
        </p:txBody>
      </p:sp>
      <p:sp>
        <p:nvSpPr>
          <p:cNvPr id="7" name="Segnaposto contenuto 2"/>
          <p:cNvSpPr txBox="1">
            <a:spLocks/>
          </p:cNvSpPr>
          <p:nvPr/>
        </p:nvSpPr>
        <p:spPr bwMode="auto">
          <a:xfrm>
            <a:off x="179512" y="2700734"/>
            <a:ext cx="8496944" cy="2888506"/>
          </a:xfrm>
          <a:prstGeom prst="rect">
            <a:avLst/>
          </a:prstGeom>
          <a:noFill/>
          <a:ln>
            <a:noFill/>
          </a:ln>
          <a:extLst/>
        </p:spPr>
        <p:txBody>
          <a:bodyPr/>
          <a:lstStyle>
            <a:lvl1pPr marL="457200" indent="-4572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defRPr/>
            </a:pPr>
            <a:r>
              <a:rPr lang="es-HN" altLang="en-US" sz="2000" dirty="0"/>
              <a:t>¿Como podríamos clasificar óbitos inexplicados con mediciones biométricas de la autopsia limite?</a:t>
            </a:r>
          </a:p>
          <a:p>
            <a:pPr algn="just">
              <a:defRPr/>
            </a:pPr>
            <a:endParaRPr lang="es-HN" altLang="en-US" sz="2000" dirty="0"/>
          </a:p>
          <a:p>
            <a:pPr algn="just">
              <a:defRPr/>
            </a:pPr>
            <a:r>
              <a:rPr lang="es-HN" altLang="en-US" sz="2000" dirty="0"/>
              <a:t>¿Como podríamos identificar objetivamente FGR en la autopsia sin importar el peso fetal?</a:t>
            </a:r>
          </a:p>
          <a:p>
            <a:pPr algn="just">
              <a:defRPr/>
            </a:pPr>
            <a:endParaRPr lang="es-HN" altLang="en-US" sz="2000" dirty="0"/>
          </a:p>
          <a:p>
            <a:pPr algn="just">
              <a:defRPr/>
            </a:pPr>
            <a:r>
              <a:rPr lang="es-HN" altLang="en-US" sz="2000" dirty="0"/>
              <a:t>¿Sera posible poder correlacionar los hallazgos clínicos y sonográficos con un rango de características de autopsias?</a:t>
            </a:r>
          </a:p>
          <a:p>
            <a:pPr algn="just">
              <a:defRPr/>
            </a:pPr>
            <a:endParaRPr lang="en-US" altLang="en-US" sz="2000" dirty="0"/>
          </a:p>
        </p:txBody>
      </p:sp>
      <p:sp>
        <p:nvSpPr>
          <p:cNvPr id="9" name="Text Box 5"/>
          <p:cNvSpPr txBox="1">
            <a:spLocks noChangeArrowheads="1"/>
          </p:cNvSpPr>
          <p:nvPr/>
        </p:nvSpPr>
        <p:spPr bwMode="auto">
          <a:xfrm>
            <a:off x="78804" y="896310"/>
            <a:ext cx="9029700" cy="1138773"/>
          </a:xfrm>
          <a:prstGeom prst="rect">
            <a:avLst/>
          </a:prstGeom>
          <a:solidFill>
            <a:srgbClr val="ED1B20"/>
          </a:solidFill>
          <a:ln>
            <a:noFill/>
          </a:ln>
          <a:extLst/>
        </p:spPr>
        <p:txBody>
          <a:bodyPr>
            <a:spAutoFit/>
          </a:bodyPr>
          <a:lstStyle/>
          <a:p>
            <a:pPr algn="ctr" eaLnBrk="1" fontAlgn="auto" hangingPunct="1">
              <a:spcBef>
                <a:spcPts val="0"/>
              </a:spcBef>
              <a:spcAft>
                <a:spcPts val="0"/>
              </a:spcAft>
              <a:defRPr/>
            </a:pPr>
            <a:r>
              <a:rPr lang="es-HN" b="1" dirty="0">
                <a:solidFill>
                  <a:schemeClr val="bg1"/>
                </a:solidFill>
              </a:rPr>
              <a:t>Efectos de retención intrauterina e intervalo postmortem en el peso corporal seguido de muerte intrauterina: implicaciones para la evaluación de restricción en crecimiento fetal en la autopsia</a:t>
            </a:r>
            <a:endParaRPr lang="en-US"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239514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827088" y="1268413"/>
            <a:ext cx="7921625"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a:latin typeface="+mj-lt"/>
              </a:rPr>
              <a:t>UOG Journal Club: </a:t>
            </a:r>
            <a:r>
              <a:rPr lang="en-GB" sz="3200" b="1" dirty="0" err="1">
                <a:latin typeface="+mj-lt"/>
              </a:rPr>
              <a:t>Noviembre</a:t>
            </a:r>
            <a:r>
              <a:rPr lang="en-GB" sz="3200" b="1" dirty="0">
                <a:latin typeface="+mj-lt"/>
              </a:rPr>
              <a:t> 2016</a:t>
            </a:r>
          </a:p>
        </p:txBody>
      </p:sp>
      <p:sp>
        <p:nvSpPr>
          <p:cNvPr id="3077" name="TextBox 1"/>
          <p:cNvSpPr txBox="1">
            <a:spLocks noChangeArrowheads="1"/>
          </p:cNvSpPr>
          <p:nvPr/>
        </p:nvSpPr>
        <p:spPr bwMode="auto">
          <a:xfrm>
            <a:off x="195640" y="2229832"/>
            <a:ext cx="8640762" cy="1631216"/>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dirty="0">
                <a:latin typeface="+mn-lt"/>
              </a:rPr>
              <a:t>Peso y </a:t>
            </a:r>
            <a:r>
              <a:rPr lang="en-US" sz="2000" b="1" dirty="0" err="1">
                <a:latin typeface="+mn-lt"/>
              </a:rPr>
              <a:t>proporciones</a:t>
            </a:r>
            <a:r>
              <a:rPr lang="en-US" sz="2000" b="1" dirty="0">
                <a:latin typeface="+mn-lt"/>
              </a:rPr>
              <a:t> de </a:t>
            </a:r>
            <a:r>
              <a:rPr lang="en-US" sz="2000" b="1" dirty="0" err="1">
                <a:latin typeface="+mn-lt"/>
              </a:rPr>
              <a:t>organos</a:t>
            </a:r>
            <a:r>
              <a:rPr lang="en-US" sz="2000" b="1" dirty="0">
                <a:latin typeface="+mn-lt"/>
              </a:rPr>
              <a:t> para </a:t>
            </a:r>
            <a:r>
              <a:rPr lang="en-US" sz="2000" b="1" dirty="0" err="1">
                <a:latin typeface="+mn-lt"/>
              </a:rPr>
              <a:t>identificacion</a:t>
            </a:r>
            <a:r>
              <a:rPr lang="en-US" sz="2000" b="1" dirty="0">
                <a:latin typeface="+mn-lt"/>
              </a:rPr>
              <a:t> postmortem de </a:t>
            </a:r>
            <a:r>
              <a:rPr lang="en-US" sz="2000" b="1" dirty="0" err="1">
                <a:latin typeface="+mn-lt"/>
              </a:rPr>
              <a:t>restriccion</a:t>
            </a:r>
            <a:r>
              <a:rPr lang="en-US" sz="2000" b="1" dirty="0">
                <a:latin typeface="+mn-lt"/>
              </a:rPr>
              <a:t> de </a:t>
            </a:r>
            <a:r>
              <a:rPr lang="en-US" sz="2000" b="1" dirty="0" err="1">
                <a:latin typeface="+mn-lt"/>
              </a:rPr>
              <a:t>crecimiento</a:t>
            </a:r>
            <a:r>
              <a:rPr lang="en-US" sz="2000" b="1" dirty="0">
                <a:latin typeface="+mn-lt"/>
              </a:rPr>
              <a:t> fetal</a:t>
            </a:r>
            <a:r>
              <a:rPr lang="es-HN" sz="2000" b="1" dirty="0">
                <a:latin typeface="+mn-lt"/>
              </a:rPr>
              <a:t>: utilidad y factores confusos</a:t>
            </a:r>
            <a:endParaRPr lang="en-US" sz="2000" b="1" dirty="0">
              <a:latin typeface="+mn-lt"/>
            </a:endParaRPr>
          </a:p>
          <a:p>
            <a:pPr algn="ctr" eaLnBrk="1" hangingPunct="1">
              <a:defRPr/>
            </a:pPr>
            <a:endParaRPr lang="en-US" sz="2000" b="1" dirty="0">
              <a:latin typeface="+mn-lt"/>
            </a:endParaRPr>
          </a:p>
          <a:p>
            <a:pPr algn="ctr" eaLnBrk="1" hangingPunct="1">
              <a:defRPr/>
            </a:pPr>
            <a:r>
              <a:rPr lang="en-US" sz="2000" dirty="0">
                <a:latin typeface="+mn-lt"/>
              </a:rPr>
              <a:t>J Man, JC Hutchinson, M Ashworth, I Jeffrey, AE Heazell, and NJ </a:t>
            </a:r>
            <a:r>
              <a:rPr lang="en-US" sz="2000" dirty="0" err="1">
                <a:latin typeface="+mn-lt"/>
              </a:rPr>
              <a:t>Sebire</a:t>
            </a:r>
            <a:r>
              <a:rPr lang="en-US" sz="2000" dirty="0">
                <a:latin typeface="+mn-lt"/>
              </a:rPr>
              <a:t> </a:t>
            </a:r>
            <a:r>
              <a:rPr lang="en-US" sz="2000" dirty="0" err="1">
                <a:latin typeface="+mn-lt"/>
              </a:rPr>
              <a:t>Volumen</a:t>
            </a:r>
            <a:r>
              <a:rPr lang="en-US" sz="2000" dirty="0">
                <a:latin typeface="+mn-lt"/>
              </a:rPr>
              <a:t> 48, </a:t>
            </a:r>
            <a:r>
              <a:rPr lang="en-US" sz="2000" dirty="0" err="1">
                <a:latin typeface="+mn-lt"/>
              </a:rPr>
              <a:t>Numero</a:t>
            </a:r>
            <a:r>
              <a:rPr lang="en-US" sz="2000" dirty="0">
                <a:latin typeface="+mn-lt"/>
              </a:rPr>
              <a:t> 5; </a:t>
            </a:r>
            <a:r>
              <a:rPr lang="en-US" sz="2000" dirty="0" err="1">
                <a:latin typeface="+mn-lt"/>
              </a:rPr>
              <a:t>Fecha</a:t>
            </a:r>
            <a:r>
              <a:rPr lang="en-US" sz="2000" dirty="0">
                <a:latin typeface="+mn-lt"/>
              </a:rPr>
              <a:t>: </a:t>
            </a:r>
            <a:r>
              <a:rPr lang="en-US" sz="2000" dirty="0" err="1">
                <a:latin typeface="+mn-lt"/>
              </a:rPr>
              <a:t>Noviembre</a:t>
            </a:r>
            <a:r>
              <a:rPr lang="en-US" sz="2000" dirty="0">
                <a:latin typeface="+mn-lt"/>
              </a:rPr>
              <a:t>, </a:t>
            </a:r>
            <a:r>
              <a:rPr lang="en-US" sz="2000" dirty="0" err="1">
                <a:latin typeface="+mn-lt"/>
              </a:rPr>
              <a:t>paginas</a:t>
            </a:r>
            <a:r>
              <a:rPr lang="en-US" sz="2000" dirty="0">
                <a:latin typeface="+mn-lt"/>
              </a:rPr>
              <a:t> 585–590</a:t>
            </a:r>
          </a:p>
        </p:txBody>
      </p:sp>
      <p:pic>
        <p:nvPicPr>
          <p:cNvPr id="10"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292396"/>
            <a:ext cx="2232248" cy="184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2699792" y="4943921"/>
            <a:ext cx="6048921" cy="61555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1700" dirty="0">
                <a:latin typeface="+mj-lt"/>
              </a:rPr>
              <a:t>Journal Club slides </a:t>
            </a:r>
            <a:r>
              <a:rPr lang="en-GB" sz="1700" dirty="0" err="1">
                <a:latin typeface="+mj-lt"/>
              </a:rPr>
              <a:t>preparadas</a:t>
            </a:r>
            <a:r>
              <a:rPr lang="en-GB" sz="1700" dirty="0">
                <a:latin typeface="+mj-lt"/>
              </a:rPr>
              <a:t> </a:t>
            </a:r>
            <a:r>
              <a:rPr lang="en-GB" sz="1700" dirty="0" err="1">
                <a:latin typeface="+mj-lt"/>
              </a:rPr>
              <a:t>por</a:t>
            </a:r>
            <a:r>
              <a:rPr lang="en-GB" sz="1700" dirty="0">
                <a:latin typeface="+mj-lt"/>
              </a:rPr>
              <a:t> Dr </a:t>
            </a:r>
            <a:r>
              <a:rPr lang="en-GB" sz="1700" dirty="0" err="1">
                <a:latin typeface="+mj-lt"/>
              </a:rPr>
              <a:t>Maddalena</a:t>
            </a:r>
            <a:r>
              <a:rPr lang="en-GB" sz="1700" dirty="0">
                <a:latin typeface="+mj-lt"/>
              </a:rPr>
              <a:t> Morlando</a:t>
            </a:r>
          </a:p>
          <a:p>
            <a:pPr algn="ctr" eaLnBrk="1" hangingPunct="1">
              <a:defRPr/>
            </a:pPr>
            <a:r>
              <a:rPr lang="en-GB" sz="1700" dirty="0">
                <a:latin typeface="+mj-lt"/>
              </a:rPr>
              <a:t>(UOG Editor para </a:t>
            </a:r>
            <a:r>
              <a:rPr lang="en-GB" sz="1700" dirty="0" err="1">
                <a:latin typeface="+mj-lt"/>
              </a:rPr>
              <a:t>Practicantes</a:t>
            </a:r>
            <a:r>
              <a:rPr lang="en-GB" sz="1700" dirty="0">
                <a:latin typeface="+mj-lt"/>
              </a:rPr>
              <a:t>)</a:t>
            </a:r>
          </a:p>
        </p:txBody>
      </p:sp>
    </p:spTree>
    <p:extLst>
      <p:ext uri="{BB962C8B-B14F-4D97-AF65-F5344CB8AC3E}">
        <p14:creationId xmlns:p14="http://schemas.microsoft.com/office/powerpoint/2010/main" val="325719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0" y="941819"/>
            <a:ext cx="9108504" cy="86177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b="1" dirty="0">
                <a:solidFill>
                  <a:schemeClr val="bg1"/>
                </a:solidFill>
              </a:rPr>
              <a:t>Peso y proporciones de órganos para identificación postmortem de restricción de crecimiento fetal: utilidad y factores confusos</a:t>
            </a:r>
            <a:endParaRPr lang="en-US" sz="17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
        <p:nvSpPr>
          <p:cNvPr id="4100" name="Segnaposto contenuto 2"/>
          <p:cNvSpPr txBox="1">
            <a:spLocks/>
          </p:cNvSpPr>
          <p:nvPr/>
        </p:nvSpPr>
        <p:spPr bwMode="auto">
          <a:xfrm>
            <a:off x="108520" y="1844824"/>
            <a:ext cx="8927976"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ts val="600"/>
              </a:spcBef>
              <a:spcAft>
                <a:spcPts val="600"/>
              </a:spcAft>
            </a:pPr>
            <a:r>
              <a:rPr lang="it-IT" sz="2000" dirty="0"/>
              <a:t>Guias con respecto autopsia de mortinatos recomiendan el peso de todos los organos.</a:t>
            </a:r>
            <a:endParaRPr lang="es-HN" altLang="en-US" sz="2000" kern="1000" dirty="0"/>
          </a:p>
          <a:p>
            <a:pPr algn="just">
              <a:spcBef>
                <a:spcPts val="600"/>
              </a:spcBef>
              <a:spcAft>
                <a:spcPts val="600"/>
              </a:spcAft>
            </a:pPr>
            <a:r>
              <a:rPr lang="es-HN" altLang="en-US" sz="2000" kern="1000" dirty="0"/>
              <a:t>Restricción del crecimiento fetal intrauterino (FGR) se ha sugerido como posible importante contribuidor para óbito, pero hay dificultades en establecer este diagnostico después de la muerte.</a:t>
            </a:r>
          </a:p>
          <a:p>
            <a:pPr algn="just">
              <a:spcBef>
                <a:spcPts val="600"/>
              </a:spcBef>
              <a:spcAft>
                <a:spcPts val="600"/>
              </a:spcAft>
            </a:pPr>
            <a:r>
              <a:rPr lang="es-HN" altLang="en-US" sz="2000" kern="1000" dirty="0"/>
              <a:t>Existen pocos estudios publicados que evalúan los efectos de la causa de la muerte intrauterina en el peso de los órganos y por lo tanto ver la utilidad potencial de las mediciones de peso de órganos para determinar la causa o modo de muerte</a:t>
            </a:r>
            <a:r>
              <a:rPr lang="en-US" altLang="en-US" sz="2000" kern="1000" dirty="0"/>
              <a:t>. </a:t>
            </a:r>
            <a:endParaRPr lang="es-HN" altLang="en-US" sz="2000" kern="1000" dirty="0"/>
          </a:p>
          <a:p>
            <a:pPr algn="just">
              <a:spcBef>
                <a:spcPts val="600"/>
              </a:spcBef>
              <a:spcAft>
                <a:spcPts val="600"/>
              </a:spcAft>
            </a:pPr>
            <a:r>
              <a:rPr lang="es-HN" altLang="en-US" sz="2000" kern="1000" dirty="0"/>
              <a:t>La razón postmortem cerebro: hígado es el marcador de nutrición  mas común usado en fetos para el diagnostico de FGR, pero poca información esta disponible con respecto a los efectos de retención intrauterina, maceración fetal e intervalo postmortem en la razón de peso </a:t>
            </a:r>
            <a:r>
              <a:rPr lang="es-HN" altLang="en-US" sz="2000" kern="1000" dirty="0" err="1"/>
              <a:t>cerebro:hígado</a:t>
            </a:r>
            <a:r>
              <a:rPr lang="es-HN" altLang="en-US" sz="2000" kern="10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323528" y="2852939"/>
            <a:ext cx="8496944" cy="2923877"/>
          </a:xfrm>
          <a:prstGeom prst="rect">
            <a:avLst/>
          </a:prstGeom>
          <a:solidFill>
            <a:srgbClr val="F0F3FB"/>
          </a:solidFill>
          <a:ln w="19050">
            <a:solidFill>
              <a:srgbClr val="445895"/>
            </a:solidFill>
            <a:miter lim="800000"/>
            <a:headEnd/>
            <a:tailEnd/>
          </a:ln>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lgn="just">
              <a:spcBef>
                <a:spcPct val="0"/>
              </a:spcBef>
              <a:buFontTx/>
              <a:buAutoNum type="arabicPeriod"/>
            </a:pPr>
            <a:r>
              <a:rPr lang="es-HN" altLang="en-US" sz="2300" b="1" dirty="0">
                <a:solidFill>
                  <a:srgbClr val="000000"/>
                </a:solidFill>
              </a:rPr>
              <a:t>Examinar si hay relación significativa entre edad gestacional ajustada y pesos de órganos fetales ajustados al sexo en la autopsia, y la causa de muerte intrauterina y cambios debidos a retención intrauterina</a:t>
            </a:r>
            <a:r>
              <a:rPr lang="en-GB" altLang="en-US" sz="2300" b="1" dirty="0">
                <a:solidFill>
                  <a:srgbClr val="000000"/>
                </a:solidFill>
              </a:rPr>
              <a:t>.</a:t>
            </a:r>
          </a:p>
          <a:p>
            <a:pPr marL="457200" indent="-457200" algn="just">
              <a:spcBef>
                <a:spcPct val="0"/>
              </a:spcBef>
              <a:buFontTx/>
              <a:buAutoNum type="arabicPeriod"/>
            </a:pPr>
            <a:endParaRPr lang="en-GB" altLang="en-US" sz="2300" b="1" dirty="0">
              <a:solidFill>
                <a:srgbClr val="000000"/>
              </a:solidFill>
            </a:endParaRPr>
          </a:p>
          <a:p>
            <a:pPr marL="457200" indent="-457200" algn="just">
              <a:spcBef>
                <a:spcPct val="0"/>
              </a:spcBef>
              <a:buFontTx/>
              <a:buAutoNum type="arabicPeriod"/>
            </a:pPr>
            <a:r>
              <a:rPr lang="es-HN" altLang="en-US" sz="2300" b="1" dirty="0">
                <a:solidFill>
                  <a:srgbClr val="000000"/>
                </a:solidFill>
              </a:rPr>
              <a:t>Determinar si la razón de peso cerebro: hígado es un marcador confiable de FGR como causa de muerte intrauterina</a:t>
            </a:r>
            <a:r>
              <a:rPr lang="en-GB" altLang="en-US" sz="2300" b="1" dirty="0">
                <a:solidFill>
                  <a:srgbClr val="000000"/>
                </a:solidFill>
              </a:rPr>
              <a:t>.</a:t>
            </a:r>
          </a:p>
        </p:txBody>
      </p:sp>
      <p:sp>
        <p:nvSpPr>
          <p:cNvPr id="5124" name="Rectangle 8"/>
          <p:cNvSpPr>
            <a:spLocks noChangeArrowheads="1"/>
          </p:cNvSpPr>
          <p:nvPr/>
        </p:nvSpPr>
        <p:spPr bwMode="auto">
          <a:xfrm>
            <a:off x="3624021" y="2093913"/>
            <a:ext cx="1822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HN" altLang="en-US" sz="2800" b="1" dirty="0">
                <a:solidFill>
                  <a:srgbClr val="000000"/>
                </a:solidFill>
              </a:rPr>
              <a:t>Objetivos</a:t>
            </a:r>
          </a:p>
        </p:txBody>
      </p:sp>
      <p:grpSp>
        <p:nvGrpSpPr>
          <p:cNvPr id="11" name="Group 2"/>
          <p:cNvGrpSpPr>
            <a:grpSpLocks/>
          </p:cNvGrpSpPr>
          <p:nvPr/>
        </p:nvGrpSpPr>
        <p:grpSpPr bwMode="auto">
          <a:xfrm>
            <a:off x="0" y="-15875"/>
            <a:ext cx="9144000" cy="923925"/>
            <a:chOff x="0" y="3755"/>
            <a:chExt cx="5760" cy="582"/>
          </a:xfrm>
        </p:grpSpPr>
        <p:pic>
          <p:nvPicPr>
            <p:cNvPr id="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875"/>
            <a:ext cx="9144000" cy="923925"/>
            <a:chOff x="0" y="3755"/>
            <a:chExt cx="5760" cy="582"/>
          </a:xfrm>
        </p:grpSpPr>
        <p:pic>
          <p:nvPicPr>
            <p:cNvPr id="615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7"/>
          <p:cNvSpPr txBox="1">
            <a:spLocks noChangeArrowheads="1"/>
          </p:cNvSpPr>
          <p:nvPr/>
        </p:nvSpPr>
        <p:spPr bwMode="auto">
          <a:xfrm>
            <a:off x="1842938" y="1916832"/>
            <a:ext cx="5465366"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Métodos</a:t>
            </a:r>
          </a:p>
        </p:txBody>
      </p:sp>
      <p:sp>
        <p:nvSpPr>
          <p:cNvPr id="2" name="Rettangolo 1"/>
          <p:cNvSpPr/>
          <p:nvPr/>
        </p:nvSpPr>
        <p:spPr>
          <a:xfrm>
            <a:off x="251520" y="2785017"/>
            <a:ext cx="8496944" cy="3485570"/>
          </a:xfrm>
          <a:prstGeom prst="rect">
            <a:avLst/>
          </a:prstGeom>
        </p:spPr>
        <p:txBody>
          <a:bodyPr wrap="square">
            <a:spAutoFit/>
          </a:bodyPr>
          <a:lstStyle/>
          <a:p>
            <a:pPr marL="342900" indent="-342900" algn="just" eaLnBrk="1" hangingPunct="1">
              <a:lnSpc>
                <a:spcPct val="90000"/>
              </a:lnSpc>
              <a:buFont typeface="Arial"/>
              <a:buChar char="•"/>
              <a:defRPr/>
            </a:pPr>
            <a:r>
              <a:rPr lang="es-HN" kern="0" dirty="0">
                <a:latin typeface="Arial" panose="020B0604020202020204" pitchFamily="34" charset="0"/>
                <a:cs typeface="Arial" panose="020B0604020202020204" pitchFamily="34" charset="0"/>
              </a:rPr>
              <a:t> Autopsia detallada y detalles antenatales de muertes intrauterinas entre 2005 y 2013 en el Hospital Great </a:t>
            </a:r>
            <a:r>
              <a:rPr lang="es-HN" kern="0" dirty="0" err="1">
                <a:latin typeface="Arial" panose="020B0604020202020204" pitchFamily="34" charset="0"/>
                <a:cs typeface="Arial" panose="020B0604020202020204" pitchFamily="34" charset="0"/>
              </a:rPr>
              <a:t>Ormond</a:t>
            </a:r>
            <a:r>
              <a:rPr lang="es-HN" kern="0" dirty="0">
                <a:latin typeface="Arial" panose="020B0604020202020204" pitchFamily="34" charset="0"/>
                <a:cs typeface="Arial" panose="020B0604020202020204" pitchFamily="34" charset="0"/>
              </a:rPr>
              <a:t> Street y Hospital </a:t>
            </a:r>
            <a:r>
              <a:rPr lang="es-HN" kern="0" dirty="0" err="1">
                <a:latin typeface="Arial" panose="020B0604020202020204" pitchFamily="34" charset="0"/>
                <a:cs typeface="Arial" panose="020B0604020202020204" pitchFamily="34" charset="0"/>
              </a:rPr>
              <a:t>St</a:t>
            </a:r>
            <a:r>
              <a:rPr lang="es-HN" kern="0" dirty="0">
                <a:latin typeface="Arial" panose="020B0604020202020204" pitchFamily="34" charset="0"/>
                <a:cs typeface="Arial" panose="020B0604020202020204" pitchFamily="34" charset="0"/>
              </a:rPr>
              <a:t> </a:t>
            </a:r>
            <a:r>
              <a:rPr lang="es-HN" kern="0" dirty="0" err="1">
                <a:latin typeface="Arial" panose="020B0604020202020204" pitchFamily="34" charset="0"/>
                <a:cs typeface="Arial" panose="020B0604020202020204" pitchFamily="34" charset="0"/>
              </a:rPr>
              <a:t>George’s</a:t>
            </a:r>
            <a:r>
              <a:rPr lang="es-HN" kern="0" dirty="0">
                <a:latin typeface="Arial" panose="020B0604020202020204" pitchFamily="34" charset="0"/>
                <a:cs typeface="Arial" panose="020B0604020202020204" pitchFamily="34" charset="0"/>
              </a:rPr>
              <a:t> de Londres.</a:t>
            </a:r>
          </a:p>
          <a:p>
            <a:pPr marL="342900" indent="-342900" algn="just" eaLnBrk="1" hangingPunct="1">
              <a:lnSpc>
                <a:spcPct val="90000"/>
              </a:lnSpc>
              <a:buFont typeface="Arial"/>
              <a:buChar char="•"/>
              <a:defRPr/>
            </a:pPr>
            <a:endParaRPr lang="es-HN" sz="11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kern="0" dirty="0">
                <a:latin typeface="Arial" panose="020B0604020202020204" pitchFamily="34" charset="0"/>
                <a:cs typeface="Arial" panose="020B0604020202020204" pitchFamily="34" charset="0"/>
              </a:rPr>
              <a:t>Pesos de órganos ajustados (delta) fueron calculados trazando separadamente por sexo (masculino y femenino) los pesos de cerebro, hígado, timo, corazón, riñones combinado, pulmones combinado, bazo y glándulas adrenales combinadas con la edad gestacional.</a:t>
            </a:r>
          </a:p>
          <a:p>
            <a:pPr marL="342900" indent="-342900" algn="just" eaLnBrk="1" hangingPunct="1">
              <a:lnSpc>
                <a:spcPct val="90000"/>
              </a:lnSpc>
              <a:buFont typeface="Arial"/>
              <a:buChar char="•"/>
              <a:defRPr/>
            </a:pPr>
            <a:endParaRPr lang="en-US"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kern="0" dirty="0">
                <a:latin typeface="Arial" panose="020B0604020202020204" pitchFamily="34" charset="0"/>
                <a:cs typeface="Arial" panose="020B0604020202020204" pitchFamily="34" charset="0"/>
              </a:rPr>
              <a:t>Regresión polinomial fue utilizada para determinar el mejor ajuste y calcular los pesos de órganos esperados (Percentil 50) para sexo y gestación.</a:t>
            </a:r>
          </a:p>
          <a:p>
            <a:pPr marL="342900" indent="-342900" algn="just" eaLnBrk="1" hangingPunct="1">
              <a:lnSpc>
                <a:spcPct val="90000"/>
              </a:lnSpc>
              <a:buFont typeface="Arial"/>
              <a:buChar char="•"/>
              <a:defRPr/>
            </a:pPr>
            <a:endParaRPr lang="es-HN"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kern="0" dirty="0">
                <a:latin typeface="Arial" panose="020B0604020202020204" pitchFamily="34" charset="0"/>
                <a:cs typeface="Arial" panose="020B0604020202020204" pitchFamily="34" charset="0"/>
              </a:rPr>
              <a:t>Valores delta para cada órgano fueron calculados como: (peso observado de órgano – peso de órgano esperado)/DS, permitiendo comparación de pesos de órganos entre diferentes grupos clínicos, edad gestacional y sexo fetal.</a:t>
            </a:r>
            <a:r>
              <a:rPr lang="en-US" kern="0" dirty="0">
                <a:latin typeface="Arial" panose="020B0604020202020204" pitchFamily="34" charset="0"/>
                <a:cs typeface="Arial" panose="020B0604020202020204" pitchFamily="34" charset="0"/>
              </a:rPr>
              <a:t> </a:t>
            </a:r>
          </a:p>
        </p:txBody>
      </p:sp>
      <p:sp>
        <p:nvSpPr>
          <p:cNvPr id="9"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15875"/>
            <a:ext cx="9144000" cy="923925"/>
            <a:chOff x="0" y="3755"/>
            <a:chExt cx="5760" cy="582"/>
          </a:xfrm>
        </p:grpSpPr>
        <p:pic>
          <p:nvPicPr>
            <p:cNvPr id="717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7"/>
          <p:cNvSpPr txBox="1">
            <a:spLocks noChangeArrowheads="1"/>
          </p:cNvSpPr>
          <p:nvPr/>
        </p:nvSpPr>
        <p:spPr bwMode="auto">
          <a:xfrm>
            <a:off x="1763688" y="1959223"/>
            <a:ext cx="5465366"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Métodos</a:t>
            </a:r>
          </a:p>
        </p:txBody>
      </p:sp>
      <p:sp>
        <p:nvSpPr>
          <p:cNvPr id="2" name="Rettangolo 1"/>
          <p:cNvSpPr/>
          <p:nvPr/>
        </p:nvSpPr>
        <p:spPr>
          <a:xfrm>
            <a:off x="323528" y="2564904"/>
            <a:ext cx="8568952" cy="4247317"/>
          </a:xfrm>
          <a:prstGeom prst="rect">
            <a:avLst/>
          </a:prstGeom>
        </p:spPr>
        <p:txBody>
          <a:bodyPr wrap="square">
            <a:spAutoFit/>
          </a:bodyPr>
          <a:lstStyle/>
          <a:p>
            <a:pPr marL="342900" indent="-342900" algn="just" eaLnBrk="1" hangingPunct="1">
              <a:lnSpc>
                <a:spcPct val="90000"/>
              </a:lnSpc>
              <a:buFont typeface="Arial"/>
              <a:buChar char="•"/>
              <a:defRPr/>
            </a:pPr>
            <a:endParaRPr lang="es-HN"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Pesos de órganos ajustados y relación de pesos cuerpo: órgano fueron comparados en fetos que fueron SGA en la autopsia vs fetos que no lo fueron, y en fetos macerados vs no-macerados.</a:t>
            </a:r>
          </a:p>
          <a:p>
            <a:pPr marL="342900" indent="-342900" algn="just" eaLnBrk="1" hangingPunct="1">
              <a:lnSpc>
                <a:spcPct val="90000"/>
              </a:lnSpc>
              <a:buFont typeface="Arial"/>
              <a:buChar char="•"/>
              <a:defRPr/>
            </a:pPr>
            <a:endParaRPr lang="es-HN"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SGA fue definida por el peso al nacer &lt;10</a:t>
            </a:r>
            <a:r>
              <a:rPr lang="es-HN" sz="2000" kern="0" baseline="30000" dirty="0">
                <a:latin typeface="Arial" panose="020B0604020202020204" pitchFamily="34" charset="0"/>
                <a:cs typeface="Arial" panose="020B0604020202020204" pitchFamily="34" charset="0"/>
              </a:rPr>
              <a:t>th</a:t>
            </a:r>
            <a:r>
              <a:rPr lang="es-HN" sz="2000" kern="0" dirty="0">
                <a:latin typeface="Arial" panose="020B0604020202020204" pitchFamily="34" charset="0"/>
                <a:cs typeface="Arial" panose="020B0604020202020204" pitchFamily="34" charset="0"/>
              </a:rPr>
              <a:t> percentil de lo esperado para el rango normal para el sexo fetal y edad gestacional (utilizando rangos de referencia de OMS).</a:t>
            </a:r>
          </a:p>
          <a:p>
            <a:pPr marL="342900" indent="-342900" algn="just" eaLnBrk="1" hangingPunct="1">
              <a:lnSpc>
                <a:spcPct val="90000"/>
              </a:lnSpc>
              <a:buFont typeface="Arial"/>
              <a:buChar char="•"/>
              <a:defRPr/>
            </a:pPr>
            <a:endParaRPr lang="es-HN"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La causa de muerte fue asignada de acuerdo a criterios objetivos predefinidos</a:t>
            </a:r>
            <a:r>
              <a:rPr lang="en-US" sz="2000" kern="0" dirty="0">
                <a:latin typeface="Arial" panose="020B0604020202020204" pitchFamily="34" charset="0"/>
                <a:cs typeface="Arial" panose="020B0604020202020204" pitchFamily="34" charset="0"/>
              </a:rPr>
              <a:t>.</a:t>
            </a:r>
          </a:p>
          <a:p>
            <a:pPr marL="342900" indent="-342900" algn="just" eaLnBrk="1" hangingPunct="1">
              <a:lnSpc>
                <a:spcPct val="90000"/>
              </a:lnSpc>
              <a:buFont typeface="Arial"/>
              <a:buChar char="•"/>
              <a:defRPr/>
            </a:pPr>
            <a:endParaRPr lang="en-US" sz="20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Maceración fue documentada cuando los cambios macroscópicos de piel y tejidos blandos fueron identificados por evaluación externa en la autopsia</a:t>
            </a:r>
            <a:r>
              <a:rPr lang="en-US" sz="2000" kern="0" dirty="0">
                <a:latin typeface="Arial" panose="020B0604020202020204" pitchFamily="34" charset="0"/>
                <a:cs typeface="Arial" panose="020B0604020202020204" pitchFamily="34" charset="0"/>
              </a:rPr>
              <a:t>.</a:t>
            </a:r>
          </a:p>
        </p:txBody>
      </p:sp>
      <p:sp>
        <p:nvSpPr>
          <p:cNvPr id="9"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r>
              <a:rPr lang="en-GB" altLang="en-US" sz="2400" b="1" dirty="0"/>
              <a:t> - SGA</a:t>
            </a:r>
          </a:p>
        </p:txBody>
      </p:sp>
      <p:sp>
        <p:nvSpPr>
          <p:cNvPr id="20" name="Rettangolo 19"/>
          <p:cNvSpPr/>
          <p:nvPr/>
        </p:nvSpPr>
        <p:spPr>
          <a:xfrm>
            <a:off x="251520" y="2809959"/>
            <a:ext cx="8568952" cy="2585323"/>
          </a:xfrm>
          <a:prstGeom prst="rect">
            <a:avLst/>
          </a:prstGeom>
        </p:spPr>
        <p:txBody>
          <a:bodyPr wrap="square">
            <a:spAutoFit/>
          </a:bodyPr>
          <a:lstStyle/>
          <a:p>
            <a:pPr marL="342900" indent="-342900" algn="just">
              <a:lnSpc>
                <a:spcPct val="90000"/>
              </a:lnSpc>
              <a:buFont typeface="Arial"/>
              <a:buChar char="•"/>
            </a:pPr>
            <a:r>
              <a:rPr lang="es-HN" sz="2000" dirty="0"/>
              <a:t>Hubieron 1064 autopsias para investigación de muerte intrauterina.</a:t>
            </a:r>
          </a:p>
          <a:p>
            <a:pPr marL="342900" indent="-342900" algn="just">
              <a:lnSpc>
                <a:spcPct val="90000"/>
              </a:lnSpc>
              <a:buFont typeface="Arial"/>
              <a:buChar char="•"/>
            </a:pPr>
            <a:endParaRPr lang="es-HN" sz="2000" dirty="0"/>
          </a:p>
          <a:p>
            <a:pPr marL="342900" indent="-342900" algn="just">
              <a:lnSpc>
                <a:spcPct val="90000"/>
              </a:lnSpc>
              <a:buFont typeface="Arial"/>
              <a:buChar char="•"/>
            </a:pPr>
            <a:r>
              <a:rPr lang="es-HN" sz="2000" dirty="0"/>
              <a:t>Los pesos de la mayoría de órganos en fetos SGA fueron significativamente menores que los fetos de no-SGA (todos </a:t>
            </a:r>
            <a:r>
              <a:rPr lang="es-HN" sz="2000" i="1" dirty="0"/>
              <a:t>p&lt;0.05</a:t>
            </a:r>
            <a:r>
              <a:rPr lang="es-HN" sz="2000" dirty="0"/>
              <a:t>).</a:t>
            </a:r>
          </a:p>
          <a:p>
            <a:pPr marL="342900" indent="-342900" algn="just">
              <a:lnSpc>
                <a:spcPct val="90000"/>
              </a:lnSpc>
              <a:buFont typeface="Arial"/>
              <a:buChar char="•"/>
            </a:pPr>
            <a:endParaRPr lang="es-HN" sz="2000" dirty="0"/>
          </a:p>
          <a:p>
            <a:pPr marL="342900" indent="-342900" algn="just">
              <a:lnSpc>
                <a:spcPct val="90000"/>
              </a:lnSpc>
              <a:buFont typeface="Arial"/>
              <a:buChar char="•"/>
            </a:pPr>
            <a:r>
              <a:rPr lang="es-HN" sz="2000" dirty="0"/>
              <a:t>La razón de peso </a:t>
            </a:r>
            <a:r>
              <a:rPr lang="es-HN" sz="2000" dirty="0" err="1"/>
              <a:t>cuerpo:órgano</a:t>
            </a:r>
            <a:r>
              <a:rPr lang="es-HN" sz="2000" dirty="0"/>
              <a:t> fueron significativamente mayores en los casos  de SGA comparados con los fetos no-SGA (</a:t>
            </a:r>
            <a:r>
              <a:rPr lang="es-HN" sz="2000" i="1" dirty="0"/>
              <a:t>p</a:t>
            </a:r>
            <a:r>
              <a:rPr lang="es-HN" sz="2000" dirty="0"/>
              <a:t>&lt;0.001 para todos), indicando que el </a:t>
            </a:r>
            <a:r>
              <a:rPr lang="es-HN" sz="2000" b="1" dirty="0"/>
              <a:t>timo, hígado y bazo fueron desproporcionadamente menores en fetos SGA.</a:t>
            </a:r>
            <a:r>
              <a:rPr lang="en-GB" sz="2000" b="1" dirty="0"/>
              <a:t> </a:t>
            </a:r>
          </a:p>
        </p:txBody>
      </p:sp>
      <p:sp>
        <p:nvSpPr>
          <p:cNvPr id="10"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345770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r>
              <a:rPr lang="en-GB" altLang="en-US" sz="2400" b="1" dirty="0"/>
              <a:t> - </a:t>
            </a:r>
            <a:r>
              <a:rPr lang="es-HN" altLang="en-US" sz="2400" b="1" dirty="0"/>
              <a:t>Maceración</a:t>
            </a:r>
          </a:p>
        </p:txBody>
      </p:sp>
      <p:sp>
        <p:nvSpPr>
          <p:cNvPr id="20" name="Rettangolo 19"/>
          <p:cNvSpPr/>
          <p:nvPr/>
        </p:nvSpPr>
        <p:spPr>
          <a:xfrm>
            <a:off x="251520" y="2636912"/>
            <a:ext cx="8496944" cy="3693319"/>
          </a:xfrm>
          <a:prstGeom prst="rect">
            <a:avLst/>
          </a:prstGeom>
        </p:spPr>
        <p:txBody>
          <a:bodyPr wrap="square">
            <a:spAutoFit/>
          </a:bodyPr>
          <a:lstStyle/>
          <a:p>
            <a:pPr marL="342900" indent="-342900" algn="just">
              <a:lnSpc>
                <a:spcPct val="90000"/>
              </a:lnSpc>
              <a:buFont typeface="Arial"/>
              <a:buChar char="•"/>
            </a:pPr>
            <a:r>
              <a:rPr lang="es-HN" sz="2000" dirty="0"/>
              <a:t>La mayoría de órganos fueron significativamente livianos en macerados comparados con los fetos no-macerados (</a:t>
            </a:r>
            <a:r>
              <a:rPr lang="es-HN" sz="2000" i="1" dirty="0"/>
              <a:t>p</a:t>
            </a:r>
            <a:r>
              <a:rPr lang="es-HN" sz="2000" dirty="0"/>
              <a:t>&lt;0.01 para todos)</a:t>
            </a:r>
            <a:r>
              <a:rPr lang="en-GB" sz="2000" dirty="0"/>
              <a: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dirty="0"/>
              <a:t>La razón de peso </a:t>
            </a:r>
            <a:r>
              <a:rPr lang="es-HN" sz="2000" dirty="0" err="1"/>
              <a:t>cuerpo:órgano</a:t>
            </a:r>
            <a:r>
              <a:rPr lang="es-HN" sz="2000" dirty="0"/>
              <a:t> para la mayoría de órganos fue significativamente mayor en los macerados comprador con los fetos no macerados (</a:t>
            </a:r>
            <a:r>
              <a:rPr lang="es-HN" sz="2000" i="1" dirty="0"/>
              <a:t>p</a:t>
            </a:r>
            <a:r>
              <a:rPr lang="es-HN" sz="2000" dirty="0"/>
              <a:t>&lt;0.01 para todos), demostrando que los fetos macerados tienen órganos mas livianos desproporcionadamente comparado con su peso corporal.</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b="1" dirty="0"/>
              <a:t>Órganos internos pierden peso mas que los elementos musculoesqueléticos del cuerpo durante el periodo de retención seguido de la muerte intrauterina.</a:t>
            </a:r>
            <a:endParaRPr lang="en-GB" sz="2000" b="1" dirty="0"/>
          </a:p>
        </p:txBody>
      </p:sp>
      <p:sp>
        <p:nvSpPr>
          <p:cNvPr id="10"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90428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
        <p:nvSpPr>
          <p:cNvPr id="4100" name="Segnaposto contenuto 2"/>
          <p:cNvSpPr txBox="1">
            <a:spLocks/>
          </p:cNvSpPr>
          <p:nvPr/>
        </p:nvSpPr>
        <p:spPr bwMode="auto">
          <a:xfrm>
            <a:off x="179387" y="2348880"/>
            <a:ext cx="85689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ts val="600"/>
              </a:spcBef>
              <a:spcAft>
                <a:spcPts val="600"/>
              </a:spcAft>
            </a:pPr>
            <a:r>
              <a:rPr lang="es-HN" altLang="en-US" sz="1800" kern="1000" dirty="0"/>
              <a:t>Dependiendo del sistema de clasificación utilizado, 15% a 60% de los óbitos permanecen sin explicación, después del examen de autopsia.</a:t>
            </a:r>
          </a:p>
          <a:p>
            <a:pPr algn="just">
              <a:spcBef>
                <a:spcPts val="600"/>
              </a:spcBef>
              <a:spcAft>
                <a:spcPts val="600"/>
              </a:spcAft>
            </a:pPr>
            <a:r>
              <a:rPr lang="es-HN" altLang="en-US" sz="1800" kern="1000" dirty="0"/>
              <a:t>Mucha es la diferencia es relacionada a la variable de atribución de restricción de crecimiento fetal (FGR) como la causa de muerte.</a:t>
            </a:r>
          </a:p>
          <a:p>
            <a:pPr algn="just">
              <a:spcBef>
                <a:spcPts val="600"/>
              </a:spcBef>
              <a:spcAft>
                <a:spcPts val="600"/>
              </a:spcAft>
            </a:pPr>
            <a:r>
              <a:rPr lang="es-HN" altLang="en-US" sz="1800" kern="1000" dirty="0"/>
              <a:t>FGR implica restricción de crecimiento patológica, mientras que pequeño para edad gestacional (SGA) simplemente describe un infante abajo del percentil arbitrario (5</a:t>
            </a:r>
            <a:r>
              <a:rPr lang="es-HN" altLang="en-US" sz="1800" kern="1000" baseline="30000" dirty="0"/>
              <a:t>th</a:t>
            </a:r>
            <a:r>
              <a:rPr lang="es-HN" altLang="en-US" sz="1800" kern="1000" dirty="0"/>
              <a:t> </a:t>
            </a:r>
            <a:r>
              <a:rPr lang="es-HN" altLang="en-US" sz="1800" kern="1000" dirty="0" err="1"/>
              <a:t>or</a:t>
            </a:r>
            <a:r>
              <a:rPr lang="es-HN" altLang="en-US" sz="1800" kern="1000" dirty="0"/>
              <a:t> 10</a:t>
            </a:r>
            <a:r>
              <a:rPr lang="es-HN" altLang="en-US" sz="1800" kern="1000" baseline="30000" dirty="0"/>
              <a:t>th</a:t>
            </a:r>
            <a:r>
              <a:rPr lang="es-HN" altLang="en-US" sz="1800" kern="1000" dirty="0"/>
              <a:t>).</a:t>
            </a:r>
          </a:p>
          <a:p>
            <a:pPr algn="just">
              <a:spcBef>
                <a:spcPts val="600"/>
              </a:spcBef>
              <a:spcAft>
                <a:spcPts val="600"/>
              </a:spcAft>
            </a:pPr>
            <a:r>
              <a:rPr lang="es-HN" altLang="en-US" sz="1800" kern="1000" dirty="0"/>
              <a:t>Distinguir SGA de FGR es difícil especialmente en una evaluación postmortem, debido a la maceración por el periodo de retención dentro del útero post-muerte – el intervalo intrauterino (IUI).</a:t>
            </a:r>
            <a:r>
              <a:rPr lang="en-US" altLang="en-US" sz="1800" kern="1000" dirty="0"/>
              <a:t> </a:t>
            </a:r>
          </a:p>
          <a:p>
            <a:pPr algn="just">
              <a:spcBef>
                <a:spcPts val="600"/>
              </a:spcBef>
              <a:spcAft>
                <a:spcPts val="600"/>
              </a:spcAft>
            </a:pPr>
            <a:r>
              <a:rPr lang="es-HN" altLang="en-US" sz="1800" kern="1000" dirty="0"/>
              <a:t>Además (</a:t>
            </a:r>
            <a:r>
              <a:rPr lang="es-HN" altLang="en-US" sz="1800" kern="1000" dirty="0" err="1"/>
              <a:t>furthermore</a:t>
            </a:r>
            <a:r>
              <a:rPr lang="es-HN" altLang="en-US" sz="1800" kern="1000" dirty="0"/>
              <a:t>), el periodo de tiempo entre el parto y la evaluación postmortem -  el intervalo postmortem (PMI) – también puede variar.</a:t>
            </a:r>
          </a:p>
        </p:txBody>
      </p:sp>
    </p:spTree>
    <p:extLst>
      <p:ext uri="{BB962C8B-B14F-4D97-AF65-F5344CB8AC3E}">
        <p14:creationId xmlns:p14="http://schemas.microsoft.com/office/powerpoint/2010/main" val="91030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 - Maceración</a:t>
            </a:r>
          </a:p>
        </p:txBody>
      </p:sp>
      <p:sp>
        <p:nvSpPr>
          <p:cNvPr id="20" name="Rettangolo 19"/>
          <p:cNvSpPr/>
          <p:nvPr/>
        </p:nvSpPr>
        <p:spPr>
          <a:xfrm>
            <a:off x="-52213" y="2482960"/>
            <a:ext cx="3688109" cy="4330416"/>
          </a:xfrm>
          <a:prstGeom prst="rect">
            <a:avLst/>
          </a:prstGeom>
        </p:spPr>
        <p:txBody>
          <a:bodyPr wrap="square">
            <a:spAutoFit/>
          </a:bodyPr>
          <a:lstStyle/>
          <a:p>
            <a:pPr marL="342900" indent="-342900">
              <a:lnSpc>
                <a:spcPct val="90000"/>
              </a:lnSpc>
              <a:buFont typeface="Arial"/>
              <a:buChar char="•"/>
            </a:pPr>
            <a:r>
              <a:rPr lang="es-HN" dirty="0"/>
              <a:t>La razón de peso cerebro: hígado fue significativamente mayor en macerados comparados con fetos no macerados (</a:t>
            </a:r>
            <a:r>
              <a:rPr lang="es-HN" i="1" dirty="0"/>
              <a:t>P</a:t>
            </a:r>
            <a:r>
              <a:rPr lang="es-HN" dirty="0"/>
              <a:t>&lt;0.0001).</a:t>
            </a:r>
          </a:p>
          <a:p>
            <a:pPr marL="342900" indent="-342900">
              <a:lnSpc>
                <a:spcPct val="90000"/>
              </a:lnSpc>
              <a:buFont typeface="Arial"/>
              <a:buChar char="•"/>
            </a:pPr>
            <a:endParaRPr lang="en-GB" dirty="0"/>
          </a:p>
          <a:p>
            <a:pPr marL="342900" indent="-342900">
              <a:lnSpc>
                <a:spcPct val="90000"/>
              </a:lnSpc>
              <a:buFont typeface="Arial"/>
              <a:buChar char="•"/>
            </a:pPr>
            <a:r>
              <a:rPr lang="es-HN" dirty="0"/>
              <a:t>Con maceración, el hígado fetal pierde peso desproporcionadamente en relación al cerebro</a:t>
            </a:r>
            <a:r>
              <a:rPr lang="en-GB" dirty="0"/>
              <a:t>.</a:t>
            </a:r>
          </a:p>
          <a:p>
            <a:pPr marL="342900" indent="-342900">
              <a:lnSpc>
                <a:spcPct val="90000"/>
              </a:lnSpc>
              <a:buFont typeface="Arial"/>
              <a:buChar char="•"/>
            </a:pPr>
            <a:endParaRPr lang="es-HN" dirty="0"/>
          </a:p>
          <a:p>
            <a:pPr marL="342900" indent="-342900">
              <a:lnSpc>
                <a:spcPct val="90000"/>
              </a:lnSpc>
              <a:buFont typeface="Arial"/>
              <a:buChar char="•"/>
            </a:pPr>
            <a:r>
              <a:rPr lang="es-HN" dirty="0"/>
              <a:t>En fetos macerados la razón de peso </a:t>
            </a:r>
            <a:r>
              <a:rPr lang="es-HN" dirty="0" err="1"/>
              <a:t>cerebro:hígado</a:t>
            </a:r>
            <a:r>
              <a:rPr lang="es-HN" dirty="0"/>
              <a:t> debe de ser ajustada por 0.8 – 1 para tomar en cuenta los efectos secundarios de maceración</a:t>
            </a:r>
            <a:r>
              <a:rPr lang="en-GB" dirty="0"/>
              <a:t>.</a:t>
            </a:r>
          </a:p>
        </p:txBody>
      </p:sp>
      <p:sp>
        <p:nvSpPr>
          <p:cNvPr id="10"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grpSp>
        <p:nvGrpSpPr>
          <p:cNvPr id="15" name="Gruppo 14"/>
          <p:cNvGrpSpPr/>
          <p:nvPr/>
        </p:nvGrpSpPr>
        <p:grpSpPr>
          <a:xfrm>
            <a:off x="3779912" y="2492896"/>
            <a:ext cx="5328592" cy="4249627"/>
            <a:chOff x="3812455" y="2492896"/>
            <a:chExt cx="5296049" cy="4249627"/>
          </a:xfrm>
        </p:grpSpPr>
        <p:grpSp>
          <p:nvGrpSpPr>
            <p:cNvPr id="4" name="Gruppo 3"/>
            <p:cNvGrpSpPr/>
            <p:nvPr/>
          </p:nvGrpSpPr>
          <p:grpSpPr>
            <a:xfrm>
              <a:off x="3812455" y="2492896"/>
              <a:ext cx="5296049" cy="4249627"/>
              <a:chOff x="3779912" y="2566059"/>
              <a:chExt cx="5296049" cy="4249627"/>
            </a:xfrm>
          </p:grpSpPr>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2566059"/>
                <a:ext cx="5296049" cy="3887277"/>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903" y="3489449"/>
                <a:ext cx="298122" cy="1586235"/>
              </a:xfrm>
              <a:prstGeom prst="rect">
                <a:avLst/>
              </a:prstGeom>
            </p:spPr>
          </p:pic>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4269" y="6598507"/>
                <a:ext cx="2087334" cy="217179"/>
              </a:xfrm>
              <a:prstGeom prst="rect">
                <a:avLst/>
              </a:prstGeom>
            </p:spPr>
          </p:pic>
        </p:grpSp>
        <p:sp>
          <p:nvSpPr>
            <p:cNvPr id="19" name="Freccia sinistra 18"/>
            <p:cNvSpPr/>
            <p:nvPr/>
          </p:nvSpPr>
          <p:spPr bwMode="auto">
            <a:xfrm rot="19550006">
              <a:off x="6869935" y="4855833"/>
              <a:ext cx="851968" cy="265204"/>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grpSp>
      <p:sp>
        <p:nvSpPr>
          <p:cNvPr id="24" name="Rettangolo 23"/>
          <p:cNvSpPr/>
          <p:nvPr/>
        </p:nvSpPr>
        <p:spPr>
          <a:xfrm>
            <a:off x="7380312" y="4509120"/>
            <a:ext cx="1613485" cy="307777"/>
          </a:xfrm>
          <a:prstGeom prst="rect">
            <a:avLst/>
          </a:prstGeom>
        </p:spPr>
        <p:txBody>
          <a:bodyPr wrap="square">
            <a:spAutoFit/>
          </a:bodyPr>
          <a:lstStyle/>
          <a:p>
            <a:pPr algn="ctr"/>
            <a:r>
              <a:rPr lang="en-GB" sz="1400" b="1">
                <a:solidFill>
                  <a:srgbClr val="FF0000"/>
                </a:solidFill>
              </a:rPr>
              <a:t>maceration</a:t>
            </a:r>
            <a:endParaRPr lang="it-IT" sz="2000" b="1" dirty="0">
              <a:solidFill>
                <a:srgbClr val="FF0000"/>
              </a:solidFill>
            </a:endParaRPr>
          </a:p>
        </p:txBody>
      </p:sp>
      <p:sp>
        <p:nvSpPr>
          <p:cNvPr id="25" name="Rettangolo 24"/>
          <p:cNvSpPr/>
          <p:nvPr/>
        </p:nvSpPr>
        <p:spPr>
          <a:xfrm>
            <a:off x="6573761" y="3140968"/>
            <a:ext cx="1670647" cy="307777"/>
          </a:xfrm>
          <a:prstGeom prst="rect">
            <a:avLst/>
          </a:prstGeom>
        </p:spPr>
        <p:txBody>
          <a:bodyPr wrap="square">
            <a:spAutoFit/>
          </a:bodyPr>
          <a:lstStyle/>
          <a:p>
            <a:pPr algn="ctr"/>
            <a:r>
              <a:rPr lang="en-GB" sz="1400" b="1">
                <a:solidFill>
                  <a:srgbClr val="FF0000"/>
                </a:solidFill>
              </a:rPr>
              <a:t>no maceration</a:t>
            </a:r>
            <a:endParaRPr lang="it-IT" sz="2000" b="1" dirty="0">
              <a:solidFill>
                <a:srgbClr val="FF0000"/>
              </a:solidFill>
            </a:endParaRPr>
          </a:p>
        </p:txBody>
      </p:sp>
      <p:sp>
        <p:nvSpPr>
          <p:cNvPr id="27" name="Freccia sinistra 26"/>
          <p:cNvSpPr/>
          <p:nvPr/>
        </p:nvSpPr>
        <p:spPr bwMode="auto">
          <a:xfrm rot="19649861">
            <a:off x="5947750" y="3459725"/>
            <a:ext cx="851968" cy="265204"/>
          </a:xfrm>
          <a:prstGeom prst="left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2612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p>
        </p:txBody>
      </p:sp>
      <p:sp>
        <p:nvSpPr>
          <p:cNvPr id="20" name="Rettangolo 19"/>
          <p:cNvSpPr/>
          <p:nvPr/>
        </p:nvSpPr>
        <p:spPr>
          <a:xfrm>
            <a:off x="179512" y="2688009"/>
            <a:ext cx="8768134" cy="3139321"/>
          </a:xfrm>
          <a:prstGeom prst="rect">
            <a:avLst/>
          </a:prstGeom>
        </p:spPr>
        <p:txBody>
          <a:bodyPr wrap="square">
            <a:spAutoFit/>
          </a:bodyPr>
          <a:lstStyle/>
          <a:p>
            <a:pPr marL="342900" indent="-342900" algn="just">
              <a:lnSpc>
                <a:spcPct val="90000"/>
              </a:lnSpc>
              <a:buFont typeface="Arial"/>
              <a:buChar char="•"/>
            </a:pPr>
            <a:r>
              <a:rPr lang="es-HN" sz="2000" dirty="0"/>
              <a:t>La razón de peso </a:t>
            </a:r>
            <a:r>
              <a:rPr lang="es-HN" sz="2000" dirty="0" err="1"/>
              <a:t>cerebro:hígado</a:t>
            </a:r>
            <a:r>
              <a:rPr lang="es-HN" sz="2000" dirty="0"/>
              <a:t> fue significativamente mayor en fetos SGA comparado con los fetos no-SGA (</a:t>
            </a:r>
            <a:r>
              <a:rPr lang="es-HN" sz="2000" i="1" dirty="0"/>
              <a:t>p</a:t>
            </a:r>
            <a:r>
              <a:rPr lang="es-HN" sz="2000" dirty="0"/>
              <a:t>&lt;0.0001), indicando que </a:t>
            </a:r>
            <a:r>
              <a:rPr lang="es-HN" sz="2000" b="1" dirty="0"/>
              <a:t>el hígado desproporcionadamente falla en adquirir mas peso que el cerebro en SGA.</a:t>
            </a:r>
          </a:p>
          <a:p>
            <a:pPr marL="342900" indent="-342900" algn="just">
              <a:lnSpc>
                <a:spcPct val="90000"/>
              </a:lnSpc>
              <a:buFont typeface="Arial"/>
              <a:buChar char="•"/>
            </a:pPr>
            <a:endParaRPr lang="es-HN" sz="2000" dirty="0"/>
          </a:p>
          <a:p>
            <a:pPr marL="342900" indent="-342900" algn="just">
              <a:lnSpc>
                <a:spcPct val="90000"/>
              </a:lnSpc>
              <a:buFont typeface="Arial"/>
              <a:buChar char="•"/>
            </a:pPr>
            <a:r>
              <a:rPr lang="es-HN" sz="2000" dirty="0"/>
              <a:t>Sin embargo, cuando los casos de SGA fueron separados en casos con FGR asociado a patología placentaria y aquellos sin dichos cambios placentarios, hubo una diferencia significativa en su relación de peso </a:t>
            </a:r>
            <a:r>
              <a:rPr lang="es-HN" sz="2000" dirty="0" err="1"/>
              <a:t>cerebro:hígado</a:t>
            </a:r>
            <a:r>
              <a:rPr lang="es-HN" sz="2000" dirty="0"/>
              <a:t> (</a:t>
            </a:r>
            <a:r>
              <a:rPr lang="es-HN" sz="2000" i="1" dirty="0"/>
              <a:t>p</a:t>
            </a:r>
            <a:r>
              <a:rPr lang="es-HN" sz="2000" dirty="0"/>
              <a:t>&lt;0.0001). </a:t>
            </a:r>
            <a:r>
              <a:rPr lang="es-HN" sz="2000" b="1" dirty="0"/>
              <a:t>Media (rango), 6.10 (0.51 – 10.00) </a:t>
            </a:r>
            <a:r>
              <a:rPr lang="es-HN" sz="2000" b="1" i="1" dirty="0"/>
              <a:t>vs</a:t>
            </a:r>
            <a:r>
              <a:rPr lang="es-HN" sz="2000" b="1" dirty="0"/>
              <a:t> 3.58 (1.17 – 9.88)</a:t>
            </a:r>
          </a:p>
          <a:p>
            <a:pPr algn="ctr">
              <a:lnSpc>
                <a:spcPct val="90000"/>
              </a:lnSpc>
            </a:pPr>
            <a:endParaRPr lang="en-GB" sz="2000" b="1" dirty="0"/>
          </a:p>
        </p:txBody>
      </p:sp>
      <p:sp>
        <p:nvSpPr>
          <p:cNvPr id="10"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283913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p>
        </p:txBody>
      </p:sp>
      <p:sp>
        <p:nvSpPr>
          <p:cNvPr id="20" name="Rettangolo 19"/>
          <p:cNvSpPr/>
          <p:nvPr/>
        </p:nvSpPr>
        <p:spPr>
          <a:xfrm>
            <a:off x="-36511" y="2708920"/>
            <a:ext cx="3168351" cy="2862322"/>
          </a:xfrm>
          <a:prstGeom prst="rect">
            <a:avLst/>
          </a:prstGeom>
        </p:spPr>
        <p:txBody>
          <a:bodyPr wrap="square">
            <a:spAutoFit/>
          </a:bodyPr>
          <a:lstStyle/>
          <a:p>
            <a:pPr marL="342900" indent="-206375">
              <a:lnSpc>
                <a:spcPct val="90000"/>
              </a:lnSpc>
              <a:buFont typeface="Arial"/>
              <a:buChar char="•"/>
            </a:pPr>
            <a:r>
              <a:rPr lang="es-HN" sz="2000" spc="-30" dirty="0"/>
              <a:t>Esto indica que SGA ‘patológica’ (FGR) debido a patología placentaria esta asociada con hígados livianos en relación al cerebro comparado con casos de SGA sin anormalidades placentarias.</a:t>
            </a:r>
            <a:r>
              <a:rPr lang="en-GB" sz="2000" spc="-30" dirty="0"/>
              <a:t> </a:t>
            </a:r>
          </a:p>
        </p:txBody>
      </p:sp>
      <p:sp>
        <p:nvSpPr>
          <p:cNvPr id="10"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grpSp>
        <p:nvGrpSpPr>
          <p:cNvPr id="30" name="Gruppo 29"/>
          <p:cNvGrpSpPr/>
          <p:nvPr/>
        </p:nvGrpSpPr>
        <p:grpSpPr>
          <a:xfrm>
            <a:off x="3150931" y="2348880"/>
            <a:ext cx="6173597" cy="4509120"/>
            <a:chOff x="3078923" y="2348880"/>
            <a:chExt cx="6173597" cy="4509120"/>
          </a:xfrm>
        </p:grpSpPr>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923" y="2736873"/>
              <a:ext cx="5792086" cy="3932487"/>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938015"/>
              <a:ext cx="260090" cy="1383876"/>
            </a:xfrm>
            <a:prstGeom prst="rect">
              <a:avLst/>
            </a:prstGeom>
          </p:spPr>
        </p:pic>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299" y="6640821"/>
              <a:ext cx="2087334" cy="217179"/>
            </a:xfrm>
            <a:prstGeom prst="rect">
              <a:avLst/>
            </a:prstGeom>
          </p:spPr>
        </p:pic>
        <p:sp>
          <p:nvSpPr>
            <p:cNvPr id="19" name="Freccia sinistra 18"/>
            <p:cNvSpPr/>
            <p:nvPr/>
          </p:nvSpPr>
          <p:spPr bwMode="auto">
            <a:xfrm rot="13462674">
              <a:off x="4064102" y="3193295"/>
              <a:ext cx="668137" cy="261526"/>
            </a:xfrm>
            <a:prstGeom prst="leftArrow">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22" name="Rettangolo 21"/>
            <p:cNvSpPr/>
            <p:nvPr/>
          </p:nvSpPr>
          <p:spPr>
            <a:xfrm>
              <a:off x="3275856" y="2492896"/>
              <a:ext cx="1944216" cy="584775"/>
            </a:xfrm>
            <a:prstGeom prst="rect">
              <a:avLst/>
            </a:prstGeom>
          </p:spPr>
          <p:txBody>
            <a:bodyPr wrap="square">
              <a:spAutoFit/>
            </a:bodyPr>
            <a:lstStyle/>
            <a:p>
              <a:pPr algn="ctr"/>
              <a:r>
                <a:rPr lang="en-GB" sz="1600" dirty="0">
                  <a:solidFill>
                    <a:srgbClr val="FF0000"/>
                  </a:solidFill>
                </a:rPr>
                <a:t>SGA</a:t>
              </a:r>
            </a:p>
            <a:p>
              <a:pPr algn="ctr"/>
              <a:r>
                <a:rPr lang="en-GB" sz="1600" dirty="0" err="1">
                  <a:solidFill>
                    <a:srgbClr val="FF0000"/>
                  </a:solidFill>
                </a:rPr>
                <a:t>Valor</a:t>
              </a:r>
              <a:r>
                <a:rPr lang="en-GB" sz="1600" dirty="0">
                  <a:solidFill>
                    <a:srgbClr val="FF0000"/>
                  </a:solidFill>
                </a:rPr>
                <a:t> medio: 3</a:t>
              </a:r>
              <a:endParaRPr lang="it-IT" sz="1600" dirty="0">
                <a:solidFill>
                  <a:srgbClr val="FF0000"/>
                </a:solidFill>
              </a:endParaRPr>
            </a:p>
          </p:txBody>
        </p:sp>
        <p:sp>
          <p:nvSpPr>
            <p:cNvPr id="23" name="Rettangolo 22"/>
            <p:cNvSpPr/>
            <p:nvPr/>
          </p:nvSpPr>
          <p:spPr>
            <a:xfrm>
              <a:off x="5386839" y="2348880"/>
              <a:ext cx="1777449" cy="1246495"/>
            </a:xfrm>
            <a:prstGeom prst="rect">
              <a:avLst/>
            </a:prstGeom>
          </p:spPr>
          <p:txBody>
            <a:bodyPr wrap="square">
              <a:spAutoFit/>
            </a:bodyPr>
            <a:lstStyle/>
            <a:p>
              <a:pPr algn="ctr"/>
              <a:r>
                <a:rPr lang="en-GB" sz="1500" dirty="0">
                  <a:solidFill>
                    <a:srgbClr val="FF0000"/>
                  </a:solidFill>
                </a:rPr>
                <a:t>SGA</a:t>
              </a:r>
            </a:p>
            <a:p>
              <a:pPr algn="ctr"/>
              <a:r>
                <a:rPr lang="en-GB" sz="1500" dirty="0">
                  <a:solidFill>
                    <a:srgbClr val="FF0000"/>
                  </a:solidFill>
                </a:rPr>
                <a:t>con causa </a:t>
              </a:r>
              <a:r>
                <a:rPr lang="en-GB" sz="1500" dirty="0" err="1">
                  <a:solidFill>
                    <a:srgbClr val="FF0000"/>
                  </a:solidFill>
                </a:rPr>
                <a:t>placentaria</a:t>
              </a:r>
              <a:r>
                <a:rPr lang="en-GB" sz="1500" dirty="0">
                  <a:solidFill>
                    <a:srgbClr val="FF0000"/>
                  </a:solidFill>
                </a:rPr>
                <a:t> de </a:t>
              </a:r>
              <a:r>
                <a:rPr lang="en-GB" sz="1500" dirty="0" err="1">
                  <a:solidFill>
                    <a:srgbClr val="FF0000"/>
                  </a:solidFill>
                </a:rPr>
                <a:t>muerte</a:t>
              </a:r>
              <a:endParaRPr lang="en-GB" sz="1500" dirty="0">
                <a:solidFill>
                  <a:srgbClr val="FF0000"/>
                </a:solidFill>
              </a:endParaRPr>
            </a:p>
            <a:p>
              <a:pPr algn="ctr"/>
              <a:r>
                <a:rPr lang="en-GB" sz="1500" b="1" dirty="0" err="1">
                  <a:solidFill>
                    <a:srgbClr val="FF0000"/>
                  </a:solidFill>
                </a:rPr>
                <a:t>valor</a:t>
              </a:r>
              <a:r>
                <a:rPr lang="en-GB" sz="1500" b="1" dirty="0">
                  <a:solidFill>
                    <a:srgbClr val="FF0000"/>
                  </a:solidFill>
                </a:rPr>
                <a:t> medio: 6</a:t>
              </a:r>
              <a:endParaRPr lang="it-IT" sz="1500" b="1" dirty="0">
                <a:solidFill>
                  <a:srgbClr val="FF0000"/>
                </a:solidFill>
              </a:endParaRPr>
            </a:p>
          </p:txBody>
        </p:sp>
        <p:sp>
          <p:nvSpPr>
            <p:cNvPr id="24" name="Rettangolo 23"/>
            <p:cNvSpPr/>
            <p:nvPr/>
          </p:nvSpPr>
          <p:spPr>
            <a:xfrm>
              <a:off x="7304551" y="3573016"/>
              <a:ext cx="1947969" cy="1077218"/>
            </a:xfrm>
            <a:prstGeom prst="rect">
              <a:avLst/>
            </a:prstGeom>
          </p:spPr>
          <p:txBody>
            <a:bodyPr wrap="square">
              <a:spAutoFit/>
            </a:bodyPr>
            <a:lstStyle/>
            <a:p>
              <a:pPr algn="ctr"/>
              <a:r>
                <a:rPr lang="en-GB" sz="1600" dirty="0">
                  <a:solidFill>
                    <a:srgbClr val="FF0000"/>
                  </a:solidFill>
                </a:rPr>
                <a:t>SGA</a:t>
              </a:r>
            </a:p>
            <a:p>
              <a:pPr algn="ctr"/>
              <a:r>
                <a:rPr lang="en-GB" sz="1600" dirty="0">
                  <a:solidFill>
                    <a:srgbClr val="FF0000"/>
                  </a:solidFill>
                </a:rPr>
                <a:t>Sin </a:t>
              </a:r>
              <a:r>
                <a:rPr lang="en-GB" sz="1600" dirty="0" err="1">
                  <a:solidFill>
                    <a:srgbClr val="FF0000"/>
                  </a:solidFill>
                </a:rPr>
                <a:t>patologia</a:t>
              </a:r>
              <a:r>
                <a:rPr lang="en-GB" sz="1600" dirty="0">
                  <a:solidFill>
                    <a:srgbClr val="FF0000"/>
                  </a:solidFill>
                </a:rPr>
                <a:t> </a:t>
              </a:r>
              <a:r>
                <a:rPr lang="en-GB" sz="1600" dirty="0" err="1">
                  <a:solidFill>
                    <a:srgbClr val="FF0000"/>
                  </a:solidFill>
                </a:rPr>
                <a:t>placentaria</a:t>
              </a:r>
              <a:endParaRPr lang="en-GB" sz="1600" dirty="0">
                <a:solidFill>
                  <a:srgbClr val="FF0000"/>
                </a:solidFill>
              </a:endParaRPr>
            </a:p>
            <a:p>
              <a:pPr algn="ctr"/>
              <a:r>
                <a:rPr lang="en-GB" sz="1600" dirty="0" err="1">
                  <a:solidFill>
                    <a:srgbClr val="FF0000"/>
                  </a:solidFill>
                </a:rPr>
                <a:t>valor</a:t>
              </a:r>
              <a:r>
                <a:rPr lang="en-GB" sz="1600" dirty="0">
                  <a:solidFill>
                    <a:srgbClr val="FF0000"/>
                  </a:solidFill>
                </a:rPr>
                <a:t> medio: 3</a:t>
              </a:r>
              <a:endParaRPr lang="it-IT" sz="1600" dirty="0">
                <a:solidFill>
                  <a:srgbClr val="FF0000"/>
                </a:solidFill>
              </a:endParaRPr>
            </a:p>
          </p:txBody>
        </p:sp>
        <p:sp>
          <p:nvSpPr>
            <p:cNvPr id="25" name="Freccia sinistra 24"/>
            <p:cNvSpPr/>
            <p:nvPr/>
          </p:nvSpPr>
          <p:spPr bwMode="auto">
            <a:xfrm rot="16200000">
              <a:off x="5952872" y="3726708"/>
              <a:ext cx="668137" cy="261526"/>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sp>
          <p:nvSpPr>
            <p:cNvPr id="26" name="Freccia sinistra 25"/>
            <p:cNvSpPr/>
            <p:nvPr/>
          </p:nvSpPr>
          <p:spPr bwMode="auto">
            <a:xfrm rot="17144381">
              <a:off x="7338443" y="5186925"/>
              <a:ext cx="1414518" cy="249451"/>
            </a:xfrm>
            <a:prstGeom prst="leftArrow">
              <a:avLst/>
            </a:prstGeom>
            <a:noFill/>
            <a:ln w="28575" cap="flat" cmpd="sng" algn="ctr">
              <a:solidFill>
                <a:srgbClr val="FF0000"/>
              </a:solidFill>
              <a:prstDash val="solid"/>
              <a:round/>
              <a:headEnd type="none" w="med" len="med"/>
              <a:tailEnd type="none" w="med" len="med"/>
            </a:ln>
            <a:effectLst>
              <a:outerShdw blurRad="50800" dist="50800" dir="5400000" sx="27000" sy="27000" algn="ctr" rotWithShape="0">
                <a:srgbClr val="000000">
                  <a:alpha val="43137"/>
                </a:srgbClr>
              </a:outerShdw>
              <a:softEdge rad="0"/>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57712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188721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p>
        </p:txBody>
      </p:sp>
      <p:sp>
        <p:nvSpPr>
          <p:cNvPr id="15"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9636" y="15094296"/>
            <a:ext cx="5156200" cy="622300"/>
          </a:xfrm>
          <a:prstGeom prst="rect">
            <a:avLst/>
          </a:prstGeom>
        </p:spPr>
      </p:pic>
      <p:sp>
        <p:nvSpPr>
          <p:cNvPr id="20" name="Rettangolo 19"/>
          <p:cNvSpPr/>
          <p:nvPr/>
        </p:nvSpPr>
        <p:spPr>
          <a:xfrm>
            <a:off x="539552" y="2636912"/>
            <a:ext cx="8064896" cy="4247317"/>
          </a:xfrm>
          <a:prstGeom prst="rect">
            <a:avLst/>
          </a:prstGeom>
        </p:spPr>
        <p:txBody>
          <a:bodyPr wrap="square">
            <a:spAutoFit/>
          </a:bodyPr>
          <a:lstStyle/>
          <a:p>
            <a:pPr marL="285750" indent="-285750" algn="just">
              <a:lnSpc>
                <a:spcPct val="90000"/>
              </a:lnSpc>
              <a:buFont typeface="Arial" charset="0"/>
              <a:buChar char="•"/>
            </a:pPr>
            <a:r>
              <a:rPr lang="es-HN" sz="2000" b="1" dirty="0"/>
              <a:t>Una razón de peso de </a:t>
            </a:r>
            <a:r>
              <a:rPr lang="es-HN" sz="2000" b="1" dirty="0" err="1"/>
              <a:t>cerebro:hígado</a:t>
            </a:r>
            <a:r>
              <a:rPr lang="es-HN" sz="2000" b="1" dirty="0"/>
              <a:t> de 6 diferencia FGR placentaria de SGA sin patología placentaria significativa</a:t>
            </a:r>
            <a:r>
              <a:rPr lang="es-HN" sz="2000" dirty="0"/>
              <a:t>, con una sensibilidad de 53% y especificidad de 80%.</a:t>
            </a:r>
          </a:p>
          <a:p>
            <a:pPr marL="285750" indent="-285750" algn="just">
              <a:lnSpc>
                <a:spcPct val="90000"/>
              </a:lnSpc>
              <a:buFont typeface="Arial" charset="0"/>
              <a:buChar char="•"/>
            </a:pPr>
            <a:endParaRPr lang="es-HN" sz="2000" dirty="0"/>
          </a:p>
          <a:p>
            <a:pPr marL="285750" indent="-285750" algn="just">
              <a:lnSpc>
                <a:spcPct val="90000"/>
              </a:lnSpc>
              <a:buFont typeface="Arial" charset="0"/>
              <a:buChar char="•"/>
            </a:pPr>
            <a:r>
              <a:rPr lang="es-HN" sz="2000" b="1" dirty="0"/>
              <a:t>Una razón de peso </a:t>
            </a:r>
            <a:r>
              <a:rPr lang="es-HN" sz="2000" b="1" dirty="0" err="1"/>
              <a:t>cerebro:hígado</a:t>
            </a:r>
            <a:r>
              <a:rPr lang="es-HN" sz="2000" b="1" dirty="0"/>
              <a:t> de 6 identificara SGA con enfermedad placentaria vs otras causas de muerte </a:t>
            </a:r>
            <a:r>
              <a:rPr lang="es-HN" sz="2000" dirty="0"/>
              <a:t>con sensibilidad de 55% y especificidad de 92%.</a:t>
            </a:r>
          </a:p>
          <a:p>
            <a:pPr marL="285750" indent="-285750" algn="just">
              <a:lnSpc>
                <a:spcPct val="90000"/>
              </a:lnSpc>
              <a:buFont typeface="Arial" charset="0"/>
              <a:buChar char="•"/>
            </a:pPr>
            <a:endParaRPr lang="es-HN" sz="2000" dirty="0"/>
          </a:p>
          <a:p>
            <a:pPr marL="285750" indent="-285750" algn="just">
              <a:lnSpc>
                <a:spcPct val="90000"/>
              </a:lnSpc>
              <a:buFont typeface="Arial" charset="0"/>
              <a:buChar char="•"/>
            </a:pPr>
            <a:r>
              <a:rPr lang="es-HN" sz="2000" dirty="0"/>
              <a:t>Sin embargo, no hubo razón de peso </a:t>
            </a:r>
            <a:r>
              <a:rPr lang="es-HN" sz="2000" dirty="0" err="1"/>
              <a:t>cerebro:hígado</a:t>
            </a:r>
            <a:r>
              <a:rPr lang="es-HN" sz="2000" dirty="0"/>
              <a:t> que absolutamente distingue estos grupos; algunos casos de ‘FGR placentario’ tienen una razón </a:t>
            </a:r>
            <a:r>
              <a:rPr lang="es-HN" sz="2000" dirty="0" err="1"/>
              <a:t>cerebro:hígado</a:t>
            </a:r>
            <a:r>
              <a:rPr lang="es-HN" sz="2000" dirty="0"/>
              <a:t> de 2-3, mientras algunos casos sin evidencia de enfermedad placentaria u otra patología tenían relaciones &gt; 6</a:t>
            </a:r>
            <a:r>
              <a:rPr lang="en-GB" sz="2000" dirty="0"/>
              <a:t>.</a:t>
            </a:r>
          </a:p>
          <a:p>
            <a:pPr marL="285750" indent="-285750" algn="just">
              <a:lnSpc>
                <a:spcPct val="90000"/>
              </a:lnSpc>
              <a:buFont typeface="Arial" charset="0"/>
              <a:buChar char="•"/>
            </a:pPr>
            <a:endParaRPr lang="en-GB" sz="2000" dirty="0"/>
          </a:p>
          <a:p>
            <a:pPr marL="285750" indent="-285750" algn="just">
              <a:lnSpc>
                <a:spcPct val="90000"/>
              </a:lnSpc>
              <a:buFont typeface="Arial" charset="0"/>
              <a:buChar char="•"/>
            </a:pPr>
            <a:endParaRPr lang="en-GB" sz="2000" dirty="0"/>
          </a:p>
        </p:txBody>
      </p:sp>
    </p:spTree>
    <p:extLst>
      <p:ext uri="{BB962C8B-B14F-4D97-AF65-F5344CB8AC3E}">
        <p14:creationId xmlns:p14="http://schemas.microsoft.com/office/powerpoint/2010/main" val="112889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5875"/>
            <a:ext cx="9144000" cy="923925"/>
            <a:chOff x="0" y="3755"/>
            <a:chExt cx="5760" cy="582"/>
          </a:xfrm>
        </p:grpSpPr>
        <p:pic>
          <p:nvPicPr>
            <p:cNvPr id="1229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Rectangle 7"/>
          <p:cNvSpPr>
            <a:spLocks noChangeArrowheads="1"/>
          </p:cNvSpPr>
          <p:nvPr/>
        </p:nvSpPr>
        <p:spPr bwMode="auto">
          <a:xfrm>
            <a:off x="3471378" y="1916832"/>
            <a:ext cx="2201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HN" altLang="en-US" sz="2400" b="1" dirty="0">
                <a:solidFill>
                  <a:srgbClr val="000000"/>
                </a:solidFill>
              </a:rPr>
              <a:t>Conclusiones</a:t>
            </a:r>
          </a:p>
        </p:txBody>
      </p:sp>
      <p:sp>
        <p:nvSpPr>
          <p:cNvPr id="2" name="Rettangolo 1"/>
          <p:cNvSpPr/>
          <p:nvPr/>
        </p:nvSpPr>
        <p:spPr>
          <a:xfrm>
            <a:off x="179512" y="2420888"/>
            <a:ext cx="8640960" cy="4247317"/>
          </a:xfrm>
          <a:prstGeom prst="rect">
            <a:avLst/>
          </a:prstGeom>
        </p:spPr>
        <p:txBody>
          <a:bodyPr wrap="square">
            <a:spAutoFit/>
          </a:bodyPr>
          <a:lstStyle/>
          <a:p>
            <a:pPr marL="342900" indent="-342900" algn="just">
              <a:lnSpc>
                <a:spcPct val="90000"/>
              </a:lnSpc>
              <a:buFont typeface="Arial"/>
              <a:buChar char="•"/>
            </a:pPr>
            <a:r>
              <a:rPr lang="es-HN" sz="2000" dirty="0"/>
              <a:t>Cambios con la retención intrauterina después de muerte llevan a la perdida de peso fetal, con perdida de peso preferencial de órganos viscerales como ser el hígado.</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dirty="0"/>
              <a:t>Maceración afecta la razón de peso </a:t>
            </a:r>
            <a:r>
              <a:rPr lang="es-HN" sz="2000" dirty="0" err="1"/>
              <a:t>cerebro:hígado</a:t>
            </a:r>
            <a:r>
              <a:rPr lang="es-HN" sz="2000" dirty="0"/>
              <a:t> y ajuste debe de realizarse por tales cambios durante la interpretación de las relaciones</a:t>
            </a:r>
            <a:r>
              <a:rPr lang="en-GB" sz="2000" dirty="0"/>
              <a:t>.</a:t>
            </a:r>
          </a:p>
          <a:p>
            <a:pPr marL="342900" indent="-342900" algn="just">
              <a:lnSpc>
                <a:spcPct val="90000"/>
              </a:lnSpc>
              <a:buFont typeface="Arial"/>
              <a:buChar char="•"/>
            </a:pPr>
            <a:endParaRPr lang="es-HN" sz="2000" dirty="0"/>
          </a:p>
          <a:p>
            <a:pPr marL="342900" indent="-342900" algn="just">
              <a:lnSpc>
                <a:spcPct val="90000"/>
              </a:lnSpc>
              <a:buFont typeface="Arial"/>
              <a:buChar char="•"/>
            </a:pPr>
            <a:r>
              <a:rPr lang="es-HN" sz="2000" dirty="0"/>
              <a:t>La razón de peso </a:t>
            </a:r>
            <a:r>
              <a:rPr lang="es-HN" sz="2000" dirty="0" err="1"/>
              <a:t>cerebro:hígado</a:t>
            </a:r>
            <a:r>
              <a:rPr lang="es-HN" sz="2000" dirty="0"/>
              <a:t> en fetos no-SGA tienen un valor medio normal de alrededor 2.5-3 pero el rango normal se extiende a 5</a:t>
            </a:r>
            <a:r>
              <a:rPr lang="en-GB" sz="2000" dirty="0"/>
              <a: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dirty="0"/>
              <a:t>La razón de peso </a:t>
            </a:r>
            <a:r>
              <a:rPr lang="es-HN" sz="2000" dirty="0" err="1"/>
              <a:t>cerebro:hígado</a:t>
            </a:r>
            <a:r>
              <a:rPr lang="es-HN" sz="2000" dirty="0"/>
              <a:t> puede usarse para distinguir SGA-no-FGR de FGR, y las muertes intrauterinas con patologías placentarias de otras causas de muerte, con una razón de 6 proporcionando una sensibilidad y especificidad optima</a:t>
            </a:r>
            <a:r>
              <a:rPr lang="en-GB" sz="2000" dirty="0"/>
              <a:t>.</a:t>
            </a:r>
            <a:r>
              <a:rPr lang="es-HN" sz="2000" dirty="0"/>
              <a:t> Sin embargo, no hay un valor de razón que identifique FGR inequívocamente.</a:t>
            </a:r>
          </a:p>
        </p:txBody>
      </p:sp>
      <p:sp>
        <p:nvSpPr>
          <p:cNvPr id="9"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5875"/>
            <a:ext cx="9144000" cy="923925"/>
            <a:chOff x="0" y="3755"/>
            <a:chExt cx="5760" cy="582"/>
          </a:xfrm>
        </p:grpSpPr>
        <p:pic>
          <p:nvPicPr>
            <p:cNvPr id="133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27"/>
          <p:cNvSpPr txBox="1">
            <a:spLocks noChangeArrowheads="1"/>
          </p:cNvSpPr>
          <p:nvPr/>
        </p:nvSpPr>
        <p:spPr bwMode="auto">
          <a:xfrm>
            <a:off x="2322165" y="2031231"/>
            <a:ext cx="4410075" cy="461665"/>
          </a:xfrm>
          <a:prstGeom prst="rect">
            <a:avLst/>
          </a:prstGeom>
          <a:solidFill>
            <a:srgbClr val="EADEE7"/>
          </a:solidFill>
          <a:ln w="28575" algn="ctr">
            <a:solidFill>
              <a:srgbClr val="445895"/>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Fortalezas</a:t>
            </a:r>
          </a:p>
        </p:txBody>
      </p:sp>
      <p:sp>
        <p:nvSpPr>
          <p:cNvPr id="10" name="Rettangolo 9"/>
          <p:cNvSpPr/>
          <p:nvPr/>
        </p:nvSpPr>
        <p:spPr>
          <a:xfrm>
            <a:off x="251520" y="2701369"/>
            <a:ext cx="8784976" cy="2246769"/>
          </a:xfrm>
          <a:prstGeom prst="rect">
            <a:avLst/>
          </a:prstGeom>
        </p:spPr>
        <p:txBody>
          <a:bodyPr wrap="square">
            <a:spAutoFit/>
          </a:bodyPr>
          <a:lstStyle/>
          <a:p>
            <a:pPr algn="just" eaLnBrk="1" fontAlgn="auto" hangingPunct="1">
              <a:spcBef>
                <a:spcPct val="50000"/>
              </a:spcBef>
              <a:spcAft>
                <a:spcPts val="0"/>
              </a:spcAft>
              <a:defRPr/>
            </a:pPr>
            <a:r>
              <a:rPr lang="es-HN" sz="2000" kern="0" spc="-10" dirty="0">
                <a:solidFill>
                  <a:sysClr val="windowText" lastClr="000000"/>
                </a:solidFill>
                <a:latin typeface="Arial"/>
              </a:rPr>
              <a:t>Este es el primer estudio que proporciona datos cuantitativos con respecto a los efectos de la maceración. Este es la base de datos mas grande disponible (cinco veces mayor que el del estudio previo) que presenta información detallada de autopsia de óbitos recogidos y registrados en una base de datos de investigación dedicada. Este es el primer estudio que evalúa mecanismos determinados patológicamente en fetos SGA en vez de usar el peso &lt; 10mo percentil como ‘resultado’</a:t>
            </a:r>
            <a:r>
              <a:rPr lang="en-GB" sz="2000" kern="0" spc="-10" dirty="0">
                <a:solidFill>
                  <a:sysClr val="windowText" lastClr="000000"/>
                </a:solidFill>
                <a:latin typeface="Arial"/>
              </a:rPr>
              <a:t>.</a:t>
            </a:r>
          </a:p>
        </p:txBody>
      </p:sp>
      <p:sp>
        <p:nvSpPr>
          <p:cNvPr id="9" name="Text Box 27"/>
          <p:cNvSpPr txBox="1">
            <a:spLocks noChangeArrowheads="1"/>
          </p:cNvSpPr>
          <p:nvPr/>
        </p:nvSpPr>
        <p:spPr bwMode="auto">
          <a:xfrm>
            <a:off x="2682441" y="5002721"/>
            <a:ext cx="3779118"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Limitaciones</a:t>
            </a:r>
          </a:p>
        </p:txBody>
      </p:sp>
      <p:sp>
        <p:nvSpPr>
          <p:cNvPr id="12" name="Rettangolo 11"/>
          <p:cNvSpPr/>
          <p:nvPr/>
        </p:nvSpPr>
        <p:spPr>
          <a:xfrm>
            <a:off x="179512" y="5517232"/>
            <a:ext cx="8784976" cy="1323439"/>
          </a:xfrm>
          <a:prstGeom prst="rect">
            <a:avLst/>
          </a:prstGeom>
        </p:spPr>
        <p:txBody>
          <a:bodyPr wrap="square">
            <a:spAutoFit/>
          </a:bodyPr>
          <a:lstStyle/>
          <a:p>
            <a:pPr algn="just" eaLnBrk="1" fontAlgn="auto" hangingPunct="1">
              <a:spcBef>
                <a:spcPct val="50000"/>
              </a:spcBef>
              <a:spcAft>
                <a:spcPts val="0"/>
              </a:spcAft>
              <a:defRPr/>
            </a:pPr>
            <a:r>
              <a:rPr lang="es-HN" sz="2000" kern="0" spc="-10" dirty="0">
                <a:solidFill>
                  <a:sysClr val="windowText" lastClr="000000"/>
                </a:solidFill>
                <a:latin typeface="Arial"/>
              </a:rPr>
              <a:t>La naturaleza retrospectiva del estudio, un asunto que es intrínseco en todos los estudios de óbitos</a:t>
            </a:r>
            <a:r>
              <a:rPr lang="en-GB" sz="2000" kern="0" spc="-10" dirty="0">
                <a:solidFill>
                  <a:sysClr val="windowText" lastClr="000000"/>
                </a:solidFill>
                <a:latin typeface="Arial"/>
              </a:rPr>
              <a:t>, </a:t>
            </a:r>
            <a:r>
              <a:rPr lang="es-HN" sz="2000" kern="0" spc="-10" dirty="0">
                <a:solidFill>
                  <a:sysClr val="windowText" lastClr="000000"/>
                </a:solidFill>
                <a:latin typeface="Arial"/>
              </a:rPr>
              <a:t>ya que esto representa un evento raro y por lo tanto es generalmente inadecuado para los estudios prospectivos para abordar razonablemente</a:t>
            </a:r>
            <a:r>
              <a:rPr lang="en-GB" sz="2000" kern="0" spc="-10" dirty="0">
                <a:solidFill>
                  <a:sysClr val="windowText" lastClr="000000"/>
                </a:solidFill>
                <a:latin typeface="Arial"/>
              </a:rPr>
              <a:t>.</a:t>
            </a:r>
          </a:p>
        </p:txBody>
      </p:sp>
      <p:sp>
        <p:nvSpPr>
          <p:cNvPr id="11" name="Text Box 5"/>
          <p:cNvSpPr txBox="1">
            <a:spLocks noChangeArrowheads="1"/>
          </p:cNvSpPr>
          <p:nvPr/>
        </p:nvSpPr>
        <p:spPr bwMode="auto">
          <a:xfrm>
            <a:off x="0" y="941819"/>
            <a:ext cx="9108504" cy="800219"/>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600" b="1" dirty="0">
                <a:solidFill>
                  <a:schemeClr val="bg1"/>
                </a:solidFill>
              </a:rPr>
              <a:t>Peso y proporciones de órganos para identificación postmortem de restricción de crecimiento fetal: utilidad y factores confusos</a:t>
            </a:r>
            <a:endParaRPr lang="en-US" sz="1600"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841375"/>
            <a:chOff x="0" y="3755"/>
            <a:chExt cx="5760" cy="582"/>
          </a:xfrm>
        </p:grpSpPr>
        <p:pic>
          <p:nvPicPr>
            <p:cNvPr id="1434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Rectangle 7"/>
          <p:cNvSpPr>
            <a:spLocks noChangeArrowheads="1"/>
          </p:cNvSpPr>
          <p:nvPr/>
        </p:nvSpPr>
        <p:spPr bwMode="auto">
          <a:xfrm>
            <a:off x="2665425" y="1862138"/>
            <a:ext cx="3740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HN" altLang="en-US" sz="2800" b="1" dirty="0">
                <a:solidFill>
                  <a:srgbClr val="000000"/>
                </a:solidFill>
              </a:rPr>
              <a:t>Puntos de Discusión</a:t>
            </a:r>
          </a:p>
        </p:txBody>
      </p:sp>
      <p:sp>
        <p:nvSpPr>
          <p:cNvPr id="7" name="Segnaposto contenuto 2"/>
          <p:cNvSpPr txBox="1">
            <a:spLocks/>
          </p:cNvSpPr>
          <p:nvPr/>
        </p:nvSpPr>
        <p:spPr bwMode="auto">
          <a:xfrm>
            <a:off x="251520" y="2564904"/>
            <a:ext cx="8496944" cy="3600400"/>
          </a:xfrm>
          <a:prstGeom prst="rect">
            <a:avLst/>
          </a:prstGeom>
          <a:noFill/>
          <a:ln>
            <a:noFill/>
          </a:ln>
          <a:extLst/>
        </p:spPr>
        <p:txBody>
          <a:bodyPr/>
          <a:lstStyle>
            <a:lvl1pPr marL="457200" indent="-457200"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defRPr/>
            </a:pPr>
            <a:r>
              <a:rPr lang="es-HN" altLang="en-US" sz="2000" dirty="0"/>
              <a:t>La asociación entre la razón de peso de órganos y hallazgos placentarios, demuestran la presencia de FGR. Como podemos probar que la FGR fue la causa de muerte</a:t>
            </a:r>
            <a:r>
              <a:rPr lang="en-US" altLang="en-US" sz="2000" dirty="0"/>
              <a:t>?</a:t>
            </a:r>
          </a:p>
          <a:p>
            <a:pPr algn="just">
              <a:defRPr/>
            </a:pPr>
            <a:endParaRPr lang="en-US" altLang="en-US" sz="2000" dirty="0"/>
          </a:p>
          <a:p>
            <a:pPr algn="just">
              <a:defRPr/>
            </a:pPr>
            <a:r>
              <a:rPr lang="es-HN" altLang="en-US" sz="2000" dirty="0"/>
              <a:t>Como sobrestimamos erróneamente la frecuencia de los FGR patológicos, ¿cómo deberíamos identificar objetivamente la FGR en la autopsia independientemente del peso fetal?</a:t>
            </a:r>
          </a:p>
          <a:p>
            <a:pPr marL="0" indent="0" algn="just">
              <a:buNone/>
              <a:defRPr/>
            </a:pPr>
            <a:endParaRPr lang="en-US" altLang="en-US" sz="2000" dirty="0"/>
          </a:p>
          <a:p>
            <a:pPr algn="just">
              <a:defRPr/>
            </a:pPr>
            <a:r>
              <a:rPr lang="es-HN" altLang="en-US" sz="2000" dirty="0"/>
              <a:t>¿Sera posible poder correlacionar los hallazgos clínicos y sonográficos con un rango de características de autopsias?</a:t>
            </a:r>
          </a:p>
          <a:p>
            <a:pPr algn="just">
              <a:defRPr/>
            </a:pPr>
            <a:endParaRPr lang="en-US" altLang="en-US" sz="2000" dirty="0"/>
          </a:p>
        </p:txBody>
      </p:sp>
      <p:sp>
        <p:nvSpPr>
          <p:cNvPr id="8" name="Text Box 5"/>
          <p:cNvSpPr txBox="1">
            <a:spLocks noChangeArrowheads="1"/>
          </p:cNvSpPr>
          <p:nvPr/>
        </p:nvSpPr>
        <p:spPr bwMode="auto">
          <a:xfrm>
            <a:off x="0" y="869811"/>
            <a:ext cx="9108504" cy="86177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b="1" dirty="0">
                <a:solidFill>
                  <a:schemeClr val="bg1"/>
                </a:solidFill>
              </a:rPr>
              <a:t>Peso y proporciones de órganos para identificación postmortem de restricción de crecimiento fetal: utilidad y factores confusos</a:t>
            </a:r>
            <a:endParaRPr lang="en-US" b="1" kern="0" dirty="0">
              <a:solidFill>
                <a:schemeClr val="bg1"/>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179512" y="2924945"/>
            <a:ext cx="8886004" cy="1862048"/>
          </a:xfrm>
          <a:prstGeom prst="rect">
            <a:avLst/>
          </a:prstGeom>
          <a:solidFill>
            <a:srgbClr val="F0F3FB"/>
          </a:solidFill>
          <a:ln w="19050">
            <a:solidFill>
              <a:srgbClr val="445895"/>
            </a:solidFill>
            <a:miter lim="800000"/>
            <a:headEnd/>
            <a:tailEnd/>
          </a:ln>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s-HN" altLang="en-US" sz="2300" b="1" dirty="0">
                <a:solidFill>
                  <a:srgbClr val="000000"/>
                </a:solidFill>
              </a:rPr>
              <a:t>1. Investigar la frecuencia de SGA en los infantes obitados.</a:t>
            </a:r>
          </a:p>
          <a:p>
            <a:pPr algn="just">
              <a:spcBef>
                <a:spcPct val="0"/>
              </a:spcBef>
              <a:buFontTx/>
              <a:buNone/>
            </a:pPr>
            <a:endParaRPr lang="es-HN" altLang="en-US" sz="2300" b="1" dirty="0">
              <a:solidFill>
                <a:srgbClr val="000000"/>
              </a:solidFill>
            </a:endParaRPr>
          </a:p>
          <a:p>
            <a:pPr algn="just">
              <a:spcBef>
                <a:spcPct val="0"/>
              </a:spcBef>
              <a:buFontTx/>
              <a:buNone/>
            </a:pPr>
            <a:r>
              <a:rPr lang="es-HN" altLang="en-US" sz="2300" b="1" dirty="0">
                <a:solidFill>
                  <a:srgbClr val="000000"/>
                </a:solidFill>
              </a:rPr>
              <a:t>2. Valorar el rol de los cambios secundarios, como ser maceración fetal, como el resultado de IUI y PMI, que pudiera tener en la interpretación del peso fetal</a:t>
            </a:r>
            <a:r>
              <a:rPr lang="en-GB" altLang="en-US" sz="2300" b="1" dirty="0">
                <a:solidFill>
                  <a:srgbClr val="000000"/>
                </a:solidFill>
              </a:rPr>
              <a:t>.</a:t>
            </a:r>
          </a:p>
        </p:txBody>
      </p:sp>
      <p:sp>
        <p:nvSpPr>
          <p:cNvPr id="5124" name="Rectangle 8"/>
          <p:cNvSpPr>
            <a:spLocks noChangeArrowheads="1"/>
          </p:cNvSpPr>
          <p:nvPr/>
        </p:nvSpPr>
        <p:spPr bwMode="auto">
          <a:xfrm>
            <a:off x="3624021" y="2093913"/>
            <a:ext cx="1822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s-HN" altLang="en-US" sz="2800" b="1" dirty="0">
                <a:solidFill>
                  <a:srgbClr val="000000"/>
                </a:solidFill>
              </a:rPr>
              <a:t>Objetivos</a:t>
            </a:r>
          </a:p>
        </p:txBody>
      </p:sp>
      <p:grpSp>
        <p:nvGrpSpPr>
          <p:cNvPr id="11" name="Group 2"/>
          <p:cNvGrpSpPr>
            <a:grpSpLocks/>
          </p:cNvGrpSpPr>
          <p:nvPr/>
        </p:nvGrpSpPr>
        <p:grpSpPr bwMode="auto">
          <a:xfrm>
            <a:off x="0" y="-15875"/>
            <a:ext cx="9144000" cy="923925"/>
            <a:chOff x="0" y="3755"/>
            <a:chExt cx="5760" cy="582"/>
          </a:xfrm>
        </p:grpSpPr>
        <p:pic>
          <p:nvPicPr>
            <p:cNvPr id="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395859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875"/>
            <a:ext cx="9144000" cy="923925"/>
            <a:chOff x="0" y="3755"/>
            <a:chExt cx="5760" cy="582"/>
          </a:xfrm>
        </p:grpSpPr>
        <p:pic>
          <p:nvPicPr>
            <p:cNvPr id="615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27"/>
          <p:cNvSpPr txBox="1">
            <a:spLocks noChangeArrowheads="1"/>
          </p:cNvSpPr>
          <p:nvPr/>
        </p:nvSpPr>
        <p:spPr bwMode="auto">
          <a:xfrm>
            <a:off x="1847130" y="2065442"/>
            <a:ext cx="5465366"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Métodos</a:t>
            </a:r>
          </a:p>
        </p:txBody>
      </p:sp>
      <p:sp>
        <p:nvSpPr>
          <p:cNvPr id="2" name="Rettangolo 1"/>
          <p:cNvSpPr/>
          <p:nvPr/>
        </p:nvSpPr>
        <p:spPr>
          <a:xfrm>
            <a:off x="179512" y="2852936"/>
            <a:ext cx="8640960" cy="3914918"/>
          </a:xfrm>
          <a:prstGeom prst="rect">
            <a:avLst/>
          </a:prstGeom>
        </p:spPr>
        <p:txBody>
          <a:bodyPr wrap="square">
            <a:spAutoFit/>
          </a:bodyPr>
          <a:lstStyle/>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Autopsia detallada y detalles prenatales de las muertes intrauterinas  entre 2005-2013 en los Hospitales Great </a:t>
            </a:r>
            <a:r>
              <a:rPr lang="es-HN" sz="2000" kern="0" dirty="0" err="1">
                <a:latin typeface="Arial" panose="020B0604020202020204" pitchFamily="34" charset="0"/>
                <a:cs typeface="Arial" panose="020B0604020202020204" pitchFamily="34" charset="0"/>
              </a:rPr>
              <a:t>Ormond</a:t>
            </a:r>
            <a:r>
              <a:rPr lang="es-HN" sz="2000" kern="0" dirty="0">
                <a:latin typeface="Arial" panose="020B0604020202020204" pitchFamily="34" charset="0"/>
                <a:cs typeface="Arial" panose="020B0604020202020204" pitchFamily="34" charset="0"/>
              </a:rPr>
              <a:t> Street y </a:t>
            </a:r>
            <a:r>
              <a:rPr lang="es-HN" sz="2000" kern="0" dirty="0" err="1">
                <a:latin typeface="Arial" panose="020B0604020202020204" pitchFamily="34" charset="0"/>
                <a:cs typeface="Arial" panose="020B0604020202020204" pitchFamily="34" charset="0"/>
              </a:rPr>
              <a:t>St</a:t>
            </a:r>
            <a:r>
              <a:rPr lang="es-HN" sz="2000" kern="0" dirty="0">
                <a:latin typeface="Arial" panose="020B0604020202020204" pitchFamily="34" charset="0"/>
                <a:cs typeface="Arial" panose="020B0604020202020204" pitchFamily="34" charset="0"/>
              </a:rPr>
              <a:t> </a:t>
            </a:r>
            <a:r>
              <a:rPr lang="es-HN" sz="2000" kern="0" dirty="0" err="1">
                <a:latin typeface="Arial" panose="020B0604020202020204" pitchFamily="34" charset="0"/>
                <a:cs typeface="Arial" panose="020B0604020202020204" pitchFamily="34" charset="0"/>
              </a:rPr>
              <a:t>George’s</a:t>
            </a:r>
            <a:r>
              <a:rPr lang="es-HN" sz="2000" kern="0" dirty="0">
                <a:latin typeface="Arial" panose="020B0604020202020204" pitchFamily="34" charset="0"/>
                <a:cs typeface="Arial" panose="020B0604020202020204" pitchFamily="34" charset="0"/>
              </a:rPr>
              <a:t> de Londres.</a:t>
            </a:r>
          </a:p>
          <a:p>
            <a:pPr marL="342900" indent="-342900" algn="just" eaLnBrk="1" hangingPunct="1">
              <a:lnSpc>
                <a:spcPct val="90000"/>
              </a:lnSpc>
              <a:buFont typeface="Arial"/>
              <a:buChar char="•"/>
              <a:defRPr/>
            </a:pPr>
            <a:endParaRPr lang="es-HN"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Se usaron tablas de crecimiento neonatal publicadas por la OMS para determinar los percentiles normales esperados para fetos nacidos ≥24 semanas de gestación.</a:t>
            </a:r>
          </a:p>
          <a:p>
            <a:pPr marL="342900" indent="-342900" algn="just" eaLnBrk="1" hangingPunct="1">
              <a:lnSpc>
                <a:spcPct val="90000"/>
              </a:lnSpc>
              <a:buFont typeface="Arial"/>
              <a:buChar char="•"/>
              <a:defRPr/>
            </a:pPr>
            <a:endParaRPr lang="es-HN"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Estos datos fueron usados para determinar el peso al nacer esperado para la gestación en cada caso, donde el valor de peso al nacer delta fue calculado.</a:t>
            </a:r>
          </a:p>
          <a:p>
            <a:pPr marL="342900" indent="-342900" algn="just" eaLnBrk="1" hangingPunct="1">
              <a:lnSpc>
                <a:spcPct val="90000"/>
              </a:lnSpc>
              <a:buFont typeface="Arial"/>
              <a:buChar char="•"/>
              <a:defRPr/>
            </a:pPr>
            <a:endParaRPr lang="es-HN" sz="1200" kern="0" dirty="0">
              <a:latin typeface="Arial" panose="020B0604020202020204" pitchFamily="34" charset="0"/>
              <a:cs typeface="Arial" panose="020B0604020202020204" pitchFamily="34" charset="0"/>
            </a:endParaRPr>
          </a:p>
          <a:p>
            <a:pPr marL="342900" indent="-342900" algn="just" eaLnBrk="1" hangingPunct="1">
              <a:lnSpc>
                <a:spcPct val="90000"/>
              </a:lnSpc>
              <a:buFont typeface="Arial"/>
              <a:buChar char="•"/>
              <a:defRPr/>
            </a:pPr>
            <a:r>
              <a:rPr lang="es-HN" sz="2000" kern="0" dirty="0">
                <a:latin typeface="Arial" panose="020B0604020202020204" pitchFamily="34" charset="0"/>
                <a:cs typeface="Arial" panose="020B0604020202020204" pitchFamily="34" charset="0"/>
              </a:rPr>
              <a:t>Peso al nacer delta fue expresado como numero de desviaciones estándar (DS) por el cual el peso al nacer observado difiere del peso al nacer esperado (percentil 50</a:t>
            </a:r>
            <a:r>
              <a:rPr lang="es-HN" sz="2000" kern="0" baseline="30000" dirty="0">
                <a:latin typeface="Arial" panose="020B0604020202020204" pitchFamily="34" charset="0"/>
                <a:cs typeface="Arial" panose="020B0604020202020204" pitchFamily="34" charset="0"/>
              </a:rPr>
              <a:t>th</a:t>
            </a:r>
            <a:r>
              <a:rPr lang="es-HN" sz="2000" kern="0" dirty="0">
                <a:latin typeface="Arial" panose="020B0604020202020204" pitchFamily="34" charset="0"/>
                <a:cs typeface="Arial" panose="020B0604020202020204" pitchFamily="34" charset="0"/>
              </a:rPr>
              <a:t>), ajustado para el sexo fetal</a:t>
            </a:r>
            <a:r>
              <a:rPr lang="en-US" sz="2000" kern="0" dirty="0">
                <a:latin typeface="Arial" panose="020B0604020202020204" pitchFamily="34" charset="0"/>
                <a:cs typeface="Arial" panose="020B0604020202020204" pitchFamily="34" charset="0"/>
              </a:rPr>
              <a:t>.</a:t>
            </a:r>
          </a:p>
        </p:txBody>
      </p:sp>
      <p:sp>
        <p:nvSpPr>
          <p:cNvPr id="8"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316579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213992" y="208027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r>
              <a:rPr lang="en-GB" altLang="en-US" sz="2400" b="1" dirty="0"/>
              <a:t> - SGA</a:t>
            </a:r>
          </a:p>
        </p:txBody>
      </p:sp>
      <p:sp>
        <p:nvSpPr>
          <p:cNvPr id="20" name="Rettangolo 19"/>
          <p:cNvSpPr/>
          <p:nvPr/>
        </p:nvSpPr>
        <p:spPr>
          <a:xfrm>
            <a:off x="179512" y="2953975"/>
            <a:ext cx="8568952" cy="3139321"/>
          </a:xfrm>
          <a:prstGeom prst="rect">
            <a:avLst/>
          </a:prstGeom>
        </p:spPr>
        <p:txBody>
          <a:bodyPr wrap="square">
            <a:spAutoFit/>
          </a:bodyPr>
          <a:lstStyle/>
          <a:p>
            <a:pPr marL="342900" indent="-342900" algn="just">
              <a:lnSpc>
                <a:spcPct val="90000"/>
              </a:lnSpc>
              <a:buFont typeface="Arial"/>
              <a:buChar char="•"/>
            </a:pPr>
            <a:r>
              <a:rPr lang="es-HN" sz="2000" dirty="0"/>
              <a:t>Del total de 1064 autopsias de muertes intrauterinas, hubieron 533 óbitos evacuados ≥24 semanas de gestación con un peso fetal registrado.</a:t>
            </a:r>
          </a:p>
          <a:p>
            <a:pPr marL="342900" indent="-342900" algn="just">
              <a:lnSpc>
                <a:spcPct val="90000"/>
              </a:lnSpc>
              <a:buFont typeface="Arial"/>
              <a:buChar char="•"/>
            </a:pPr>
            <a:endParaRPr lang="es-HN" sz="2000" dirty="0"/>
          </a:p>
          <a:p>
            <a:pPr marL="342900" indent="-342900" algn="just">
              <a:lnSpc>
                <a:spcPct val="90000"/>
              </a:lnSpc>
              <a:buFont typeface="Arial"/>
              <a:buChar char="•"/>
            </a:pPr>
            <a:r>
              <a:rPr lang="es-HN" sz="2000" dirty="0"/>
              <a:t>De estos, 192 (36%) tuvieron un peso al nacer no ajustado &lt;10</a:t>
            </a:r>
            <a:r>
              <a:rPr lang="es-HN" sz="2000" baseline="30000" dirty="0"/>
              <a:t>th</a:t>
            </a:r>
            <a:r>
              <a:rPr lang="es-HN" sz="2000" dirty="0"/>
              <a:t> percentil y por ende clasificado como SGA basado en las tablas de nacimientos vivos de la OMS.</a:t>
            </a:r>
          </a:p>
          <a:p>
            <a:pPr marL="342900" indent="-342900" algn="just">
              <a:lnSpc>
                <a:spcPct val="90000"/>
              </a:lnSpc>
              <a:buFont typeface="Arial"/>
              <a:buChar char="•"/>
            </a:pPr>
            <a:endParaRPr lang="es-HN" sz="2000" dirty="0"/>
          </a:p>
          <a:p>
            <a:pPr marL="342900" indent="-342900" algn="just">
              <a:lnSpc>
                <a:spcPct val="90000"/>
              </a:lnSpc>
              <a:buFont typeface="Arial"/>
              <a:buChar char="•"/>
            </a:pPr>
            <a:r>
              <a:rPr lang="es-HN" sz="2000" dirty="0"/>
              <a:t>Alrededor de la mitad (n=90, 47%) de los casos de SGA no tuvieron otra causa identificable especifica de muerte en la autopsia.</a:t>
            </a:r>
          </a:p>
          <a:p>
            <a:pPr marL="342900" indent="-342900" algn="just">
              <a:lnSpc>
                <a:spcPct val="90000"/>
              </a:lnSpc>
              <a:buFont typeface="Arial"/>
              <a:buChar char="•"/>
            </a:pPr>
            <a:endParaRPr lang="en-GB" sz="2000" dirty="0"/>
          </a:p>
        </p:txBody>
      </p:sp>
      <p:sp>
        <p:nvSpPr>
          <p:cNvPr id="8"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197753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195736" y="2106250"/>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a:t>
            </a:r>
            <a:r>
              <a:rPr lang="en-GB" altLang="en-US" sz="2400" b="1" dirty="0"/>
              <a:t> - SGA</a:t>
            </a:r>
          </a:p>
        </p:txBody>
      </p:sp>
      <p:sp>
        <p:nvSpPr>
          <p:cNvPr id="27" name="Rettangolo 26"/>
          <p:cNvSpPr/>
          <p:nvPr/>
        </p:nvSpPr>
        <p:spPr>
          <a:xfrm>
            <a:off x="17956" y="2648604"/>
            <a:ext cx="3744416" cy="3970318"/>
          </a:xfrm>
          <a:prstGeom prst="rect">
            <a:avLst/>
          </a:prstGeom>
        </p:spPr>
        <p:txBody>
          <a:bodyPr wrap="square">
            <a:spAutoFit/>
          </a:bodyPr>
          <a:lstStyle/>
          <a:p>
            <a:pPr marL="342900" indent="-342900">
              <a:lnSpc>
                <a:spcPct val="90000"/>
              </a:lnSpc>
              <a:buFont typeface="Arial"/>
              <a:buChar char="•"/>
            </a:pPr>
            <a:r>
              <a:rPr lang="es-HN" sz="2000" dirty="0"/>
              <a:t>Noventa (27%) de los 335 casos de óbito con una causa de muerte inexplicable y sin hallazgos patológicos en la autopsia fueron SGA.</a:t>
            </a:r>
          </a:p>
          <a:p>
            <a:pPr marL="342900" indent="-342900">
              <a:lnSpc>
                <a:spcPct val="90000"/>
              </a:lnSpc>
              <a:buFont typeface="Arial"/>
              <a:buChar char="•"/>
            </a:pPr>
            <a:endParaRPr lang="es-HN" sz="2000" dirty="0"/>
          </a:p>
          <a:p>
            <a:pPr marL="342900" indent="-342900">
              <a:lnSpc>
                <a:spcPct val="90000"/>
              </a:lnSpc>
              <a:buFont typeface="Arial"/>
              <a:buChar char="•"/>
            </a:pPr>
            <a:r>
              <a:rPr lang="es-HN" sz="2000" dirty="0"/>
              <a:t>La categoría especifica mas común de muerte fue anormalidad placentaria (19%), típica de FGR patológica y mal perfusión materno-vascular.</a:t>
            </a:r>
          </a:p>
          <a:p>
            <a:pPr marL="342900" indent="-342900" algn="just">
              <a:lnSpc>
                <a:spcPct val="90000"/>
              </a:lnSpc>
              <a:buFont typeface="Arial"/>
              <a:buChar char="•"/>
            </a:pPr>
            <a:endParaRPr lang="en-GB" sz="2000" dirty="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4092" y="6453336"/>
            <a:ext cx="2058388" cy="220256"/>
          </a:xfrm>
          <a:prstGeom prst="rect">
            <a:avLst/>
          </a:prstGeom>
        </p:spPr>
      </p:pic>
      <p:grpSp>
        <p:nvGrpSpPr>
          <p:cNvPr id="32" name="Gruppo 31"/>
          <p:cNvGrpSpPr/>
          <p:nvPr/>
        </p:nvGrpSpPr>
        <p:grpSpPr>
          <a:xfrm>
            <a:off x="3816424" y="2612123"/>
            <a:ext cx="5220072" cy="3861145"/>
            <a:chOff x="3816424" y="2612122"/>
            <a:chExt cx="5220072" cy="3902743"/>
          </a:xfrm>
        </p:grpSpPr>
        <p:grpSp>
          <p:nvGrpSpPr>
            <p:cNvPr id="23" name="Gruppo 22"/>
            <p:cNvGrpSpPr/>
            <p:nvPr/>
          </p:nvGrpSpPr>
          <p:grpSpPr>
            <a:xfrm>
              <a:off x="3816424" y="2612122"/>
              <a:ext cx="5220072" cy="3902743"/>
              <a:chOff x="3816424" y="2612122"/>
              <a:chExt cx="5220072" cy="3902743"/>
            </a:xfrm>
          </p:grpSpPr>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424" y="2612122"/>
                <a:ext cx="5220072" cy="3902743"/>
              </a:xfrm>
              <a:prstGeom prst="rect">
                <a:avLst/>
              </a:prstGeom>
            </p:spPr>
          </p:pic>
          <p:sp>
            <p:nvSpPr>
              <p:cNvPr id="31" name="Freccia sinistra 30"/>
              <p:cNvSpPr/>
              <p:nvPr/>
            </p:nvSpPr>
            <p:spPr bwMode="auto">
              <a:xfrm rot="12568520">
                <a:off x="7664186" y="2624158"/>
                <a:ext cx="936104" cy="229339"/>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cs typeface="Arial" charset="0"/>
                </a:endParaRPr>
              </a:p>
            </p:txBody>
          </p:sp>
          <p:cxnSp>
            <p:nvCxnSpPr>
              <p:cNvPr id="28" name="Connettore 1 27"/>
              <p:cNvCxnSpPr/>
              <p:nvPr/>
            </p:nvCxnSpPr>
            <p:spPr bwMode="auto">
              <a:xfrm flipH="1">
                <a:off x="6948264" y="5085184"/>
                <a:ext cx="576064" cy="576064"/>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pic>
          <p:nvPicPr>
            <p:cNvPr id="29" name="Immagin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0671" y="2695697"/>
              <a:ext cx="2071577" cy="329569"/>
            </a:xfrm>
            <a:prstGeom prst="rect">
              <a:avLst/>
            </a:prstGeom>
          </p:spPr>
        </p:pic>
      </p:grpSp>
      <p:sp>
        <p:nvSpPr>
          <p:cNvPr id="36"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spTree>
    <p:extLst>
      <p:ext uri="{BB962C8B-B14F-4D97-AF65-F5344CB8AC3E}">
        <p14:creationId xmlns:p14="http://schemas.microsoft.com/office/powerpoint/2010/main" val="170684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213992" y="2086625"/>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 - Maceración</a:t>
            </a:r>
          </a:p>
        </p:txBody>
      </p:sp>
      <p:sp>
        <p:nvSpPr>
          <p:cNvPr id="27" name="Rettangolo 26"/>
          <p:cNvSpPr/>
          <p:nvPr/>
        </p:nvSpPr>
        <p:spPr>
          <a:xfrm>
            <a:off x="110170" y="2710193"/>
            <a:ext cx="4245806" cy="3527119"/>
          </a:xfrm>
          <a:prstGeom prst="rect">
            <a:avLst/>
          </a:prstGeom>
        </p:spPr>
        <p:txBody>
          <a:bodyPr wrap="square">
            <a:spAutoFit/>
          </a:bodyPr>
          <a:lstStyle/>
          <a:p>
            <a:pPr marL="342900" indent="-342900">
              <a:lnSpc>
                <a:spcPct val="90000"/>
              </a:lnSpc>
              <a:buFont typeface="Arial"/>
              <a:buChar char="•"/>
            </a:pPr>
            <a:r>
              <a:rPr lang="es-HN" sz="2000" dirty="0"/>
              <a:t>86% de SGA vs 76% de no-SGA mostraron </a:t>
            </a:r>
            <a:r>
              <a:rPr lang="es-HN" sz="2000" dirty="0" err="1"/>
              <a:t>maceracion</a:t>
            </a:r>
            <a:r>
              <a:rPr lang="es-HN" sz="2000" dirty="0"/>
              <a:t> (</a:t>
            </a:r>
            <a:r>
              <a:rPr lang="es-HN" sz="2000" i="1" dirty="0"/>
              <a:t>z</a:t>
            </a:r>
            <a:r>
              <a:rPr lang="es-HN" sz="2000" dirty="0"/>
              <a:t>=2.74, </a:t>
            </a:r>
            <a:r>
              <a:rPr lang="es-HN" sz="2000" i="1" dirty="0"/>
              <a:t>p</a:t>
            </a:r>
            <a:r>
              <a:rPr lang="es-HN" sz="2000" dirty="0"/>
              <a:t>=0.01). </a:t>
            </a:r>
          </a:p>
          <a:p>
            <a:pPr marL="342900" indent="-342900">
              <a:lnSpc>
                <a:spcPct val="90000"/>
              </a:lnSpc>
              <a:buFont typeface="Arial"/>
              <a:buChar char="•"/>
            </a:pPr>
            <a:endParaRPr lang="es-HN" sz="1400" dirty="0"/>
          </a:p>
          <a:p>
            <a:pPr marL="342900" indent="-342900">
              <a:lnSpc>
                <a:spcPct val="90000"/>
              </a:lnSpc>
              <a:buFont typeface="Arial"/>
              <a:buChar char="•"/>
            </a:pPr>
            <a:r>
              <a:rPr lang="es-HN" sz="2000" dirty="0"/>
              <a:t>Basados en 308 casos ≥24 semanas, hubo una </a:t>
            </a:r>
            <a:r>
              <a:rPr lang="es-HN" sz="2000" dirty="0" err="1"/>
              <a:t>relacion</a:t>
            </a:r>
            <a:r>
              <a:rPr lang="es-HN" sz="2000" dirty="0"/>
              <a:t> linear significativa entre IUI y peso al nacer delta (</a:t>
            </a:r>
            <a:r>
              <a:rPr lang="es-HN" sz="2000" i="1" dirty="0"/>
              <a:t>p</a:t>
            </a:r>
            <a:r>
              <a:rPr lang="es-HN" sz="2000" dirty="0"/>
              <a:t>&lt;0.0001).</a:t>
            </a:r>
          </a:p>
          <a:p>
            <a:pPr marL="342900" indent="-342900">
              <a:lnSpc>
                <a:spcPct val="90000"/>
              </a:lnSpc>
              <a:buFont typeface="Arial"/>
              <a:buChar char="•"/>
            </a:pPr>
            <a:endParaRPr lang="es-HN" sz="1400" dirty="0"/>
          </a:p>
          <a:p>
            <a:pPr marL="342900" indent="-342900">
              <a:lnSpc>
                <a:spcPct val="90000"/>
              </a:lnSpc>
              <a:buFont typeface="Arial"/>
              <a:buChar char="•"/>
            </a:pPr>
            <a:r>
              <a:rPr lang="es-HN" sz="2000" dirty="0"/>
              <a:t>Al IUI aumentaba, peso al nacer delta disminuida, indicando que, con IUI aumentando, fetos pierden peso corporal </a:t>
            </a:r>
            <a:r>
              <a:rPr lang="es-HN" sz="2000" i="1" dirty="0"/>
              <a:t>in </a:t>
            </a:r>
            <a:r>
              <a:rPr lang="es-HN" sz="2000" i="1" dirty="0" err="1"/>
              <a:t>utero</a:t>
            </a:r>
            <a:r>
              <a:rPr lang="es-HN" sz="2000" dirty="0"/>
              <a:t>.</a:t>
            </a:r>
            <a:endParaRPr lang="es-HN" sz="1400" dirty="0"/>
          </a:p>
        </p:txBody>
      </p:sp>
      <p:sp>
        <p:nvSpPr>
          <p:cNvPr id="36"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grpSp>
        <p:nvGrpSpPr>
          <p:cNvPr id="8" name="Gruppo 7"/>
          <p:cNvGrpSpPr/>
          <p:nvPr/>
        </p:nvGrpSpPr>
        <p:grpSpPr>
          <a:xfrm>
            <a:off x="4427928" y="2564904"/>
            <a:ext cx="4608568" cy="3537462"/>
            <a:chOff x="4283968" y="2564904"/>
            <a:chExt cx="4608568" cy="3537462"/>
          </a:xfrm>
        </p:grpSpPr>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2564904"/>
              <a:ext cx="4392544" cy="3537462"/>
            </a:xfrm>
            <a:prstGeom prst="rect">
              <a:avLst/>
            </a:prstGeom>
          </p:spPr>
        </p:pic>
        <p:cxnSp>
          <p:nvCxnSpPr>
            <p:cNvPr id="28" name="Connettore 1 27"/>
            <p:cNvCxnSpPr/>
            <p:nvPr/>
          </p:nvCxnSpPr>
          <p:spPr bwMode="auto">
            <a:xfrm flipH="1" flipV="1">
              <a:off x="4785470" y="4581128"/>
              <a:ext cx="3458938" cy="6462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pic>
          <p:nvPicPr>
            <p:cNvPr id="3" name="Immagin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3573016"/>
              <a:ext cx="255730" cy="1440160"/>
            </a:xfrm>
            <a:prstGeom prst="rect">
              <a:avLst/>
            </a:prstGeom>
          </p:spPr>
        </p:pic>
      </p:grpSp>
    </p:spTree>
    <p:extLst>
      <p:ext uri="{BB962C8B-B14F-4D97-AF65-F5344CB8AC3E}">
        <p14:creationId xmlns:p14="http://schemas.microsoft.com/office/powerpoint/2010/main" val="221497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2213992" y="2053003"/>
            <a:ext cx="468052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 - Maceración</a:t>
            </a:r>
          </a:p>
        </p:txBody>
      </p:sp>
      <p:sp>
        <p:nvSpPr>
          <p:cNvPr id="27" name="Rettangolo 26"/>
          <p:cNvSpPr/>
          <p:nvPr/>
        </p:nvSpPr>
        <p:spPr>
          <a:xfrm>
            <a:off x="35496" y="2492896"/>
            <a:ext cx="4470696" cy="3804118"/>
          </a:xfrm>
          <a:prstGeom prst="rect">
            <a:avLst/>
          </a:prstGeom>
        </p:spPr>
        <p:txBody>
          <a:bodyPr wrap="square">
            <a:spAutoFit/>
          </a:bodyPr>
          <a:lstStyle/>
          <a:p>
            <a:pPr marL="342900" indent="-342900" algn="just">
              <a:lnSpc>
                <a:spcPct val="90000"/>
              </a:lnSpc>
              <a:buFont typeface="Arial"/>
              <a:buChar char="•"/>
            </a:pPr>
            <a:r>
              <a:rPr lang="es-HN" sz="2000" dirty="0"/>
              <a:t>Durante un promedio de IUI de 3-4 días, hubo una reducción de artefacto de 0.8 DS del peso esperado</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dirty="0"/>
              <a:t>La proporción de casos de SGA en óbitos ≥ 24 semanas fue</a:t>
            </a:r>
          </a:p>
          <a:p>
            <a:pPr marL="800100" lvl="1" indent="-342900" algn="just">
              <a:lnSpc>
                <a:spcPct val="90000"/>
              </a:lnSpc>
              <a:buFont typeface="Wingdings" pitchFamily="2" charset="2"/>
              <a:buChar char="Ø"/>
            </a:pPr>
            <a:r>
              <a:rPr lang="es-HN" dirty="0"/>
              <a:t>21% para 0 días IUI</a:t>
            </a:r>
          </a:p>
          <a:p>
            <a:pPr marL="800100" lvl="1" indent="-342900" algn="just">
              <a:lnSpc>
                <a:spcPct val="90000"/>
              </a:lnSpc>
              <a:buFont typeface="Wingdings" pitchFamily="2" charset="2"/>
              <a:buChar char="Ø"/>
            </a:pPr>
            <a:r>
              <a:rPr lang="es-HN" dirty="0"/>
              <a:t>30% para 1–2 días IUI</a:t>
            </a:r>
          </a:p>
          <a:p>
            <a:pPr marL="800100" lvl="1" indent="-342900" algn="just">
              <a:lnSpc>
                <a:spcPct val="90000"/>
              </a:lnSpc>
              <a:buFont typeface="Wingdings" pitchFamily="2" charset="2"/>
              <a:buChar char="Ø"/>
            </a:pPr>
            <a:r>
              <a:rPr lang="es-HN" dirty="0"/>
              <a:t>45% para &gt;2 días IUI</a:t>
            </a:r>
          </a:p>
          <a:p>
            <a:pPr marL="342900" indent="-342900" algn="just">
              <a:lnSpc>
                <a:spcPct val="90000"/>
              </a:lnSpc>
              <a:buFont typeface="Arial"/>
              <a:buChar char="•"/>
            </a:pPr>
            <a:endParaRPr lang="es-HN" sz="1400" dirty="0"/>
          </a:p>
          <a:p>
            <a:pPr marL="342900" indent="-342900" algn="just">
              <a:lnSpc>
                <a:spcPct val="90000"/>
              </a:lnSpc>
              <a:buFont typeface="Arial"/>
              <a:buChar char="•"/>
            </a:pPr>
            <a:r>
              <a:rPr lang="es-HN" sz="2000" dirty="0"/>
              <a:t>Hubo significativamente mas fetos con un IUI &gt; 2 días en el grupo de SGA (</a:t>
            </a:r>
            <a:r>
              <a:rPr lang="es-HN" sz="2000" i="1" dirty="0"/>
              <a:t>z</a:t>
            </a:r>
            <a:r>
              <a:rPr lang="es-HN" sz="2000" dirty="0"/>
              <a:t>=3.01, </a:t>
            </a:r>
            <a:r>
              <a:rPr lang="es-HN" sz="2000" i="1" dirty="0"/>
              <a:t>p</a:t>
            </a:r>
            <a:r>
              <a:rPr lang="es-HN" sz="2000" dirty="0"/>
              <a:t>=0.003)</a:t>
            </a:r>
          </a:p>
        </p:txBody>
      </p:sp>
      <p:sp>
        <p:nvSpPr>
          <p:cNvPr id="36"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grpSp>
        <p:nvGrpSpPr>
          <p:cNvPr id="16" name="Gruppo 15"/>
          <p:cNvGrpSpPr/>
          <p:nvPr/>
        </p:nvGrpSpPr>
        <p:grpSpPr>
          <a:xfrm>
            <a:off x="4644008" y="2780928"/>
            <a:ext cx="4413521" cy="3450958"/>
            <a:chOff x="4644008" y="2780928"/>
            <a:chExt cx="4413521" cy="3450958"/>
          </a:xfrm>
        </p:grpSpPr>
        <p:grpSp>
          <p:nvGrpSpPr>
            <p:cNvPr id="13" name="Gruppo 12"/>
            <p:cNvGrpSpPr/>
            <p:nvPr/>
          </p:nvGrpSpPr>
          <p:grpSpPr>
            <a:xfrm>
              <a:off x="4644008" y="2780928"/>
              <a:ext cx="4413521" cy="3450958"/>
              <a:chOff x="4694983" y="2636912"/>
              <a:chExt cx="4413521" cy="3450958"/>
            </a:xfrm>
          </p:grpSpPr>
          <p:grpSp>
            <p:nvGrpSpPr>
              <p:cNvPr id="7" name="Gruppo 6"/>
              <p:cNvGrpSpPr/>
              <p:nvPr/>
            </p:nvGrpSpPr>
            <p:grpSpPr>
              <a:xfrm>
                <a:off x="4694983" y="2636912"/>
                <a:ext cx="4413521" cy="3450958"/>
                <a:chOff x="4644008" y="2714346"/>
                <a:chExt cx="4413521" cy="3450958"/>
              </a:xfrm>
            </p:grpSpPr>
            <p:grpSp>
              <p:nvGrpSpPr>
                <p:cNvPr id="5" name="Gruppo 4"/>
                <p:cNvGrpSpPr/>
                <p:nvPr/>
              </p:nvGrpSpPr>
              <p:grpSpPr>
                <a:xfrm>
                  <a:off x="4644008" y="2714346"/>
                  <a:ext cx="4413521" cy="3450958"/>
                  <a:chOff x="4644008" y="3002378"/>
                  <a:chExt cx="4413521" cy="3450958"/>
                </a:xfrm>
              </p:grpSpPr>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l="5436" r="3833"/>
                  <a:stretch/>
                </p:blipFill>
                <p:spPr>
                  <a:xfrm>
                    <a:off x="4694983" y="3221649"/>
                    <a:ext cx="4362546" cy="3231687"/>
                  </a:xfrm>
                  <a:prstGeom prst="rect">
                    <a:avLst/>
                  </a:prstGeom>
                </p:spPr>
              </p:pic>
              <p:pic>
                <p:nvPicPr>
                  <p:cNvPr id="14" name="Immagine 13"/>
                  <p:cNvPicPr>
                    <a:picLocks noChangeAspect="1"/>
                  </p:cNvPicPr>
                  <p:nvPr/>
                </p:nvPicPr>
                <p:blipFill rotWithShape="1">
                  <a:blip r:embed="rId5">
                    <a:extLst>
                      <a:ext uri="{28A0092B-C50C-407E-A947-70E740481C1C}">
                        <a14:useLocalDpi xmlns:a14="http://schemas.microsoft.com/office/drawing/2010/main" val="0"/>
                      </a:ext>
                    </a:extLst>
                  </a:blip>
                  <a:srcRect t="21941" r="95387" b="36376"/>
                  <a:stretch/>
                </p:blipFill>
                <p:spPr>
                  <a:xfrm rot="5400000">
                    <a:off x="5112294" y="2534092"/>
                    <a:ext cx="200694" cy="1137265"/>
                  </a:xfrm>
                  <a:prstGeom prst="rect">
                    <a:avLst/>
                  </a:prstGeom>
                </p:spPr>
              </p:pic>
            </p:grpSp>
            <p:sp>
              <p:nvSpPr>
                <p:cNvPr id="6" name="Rettangolo 5"/>
                <p:cNvSpPr/>
                <p:nvPr/>
              </p:nvSpPr>
              <p:spPr bwMode="auto">
                <a:xfrm>
                  <a:off x="8449491" y="3465917"/>
                  <a:ext cx="432048" cy="2123323"/>
                </a:xfrm>
                <a:prstGeom prst="rect">
                  <a:avLst/>
                </a:prstGeom>
                <a:solidFill>
                  <a:srgbClr val="FF0000">
                    <a:alpha val="7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cs typeface="Arial" charset="0"/>
                  </a:endParaRPr>
                </a:p>
              </p:txBody>
            </p:sp>
          </p:grpSp>
          <p:cxnSp>
            <p:nvCxnSpPr>
              <p:cNvPr id="28" name="Connettore 1 27"/>
              <p:cNvCxnSpPr/>
              <p:nvPr/>
            </p:nvCxnSpPr>
            <p:spPr bwMode="auto">
              <a:xfrm flipH="1">
                <a:off x="8137741" y="5789671"/>
                <a:ext cx="725451" cy="6024"/>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sp>
          <p:nvSpPr>
            <p:cNvPr id="15" name="Rettangolo 14"/>
            <p:cNvSpPr/>
            <p:nvPr/>
          </p:nvSpPr>
          <p:spPr>
            <a:xfrm>
              <a:off x="5652120" y="4705399"/>
              <a:ext cx="539118" cy="307777"/>
            </a:xfrm>
            <a:prstGeom prst="rect">
              <a:avLst/>
            </a:prstGeom>
          </p:spPr>
          <p:txBody>
            <a:bodyPr wrap="square">
              <a:spAutoFit/>
            </a:bodyPr>
            <a:lstStyle/>
            <a:p>
              <a:pPr algn="ctr"/>
              <a:r>
                <a:rPr lang="en-GB" sz="1400" b="1" dirty="0">
                  <a:solidFill>
                    <a:srgbClr val="FF0000"/>
                  </a:solidFill>
                </a:rPr>
                <a:t>21%</a:t>
              </a:r>
              <a:endParaRPr lang="it-IT" sz="2000" b="1" dirty="0">
                <a:solidFill>
                  <a:srgbClr val="FF0000"/>
                </a:solidFill>
              </a:endParaRPr>
            </a:p>
          </p:txBody>
        </p:sp>
        <p:sp>
          <p:nvSpPr>
            <p:cNvPr id="23" name="Rettangolo 22"/>
            <p:cNvSpPr/>
            <p:nvPr/>
          </p:nvSpPr>
          <p:spPr>
            <a:xfrm>
              <a:off x="7048508" y="3933056"/>
              <a:ext cx="539118" cy="307777"/>
            </a:xfrm>
            <a:prstGeom prst="rect">
              <a:avLst/>
            </a:prstGeom>
          </p:spPr>
          <p:txBody>
            <a:bodyPr wrap="square">
              <a:spAutoFit/>
            </a:bodyPr>
            <a:lstStyle/>
            <a:p>
              <a:pPr algn="ctr"/>
              <a:r>
                <a:rPr lang="en-GB" sz="1400" b="1" dirty="0">
                  <a:solidFill>
                    <a:srgbClr val="FF0000"/>
                  </a:solidFill>
                </a:rPr>
                <a:t>30%</a:t>
              </a:r>
              <a:endParaRPr lang="it-IT" sz="2000" b="1" dirty="0">
                <a:solidFill>
                  <a:srgbClr val="FF0000"/>
                </a:solidFill>
              </a:endParaRPr>
            </a:p>
          </p:txBody>
        </p:sp>
        <p:sp>
          <p:nvSpPr>
            <p:cNvPr id="24" name="Rettangolo 23"/>
            <p:cNvSpPr/>
            <p:nvPr/>
          </p:nvSpPr>
          <p:spPr>
            <a:xfrm>
              <a:off x="8425370" y="3193231"/>
              <a:ext cx="539118" cy="307777"/>
            </a:xfrm>
            <a:prstGeom prst="rect">
              <a:avLst/>
            </a:prstGeom>
          </p:spPr>
          <p:txBody>
            <a:bodyPr wrap="square">
              <a:spAutoFit/>
            </a:bodyPr>
            <a:lstStyle/>
            <a:p>
              <a:pPr algn="ctr"/>
              <a:r>
                <a:rPr lang="en-GB" sz="1400" b="1">
                  <a:solidFill>
                    <a:srgbClr val="FF0000"/>
                  </a:solidFill>
                </a:rPr>
                <a:t>45%</a:t>
              </a:r>
              <a:endParaRPr lang="it-IT" sz="2000" b="1" dirty="0">
                <a:solidFill>
                  <a:srgbClr val="FF0000"/>
                </a:solidFill>
              </a:endParaRPr>
            </a:p>
          </p:txBody>
        </p:sp>
      </p:grpSp>
    </p:spTree>
    <p:extLst>
      <p:ext uri="{BB962C8B-B14F-4D97-AF65-F5344CB8AC3E}">
        <p14:creationId xmlns:p14="http://schemas.microsoft.com/office/powerpoint/2010/main" val="325653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75"/>
            <a:ext cx="9144000" cy="923925"/>
            <a:chOff x="0" y="3755"/>
            <a:chExt cx="5760" cy="582"/>
          </a:xfrm>
        </p:grpSpPr>
        <p:pic>
          <p:nvPicPr>
            <p:cNvPr id="922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7"/>
          <p:cNvSpPr txBox="1">
            <a:spLocks noChangeArrowheads="1"/>
          </p:cNvSpPr>
          <p:nvPr/>
        </p:nvSpPr>
        <p:spPr bwMode="auto">
          <a:xfrm>
            <a:off x="1987828" y="2068195"/>
            <a:ext cx="5536500" cy="461665"/>
          </a:xfrm>
          <a:prstGeom prst="rect">
            <a:avLst/>
          </a:prstGeom>
          <a:solidFill>
            <a:srgbClr val="EADEE7"/>
          </a:solidFill>
          <a:ln w="28575" algn="ctr">
            <a:solidFill>
              <a:srgbClr val="445895"/>
            </a:solidFill>
            <a:miter lim="800000"/>
            <a:headEnd/>
            <a:tailEnd/>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s-HN" altLang="en-US" sz="2400" b="1" dirty="0"/>
              <a:t>Resultados – Intervalo Postmortem</a:t>
            </a:r>
          </a:p>
        </p:txBody>
      </p:sp>
      <p:sp>
        <p:nvSpPr>
          <p:cNvPr id="27" name="Rettangolo 26"/>
          <p:cNvSpPr/>
          <p:nvPr/>
        </p:nvSpPr>
        <p:spPr>
          <a:xfrm>
            <a:off x="35496" y="2492896"/>
            <a:ext cx="4414175" cy="4524315"/>
          </a:xfrm>
          <a:prstGeom prst="rect">
            <a:avLst/>
          </a:prstGeom>
        </p:spPr>
        <p:txBody>
          <a:bodyPr wrap="square">
            <a:spAutoFit/>
          </a:bodyPr>
          <a:lstStyle/>
          <a:p>
            <a:pPr marL="342900" indent="-342900" algn="just">
              <a:lnSpc>
                <a:spcPct val="90000"/>
              </a:lnSpc>
              <a:buFont typeface="Arial"/>
              <a:buChar char="•"/>
            </a:pPr>
            <a:r>
              <a:rPr lang="es-HN" sz="2000" dirty="0"/>
              <a:t>Basado en 615 casos a través de todas las edades gestacionales, el porcentaje de cambio en el peso fetal durante el periodo entre el nacimiento y la autopsia fue calculada (PMI)</a:t>
            </a:r>
            <a:r>
              <a:rPr lang="en-GB" sz="2000" dirty="0"/>
              <a: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dirty="0"/>
              <a:t>Hubo una reducción promedio de 12% en el peso fetal durante el periodo de refrigeración fetal previo autopsia, con una media PMI de 7 días</a:t>
            </a:r>
            <a:r>
              <a:rPr lang="en-GB" sz="2000" dirty="0"/>
              <a:t>.</a:t>
            </a:r>
          </a:p>
          <a:p>
            <a:pPr marL="342900" indent="-342900" algn="just">
              <a:lnSpc>
                <a:spcPct val="90000"/>
              </a:lnSpc>
              <a:buFont typeface="Arial"/>
              <a:buChar char="•"/>
            </a:pPr>
            <a:endParaRPr lang="en-GB" sz="2000" dirty="0"/>
          </a:p>
          <a:p>
            <a:pPr marL="342900" indent="-342900" algn="just">
              <a:lnSpc>
                <a:spcPct val="90000"/>
              </a:lnSpc>
              <a:buFont typeface="Arial"/>
              <a:buChar char="•"/>
            </a:pPr>
            <a:r>
              <a:rPr lang="es-HN" sz="2000" dirty="0"/>
              <a:t>A medida el PMI aumentaba, la proporción de perdida de peso fetal aumentaba (</a:t>
            </a:r>
            <a:r>
              <a:rPr lang="es-HN" sz="2000" i="1" dirty="0"/>
              <a:t>P</a:t>
            </a:r>
            <a:r>
              <a:rPr lang="es-HN" sz="2000" dirty="0"/>
              <a:t>=0.0001).</a:t>
            </a:r>
          </a:p>
        </p:txBody>
      </p:sp>
      <p:sp>
        <p:nvSpPr>
          <p:cNvPr id="36" name="Text Box 5"/>
          <p:cNvSpPr txBox="1">
            <a:spLocks noChangeArrowheads="1"/>
          </p:cNvSpPr>
          <p:nvPr/>
        </p:nvSpPr>
        <p:spPr bwMode="auto">
          <a:xfrm>
            <a:off x="0" y="941819"/>
            <a:ext cx="9108504" cy="1092607"/>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HN" sz="1700" b="1" dirty="0">
                <a:solidFill>
                  <a:schemeClr val="bg1"/>
                </a:solidFill>
              </a:rPr>
              <a:t>Efectos de retención intrauterina e intervalo postmortem en el peso corporal seguido de muerte intrauterina: implicaciones para la evaluación de restricción en crecimiento fetal en la autopsia</a:t>
            </a:r>
            <a:endParaRPr lang="en-US" sz="1700" b="1" kern="0" dirty="0">
              <a:solidFill>
                <a:srgbClr val="FFFFFF"/>
              </a:solidFill>
              <a:latin typeface="Arial"/>
            </a:endParaRPr>
          </a:p>
          <a:p>
            <a:pPr algn="ctr" eaLnBrk="1" fontAlgn="auto" hangingPunct="1">
              <a:spcBef>
                <a:spcPts val="0"/>
              </a:spcBef>
              <a:spcAft>
                <a:spcPts val="0"/>
              </a:spcAft>
              <a:defRPr/>
            </a:pPr>
            <a:r>
              <a:rPr lang="it-IT" sz="1400" i="1" kern="0" dirty="0">
                <a:solidFill>
                  <a:srgbClr val="FFFFFF"/>
                </a:solidFill>
                <a:latin typeface="Arial"/>
              </a:rPr>
              <a:t>Man</a:t>
            </a:r>
            <a:r>
              <a:rPr lang="en-GB" sz="1400" i="1" kern="0" dirty="0">
                <a:solidFill>
                  <a:srgbClr val="FFFFFF"/>
                </a:solidFill>
                <a:latin typeface="Arial"/>
              </a:rPr>
              <a:t> et al., UOG 2016</a:t>
            </a:r>
          </a:p>
        </p:txBody>
      </p:sp>
      <p:grpSp>
        <p:nvGrpSpPr>
          <p:cNvPr id="18" name="Gruppo 17"/>
          <p:cNvGrpSpPr/>
          <p:nvPr/>
        </p:nvGrpSpPr>
        <p:grpSpPr>
          <a:xfrm>
            <a:off x="4602549" y="2636912"/>
            <a:ext cx="4505955" cy="3696444"/>
            <a:chOff x="4602549" y="2636912"/>
            <a:chExt cx="4505955" cy="3696444"/>
          </a:xfrm>
        </p:grpSpPr>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549" y="2636912"/>
              <a:ext cx="4505955" cy="3696444"/>
            </a:xfrm>
            <a:prstGeom prst="rect">
              <a:avLst/>
            </a:prstGeom>
          </p:spPr>
        </p:pic>
        <p:cxnSp>
          <p:nvCxnSpPr>
            <p:cNvPr id="28" name="Connettore 1 27"/>
            <p:cNvCxnSpPr/>
            <p:nvPr/>
          </p:nvCxnSpPr>
          <p:spPr bwMode="auto">
            <a:xfrm flipH="1" flipV="1">
              <a:off x="5220074" y="3861048"/>
              <a:ext cx="3672406" cy="2304256"/>
            </a:xfrm>
            <a:prstGeom prst="line">
              <a:avLst/>
            </a:prstGeom>
            <a:solidFill>
              <a:schemeClr val="accent1"/>
            </a:solidFill>
            <a:ln w="47625" cap="flat" cmpd="sng" algn="ctr">
              <a:solidFill>
                <a:srgbClr val="FF0000"/>
              </a:solidFill>
              <a:prstDash val="solid"/>
              <a:round/>
              <a:headEnd type="none" w="med" len="med"/>
              <a:tailEnd type="none" w="med" len="med"/>
            </a:ln>
            <a:effectLst/>
          </p:spPr>
        </p:cxnSp>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2996952"/>
              <a:ext cx="900100" cy="288032"/>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5" y="4775681"/>
              <a:ext cx="240886" cy="1533639"/>
            </a:xfrm>
            <a:prstGeom prst="rect">
              <a:avLst/>
            </a:prstGeom>
          </p:spPr>
        </p:pic>
      </p:grpSp>
      <p:pic>
        <p:nvPicPr>
          <p:cNvPr id="19" name="Immagin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8224" y="6525344"/>
            <a:ext cx="2525480" cy="227863"/>
          </a:xfrm>
          <a:prstGeom prst="rect">
            <a:avLst/>
          </a:prstGeom>
        </p:spPr>
      </p:pic>
      <p:cxnSp>
        <p:nvCxnSpPr>
          <p:cNvPr id="29" name="Connettore 1 28"/>
          <p:cNvCxnSpPr/>
          <p:nvPr/>
        </p:nvCxnSpPr>
        <p:spPr bwMode="auto">
          <a:xfrm flipH="1">
            <a:off x="5715743" y="6657342"/>
            <a:ext cx="800473" cy="12018"/>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4019049"/>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13601</TotalTime>
  <Words>3053</Words>
  <Application>Microsoft Office PowerPoint</Application>
  <PresentationFormat>On-screen Show (4:3)</PresentationFormat>
  <Paragraphs>238</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Gesù Antonio Báez</cp:lastModifiedBy>
  <cp:revision>904</cp:revision>
  <dcterms:created xsi:type="dcterms:W3CDTF">2011-05-07T13:59:23Z</dcterms:created>
  <dcterms:modified xsi:type="dcterms:W3CDTF">2017-04-19T14:39:13Z</dcterms:modified>
</cp:coreProperties>
</file>