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81" r:id="rId6"/>
    <p:sldId id="265" r:id="rId7"/>
    <p:sldId id="275" r:id="rId8"/>
    <p:sldId id="283" r:id="rId9"/>
    <p:sldId id="280" r:id="rId10"/>
    <p:sldId id="270" r:id="rId11"/>
    <p:sldId id="279" r:id="rId12"/>
    <p:sldId id="258" r:id="rId13"/>
    <p:sldId id="277" r:id="rId14"/>
    <p:sldId id="274" r:id="rId15"/>
    <p:sldId id="26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Piris" initials="IP" lastIdx="1" clrIdx="0">
    <p:extLst>
      <p:ext uri="{19B8F6BF-5375-455C-9EA6-DF929625EA0E}">
        <p15:presenceInfo xmlns:p15="http://schemas.microsoft.com/office/powerpoint/2012/main" userId="S-1-5-21-698888069-961516133-1156151016-1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EE2329"/>
    <a:srgbClr val="BE1069"/>
    <a:srgbClr val="D90978"/>
    <a:srgbClr val="F9C4AF"/>
    <a:srgbClr val="680913"/>
    <a:srgbClr val="FFBCAF"/>
    <a:srgbClr val="FF9999"/>
    <a:srgbClr val="D8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4" autoAdjust="0"/>
    <p:restoredTop sz="94660"/>
  </p:normalViewPr>
  <p:slideViewPr>
    <p:cSldViewPr snapToGrid="0">
      <p:cViewPr varScale="1">
        <p:scale>
          <a:sx n="69" d="100"/>
          <a:sy n="6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cat>
            <c:strRef>
              <c:f>Sheet1!$B$1:$U$1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Sheet1!$B$2:$U$2</c:f>
              <c:numCache>
                <c:formatCode>General</c:formatCode>
                <c:ptCount val="20"/>
                <c:pt idx="0">
                  <c:v>2297</c:v>
                </c:pt>
                <c:pt idx="1">
                  <c:v>2428</c:v>
                </c:pt>
                <c:pt idx="2">
                  <c:v>2427</c:v>
                </c:pt>
                <c:pt idx="3">
                  <c:v>2434</c:v>
                </c:pt>
                <c:pt idx="4">
                  <c:v>2862</c:v>
                </c:pt>
                <c:pt idx="5">
                  <c:v>3246</c:v>
                </c:pt>
                <c:pt idx="6">
                  <c:v>3221</c:v>
                </c:pt>
                <c:pt idx="7">
                  <c:v>3988</c:v>
                </c:pt>
                <c:pt idx="8">
                  <c:v>5001</c:v>
                </c:pt>
                <c:pt idx="9">
                  <c:v>6405</c:v>
                </c:pt>
                <c:pt idx="10">
                  <c:v>7881</c:v>
                </c:pt>
                <c:pt idx="11">
                  <c:v>8935</c:v>
                </c:pt>
                <c:pt idx="12">
                  <c:v>13662</c:v>
                </c:pt>
                <c:pt idx="13">
                  <c:v>13018</c:v>
                </c:pt>
                <c:pt idx="14">
                  <c:v>13049</c:v>
                </c:pt>
                <c:pt idx="15">
                  <c:v>15798</c:v>
                </c:pt>
                <c:pt idx="16">
                  <c:v>13203</c:v>
                </c:pt>
                <c:pt idx="17">
                  <c:v>10924</c:v>
                </c:pt>
                <c:pt idx="18">
                  <c:v>14584</c:v>
                </c:pt>
                <c:pt idx="19">
                  <c:v>18867</c:v>
                </c:pt>
              </c:numCache>
            </c:numRef>
          </c:val>
          <c:extLst>
            <c:ext xmlns:c16="http://schemas.microsoft.com/office/drawing/2014/chart" uri="{C3380CC4-5D6E-409C-BE32-E72D297353CC}">
              <c16:uniqueId val="{00000000-B58E-45EE-973A-4A034C08C5A1}"/>
            </c:ext>
          </c:extLst>
        </c:ser>
        <c:dLbls>
          <c:showLegendKey val="0"/>
          <c:showVal val="0"/>
          <c:showCatName val="0"/>
          <c:showSerName val="0"/>
          <c:showPercent val="0"/>
          <c:showBubbleSize val="0"/>
        </c:dLbls>
        <c:gapWidth val="80"/>
        <c:overlap val="25"/>
        <c:axId val="659294024"/>
        <c:axId val="659293040"/>
      </c:barChart>
      <c:catAx>
        <c:axId val="6592940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659293040"/>
        <c:crosses val="autoZero"/>
        <c:auto val="1"/>
        <c:lblAlgn val="ctr"/>
        <c:lblOffset val="100"/>
        <c:noMultiLvlLbl val="0"/>
      </c:catAx>
      <c:valAx>
        <c:axId val="65929304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65929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9691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9769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2476597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randed">
    <p:bg>
      <p:bgPr>
        <a:solidFill>
          <a:srgbClr val="FFFFFF"/>
        </a:solidFill>
        <a:effectLst/>
      </p:bgPr>
    </p:bg>
    <p:spTree>
      <p:nvGrpSpPr>
        <p:cNvPr id="1" name=""/>
        <p:cNvGrpSpPr/>
        <p:nvPr/>
      </p:nvGrpSpPr>
      <p:grpSpPr>
        <a:xfrm>
          <a:off x="0" y="0"/>
          <a:ext cx="0" cy="0"/>
          <a:chOff x="0" y="0"/>
          <a:chExt cx="0" cy="0"/>
        </a:xfrm>
      </p:grpSpPr>
      <p:sp>
        <p:nvSpPr>
          <p:cNvPr id="62" name="Shape 62"/>
          <p:cNvSpPr/>
          <p:nvPr/>
        </p:nvSpPr>
        <p:spPr>
          <a:xfrm>
            <a:off x="-13132" y="6138245"/>
            <a:ext cx="12218263" cy="758439"/>
          </a:xfrm>
          <a:prstGeom prst="rect">
            <a:avLst/>
          </a:prstGeom>
          <a:solidFill>
            <a:srgbClr val="E30613"/>
          </a:solidFill>
          <a:ln w="12700">
            <a:miter lim="400000"/>
          </a:ln>
        </p:spPr>
        <p:txBody>
          <a:bodyPr lIns="45719" rIns="45719" anchor="ctr"/>
          <a:lstStyle/>
          <a:p>
            <a:endParaRPr sz="1800" dirty="0"/>
          </a:p>
        </p:txBody>
      </p:sp>
      <p:pic>
        <p:nvPicPr>
          <p:cNvPr id="63" name="image4.png" descr="A black and white logo&#10;&#10;Description automatically generate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80510" y="6214807"/>
            <a:ext cx="1708343" cy="554512"/>
          </a:xfrm>
          <a:prstGeom prst="rect">
            <a:avLst/>
          </a:prstGeom>
          <a:ln w="12700">
            <a:miter lim="400000"/>
          </a:ln>
        </p:spPr>
      </p:pic>
      <p:sp>
        <p:nvSpPr>
          <p:cNvPr id="64" name="Shape 64"/>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794977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281903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0F3300-660C-41F6-9CAF-5C9628AE0C5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69410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0F3300-660C-41F6-9CAF-5C9628AE0C51}"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7867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0F3300-660C-41F6-9CAF-5C9628AE0C51}"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418333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0F3300-660C-41F6-9CAF-5C9628AE0C51}"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54633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F3300-660C-41F6-9CAF-5C9628AE0C51}"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8084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0F3300-660C-41F6-9CAF-5C9628AE0C51}"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90780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0F3300-660C-41F6-9CAF-5C9628AE0C51}"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41342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F3300-660C-41F6-9CAF-5C9628AE0C51}" type="datetimeFigureOut">
              <a:rPr lang="en-GB" smtClean="0"/>
              <a:t>06/03/2024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DC6DD-DC83-41CB-B256-00F4D93E772F}" type="slidenum">
              <a:rPr lang="en-GB" smtClean="0"/>
              <a:t>‹#›</a:t>
            </a:fld>
            <a:endParaRPr lang="en-GB"/>
          </a:p>
        </p:txBody>
      </p:sp>
    </p:spTree>
    <p:extLst>
      <p:ext uri="{BB962C8B-B14F-4D97-AF65-F5344CB8AC3E}">
        <p14:creationId xmlns:p14="http://schemas.microsoft.com/office/powerpoint/2010/main" val="417384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661691" y="1420309"/>
            <a:ext cx="7548283" cy="1470025"/>
          </a:xfrm>
        </p:spPr>
        <p:txBody>
          <a:bodyPr/>
          <a:lstStyle/>
          <a:p>
            <a:r>
              <a:rPr lang="en-GB" dirty="0" smtClean="0">
                <a:solidFill>
                  <a:srgbClr val="EE2329"/>
                </a:solidFill>
                <a:latin typeface="Segoe UI Semibold" panose="020B0702040204020203" pitchFamily="34" charset="0"/>
                <a:ea typeface="Tahoma" panose="020B0604030504040204" pitchFamily="34" charset="0"/>
                <a:cs typeface="Segoe UI Semibold" panose="020B0702040204020203" pitchFamily="34" charset="0"/>
              </a:rPr>
              <a:t>WELCOME TO</a:t>
            </a:r>
            <a:endParaRPr lang="en-GB" dirty="0">
              <a:solidFill>
                <a:srgbClr val="EE2329"/>
              </a:solidFill>
              <a:latin typeface="Segoe UI Semibold" panose="020B0702040204020203" pitchFamily="34" charset="0"/>
              <a:ea typeface="Tahoma" panose="020B0604030504040204" pitchFamily="34" charset="0"/>
              <a:cs typeface="Segoe UI Semibold" panose="020B0702040204020203"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6304" y="2890333"/>
            <a:ext cx="5851514" cy="1904503"/>
          </a:xfrm>
          <a:prstGeom prst="rect">
            <a:avLst/>
          </a:prstGeom>
        </p:spPr>
      </p:pic>
    </p:spTree>
    <p:extLst>
      <p:ext uri="{BB962C8B-B14F-4D97-AF65-F5344CB8AC3E}">
        <p14:creationId xmlns:p14="http://schemas.microsoft.com/office/powerpoint/2010/main" val="3701687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274280" y="223981"/>
            <a:ext cx="5784011" cy="707366"/>
          </a:xfrm>
        </p:spPr>
        <p:txBody>
          <a:bodyPr>
            <a:normAutofit lnSpcReduction="10000"/>
          </a:bodyPr>
          <a:lstStyle/>
          <a:p>
            <a:pPr marL="0" indent="0" algn="ctr">
              <a:buNone/>
            </a:pPr>
            <a:r>
              <a:rPr lang="en-GB" sz="4800" b="1" dirty="0" smtClean="0">
                <a:solidFill>
                  <a:srgbClr val="FF0000"/>
                </a:solidFill>
                <a:latin typeface="Arial" panose="020B0604020202020204" pitchFamily="34" charset="0"/>
                <a:ea typeface="Tahoma" panose="020B0604030504040204" pitchFamily="34" charset="0"/>
                <a:cs typeface="Arial" panose="020B0604020202020204" pitchFamily="34" charset="0"/>
              </a:rPr>
              <a:t>Run a BT</a:t>
            </a:r>
          </a:p>
          <a:p>
            <a:pPr marL="0" indent="0">
              <a:buNone/>
            </a:pPr>
            <a:endParaRPr lang="en-GB" sz="4400" b="1" dirty="0">
              <a:latin typeface="Arial" panose="020B0604020202020204" pitchFamily="34" charset="0"/>
              <a:cs typeface="Arial" panose="020B0604020202020204" pitchFamily="34" charset="0"/>
            </a:endParaRPr>
          </a:p>
        </p:txBody>
      </p:sp>
      <p:sp>
        <p:nvSpPr>
          <p:cNvPr id="13" name="Content Placeholder 5"/>
          <p:cNvSpPr>
            <a:spLocks noGrp="1"/>
          </p:cNvSpPr>
          <p:nvPr>
            <p:ph sz="half" idx="2"/>
          </p:nvPr>
        </p:nvSpPr>
        <p:spPr>
          <a:xfrm>
            <a:off x="199843" y="362733"/>
            <a:ext cx="5784011" cy="707366"/>
          </a:xfrm>
        </p:spPr>
        <p:txBody>
          <a:bodyPr>
            <a:normAutofit fontScale="92500"/>
          </a:bodyPr>
          <a:lstStyle/>
          <a:p>
            <a:pPr marL="0" indent="0" algn="ctr">
              <a:buNone/>
            </a:pPr>
            <a:r>
              <a:rPr lang="en-GB" sz="4800" b="1" dirty="0" smtClean="0">
                <a:solidFill>
                  <a:srgbClr val="EE2329"/>
                </a:solidFill>
                <a:latin typeface="Arial" panose="020B0604020202020204" pitchFamily="34" charset="0"/>
                <a:ea typeface="Tahoma" panose="020B0604030504040204" pitchFamily="34" charset="0"/>
                <a:cs typeface="Arial" panose="020B0604020202020204" pitchFamily="34" charset="0"/>
              </a:rPr>
              <a:t>Practice Guidelines</a:t>
            </a:r>
          </a:p>
          <a:p>
            <a:pPr marL="0" indent="0">
              <a:buNone/>
            </a:pPr>
            <a:endParaRPr lang="en-GB" sz="4400" b="1" dirty="0">
              <a:latin typeface="Arial" panose="020B0604020202020204" pitchFamily="34" charset="0"/>
              <a:cs typeface="Arial" panose="020B0604020202020204" pitchFamily="34" charset="0"/>
            </a:endParaRPr>
          </a:p>
        </p:txBody>
      </p:sp>
      <p:sp>
        <p:nvSpPr>
          <p:cNvPr id="4" name="TextBox 3"/>
          <p:cNvSpPr txBox="1"/>
          <p:nvPr/>
        </p:nvSpPr>
        <p:spPr>
          <a:xfrm>
            <a:off x="320363" y="1271699"/>
            <a:ext cx="5158854"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ISUOG Clinical Standards Committee (CSC) develops Practice Guidelines and Consensus Statements providing recommendations on how to improve and standardise medical care</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8788" y="0"/>
            <a:ext cx="6023212" cy="6858000"/>
          </a:xfrm>
          <a:prstGeom prst="rect">
            <a:avLst/>
          </a:prstGeom>
        </p:spPr>
      </p:pic>
      <p:sp>
        <p:nvSpPr>
          <p:cNvPr id="15" name="TextBox 14"/>
          <p:cNvSpPr txBox="1"/>
          <p:nvPr/>
        </p:nvSpPr>
        <p:spPr>
          <a:xfrm>
            <a:off x="1009934" y="2683489"/>
            <a:ext cx="5158854" cy="923330"/>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17 Practice guidelines </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10 Consensus statements</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Translations in over 18 languages</a:t>
            </a:r>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847"/>
          <a:stretch/>
        </p:blipFill>
        <p:spPr>
          <a:xfrm>
            <a:off x="536836" y="3890629"/>
            <a:ext cx="2438608" cy="2659159"/>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5444" y="3890629"/>
            <a:ext cx="2447115" cy="2693026"/>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1327218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EEBD58-1381-C846-9789-BB38A18425E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46251" y="10988"/>
            <a:ext cx="5447666" cy="6140429"/>
          </a:xfrm>
          <a:prstGeom prst="rect">
            <a:avLst/>
          </a:prstGeom>
        </p:spPr>
      </p:pic>
      <p:sp>
        <p:nvSpPr>
          <p:cNvPr id="136" name="Shape 136"/>
          <p:cNvSpPr/>
          <p:nvPr/>
        </p:nvSpPr>
        <p:spPr>
          <a:xfrm>
            <a:off x="795822" y="6328630"/>
            <a:ext cx="6099243" cy="3837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sz="1800" b="0" i="0" u="none" strike="noStrike" kern="0" cap="none" spc="0" normalizeH="0" baseline="0" noProof="0" dirty="0">
                <a:ln>
                  <a:noFill/>
                </a:ln>
                <a:solidFill>
                  <a:srgbClr val="FFFFFF"/>
                </a:solidFill>
                <a:effectLst/>
                <a:uLnTx/>
                <a:uFillTx/>
                <a:latin typeface="Arial"/>
                <a:cs typeface="Arial"/>
                <a:sym typeface="Arial"/>
              </a:rPr>
              <a:t>Visit </a:t>
            </a:r>
            <a:r>
              <a:rPr kumimoji="0" sz="1800" b="1" i="0" u="none" strike="noStrike" kern="0" cap="none" spc="0" normalizeH="0" baseline="0" noProof="0" dirty="0" smtClean="0">
                <a:ln>
                  <a:noFill/>
                </a:ln>
                <a:solidFill>
                  <a:srgbClr val="FFFFFF"/>
                </a:solidFill>
                <a:effectLst/>
                <a:uLnTx/>
                <a:uFillTx/>
                <a:latin typeface="Arial"/>
                <a:cs typeface="Arial"/>
                <a:sym typeface="Arial"/>
              </a:rPr>
              <a:t>www.isuog.org/</a:t>
            </a:r>
            <a:r>
              <a:rPr kumimoji="0" lang="en-GB" sz="1800" b="1" i="0" u="none" strike="noStrike" kern="0" cap="none" spc="0" normalizeH="0" baseline="0" noProof="0" dirty="0" smtClean="0">
                <a:ln>
                  <a:noFill/>
                </a:ln>
                <a:solidFill>
                  <a:srgbClr val="FFFFFF"/>
                </a:solidFill>
                <a:effectLst/>
                <a:uLnTx/>
                <a:uFillTx/>
                <a:latin typeface="Arial"/>
                <a:cs typeface="Arial"/>
                <a:sym typeface="Arial"/>
              </a:rPr>
              <a:t>education</a:t>
            </a:r>
            <a:r>
              <a:rPr kumimoji="0" sz="1800" b="1" i="0" u="none" strike="noStrike" kern="0" cap="none" spc="0" normalizeH="0" baseline="0" noProof="0" dirty="0" smtClean="0">
                <a:ln>
                  <a:noFill/>
                </a:ln>
                <a:solidFill>
                  <a:srgbClr val="FFFFFF"/>
                </a:solidFill>
                <a:effectLst/>
                <a:uLnTx/>
                <a:uFillTx/>
                <a:latin typeface="Arial"/>
                <a:cs typeface="Arial"/>
                <a:sym typeface="Arial"/>
              </a:rPr>
              <a:t> </a:t>
            </a:r>
            <a:endParaRPr kumimoji="0" sz="1800" b="1" i="0" u="none" strike="noStrike" kern="0" cap="none" spc="0" normalizeH="0" baseline="0" noProof="0" dirty="0">
              <a:ln>
                <a:noFill/>
              </a:ln>
              <a:solidFill>
                <a:srgbClr val="FFFFFF"/>
              </a:solidFill>
              <a:effectLst/>
              <a:uLnTx/>
              <a:uFillTx/>
              <a:latin typeface="Arial"/>
              <a:cs typeface="Arial"/>
              <a:sym typeface="Arial"/>
            </a:endParaRPr>
          </a:p>
        </p:txBody>
      </p:sp>
      <p:sp>
        <p:nvSpPr>
          <p:cNvPr id="137" name="Shape 137"/>
          <p:cNvSpPr/>
          <p:nvPr/>
        </p:nvSpPr>
        <p:spPr>
          <a:xfrm>
            <a:off x="795822" y="2127782"/>
            <a:ext cx="5425352" cy="378565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r>
              <a:rPr kumimoji="0" lang="en-GB" sz="1800" b="1" i="0" u="none" strike="noStrike" kern="0" cap="none" spc="0" normalizeH="0" baseline="0" noProof="0" dirty="0" smtClean="0">
                <a:ln>
                  <a:noFill/>
                </a:ln>
                <a:solidFill>
                  <a:srgbClr val="000000"/>
                </a:solidFill>
                <a:effectLst/>
                <a:uLnTx/>
                <a:uFillTx/>
                <a:latin typeface="Arial"/>
                <a:cs typeface="Arial"/>
                <a:sym typeface="Arial"/>
              </a:rPr>
              <a:t>ISUOG</a:t>
            </a:r>
            <a:r>
              <a:rPr kumimoji="0" lang="en-GB" sz="1800" b="1" i="0" u="none" strike="noStrike" kern="0" cap="none" spc="0" normalizeH="0" noProof="0" dirty="0" smtClean="0">
                <a:ln>
                  <a:noFill/>
                </a:ln>
                <a:solidFill>
                  <a:srgbClr val="000000"/>
                </a:solidFill>
                <a:effectLst/>
                <a:uLnTx/>
                <a:uFillTx/>
                <a:latin typeface="Arial"/>
                <a:cs typeface="Arial"/>
                <a:sym typeface="Arial"/>
              </a:rPr>
              <a:t> provides education for practitioners and trainees at all levels</a:t>
            </a:r>
            <a:r>
              <a:rPr kumimoji="0" sz="1800" b="1" i="0" u="none" strike="noStrike" kern="0" cap="none" spc="0" normalizeH="0" baseline="0" noProof="0" dirty="0" smtClean="0">
                <a:ln>
                  <a:noFill/>
                </a:ln>
                <a:solidFill>
                  <a:srgbClr val="000000"/>
                </a:solidFill>
                <a:effectLst/>
                <a:uLnTx/>
                <a:uFillTx/>
                <a:latin typeface="Arial"/>
                <a:cs typeface="Arial"/>
                <a:sym typeface="Arial"/>
              </a:rPr>
              <a:t>. </a:t>
            </a:r>
            <a:endParaRPr kumimoji="0" sz="1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r>
              <a:rPr kumimoji="0" lang="en-GB" sz="1800" b="0" i="0" u="none" strike="noStrike" kern="0" cap="none" spc="0" normalizeH="0" baseline="0" noProof="0" dirty="0" smtClean="0">
                <a:ln>
                  <a:noFill/>
                </a:ln>
                <a:solidFill>
                  <a:srgbClr val="000000"/>
                </a:solidFill>
                <a:effectLst/>
                <a:uLnTx/>
                <a:uFillTx/>
                <a:latin typeface="Arial"/>
                <a:cs typeface="Arial"/>
                <a:sym typeface="Arial"/>
              </a:rPr>
              <a:t>Enhance your skills and knowledge in ultrasound</a:t>
            </a:r>
            <a:r>
              <a:rPr kumimoji="0" lang="en-GB" sz="1800" b="0" i="0" u="none" strike="noStrike" kern="0" cap="none" spc="0" normalizeH="0" noProof="0" dirty="0" smtClean="0">
                <a:ln>
                  <a:noFill/>
                </a:ln>
                <a:solidFill>
                  <a:srgbClr val="000000"/>
                </a:solidFill>
                <a:effectLst/>
                <a:uLnTx/>
                <a:uFillTx/>
                <a:latin typeface="Arial"/>
                <a:cs typeface="Arial"/>
                <a:sym typeface="Arial"/>
              </a:rPr>
              <a:t> in obstetrics and </a:t>
            </a:r>
            <a:r>
              <a:rPr kumimoji="0" lang="en-GB" sz="1800" b="0" i="0" u="none" strike="noStrike" kern="0" cap="none" spc="0" normalizeH="0" noProof="0" dirty="0" err="1" smtClean="0">
                <a:ln>
                  <a:noFill/>
                </a:ln>
                <a:solidFill>
                  <a:srgbClr val="000000"/>
                </a:solidFill>
                <a:effectLst/>
                <a:uLnTx/>
                <a:uFillTx/>
                <a:latin typeface="Arial"/>
                <a:cs typeface="Arial"/>
                <a:sym typeface="Arial"/>
              </a:rPr>
              <a:t>gynecology</a:t>
            </a:r>
            <a:r>
              <a:rPr kumimoji="0" lang="en-GB" sz="1800" b="0" i="0" u="none" strike="noStrike" kern="0" cap="none" spc="0" normalizeH="0" noProof="0" dirty="0" smtClean="0">
                <a:ln>
                  <a:noFill/>
                </a:ln>
                <a:solidFill>
                  <a:srgbClr val="000000"/>
                </a:solidFill>
                <a:effectLst/>
                <a:uLnTx/>
                <a:uFillTx/>
                <a:latin typeface="Arial"/>
                <a:cs typeface="Arial"/>
                <a:sym typeface="Arial"/>
              </a:rPr>
              <a:t> through our lectures and courses delivered by leading names in the field</a:t>
            </a:r>
            <a:r>
              <a:rPr kumimoji="0" sz="1800" b="0" i="0" u="none" strike="noStrike" kern="0" cap="none" spc="0" normalizeH="0" baseline="0" noProof="0" dirty="0" smtClean="0">
                <a:ln>
                  <a:noFill/>
                </a:ln>
                <a:solidFill>
                  <a:srgbClr val="000000"/>
                </a:solidFill>
                <a:effectLst/>
                <a:uLnTx/>
                <a:uFillTx/>
                <a:latin typeface="Arial"/>
                <a:cs typeface="Arial"/>
                <a:sym typeface="Arial"/>
              </a:rPr>
              <a:t>. </a:t>
            </a:r>
            <a:endParaRPr kumimoji="0" lang="en-GB" sz="18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lang="en-GB" kern="0" dirty="0">
              <a:solidFill>
                <a:srgbClr val="000000"/>
              </a:solidFill>
              <a:latin typeface="Arial"/>
              <a:cs typeface="Arial"/>
              <a:sym typeface="Arial"/>
            </a:endParaRPr>
          </a:p>
          <a:p>
            <a:pPr lvl="0" hangingPunct="0">
              <a:lnSpc>
                <a:spcPts val="2400"/>
              </a:lnSpc>
              <a:defRPr>
                <a:latin typeface="Arial"/>
                <a:ea typeface="Arial"/>
                <a:cs typeface="Arial"/>
                <a:sym typeface="Arial"/>
              </a:defRPr>
            </a:pPr>
            <a:r>
              <a:rPr lang="en-GB" kern="0" dirty="0" smtClean="0">
                <a:solidFill>
                  <a:srgbClr val="000000"/>
                </a:solidFill>
                <a:latin typeface="Arial"/>
                <a:cs typeface="Arial"/>
                <a:sym typeface="Arial"/>
              </a:rPr>
              <a:t>Our </a:t>
            </a:r>
            <a:r>
              <a:rPr lang="en-GB" kern="0" dirty="0">
                <a:solidFill>
                  <a:srgbClr val="000000"/>
                </a:solidFill>
                <a:latin typeface="Arial"/>
                <a:cs typeface="Arial"/>
                <a:sym typeface="Arial"/>
              </a:rPr>
              <a:t>educational courses </a:t>
            </a:r>
            <a:r>
              <a:rPr lang="en-GB" kern="0" dirty="0" smtClean="0">
                <a:solidFill>
                  <a:srgbClr val="000000"/>
                </a:solidFill>
                <a:latin typeface="Arial"/>
                <a:cs typeface="Arial"/>
                <a:sym typeface="Arial"/>
              </a:rPr>
              <a:t>deliver the </a:t>
            </a:r>
            <a:r>
              <a:rPr lang="en-GB" kern="0" dirty="0">
                <a:solidFill>
                  <a:srgbClr val="000000"/>
                </a:solidFill>
                <a:latin typeface="Arial"/>
                <a:cs typeface="Arial"/>
                <a:sym typeface="Arial"/>
              </a:rPr>
              <a:t>latest </a:t>
            </a:r>
            <a:r>
              <a:rPr lang="en-GB" kern="0" dirty="0" smtClean="0">
                <a:solidFill>
                  <a:srgbClr val="000000"/>
                </a:solidFill>
                <a:latin typeface="Arial"/>
                <a:cs typeface="Arial"/>
                <a:sym typeface="Arial"/>
              </a:rPr>
              <a:t>developments and </a:t>
            </a:r>
            <a:r>
              <a:rPr lang="en-GB" kern="0" dirty="0">
                <a:solidFill>
                  <a:srgbClr val="000000"/>
                </a:solidFill>
                <a:latin typeface="Arial"/>
                <a:cs typeface="Arial"/>
                <a:sym typeface="Arial"/>
              </a:rPr>
              <a:t>best </a:t>
            </a:r>
            <a:r>
              <a:rPr lang="en-GB" kern="0" dirty="0" smtClean="0">
                <a:solidFill>
                  <a:srgbClr val="000000"/>
                </a:solidFill>
                <a:latin typeface="Arial"/>
                <a:cs typeface="Arial"/>
                <a:sym typeface="Arial"/>
              </a:rPr>
              <a:t>practices, plus </a:t>
            </a:r>
            <a:r>
              <a:rPr lang="en-GB" kern="0" dirty="0">
                <a:solidFill>
                  <a:srgbClr val="000000"/>
                </a:solidFill>
                <a:latin typeface="Arial"/>
                <a:cs typeface="Arial"/>
                <a:sym typeface="Arial"/>
              </a:rPr>
              <a:t>debates on key topics affecting obstetrics and </a:t>
            </a:r>
            <a:r>
              <a:rPr lang="en-GB" kern="0" dirty="0" err="1">
                <a:solidFill>
                  <a:srgbClr val="000000"/>
                </a:solidFill>
                <a:latin typeface="Arial"/>
                <a:cs typeface="Arial"/>
                <a:sym typeface="Arial"/>
              </a:rPr>
              <a:t>gynecology</a:t>
            </a:r>
            <a:r>
              <a:rPr lang="en-GB" kern="0" dirty="0">
                <a:solidFill>
                  <a:srgbClr val="000000"/>
                </a:solidFill>
                <a:latin typeface="Arial"/>
                <a:cs typeface="Arial"/>
                <a:sym typeface="Arial"/>
              </a:rPr>
              <a:t> practitioners across the globe.</a:t>
            </a: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Shape 138"/>
          <p:cNvSpPr/>
          <p:nvPr/>
        </p:nvSpPr>
        <p:spPr>
          <a:xfrm flipV="1">
            <a:off x="856843" y="2041451"/>
            <a:ext cx="5131002" cy="24938"/>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39" name="Shape 139"/>
          <p:cNvSpPr/>
          <p:nvPr/>
        </p:nvSpPr>
        <p:spPr>
          <a:xfrm flipV="1">
            <a:off x="856843" y="2926124"/>
            <a:ext cx="5131002" cy="22425"/>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140" name="pasted-image.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6642" y="308702"/>
            <a:ext cx="1494532" cy="1433883"/>
          </a:xfrm>
          <a:prstGeom prst="rect">
            <a:avLst/>
          </a:prstGeom>
          <a:ln w="12700">
            <a:miter lim="400000"/>
          </a:ln>
        </p:spPr>
      </p:pic>
      <p:sp>
        <p:nvSpPr>
          <p:cNvPr id="10" name="Shape 139"/>
          <p:cNvSpPr/>
          <p:nvPr/>
        </p:nvSpPr>
        <p:spPr>
          <a:xfrm flipV="1">
            <a:off x="849748" y="4163038"/>
            <a:ext cx="5131002" cy="22425"/>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2" name="Content Placeholder 5"/>
          <p:cNvSpPr txBox="1">
            <a:spLocks/>
          </p:cNvSpPr>
          <p:nvPr/>
        </p:nvSpPr>
        <p:spPr>
          <a:xfrm>
            <a:off x="-310103" y="756471"/>
            <a:ext cx="5784011" cy="707366"/>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smtClean="0">
                <a:solidFill>
                  <a:srgbClr val="FF0000"/>
                </a:solidFill>
                <a:latin typeface="Arial" panose="020B0604020202020204" pitchFamily="34" charset="0"/>
                <a:ea typeface="Tahoma" panose="020B0604030504040204" pitchFamily="34" charset="0"/>
                <a:cs typeface="Arial" panose="020B0604020202020204" pitchFamily="34" charset="0"/>
              </a:rPr>
              <a:t>Education</a:t>
            </a:r>
          </a:p>
          <a:p>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95952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08301" y="0"/>
            <a:ext cx="6183699"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Content Placeholder 7"/>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13351" y="1083356"/>
            <a:ext cx="5181600" cy="899724"/>
          </a:xfrm>
        </p:spPr>
      </p:pic>
      <p:grpSp>
        <p:nvGrpSpPr>
          <p:cNvPr id="9" name="Google Shape;3013;p214">
            <a:extLst>
              <a:ext uri="{FF2B5EF4-FFF2-40B4-BE49-F238E27FC236}">
                <a16:creationId xmlns:a16="http://schemas.microsoft.com/office/drawing/2014/main" id="{6CCD938C-4B5B-BB4B-A293-471796157D91}"/>
              </a:ext>
            </a:extLst>
          </p:cNvPr>
          <p:cNvGrpSpPr/>
          <p:nvPr/>
        </p:nvGrpSpPr>
        <p:grpSpPr>
          <a:xfrm>
            <a:off x="0" y="2212202"/>
            <a:ext cx="6128084" cy="3396637"/>
            <a:chOff x="310555" y="3851188"/>
            <a:chExt cx="4300682" cy="2383753"/>
          </a:xfrm>
        </p:grpSpPr>
        <p:pic>
          <p:nvPicPr>
            <p:cNvPr id="11" name="Google Shape;3014;p214">
              <a:extLst>
                <a:ext uri="{FF2B5EF4-FFF2-40B4-BE49-F238E27FC236}">
                  <a16:creationId xmlns:a16="http://schemas.microsoft.com/office/drawing/2014/main" id="{580DF2FF-44F2-FB4F-93D1-3F800FD824B5}"/>
                </a:ext>
              </a:extLst>
            </p:cNvPr>
            <p:cNvPicPr preferRelativeResize="0"/>
            <p:nvPr/>
          </p:nvPicPr>
          <p:blipFill rotWithShape="1">
            <a:blip r:embed="rId3">
              <a:alphaModFix amt="84000"/>
            </a:blip>
            <a:srcRect/>
            <a:stretch/>
          </p:blipFill>
          <p:spPr>
            <a:xfrm>
              <a:off x="310555" y="5976625"/>
              <a:ext cx="4300682" cy="258316"/>
            </a:xfrm>
            <a:prstGeom prst="rect">
              <a:avLst/>
            </a:prstGeom>
            <a:noFill/>
            <a:ln>
              <a:noFill/>
            </a:ln>
          </p:spPr>
        </p:pic>
        <p:grpSp>
          <p:nvGrpSpPr>
            <p:cNvPr id="12" name="Google Shape;3015;p214">
              <a:extLst>
                <a:ext uri="{FF2B5EF4-FFF2-40B4-BE49-F238E27FC236}">
                  <a16:creationId xmlns:a16="http://schemas.microsoft.com/office/drawing/2014/main" id="{C059D7F0-D603-7C42-A51C-F8AC885F52F7}"/>
                </a:ext>
              </a:extLst>
            </p:cNvPr>
            <p:cNvGrpSpPr/>
            <p:nvPr/>
          </p:nvGrpSpPr>
          <p:grpSpPr>
            <a:xfrm>
              <a:off x="455499" y="3851188"/>
              <a:ext cx="3975729" cy="2269488"/>
              <a:chOff x="0" y="0"/>
              <a:chExt cx="7953048" cy="4539865"/>
            </a:xfrm>
          </p:grpSpPr>
          <p:pic>
            <p:nvPicPr>
              <p:cNvPr id="13" name="Google Shape;3016;p214" descr="SafariBrowserBar.png">
                <a:extLst>
                  <a:ext uri="{FF2B5EF4-FFF2-40B4-BE49-F238E27FC236}">
                    <a16:creationId xmlns:a16="http://schemas.microsoft.com/office/drawing/2014/main" id="{398781CF-7AC3-9041-BA1E-76E25A5DE534}"/>
                  </a:ext>
                </a:extLst>
              </p:cNvPr>
              <p:cNvPicPr preferRelativeResize="0"/>
              <p:nvPr/>
            </p:nvPicPr>
            <p:blipFill rotWithShape="1">
              <a:blip r:embed="rId4">
                <a:alphaModFix/>
              </a:blip>
              <a:srcRect/>
              <a:stretch/>
            </p:blipFill>
            <p:spPr>
              <a:xfrm>
                <a:off x="913872" y="268935"/>
                <a:ext cx="6125233" cy="127643"/>
              </a:xfrm>
              <a:prstGeom prst="rect">
                <a:avLst/>
              </a:prstGeom>
              <a:noFill/>
              <a:ln>
                <a:noFill/>
              </a:ln>
            </p:spPr>
          </p:pic>
          <p:pic>
            <p:nvPicPr>
              <p:cNvPr id="14" name="Google Shape;3017;p214" descr="MacbookPro2018_Cutout.png">
                <a:extLst>
                  <a:ext uri="{FF2B5EF4-FFF2-40B4-BE49-F238E27FC236}">
                    <a16:creationId xmlns:a16="http://schemas.microsoft.com/office/drawing/2014/main" id="{2CFDD234-A122-F246-95B0-7E82966A4670}"/>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7953048" cy="4539865"/>
              </a:xfrm>
              <a:prstGeom prst="rect">
                <a:avLst/>
              </a:prstGeom>
              <a:noFill/>
              <a:ln>
                <a:noFill/>
              </a:ln>
            </p:spPr>
          </p:pic>
        </p:grpSp>
      </p:grpSp>
      <p:sp>
        <p:nvSpPr>
          <p:cNvPr id="15" name="Content Placeholder 5"/>
          <p:cNvSpPr>
            <a:spLocks noGrp="1"/>
          </p:cNvSpPr>
          <p:nvPr>
            <p:ph sz="half" idx="2"/>
          </p:nvPr>
        </p:nvSpPr>
        <p:spPr>
          <a:xfrm>
            <a:off x="6641607" y="640265"/>
            <a:ext cx="4993334" cy="834814"/>
          </a:xfrm>
        </p:spPr>
        <p:txBody>
          <a:bodyPr>
            <a:normAutofit fontScale="85000" lnSpcReduction="10000"/>
          </a:bodyPr>
          <a:lstStyle/>
          <a:p>
            <a:pPr marL="0" indent="0" algn="ctr">
              <a:buNone/>
            </a:pPr>
            <a:r>
              <a:rPr lang="en-GB" sz="4300" b="1" dirty="0" smtClean="0">
                <a:solidFill>
                  <a:srgbClr val="FF0000"/>
                </a:solidFill>
                <a:latin typeface="Arial" panose="020B0604020202020204" pitchFamily="34" charset="0"/>
                <a:ea typeface="Tahoma" panose="020B0604030504040204" pitchFamily="34" charset="0"/>
                <a:cs typeface="Arial" panose="020B0604020202020204" pitchFamily="34" charset="0"/>
              </a:rPr>
              <a:t>Online CME Platform </a:t>
            </a:r>
          </a:p>
          <a:p>
            <a:pPr marL="0" indent="0">
              <a:buNone/>
            </a:pPr>
            <a:endParaRPr lang="en-GB"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484" y="2523440"/>
            <a:ext cx="4232039" cy="2554504"/>
          </a:xfrm>
          <a:prstGeom prst="rect">
            <a:avLst/>
          </a:prstGeom>
        </p:spPr>
      </p:pic>
      <p:sp>
        <p:nvSpPr>
          <p:cNvPr id="19" name="TextBox 18"/>
          <p:cNvSpPr txBox="1"/>
          <p:nvPr/>
        </p:nvSpPr>
        <p:spPr>
          <a:xfrm>
            <a:off x="6641607" y="1386312"/>
            <a:ext cx="4869136" cy="1477328"/>
          </a:xfrm>
          <a:prstGeom prst="rect">
            <a:avLst/>
          </a:prstGeom>
          <a:noFill/>
        </p:spPr>
        <p:txBody>
          <a:bodyPr wrap="square" rtlCol="0">
            <a:spAutoFit/>
          </a:bodyPr>
          <a:lstStyle/>
          <a:p>
            <a:r>
              <a:rPr lang="en-GB" altLang="en-US" dirty="0" smtClean="0">
                <a:latin typeface="Arial" panose="020B0604020202020204" pitchFamily="34" charset="0"/>
                <a:cs typeface="Arial" panose="020B0604020202020204" pitchFamily="34" charset="0"/>
              </a:rPr>
              <a:t>Our CME platform, ISUOG Academy has over 100 activities so far. The platform offers a mixture of learning tools such as videos, guidelines articles and lectures. </a:t>
            </a:r>
          </a:p>
          <a:p>
            <a:endParaRPr lang="en-GB" altLang="en-US" dirty="0">
              <a:latin typeface="Arial" panose="020B0604020202020204" pitchFamily="34" charset="0"/>
              <a:cs typeface="Arial" panose="020B0604020202020204" pitchFamily="34" charset="0"/>
            </a:endParaRPr>
          </a:p>
        </p:txBody>
      </p:sp>
      <p:sp>
        <p:nvSpPr>
          <p:cNvPr id="20" name="TextBox 19"/>
          <p:cNvSpPr txBox="1"/>
          <p:nvPr/>
        </p:nvSpPr>
        <p:spPr>
          <a:xfrm>
            <a:off x="6641607" y="2746517"/>
            <a:ext cx="4326255" cy="2862322"/>
          </a:xfrm>
          <a:prstGeom prst="rect">
            <a:avLst/>
          </a:prstGeom>
          <a:noFill/>
        </p:spPr>
        <p:txBody>
          <a:bodyPr wrap="square" rtlCol="0">
            <a:spAutoFit/>
          </a:bodyPr>
          <a:lstStyle/>
          <a:p>
            <a:r>
              <a:rPr lang="en-GB" altLang="en-US" dirty="0" smtClean="0">
                <a:latin typeface="Arial" panose="020B0604020202020204" pitchFamily="34" charset="0"/>
                <a:cs typeface="Arial" panose="020B0604020202020204" pitchFamily="34" charset="0"/>
              </a:rPr>
              <a:t>Activities include:</a:t>
            </a:r>
          </a:p>
          <a:p>
            <a:pPr marL="285750" indent="-285750">
              <a:buFont typeface="Wingdings" panose="05000000000000000000" pitchFamily="2" charset="2"/>
              <a:buChar char="ü"/>
            </a:pPr>
            <a:r>
              <a:rPr lang="en-GB" altLang="en-US" dirty="0" smtClean="0">
                <a:latin typeface="Arial" panose="020B0604020202020204" pitchFamily="34" charset="0"/>
                <a:cs typeface="Arial" panose="020B0604020202020204" pitchFamily="34" charset="0"/>
              </a:rPr>
              <a:t>Practice Guidelines</a:t>
            </a:r>
          </a:p>
          <a:p>
            <a:pPr marL="285750" indent="-285750">
              <a:buFont typeface="Wingdings" panose="05000000000000000000" pitchFamily="2" charset="2"/>
              <a:buChar char="ü"/>
            </a:pPr>
            <a:r>
              <a:rPr lang="en-GB" altLang="en-US" dirty="0" smtClean="0">
                <a:latin typeface="Arial" panose="020B0604020202020204" pitchFamily="34" charset="0"/>
                <a:cs typeface="Arial" panose="020B0604020202020204" pitchFamily="34" charset="0"/>
              </a:rPr>
              <a:t>Journal articles</a:t>
            </a:r>
          </a:p>
          <a:p>
            <a:pPr marL="285750" indent="-285750">
              <a:buFont typeface="Wingdings" panose="05000000000000000000" pitchFamily="2" charset="2"/>
              <a:buChar char="ü"/>
            </a:pPr>
            <a:r>
              <a:rPr lang="en-GB" altLang="en-US" dirty="0" smtClean="0">
                <a:latin typeface="Arial" panose="020B0604020202020204" pitchFamily="34" charset="0"/>
                <a:cs typeface="Arial" panose="020B0604020202020204" pitchFamily="34" charset="0"/>
              </a:rPr>
              <a:t>Video lectures</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Features include:</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Responsive user experience</a:t>
            </a:r>
          </a:p>
          <a:p>
            <a:pPr marL="285750" indent="-285750">
              <a:buFont typeface="Wingdings" panose="05000000000000000000" pitchFamily="2" charset="2"/>
              <a:buChar char="ü"/>
            </a:pPr>
            <a:r>
              <a:rPr lang="en-GB" altLang="en-US" dirty="0" smtClean="0">
                <a:latin typeface="Arial" panose="020B0604020202020204" pitchFamily="34" charset="0"/>
                <a:cs typeface="Arial" panose="020B0604020202020204" pitchFamily="34" charset="0"/>
              </a:rPr>
              <a:t> Structured learning</a:t>
            </a:r>
          </a:p>
          <a:p>
            <a:pPr marL="285750" indent="-285750">
              <a:buFont typeface="Wingdings" panose="05000000000000000000" pitchFamily="2" charset="2"/>
              <a:buChar char="ü"/>
            </a:pPr>
            <a:r>
              <a:rPr lang="en-GB" altLang="en-US" dirty="0" smtClean="0">
                <a:latin typeface="Arial" panose="020B0604020202020204" pitchFamily="34" charset="0"/>
                <a:cs typeface="Arial" panose="020B0604020202020204" pitchFamily="34" charset="0"/>
              </a:rPr>
              <a:t> On the spot certification</a:t>
            </a:r>
          </a:p>
          <a:p>
            <a:r>
              <a:rPr lang="en-GB" altLang="en-US" dirty="0" smtClean="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
        <p:nvSpPr>
          <p:cNvPr id="23" name="TextBox 22"/>
          <p:cNvSpPr txBox="1"/>
          <p:nvPr/>
        </p:nvSpPr>
        <p:spPr>
          <a:xfrm>
            <a:off x="946484" y="5910254"/>
            <a:ext cx="4429071" cy="646331"/>
          </a:xfrm>
          <a:prstGeom prst="rect">
            <a:avLst/>
          </a:prstGeom>
          <a:noFill/>
        </p:spPr>
        <p:txBody>
          <a:bodyPr wrap="square" rtlCol="0">
            <a:spAutoFit/>
          </a:bodyPr>
          <a:lstStyle/>
          <a:p>
            <a:r>
              <a:rPr lang="en-GB" b="1" i="1" dirty="0" smtClean="0">
                <a:solidFill>
                  <a:srgbClr val="C00000"/>
                </a:solidFill>
                <a:latin typeface="Arial" panose="020B0604020202020204" pitchFamily="34" charset="0"/>
                <a:cs typeface="Arial" panose="020B0604020202020204" pitchFamily="34" charset="0"/>
              </a:rPr>
              <a:t>Earn CME credit anytime, anywhere. The process is simple!</a:t>
            </a:r>
            <a:endParaRPr lang="en-GB" b="1" i="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
        <p:nvSpPr>
          <p:cNvPr id="21" name="Rectangle 20"/>
          <p:cNvSpPr/>
          <p:nvPr/>
        </p:nvSpPr>
        <p:spPr>
          <a:xfrm>
            <a:off x="5220574" y="1619250"/>
            <a:ext cx="316626"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7936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68" y="186558"/>
            <a:ext cx="10515600" cy="1325563"/>
          </a:xfrm>
        </p:spPr>
        <p:txBody>
          <a:bodyPr>
            <a:normAutofit/>
          </a:bodyPr>
          <a:lstStyle/>
          <a:p>
            <a:r>
              <a:rPr lang="en-GB" b="1" dirty="0" smtClean="0">
                <a:solidFill>
                  <a:srgbClr val="EE2329"/>
                </a:solidFill>
                <a:latin typeface="Arial" panose="020B0604020202020204" pitchFamily="34" charset="0"/>
                <a:cs typeface="Arial" panose="020B0604020202020204" pitchFamily="34" charset="0"/>
              </a:rPr>
              <a:t>Basic Training Online Program</a:t>
            </a:r>
            <a:endParaRPr lang="en-GB" b="1" dirty="0">
              <a:solidFill>
                <a:srgbClr val="EE2329"/>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2116" y="2522667"/>
            <a:ext cx="5181600" cy="3014230"/>
          </a:xfrm>
        </p:spPr>
        <p:txBody>
          <a:bodyPr>
            <a:noAutofit/>
          </a:bodyPr>
          <a:lstStyle/>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12 months’ access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30 interactive </a:t>
            </a:r>
            <a:r>
              <a:rPr lang="en-GB" sz="1800" kern="0" dirty="0" smtClean="0">
                <a:solidFill>
                  <a:srgbClr val="000000"/>
                </a:solidFill>
                <a:latin typeface="Arial" panose="020B0604020202020204" pitchFamily="34" charset="0"/>
                <a:cs typeface="Arial" panose="020B0604020202020204" pitchFamily="34" charset="0"/>
                <a:sym typeface="Arial"/>
              </a:rPr>
              <a:t>courses</a:t>
            </a:r>
          </a:p>
          <a:p>
            <a:pPr lvl="0" hangingPunct="0">
              <a:lnSpc>
                <a:spcPts val="2400"/>
              </a:lnSpc>
              <a:spcBef>
                <a:spcPts val="0"/>
              </a:spcBef>
              <a:buSzPct val="100000"/>
              <a:buFontTx/>
              <a:buChar char="•"/>
              <a:defRPr>
                <a:latin typeface="Arial"/>
                <a:ea typeface="Arial"/>
                <a:cs typeface="Arial"/>
                <a:sym typeface="Arial"/>
              </a:defRPr>
            </a:pPr>
            <a:r>
              <a:rPr lang="en-GB" sz="1800" kern="0" dirty="0" smtClean="0">
                <a:solidFill>
                  <a:srgbClr val="000000"/>
                </a:solidFill>
                <a:latin typeface="Arial" panose="020B0604020202020204" pitchFamily="34" charset="0"/>
                <a:cs typeface="Arial" panose="020B0604020202020204" pitchFamily="34" charset="0"/>
                <a:sym typeface="Arial"/>
              </a:rPr>
              <a:t>Test your knowledge as you learn</a:t>
            </a:r>
            <a:endParaRPr lang="en-GB" sz="1800" kern="0" dirty="0">
              <a:solidFill>
                <a:srgbClr val="000000"/>
              </a:solidFill>
              <a:latin typeface="Arial" panose="020B0604020202020204" pitchFamily="34" charset="0"/>
              <a:cs typeface="Arial" panose="020B0604020202020204" pitchFamily="34" charset="0"/>
              <a:sym typeface="Arial"/>
            </a:endParaRP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ISUOG Certificate</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EACCME Certificate for 30 CME credits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New and updated images and </a:t>
            </a:r>
            <a:r>
              <a:rPr lang="en-GB" sz="1800" kern="0" dirty="0" smtClean="0">
                <a:solidFill>
                  <a:srgbClr val="000000"/>
                </a:solidFill>
                <a:latin typeface="Arial" panose="020B0604020202020204" pitchFamily="34" charset="0"/>
                <a:cs typeface="Arial" panose="020B0604020202020204" pitchFamily="34" charset="0"/>
                <a:sym typeface="Arial"/>
              </a:rPr>
              <a:t>videos</a:t>
            </a:r>
            <a:endParaRPr lang="en-GB" sz="1800" kern="0" dirty="0">
              <a:solidFill>
                <a:srgbClr val="000000"/>
              </a:solidFill>
              <a:latin typeface="Arial" panose="020B0604020202020204" pitchFamily="34" charset="0"/>
              <a:cs typeface="Arial" panose="020B0604020202020204" pitchFamily="34" charset="0"/>
              <a:sym typeface="Arial"/>
            </a:endParaRP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Live demonstration videos and </a:t>
            </a:r>
            <a:r>
              <a:rPr lang="en-GB" sz="1800" kern="0" dirty="0" smtClean="0">
                <a:solidFill>
                  <a:srgbClr val="000000"/>
                </a:solidFill>
                <a:latin typeface="Arial" panose="020B0604020202020204" pitchFamily="34" charset="0"/>
                <a:cs typeface="Arial" panose="020B0604020202020204" pitchFamily="34" charset="0"/>
                <a:sym typeface="Arial"/>
              </a:rPr>
              <a:t>simulations</a:t>
            </a:r>
            <a:endParaRPr lang="en-GB" sz="1800" kern="0" dirty="0">
              <a:solidFill>
                <a:srgbClr val="000000"/>
              </a:solidFill>
              <a:latin typeface="Arial" panose="020B0604020202020204" pitchFamily="34" charset="0"/>
              <a:cs typeface="Arial" panose="020B0604020202020204" pitchFamily="34" charset="0"/>
              <a:sym typeface="Arial"/>
            </a:endParaRP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Illustrations, research data, supplementary reading, and </a:t>
            </a:r>
            <a:r>
              <a:rPr lang="en-GB" sz="1800" kern="0" dirty="0" smtClean="0">
                <a:solidFill>
                  <a:srgbClr val="000000"/>
                </a:solidFill>
                <a:latin typeface="Arial" panose="020B0604020202020204" pitchFamily="34" charset="0"/>
                <a:cs typeface="Arial" panose="020B0604020202020204" pitchFamily="34" charset="0"/>
                <a:sym typeface="Arial"/>
              </a:rPr>
              <a:t>more</a:t>
            </a:r>
            <a:r>
              <a:rPr lang="en-GB" sz="1800" kern="0" dirty="0">
                <a:solidFill>
                  <a:srgbClr val="000000"/>
                </a:solidFill>
                <a:latin typeface="Arial" panose="020B0604020202020204" pitchFamily="34" charset="0"/>
                <a:cs typeface="Arial" panose="020B0604020202020204" pitchFamily="34" charset="0"/>
                <a:sym typeface="Arial"/>
              </a:rPr>
              <a:t>.</a:t>
            </a:r>
          </a:p>
        </p:txBody>
      </p:sp>
      <p:pic>
        <p:nvPicPr>
          <p:cNvPr id="5" name="ISUOG BASIC TRAINING E-LEARNING- 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8445" y="849340"/>
            <a:ext cx="5421781" cy="5421780"/>
          </a:xfrm>
          <a:prstGeom prst="rect">
            <a:avLst/>
          </a:prstGeom>
          <a:ln w="12700">
            <a:miter lim="400000"/>
          </a:ln>
          <a:effectLst>
            <a:outerShdw blurRad="50800" dist="38100" dir="10800000" algn="r" rotWithShape="0">
              <a:prstClr val="black">
                <a:alpha val="40000"/>
              </a:prstClr>
            </a:outerShdw>
          </a:effectLst>
        </p:spPr>
      </p:pic>
      <p:sp>
        <p:nvSpPr>
          <p:cNvPr id="11" name="Rectangle 10"/>
          <p:cNvSpPr/>
          <p:nvPr/>
        </p:nvSpPr>
        <p:spPr>
          <a:xfrm>
            <a:off x="-1917" y="6118130"/>
            <a:ext cx="12193917" cy="753881"/>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SUOG BASIC TRAINING E-LEARNING-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52351">
            <a:off x="4701197" y="2232533"/>
            <a:ext cx="3594497" cy="3594498"/>
          </a:xfrm>
          <a:prstGeom prst="rect">
            <a:avLst/>
          </a:prstGeom>
          <a:ln w="12700">
            <a:miter lim="400000"/>
          </a:ln>
          <a:effectLst>
            <a:outerShdw blurRad="50800" dist="38100" dir="10800000" algn="r" rotWithShape="0">
              <a:prstClr val="black">
                <a:alpha val="40000"/>
              </a:prstClr>
            </a:outerShdw>
          </a:effectLst>
        </p:spPr>
      </p:pic>
      <p:pic>
        <p:nvPicPr>
          <p:cNvPr id="7" name="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8657">
            <a:off x="9400330" y="195987"/>
            <a:ext cx="2031913" cy="2031914"/>
          </a:xfrm>
          <a:prstGeom prst="rect">
            <a:avLst/>
          </a:prstGeom>
          <a:ln w="12700">
            <a:miter lim="400000"/>
          </a:ln>
        </p:spPr>
      </p:pic>
      <p:sp>
        <p:nvSpPr>
          <p:cNvPr id="8" name="Shape 187"/>
          <p:cNvSpPr/>
          <p:nvPr/>
        </p:nvSpPr>
        <p:spPr>
          <a:xfrm>
            <a:off x="795822" y="6328630"/>
            <a:ext cx="8572635" cy="3837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sz="1800" b="0" i="0" u="none" strike="noStrike" kern="0" cap="none" spc="0" normalizeH="0" baseline="0" noProof="0" dirty="0">
                <a:ln>
                  <a:noFill/>
                </a:ln>
                <a:solidFill>
                  <a:srgbClr val="FFFFFF"/>
                </a:solidFill>
                <a:effectLst/>
                <a:uLnTx/>
                <a:uFillTx/>
                <a:latin typeface="Arial"/>
                <a:cs typeface="Arial"/>
                <a:sym typeface="Arial"/>
              </a:rPr>
              <a:t>Visit </a:t>
            </a:r>
            <a:r>
              <a:rPr kumimoji="0" sz="1800" b="1" i="0" u="none" strike="noStrike" kern="0" cap="none" spc="0" normalizeH="0" baseline="0" noProof="0" dirty="0">
                <a:ln>
                  <a:noFill/>
                </a:ln>
                <a:solidFill>
                  <a:srgbClr val="FFFFFF"/>
                </a:solidFill>
                <a:effectLst/>
                <a:uLnTx/>
                <a:uFillTx/>
                <a:latin typeface="Arial"/>
                <a:cs typeface="Arial"/>
                <a:sym typeface="Arial"/>
              </a:rPr>
              <a:t>www.isuog.org/education/basic-training</a:t>
            </a:r>
            <a:r>
              <a:rPr kumimoji="0" sz="1800" b="0" i="0" u="none" strike="noStrike" kern="0" cap="none" spc="0" normalizeH="0" baseline="0" noProof="0" dirty="0">
                <a:ln>
                  <a:noFill/>
                </a:ln>
                <a:solidFill>
                  <a:srgbClr val="FFFFFF"/>
                </a:solidFill>
                <a:effectLst/>
                <a:uLnTx/>
                <a:uFillTx/>
                <a:latin typeface="Arial"/>
                <a:cs typeface="Arial"/>
                <a:sym typeface="Arial"/>
              </a:rPr>
              <a:t> for more details and pricing</a:t>
            </a:r>
          </a:p>
        </p:txBody>
      </p:sp>
      <p:sp>
        <p:nvSpPr>
          <p:cNvPr id="10" name="Shape 187"/>
          <p:cNvSpPr/>
          <p:nvPr/>
        </p:nvSpPr>
        <p:spPr>
          <a:xfrm>
            <a:off x="795822" y="1579919"/>
            <a:ext cx="8572635" cy="3837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lang="en-GB" sz="1800" b="1" i="1" u="none" strike="noStrike" kern="0" cap="none" spc="0" normalizeH="0" baseline="0" noProof="0" dirty="0" smtClean="0">
                <a:ln>
                  <a:noFill/>
                </a:ln>
                <a:solidFill>
                  <a:srgbClr val="C00000"/>
                </a:solidFill>
                <a:effectLst/>
                <a:uLnTx/>
                <a:uFillTx/>
                <a:latin typeface="Arial"/>
                <a:cs typeface="Arial"/>
                <a:sym typeface="Arial"/>
              </a:rPr>
              <a:t>New foundational program of ultrasound in obstetrics and gynecology!</a:t>
            </a:r>
            <a:endParaRPr kumimoji="0" sz="1800" b="1" i="1"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753667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smtClean="0">
                <a:solidFill>
                  <a:srgbClr val="EE2329"/>
                </a:solidFill>
                <a:latin typeface="Arial" panose="020B0604020202020204" pitchFamily="34" charset="0"/>
                <a:ea typeface="Tahoma" panose="020B0604030504040204" pitchFamily="34" charset="0"/>
                <a:cs typeface="Arial" panose="020B0604020202020204" pitchFamily="34" charset="0"/>
              </a:rPr>
              <a:t>Outreach</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1437882"/>
            <a:ext cx="5417388"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ISUOG Outreach Vision</a:t>
            </a:r>
            <a:r>
              <a:rPr lang="en-GB" dirty="0">
                <a:latin typeface="Arial" panose="020B0604020202020204" pitchFamily="34" charset="0"/>
                <a:cs typeface="Arial" panose="020B0604020202020204" pitchFamily="34" charset="0"/>
              </a:rPr>
              <a:t>: Every woman should undergo a safe and patient-centred quality ultrasound as part of their healthcare evaluation. </a:t>
            </a:r>
          </a:p>
        </p:txBody>
      </p:sp>
      <p:sp>
        <p:nvSpPr>
          <p:cNvPr id="7" name="Content Placeholder 5"/>
          <p:cNvSpPr txBox="1">
            <a:spLocks/>
          </p:cNvSpPr>
          <p:nvPr/>
        </p:nvSpPr>
        <p:spPr>
          <a:xfrm>
            <a:off x="6172199" y="2592825"/>
            <a:ext cx="5784011" cy="7073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800" b="1" dirty="0" smtClean="0">
                <a:solidFill>
                  <a:srgbClr val="EE2329"/>
                </a:solidFill>
                <a:latin typeface="Arial" panose="020B0604020202020204" pitchFamily="34" charset="0"/>
                <a:ea typeface="Tahoma" panose="020B0604030504040204" pitchFamily="34" charset="0"/>
                <a:cs typeface="Arial" panose="020B0604020202020204" pitchFamily="34" charset="0"/>
              </a:rPr>
              <a:t>How?</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8" name="TextBox 7"/>
          <p:cNvSpPr txBox="1"/>
          <p:nvPr/>
        </p:nvSpPr>
        <p:spPr>
          <a:xfrm>
            <a:off x="6355510" y="3501717"/>
            <a:ext cx="5417388"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ISUOG Outreach builds a sustainable national health structure for providing OBGYN Ultrasound to all women in a specific underserved country. Outreach helps a country to provide quality and accessible care to all its women through training their trainers to raising the level of their skills and knowledge. ISUOG Outreach also works with their Governments to ensure sustainability through post-program support.</a:t>
            </a:r>
          </a:p>
        </p:txBody>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9662" y="-16042"/>
            <a:ext cx="6276273" cy="6849979"/>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2172581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8091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Content Placeholder 9"/>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t="3252" r="8586"/>
          <a:stretch/>
        </p:blipFill>
        <p:spPr>
          <a:xfrm>
            <a:off x="9929782" y="6178163"/>
            <a:ext cx="1941515" cy="535457"/>
          </a:xfrm>
        </p:spPr>
      </p:pic>
      <p:sp>
        <p:nvSpPr>
          <p:cNvPr id="2" name="Rectangle 1"/>
          <p:cNvSpPr/>
          <p:nvPr/>
        </p:nvSpPr>
        <p:spPr>
          <a:xfrm>
            <a:off x="2466474" y="5690937"/>
            <a:ext cx="3705726" cy="1022684"/>
          </a:xfrm>
          <a:prstGeom prst="rect">
            <a:avLst/>
          </a:prstGeom>
          <a:solidFill>
            <a:srgbClr val="680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73243" y="5917316"/>
            <a:ext cx="5526505" cy="400110"/>
          </a:xfrm>
          <a:prstGeom prst="rect">
            <a:avLst/>
          </a:prstGeom>
          <a:noFill/>
        </p:spPr>
        <p:txBody>
          <a:bodyPr wrap="square" rtlCol="0">
            <a:spAutoFit/>
          </a:bodyPr>
          <a:lstStyle/>
          <a:p>
            <a:r>
              <a:rPr lang="en-GB" sz="2000" dirty="0" smtClean="0">
                <a:solidFill>
                  <a:schemeClr val="bg1"/>
                </a:solidFill>
                <a:latin typeface="Segoe UI Semibold" panose="020B0702040204020203" pitchFamily="34" charset="0"/>
                <a:cs typeface="Segoe UI Semibold" panose="020B0702040204020203" pitchFamily="34" charset="0"/>
              </a:rPr>
              <a:t>https://www.isuog.org/education/visuog.html</a:t>
            </a:r>
            <a:endParaRPr lang="en-GB" sz="20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67475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27428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half" idx="2"/>
          </p:nvPr>
        </p:nvSpPr>
        <p:spPr>
          <a:xfrm>
            <a:off x="6274280" y="223981"/>
            <a:ext cx="5784011" cy="707366"/>
          </a:xfrm>
        </p:spPr>
        <p:txBody>
          <a:bodyPr>
            <a:normAutofit lnSpcReduction="10000"/>
          </a:bodyPr>
          <a:lstStyle/>
          <a:p>
            <a:pPr marL="0" indent="0" algn="ctr">
              <a:buNone/>
            </a:pPr>
            <a:r>
              <a:rPr lang="en-GB" sz="4800" b="1" dirty="0" smtClean="0">
                <a:solidFill>
                  <a:srgbClr val="FF0000"/>
                </a:solidFill>
                <a:latin typeface="Arial" panose="020B0604020202020204" pitchFamily="34" charset="0"/>
                <a:ea typeface="Tahoma" panose="020B0604030504040204" pitchFamily="34" charset="0"/>
                <a:cs typeface="Arial" panose="020B0604020202020204" pitchFamily="34" charset="0"/>
              </a:rPr>
              <a:t>Run a BT</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774612" y="1155328"/>
            <a:ext cx="5417388" cy="1754326"/>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ISUOG now offers universities and training institutions the opportunity to run an ISUOG Basic Training program</a:t>
            </a:r>
            <a:r>
              <a:rPr lang="en-GB" altLang="en-US" dirty="0" smtClean="0">
                <a:latin typeface="Arial" panose="020B0604020202020204" pitchFamily="34" charset="0"/>
                <a:cs typeface="Arial" panose="020B0604020202020204" pitchFamily="34" charset="0"/>
              </a:rPr>
              <a:t>. ISUOG </a:t>
            </a:r>
            <a:r>
              <a:rPr lang="en-GB" altLang="en-US" dirty="0">
                <a:latin typeface="Arial" panose="020B0604020202020204" pitchFamily="34" charset="0"/>
                <a:cs typeface="Arial" panose="020B0604020202020204" pitchFamily="34" charset="0"/>
              </a:rPr>
              <a:t>provides </a:t>
            </a:r>
            <a:r>
              <a:rPr lang="en-GB" altLang="en-US" dirty="0" smtClean="0">
                <a:latin typeface="Arial" panose="020B0604020202020204" pitchFamily="34" charset="0"/>
                <a:cs typeface="Arial" panose="020B0604020202020204" pitchFamily="34" charset="0"/>
              </a:rPr>
              <a:t>educational </a:t>
            </a:r>
            <a:r>
              <a:rPr lang="en-GB" altLang="en-US" dirty="0">
                <a:latin typeface="Arial" panose="020B0604020202020204" pitchFamily="34" charset="0"/>
                <a:cs typeface="Arial" panose="020B0604020202020204" pitchFamily="34" charset="0"/>
              </a:rPr>
              <a:t>resources and administrative support at no </a:t>
            </a:r>
            <a:r>
              <a:rPr lang="en-GB" altLang="en-US" dirty="0" smtClean="0">
                <a:latin typeface="Arial" panose="020B0604020202020204" pitchFamily="34" charset="0"/>
                <a:cs typeface="Arial" panose="020B0604020202020204" pitchFamily="34" charset="0"/>
              </a:rPr>
              <a:t>cost. </a:t>
            </a:r>
          </a:p>
          <a:p>
            <a:endParaRPr lang="en-GB" altLang="en-US" dirty="0" smtClean="0">
              <a:latin typeface="Arial" panose="020B0604020202020204" pitchFamily="34" charset="0"/>
              <a:cs typeface="Arial" panose="020B0604020202020204" pitchFamily="34" charset="0"/>
            </a:endParaRPr>
          </a:p>
          <a:p>
            <a:endParaRPr lang="en-GB" altLang="en-US" dirty="0" smtClean="0">
              <a:latin typeface="Arial" panose="020B0604020202020204" pitchFamily="34" charset="0"/>
              <a:cs typeface="Arial" panose="020B0604020202020204" pitchFamily="34" charset="0"/>
            </a:endParaRPr>
          </a:p>
        </p:txBody>
      </p:sp>
      <p:sp>
        <p:nvSpPr>
          <p:cNvPr id="8" name="TextBox 7"/>
          <p:cNvSpPr txBox="1"/>
          <p:nvPr/>
        </p:nvSpPr>
        <p:spPr>
          <a:xfrm>
            <a:off x="7180539" y="5740960"/>
            <a:ext cx="4307916" cy="646331"/>
          </a:xfrm>
          <a:prstGeom prst="rect">
            <a:avLst/>
          </a:prstGeom>
          <a:noFill/>
        </p:spPr>
        <p:txBody>
          <a:bodyPr wrap="square" rtlCol="0">
            <a:spAutoFit/>
          </a:bodyPr>
          <a:lstStyle/>
          <a:p>
            <a:r>
              <a:rPr lang="en-GB" b="1" i="1" dirty="0" smtClean="0">
                <a:solidFill>
                  <a:srgbClr val="C00000"/>
                </a:solidFill>
                <a:latin typeface="Arial" panose="020B0604020202020204" pitchFamily="34" charset="0"/>
                <a:cs typeface="Arial" panose="020B0604020202020204" pitchFamily="34" charset="0"/>
              </a:rPr>
              <a:t>Get in touch! Apply to run an ISUOG Basic Training Course today.</a:t>
            </a:r>
            <a:endParaRPr lang="en-GB" b="1" i="1"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6640903" y="4195148"/>
            <a:ext cx="5417388" cy="923330"/>
          </a:xfrm>
          <a:prstGeom prst="rect">
            <a:avLst/>
          </a:prstGeom>
          <a:noFill/>
        </p:spPr>
        <p:txBody>
          <a:bodyPr wrap="square" rtlCol="0">
            <a:spAutoFit/>
          </a:bodyPr>
          <a:lstStyle/>
          <a:p>
            <a:pPr marL="342900" indent="-342900">
              <a:buFont typeface="Wingdings" panose="05000000000000000000" pitchFamily="2" charset="2"/>
              <a:buChar char="ü"/>
            </a:pPr>
            <a:r>
              <a:rPr lang="en-GB" dirty="0" smtClean="0">
                <a:latin typeface="Arial" panose="020B0604020202020204" pitchFamily="34" charset="0"/>
                <a:cs typeface="Arial" panose="020B0604020202020204" pitchFamily="34" charset="0"/>
              </a:rPr>
              <a:t>Resources and </a:t>
            </a:r>
            <a:r>
              <a:rPr lang="en-GB" dirty="0">
                <a:latin typeface="Arial" panose="020B0604020202020204" pitchFamily="34" charset="0"/>
                <a:cs typeface="Arial" panose="020B0604020202020204" pitchFamily="34" charset="0"/>
              </a:rPr>
              <a:t>administrative support </a:t>
            </a:r>
            <a:r>
              <a:rPr lang="en-GB" dirty="0" smtClean="0">
                <a:latin typeface="Arial" panose="020B0604020202020204" pitchFamily="34" charset="0"/>
                <a:cs typeface="Arial" panose="020B0604020202020204" pitchFamily="34" charset="0"/>
              </a:rPr>
              <a:t>provided</a:t>
            </a:r>
          </a:p>
          <a:p>
            <a:pPr marL="342900" indent="-342900">
              <a:buFont typeface="Wingdings" panose="05000000000000000000" pitchFamily="2" charset="2"/>
              <a:buChar char="ü"/>
            </a:pPr>
            <a:r>
              <a:rPr lang="en-GB" dirty="0" smtClean="0">
                <a:latin typeface="Arial" panose="020B0604020202020204" pitchFamily="34" charset="0"/>
                <a:cs typeface="Arial" panose="020B0604020202020204" pitchFamily="34" charset="0"/>
              </a:rPr>
              <a:t>Flexible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cost-efficient</a:t>
            </a:r>
          </a:p>
          <a:p>
            <a:pPr marL="342900" indent="-342900">
              <a:buFont typeface="Wingdings" panose="05000000000000000000" pitchFamily="2" charset="2"/>
              <a:buChar char="ü"/>
            </a:pPr>
            <a:r>
              <a:rPr lang="en-GB" dirty="0" smtClean="0">
                <a:latin typeface="Arial" panose="020B0604020202020204" pitchFamily="34" charset="0"/>
                <a:cs typeface="Arial" panose="020B0604020202020204" pitchFamily="34" charset="0"/>
              </a:rPr>
              <a:t>Certification </a:t>
            </a:r>
            <a:r>
              <a:rPr lang="en-GB" dirty="0">
                <a:latin typeface="Arial" panose="020B0604020202020204" pitchFamily="34" charset="0"/>
                <a:cs typeface="Arial" panose="020B0604020202020204" pitchFamily="34" charset="0"/>
              </a:rPr>
              <a:t>of completion can be obtained</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6487" r="23500"/>
          <a:stretch/>
        </p:blipFill>
        <p:spPr>
          <a:xfrm>
            <a:off x="0" y="0"/>
            <a:ext cx="6278805" cy="6858000"/>
          </a:xfrm>
          <a:prstGeom prst="rect">
            <a:avLst/>
          </a:prstGeom>
        </p:spPr>
      </p:pic>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r="-298"/>
          <a:stretch/>
        </p:blipFill>
        <p:spPr>
          <a:xfrm>
            <a:off x="0" y="0"/>
            <a:ext cx="6414447" cy="6858000"/>
          </a:xfrm>
          <a:prstGeom prst="rect">
            <a:avLst/>
          </a:prstGeom>
        </p:spPr>
      </p:pic>
      <p:sp>
        <p:nvSpPr>
          <p:cNvPr id="16" name="Content Placeholder 5"/>
          <p:cNvSpPr txBox="1">
            <a:spLocks/>
          </p:cNvSpPr>
          <p:nvPr/>
        </p:nvSpPr>
        <p:spPr>
          <a:xfrm>
            <a:off x="7259360" y="2864199"/>
            <a:ext cx="4932640" cy="1129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solidFill>
                  <a:srgbClr val="EE2329"/>
                </a:solidFill>
                <a:latin typeface="Arial" panose="020B0604020202020204" pitchFamily="34" charset="0"/>
                <a:ea typeface="Tahoma" panose="020B0604030504040204" pitchFamily="34" charset="0"/>
                <a:cs typeface="Arial" panose="020B0604020202020204" pitchFamily="34" charset="0"/>
              </a:rPr>
              <a:t>Delivered </a:t>
            </a:r>
            <a:r>
              <a:rPr lang="en-GB" b="1" dirty="0">
                <a:solidFill>
                  <a:srgbClr val="EE2329"/>
                </a:solidFill>
                <a:latin typeface="Arial" panose="020B0604020202020204" pitchFamily="34" charset="0"/>
                <a:ea typeface="Tahoma" panose="020B0604030504040204" pitchFamily="34" charset="0"/>
                <a:cs typeface="Arial" panose="020B0604020202020204" pitchFamily="34" charset="0"/>
              </a:rPr>
              <a:t>by your own faculty in your own time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640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0" y="13648"/>
            <a:ext cx="6034295" cy="6820289"/>
          </a:xfrm>
        </p:spPr>
      </p:pic>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smtClean="0">
                <a:solidFill>
                  <a:srgbClr val="EE2329"/>
                </a:solidFill>
                <a:latin typeface="Arial" panose="020B0604020202020204" pitchFamily="34" charset="0"/>
                <a:ea typeface="Tahoma" panose="020B0604030504040204" pitchFamily="34" charset="0"/>
                <a:cs typeface="Arial" panose="020B0604020202020204" pitchFamily="34" charset="0"/>
              </a:rPr>
              <a:t>About</a:t>
            </a: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3100476"/>
            <a:ext cx="5417388"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ISUOG is a charitable organisation and the leading international society of experts in ultrasound for obstetrics and gynecology.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Society includes Obstetricians and Gynaecologists, trainees, medical doctors, scientists, sonographers</a:t>
            </a:r>
            <a:r>
              <a:rPr lang="en-GB" dirty="0" smtClean="0">
                <a:latin typeface="Arial" panose="020B0604020202020204" pitchFamily="34" charset="0"/>
                <a:cs typeface="Arial" panose="020B0604020202020204" pitchFamily="34" charset="0"/>
              </a:rPr>
              <a:t>, radiologists, </a:t>
            </a:r>
            <a:r>
              <a:rPr lang="en-GB" dirty="0">
                <a:latin typeface="Arial" panose="020B0604020202020204" pitchFamily="34" charset="0"/>
                <a:cs typeface="Arial" panose="020B0604020202020204" pitchFamily="34" charset="0"/>
              </a:rPr>
              <a:t>midwives and other health professionals who work to advance women’s health and well-being globally.  </a:t>
            </a:r>
          </a:p>
        </p:txBody>
      </p:sp>
      <p:sp>
        <p:nvSpPr>
          <p:cNvPr id="10" name="TextBox 9"/>
          <p:cNvSpPr txBox="1"/>
          <p:nvPr/>
        </p:nvSpPr>
        <p:spPr>
          <a:xfrm>
            <a:off x="6950732" y="1344950"/>
            <a:ext cx="4226944" cy="1569660"/>
          </a:xfrm>
          <a:prstGeom prst="rect">
            <a:avLst/>
          </a:prstGeom>
          <a:noFill/>
        </p:spPr>
        <p:txBody>
          <a:bodyPr wrap="square" rtlCol="0">
            <a:spAutoFit/>
          </a:bodyPr>
          <a:lstStyle/>
          <a:p>
            <a:pPr algn="ctr"/>
            <a:r>
              <a:rPr lang="en-GB" sz="2400" b="1" dirty="0" smtClean="0">
                <a:solidFill>
                  <a:srgbClr val="EE2329"/>
                </a:solidFill>
                <a:latin typeface="Arial" panose="020B0604020202020204" pitchFamily="34" charset="0"/>
                <a:cs typeface="Arial" panose="020B0604020202020204" pitchFamily="34" charset="0"/>
              </a:rPr>
              <a:t>ISUOG stands for International Society of Ultrasound in Obstetrics and Gynecology</a:t>
            </a:r>
            <a:endParaRPr lang="en-GB" sz="2400" b="1" dirty="0">
              <a:solidFill>
                <a:srgbClr val="EE2329"/>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17" y="-9325"/>
            <a:ext cx="6023278" cy="6866234"/>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85555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smtClean="0">
                <a:solidFill>
                  <a:srgbClr val="EE2329"/>
                </a:solidFill>
                <a:latin typeface="Arial" panose="020B0604020202020204" pitchFamily="34" charset="0"/>
                <a:ea typeface="Tahoma" panose="020B0604030504040204" pitchFamily="34" charset="0"/>
                <a:cs typeface="Arial" panose="020B0604020202020204" pitchFamily="34" charset="0"/>
              </a:rPr>
              <a:t>Our mission</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1437882"/>
            <a:ext cx="541738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Our mission is to improve women’s health through the provision, advancement and dissemination of the highest quality education, standards and research information around ultrasound in Obstetrics and Gynecology. </a:t>
            </a:r>
          </a:p>
        </p:txBody>
      </p:sp>
      <p:sp>
        <p:nvSpPr>
          <p:cNvPr id="7" name="Content Placeholder 5"/>
          <p:cNvSpPr txBox="1">
            <a:spLocks/>
          </p:cNvSpPr>
          <p:nvPr/>
        </p:nvSpPr>
        <p:spPr>
          <a:xfrm>
            <a:off x="6172199" y="3489712"/>
            <a:ext cx="5784011" cy="7073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800" b="1" dirty="0" smtClean="0">
                <a:solidFill>
                  <a:srgbClr val="EE2329"/>
                </a:solidFill>
                <a:latin typeface="Arial" panose="020B0604020202020204" pitchFamily="34" charset="0"/>
                <a:ea typeface="Tahoma" panose="020B0604030504040204" pitchFamily="34" charset="0"/>
                <a:cs typeface="Arial" panose="020B0604020202020204" pitchFamily="34" charset="0"/>
              </a:rPr>
              <a:t>How?</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8" name="TextBox 7"/>
          <p:cNvSpPr txBox="1"/>
          <p:nvPr/>
        </p:nvSpPr>
        <p:spPr>
          <a:xfrm>
            <a:off x="6355510" y="4250649"/>
            <a:ext cx="5417388"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We strive to achieve this through our education and training initiatives, our free access guidelines, advocacy though our events and social media platforms and by inspiring research though our publication and growing our reach. </a:t>
            </a:r>
            <a:endParaRPr lang="en-GB"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502" y="619702"/>
            <a:ext cx="5851697" cy="5566611"/>
          </a:xfrm>
          <a:prstGeom prst="rect">
            <a:avLst/>
          </a:prstGeom>
        </p:spPr>
      </p:pic>
      <p:pic>
        <p:nvPicPr>
          <p:cNvPr id="15" name="Content Placeholder 10"/>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0" y="-1"/>
            <a:ext cx="6263497" cy="6892507"/>
          </a:xfr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4094398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048804" y="264323"/>
            <a:ext cx="7984653" cy="803360"/>
          </a:xfrm>
        </p:spPr>
        <p:txBody>
          <a:bodyPr>
            <a:normAutofit/>
          </a:bodyPr>
          <a:lstStyle/>
          <a:p>
            <a:pPr marL="0" indent="0" algn="ctr">
              <a:buNone/>
            </a:pPr>
            <a:r>
              <a:rPr lang="en-GB" sz="4800" b="1" dirty="0" smtClean="0">
                <a:solidFill>
                  <a:srgbClr val="EE2329"/>
                </a:solidFill>
                <a:latin typeface="Arial" panose="020B0604020202020204" pitchFamily="34" charset="0"/>
                <a:ea typeface="Tahoma" panose="020B0604030504040204" pitchFamily="34" charset="0"/>
                <a:cs typeface="Arial" panose="020B0604020202020204" pitchFamily="34" charset="0"/>
              </a:rPr>
              <a:t>Our society is growing</a:t>
            </a:r>
          </a:p>
          <a:p>
            <a:pPr marL="0" indent="0">
              <a:buNone/>
            </a:pPr>
            <a:endParaRPr lang="en-GB" sz="48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7620" y="3326045"/>
            <a:ext cx="5031738" cy="2833405"/>
          </a:xfrm>
          <a:prstGeom prst="rect">
            <a:avLst/>
          </a:prstGeom>
        </p:spPr>
      </p:pic>
      <p:sp>
        <p:nvSpPr>
          <p:cNvPr id="14" name="TextBox 13"/>
          <p:cNvSpPr txBox="1"/>
          <p:nvPr/>
        </p:nvSpPr>
        <p:spPr>
          <a:xfrm>
            <a:off x="5444981" y="1376360"/>
            <a:ext cx="6166174"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We encourage members from all professions in the specialty, at all levels of training, internationally. </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5444981" y="2343117"/>
            <a:ext cx="4736862" cy="646331"/>
          </a:xfrm>
          <a:prstGeom prst="rect">
            <a:avLst/>
          </a:prstGeom>
          <a:noFill/>
        </p:spPr>
        <p:txBody>
          <a:bodyPr wrap="square" rtlCol="0">
            <a:spAutoFit/>
          </a:bodyPr>
          <a:lstStyle/>
          <a:p>
            <a:r>
              <a:rPr lang="en-GB" b="1" i="1" dirty="0" smtClean="0">
                <a:solidFill>
                  <a:srgbClr val="C00000"/>
                </a:solidFill>
                <a:latin typeface="Arial" panose="020B0604020202020204" pitchFamily="34" charset="0"/>
                <a:cs typeface="Arial" panose="020B0604020202020204" pitchFamily="34" charset="0"/>
              </a:rPr>
              <a:t>98% of our members would recommend membership to a colleague </a:t>
            </a:r>
            <a:endParaRPr lang="en-GB" b="1" i="1"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710" y="4207378"/>
            <a:ext cx="4092254" cy="2260704"/>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4046144178"/>
              </p:ext>
            </p:extLst>
          </p:nvPr>
        </p:nvGraphicFramePr>
        <p:xfrm>
          <a:off x="806710" y="1271580"/>
          <a:ext cx="4092254" cy="265829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71949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33709" y="268049"/>
            <a:ext cx="5784011" cy="707366"/>
          </a:xfrm>
        </p:spPr>
        <p:txBody>
          <a:bodyPr>
            <a:normAutofit lnSpcReduction="10000"/>
          </a:bodyPr>
          <a:lstStyle/>
          <a:p>
            <a:pPr marL="0" indent="0" algn="ctr">
              <a:buNone/>
            </a:pPr>
            <a:r>
              <a:rPr lang="en-GB" sz="4800" b="1" dirty="0" smtClean="0">
                <a:solidFill>
                  <a:srgbClr val="FF0000"/>
                </a:solidFill>
                <a:latin typeface="Arial" panose="020B0604020202020204" pitchFamily="34" charset="0"/>
                <a:ea typeface="Tahoma" panose="020B0604030504040204" pitchFamily="34" charset="0"/>
                <a:cs typeface="Arial" panose="020B0604020202020204" pitchFamily="34" charset="0"/>
              </a:rPr>
              <a:t>Membership</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500332" y="1366014"/>
            <a:ext cx="5417388"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ISUOG membership provides </a:t>
            </a:r>
            <a:r>
              <a:rPr lang="en-GB" dirty="0">
                <a:latin typeface="Arial" panose="020B0604020202020204" pitchFamily="34" charset="0"/>
                <a:cs typeface="Arial" panose="020B0604020202020204" pitchFamily="34" charset="0"/>
              </a:rPr>
              <a:t>you with access to a wealth of educational resources and experts in their field, but also to a global network of like-minded individuals with a shared passion and vision to improve women’s health.</a:t>
            </a:r>
            <a:endParaRPr lang="en-GB" alt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l="50505"/>
          <a:stretch/>
        </p:blipFill>
        <p:spPr>
          <a:xfrm>
            <a:off x="6151250" y="-7189"/>
            <a:ext cx="6040750" cy="6865189"/>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7833" y="5960650"/>
            <a:ext cx="1856652" cy="60428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581" y="5500882"/>
            <a:ext cx="1064056" cy="1064056"/>
          </a:xfrm>
          <a:prstGeom prst="rect">
            <a:avLst/>
          </a:prstGeom>
        </p:spPr>
      </p:pic>
      <p:sp>
        <p:nvSpPr>
          <p:cNvPr id="14" name="TextBox 13"/>
          <p:cNvSpPr txBox="1"/>
          <p:nvPr/>
        </p:nvSpPr>
        <p:spPr>
          <a:xfrm>
            <a:off x="500332" y="3799181"/>
            <a:ext cx="5417388"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Free CME Activities</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Discounts to our events and courses</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Access to VISUOG chapters</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On-demand lectures</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An online community forum to network</a:t>
            </a:r>
            <a:endParaRPr lang="en-GB" dirty="0">
              <a:latin typeface="Arial" panose="020B0604020202020204" pitchFamily="34" charset="0"/>
              <a:cs typeface="Arial" panose="020B0604020202020204" pitchFamily="34" charset="0"/>
            </a:endParaRPr>
          </a:p>
        </p:txBody>
      </p:sp>
      <p:sp>
        <p:nvSpPr>
          <p:cNvPr id="15" name="Content Placeholder 5"/>
          <p:cNvSpPr txBox="1">
            <a:spLocks/>
          </p:cNvSpPr>
          <p:nvPr/>
        </p:nvSpPr>
        <p:spPr>
          <a:xfrm>
            <a:off x="683652" y="3038044"/>
            <a:ext cx="4526713" cy="707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b="1" dirty="0" smtClean="0">
                <a:solidFill>
                  <a:srgbClr val="EE2329"/>
                </a:solidFill>
                <a:latin typeface="Arial" panose="020B0604020202020204" pitchFamily="34" charset="0"/>
                <a:ea typeface="Tahoma" panose="020B0604030504040204" pitchFamily="34" charset="0"/>
                <a:cs typeface="Arial" panose="020B0604020202020204" pitchFamily="34" charset="0"/>
              </a:rPr>
              <a:t>Benefits include</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17" name="TextBox 16"/>
          <p:cNvSpPr txBox="1"/>
          <p:nvPr/>
        </p:nvSpPr>
        <p:spPr>
          <a:xfrm>
            <a:off x="1328410" y="5571245"/>
            <a:ext cx="4736862" cy="923330"/>
          </a:xfrm>
          <a:prstGeom prst="rect">
            <a:avLst/>
          </a:prstGeom>
          <a:noFill/>
        </p:spPr>
        <p:txBody>
          <a:bodyPr wrap="square" rtlCol="0">
            <a:spAutoFit/>
          </a:bodyPr>
          <a:lstStyle/>
          <a:p>
            <a:r>
              <a:rPr lang="en-GB" b="1" i="1" dirty="0" smtClean="0">
                <a:solidFill>
                  <a:srgbClr val="C00000"/>
                </a:solidFill>
                <a:latin typeface="Arial" panose="020B0604020202020204" pitchFamily="34" charset="0"/>
                <a:cs typeface="Arial" panose="020B0604020202020204" pitchFamily="34" charset="0"/>
              </a:rPr>
              <a:t>Join our </a:t>
            </a:r>
          </a:p>
          <a:p>
            <a:r>
              <a:rPr lang="en-GB" b="1" i="1" dirty="0">
                <a:solidFill>
                  <a:srgbClr val="C00000"/>
                </a:solidFill>
                <a:latin typeface="Arial" panose="020B0604020202020204" pitchFamily="34" charset="0"/>
                <a:cs typeface="Arial" panose="020B0604020202020204" pitchFamily="34" charset="0"/>
              </a:rPr>
              <a:t>i</a:t>
            </a:r>
            <a:r>
              <a:rPr lang="en-GB" b="1" i="1" dirty="0" smtClean="0">
                <a:solidFill>
                  <a:srgbClr val="C00000"/>
                </a:solidFill>
                <a:latin typeface="Arial" panose="020B0604020202020204" pitchFamily="34" charset="0"/>
                <a:cs typeface="Arial" panose="020B0604020202020204" pitchFamily="34" charset="0"/>
              </a:rPr>
              <a:t>nternational</a:t>
            </a:r>
          </a:p>
          <a:p>
            <a:r>
              <a:rPr lang="en-GB" b="1" i="1" dirty="0" smtClean="0">
                <a:solidFill>
                  <a:srgbClr val="C00000"/>
                </a:solidFill>
                <a:latin typeface="Arial" panose="020B0604020202020204" pitchFamily="34" charset="0"/>
                <a:cs typeface="Arial" panose="020B0604020202020204" pitchFamily="34" charset="0"/>
              </a:rPr>
              <a:t>community</a:t>
            </a:r>
            <a:endParaRPr lang="en-GB"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15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0" y="0"/>
            <a:ext cx="6034295" cy="6833937"/>
          </a:xfrm>
        </p:spPr>
      </p:pic>
      <p:sp>
        <p:nvSpPr>
          <p:cNvPr id="6" name="Content Placeholder 5"/>
          <p:cNvSpPr>
            <a:spLocks noGrp="1"/>
          </p:cNvSpPr>
          <p:nvPr>
            <p:ph sz="half" idx="2"/>
          </p:nvPr>
        </p:nvSpPr>
        <p:spPr>
          <a:xfrm>
            <a:off x="6172199" y="414069"/>
            <a:ext cx="5784011" cy="707366"/>
          </a:xfrm>
        </p:spPr>
        <p:txBody>
          <a:bodyPr>
            <a:normAutofit fontScale="92500"/>
          </a:bodyPr>
          <a:lstStyle/>
          <a:p>
            <a:pPr marL="0" indent="0" algn="ctr">
              <a:buNone/>
            </a:pPr>
            <a:r>
              <a:rPr lang="en-GB" sz="4800" b="1" dirty="0" smtClean="0">
                <a:solidFill>
                  <a:srgbClr val="EE2329"/>
                </a:solidFill>
                <a:latin typeface="Arial" panose="020B0604020202020204" pitchFamily="34" charset="0"/>
                <a:ea typeface="Tahoma" panose="020B0604030504040204" pitchFamily="34" charset="0"/>
                <a:cs typeface="Arial" panose="020B0604020202020204" pitchFamily="34" charset="0"/>
              </a:rPr>
              <a:t>Trainee Membership</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674199" y="1231473"/>
            <a:ext cx="5417388"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We offer free two-year membership through institutions. Ask your institution to email us on </a:t>
            </a:r>
            <a:r>
              <a:rPr lang="en-GB" u="sng" dirty="0" smtClean="0">
                <a:solidFill>
                  <a:srgbClr val="680913"/>
                </a:solidFill>
                <a:latin typeface="Arial" panose="020B0604020202020204" pitchFamily="34" charset="0"/>
                <a:cs typeface="Arial" panose="020B0604020202020204" pitchFamily="34" charset="0"/>
              </a:rPr>
              <a:t>info@isuog.org </a:t>
            </a:r>
            <a:endParaRPr lang="en-GB" u="sng" dirty="0">
              <a:solidFill>
                <a:srgbClr val="680913"/>
              </a:solidFill>
              <a:latin typeface="Arial" panose="020B0604020202020204" pitchFamily="34" charset="0"/>
              <a:cs typeface="Arial" panose="020B0604020202020204" pitchFamily="34" charset="0"/>
            </a:endParaRPr>
          </a:p>
        </p:txBody>
      </p:sp>
      <p:sp>
        <p:nvSpPr>
          <p:cNvPr id="8" name="TextBox 7"/>
          <p:cNvSpPr txBox="1"/>
          <p:nvPr/>
        </p:nvSpPr>
        <p:spPr>
          <a:xfrm>
            <a:off x="6485019" y="4873650"/>
            <a:ext cx="5417388"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Online subscription to the UOG Journal. </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Reduced fees to our education courses, World Congress and International Symposium events. </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Access to over 1000 web resources.</a:t>
            </a:r>
          </a:p>
          <a:p>
            <a:pPr marL="285750"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And much more…</a:t>
            </a:r>
            <a:endParaRPr lang="en-GB" dirty="0">
              <a:latin typeface="Arial" panose="020B0604020202020204" pitchFamily="34" charset="0"/>
              <a:cs typeface="Arial" panose="020B0604020202020204" pitchFamily="34" charset="0"/>
            </a:endParaRPr>
          </a:p>
        </p:txBody>
      </p:sp>
      <p:sp>
        <p:nvSpPr>
          <p:cNvPr id="10" name="Content Placeholder 5"/>
          <p:cNvSpPr txBox="1">
            <a:spLocks/>
          </p:cNvSpPr>
          <p:nvPr/>
        </p:nvSpPr>
        <p:spPr>
          <a:xfrm>
            <a:off x="6668339" y="4112513"/>
            <a:ext cx="4526713" cy="707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b="1" dirty="0" smtClean="0">
                <a:solidFill>
                  <a:srgbClr val="EE2329"/>
                </a:solidFill>
                <a:latin typeface="Arial" panose="020B0604020202020204" pitchFamily="34" charset="0"/>
                <a:ea typeface="Tahoma" panose="020B0604030504040204" pitchFamily="34" charset="0"/>
                <a:cs typeface="Arial" panose="020B0604020202020204" pitchFamily="34" charset="0"/>
              </a:rPr>
              <a:t>Benefits include</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5294" y="2591607"/>
            <a:ext cx="1468416" cy="487538"/>
          </a:xfrm>
          <a:prstGeom prst="rect">
            <a:avLst/>
          </a:prstGeom>
        </p:spPr>
      </p:pic>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8807" y="3366481"/>
            <a:ext cx="1334023" cy="34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t="15850" b="13831"/>
          <a:stretch/>
        </p:blipFill>
        <p:spPr>
          <a:xfrm>
            <a:off x="9526279" y="2619522"/>
            <a:ext cx="1693700" cy="528000"/>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90805" y="3149326"/>
            <a:ext cx="821923" cy="670555"/>
          </a:xfrm>
          <a:prstGeom prst="rect">
            <a:avLst/>
          </a:prstGeom>
        </p:spPr>
      </p:pic>
      <p:pic>
        <p:nvPicPr>
          <p:cNvPr id="19" name="Picture 18" descr="\\ISUOG-DC01\Users$\SMajidulla\My Documents\My Pictures\Logos\norwegian uni.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42770" y="3333240"/>
            <a:ext cx="1315738" cy="4229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51962" y="2469002"/>
            <a:ext cx="783433" cy="607003"/>
          </a:xfrm>
          <a:prstGeom prst="rect">
            <a:avLst/>
          </a:prstGeom>
        </p:spPr>
      </p:pic>
      <p:pic>
        <p:nvPicPr>
          <p:cNvPr id="2" name="Picture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4803" y="0"/>
            <a:ext cx="6129000" cy="6877560"/>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316238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957744" cy="6858000"/>
          </a:xfrm>
          <a:prstGeom prst="rect">
            <a:avLst/>
          </a:prstGeom>
        </p:spPr>
      </p:pic>
      <p:sp>
        <p:nvSpPr>
          <p:cNvPr id="6" name="Rectangle 5"/>
          <p:cNvSpPr/>
          <p:nvPr/>
        </p:nvSpPr>
        <p:spPr>
          <a:xfrm>
            <a:off x="714737" y="6177516"/>
            <a:ext cx="2910965" cy="421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230349" y="1305341"/>
            <a:ext cx="3530010" cy="4247317"/>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1</a:t>
            </a:r>
            <a:r>
              <a:rPr lang="en-GB" b="1" dirty="0" smtClean="0">
                <a:latin typeface="Arial" panose="020B0604020202020204" pitchFamily="34" charset="0"/>
                <a:cs typeface="Arial" panose="020B0604020202020204" pitchFamily="34" charset="0"/>
              </a:rPr>
              <a:t>8 </a:t>
            </a:r>
            <a:r>
              <a:rPr lang="en-GB" b="1" dirty="0">
                <a:latin typeface="Arial" panose="020B0604020202020204" pitchFamily="34" charset="0"/>
                <a:cs typeface="Arial" panose="020B0604020202020204" pitchFamily="34" charset="0"/>
              </a:rPr>
              <a:t>March </a:t>
            </a:r>
            <a:r>
              <a:rPr lang="en-GB" b="1" dirty="0" smtClean="0">
                <a:latin typeface="Arial" panose="020B0604020202020204" pitchFamily="34" charset="0"/>
                <a:cs typeface="Arial" panose="020B0604020202020204" pitchFamily="34" charset="0"/>
              </a:rPr>
              <a:t>2024</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Abstract submission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deadline</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June </a:t>
            </a:r>
            <a:r>
              <a:rPr lang="en-GB" b="1" dirty="0" smtClean="0">
                <a:latin typeface="Arial" panose="020B0604020202020204" pitchFamily="34" charset="0"/>
                <a:cs typeface="Arial" panose="020B0604020202020204" pitchFamily="34" charset="0"/>
              </a:rPr>
              <a:t>2024</a:t>
            </a:r>
          </a:p>
          <a:p>
            <a:r>
              <a:rPr lang="en-GB" dirty="0" smtClean="0">
                <a:latin typeface="Arial" panose="020B0604020202020204" pitchFamily="34" charset="0"/>
                <a:cs typeface="Arial" panose="020B0604020202020204" pitchFamily="34" charset="0"/>
              </a:rPr>
              <a:t>Abstract notifications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14 July </a:t>
            </a:r>
            <a:r>
              <a:rPr lang="en-GB" b="1" dirty="0" smtClean="0">
                <a:latin typeface="Arial" panose="020B0604020202020204" pitchFamily="34" charset="0"/>
                <a:cs typeface="Arial" panose="020B0604020202020204" pitchFamily="34" charset="0"/>
              </a:rPr>
              <a:t>2024</a:t>
            </a:r>
          </a:p>
          <a:p>
            <a:r>
              <a:rPr lang="en-GB" dirty="0" smtClean="0">
                <a:latin typeface="Arial" panose="020B0604020202020204" pitchFamily="34" charset="0"/>
                <a:cs typeface="Arial" panose="020B0604020202020204" pitchFamily="34" charset="0"/>
              </a:rPr>
              <a:t>Early bird deadline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14 September </a:t>
            </a:r>
            <a:r>
              <a:rPr lang="en-GB" b="1" dirty="0" smtClean="0">
                <a:latin typeface="Arial" panose="020B0604020202020204" pitchFamily="34" charset="0"/>
                <a:cs typeface="Arial" panose="020B0604020202020204" pitchFamily="34" charset="0"/>
              </a:rPr>
              <a:t>2024</a:t>
            </a:r>
          </a:p>
          <a:p>
            <a:r>
              <a:rPr lang="en-GB" dirty="0" smtClean="0">
                <a:latin typeface="Arial" panose="020B0604020202020204" pitchFamily="34" charset="0"/>
                <a:cs typeface="Arial" panose="020B0604020202020204" pitchFamily="34" charset="0"/>
              </a:rPr>
              <a:t>Pre-Congress courses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15-18 September </a:t>
            </a:r>
            <a:r>
              <a:rPr lang="en-GB" b="1" dirty="0" smtClean="0">
                <a:latin typeface="Arial" panose="020B0604020202020204" pitchFamily="34" charset="0"/>
                <a:cs typeface="Arial" panose="020B0604020202020204" pitchFamily="34" charset="0"/>
              </a:rPr>
              <a:t>2024</a:t>
            </a:r>
          </a:p>
          <a:p>
            <a:r>
              <a:rPr lang="en-GB" dirty="0" smtClean="0">
                <a:latin typeface="Arial" panose="020B0604020202020204" pitchFamily="34" charset="0"/>
                <a:cs typeface="Arial" panose="020B0604020202020204" pitchFamily="34" charset="0"/>
              </a:rPr>
              <a:t>Congress</a:t>
            </a:r>
            <a:endParaRPr lang="en-GB" dirty="0">
              <a:latin typeface="Arial" panose="020B0604020202020204" pitchFamily="34" charset="0"/>
              <a:cs typeface="Arial" panose="020B0604020202020204" pitchFamily="34" charset="0"/>
            </a:endParaRPr>
          </a:p>
          <a:p>
            <a:endParaRPr lang="en-GB" dirty="0"/>
          </a:p>
        </p:txBody>
      </p:sp>
      <p:sp>
        <p:nvSpPr>
          <p:cNvPr id="8" name="Rectangle 7"/>
          <p:cNvSpPr/>
          <p:nvPr/>
        </p:nvSpPr>
        <p:spPr>
          <a:xfrm>
            <a:off x="714737" y="6599274"/>
            <a:ext cx="1659868" cy="258726"/>
          </a:xfrm>
          <a:prstGeom prst="rect">
            <a:avLst/>
          </a:prstGeom>
          <a:solidFill>
            <a:srgbClr val="D90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01400" y="6203729"/>
            <a:ext cx="2537637" cy="369332"/>
          </a:xfrm>
          <a:prstGeom prst="rect">
            <a:avLst/>
          </a:prstGeom>
          <a:noFill/>
        </p:spPr>
        <p:txBody>
          <a:bodyPr wrap="square" rtlCol="0">
            <a:spAutoFit/>
          </a:bodyPr>
          <a:lstStyle/>
          <a:p>
            <a:r>
              <a:rPr lang="en-GB" b="1" dirty="0" smtClean="0">
                <a:solidFill>
                  <a:srgbClr val="BE1069"/>
                </a:solidFill>
                <a:latin typeface="Arial" panose="020B0604020202020204" pitchFamily="34" charset="0"/>
                <a:cs typeface="Arial" panose="020B0604020202020204" pitchFamily="34" charset="0"/>
              </a:rPr>
              <a:t>Submit Your Abstract</a:t>
            </a:r>
            <a:endParaRPr lang="en-GB" b="1" dirty="0">
              <a:solidFill>
                <a:srgbClr val="BE1069"/>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71050" y="168365"/>
            <a:ext cx="1718789" cy="559417"/>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71555" y="5654777"/>
            <a:ext cx="918284" cy="918284"/>
          </a:xfrm>
          <a:prstGeom prst="rect">
            <a:avLst/>
          </a:prstGeom>
        </p:spPr>
      </p:pic>
    </p:spTree>
    <p:extLst>
      <p:ext uri="{BB962C8B-B14F-4D97-AF65-F5344CB8AC3E}">
        <p14:creationId xmlns:p14="http://schemas.microsoft.com/office/powerpoint/2010/main" val="4035777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08301" y="0"/>
            <a:ext cx="6183699"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ontent Placeholder 5"/>
          <p:cNvSpPr>
            <a:spLocks noGrp="1"/>
          </p:cNvSpPr>
          <p:nvPr>
            <p:ph sz="half" idx="2"/>
          </p:nvPr>
        </p:nvSpPr>
        <p:spPr>
          <a:xfrm>
            <a:off x="132394" y="277088"/>
            <a:ext cx="5801769" cy="1185360"/>
          </a:xfrm>
        </p:spPr>
        <p:txBody>
          <a:bodyPr>
            <a:normAutofit fontScale="92500" lnSpcReduction="10000"/>
          </a:bodyPr>
          <a:lstStyle/>
          <a:p>
            <a:pPr marL="0" indent="0" algn="ctr">
              <a:buNone/>
            </a:pPr>
            <a:r>
              <a:rPr lang="en-GB" sz="4300" b="1" dirty="0" smtClean="0">
                <a:solidFill>
                  <a:srgbClr val="FF0000"/>
                </a:solidFill>
                <a:latin typeface="Arial" panose="020B0604020202020204" pitchFamily="34" charset="0"/>
                <a:ea typeface="Tahoma" panose="020B0604030504040204" pitchFamily="34" charset="0"/>
                <a:cs typeface="Arial" panose="020B0604020202020204" pitchFamily="34" charset="0"/>
              </a:rPr>
              <a:t>Las </a:t>
            </a:r>
            <a:r>
              <a:rPr lang="en-GB" sz="4300" b="1" dirty="0" err="1">
                <a:solidFill>
                  <a:srgbClr val="FF0000"/>
                </a:solidFill>
                <a:latin typeface="Arial" panose="020B0604020202020204" pitchFamily="34" charset="0"/>
                <a:ea typeface="Tahoma" panose="020B0604030504040204" pitchFamily="34" charset="0"/>
                <a:cs typeface="Arial" panose="020B0604020202020204" pitchFamily="34" charset="0"/>
              </a:rPr>
              <a:t>clases</a:t>
            </a:r>
            <a:r>
              <a:rPr lang="en-GB" sz="4300" b="1"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GB" sz="4300" b="1" dirty="0" err="1">
                <a:solidFill>
                  <a:srgbClr val="FF0000"/>
                </a:solidFill>
                <a:latin typeface="Arial" panose="020B0604020202020204" pitchFamily="34" charset="0"/>
                <a:ea typeface="Tahoma" panose="020B0604030504040204" pitchFamily="34" charset="0"/>
                <a:cs typeface="Arial" panose="020B0604020202020204" pitchFamily="34" charset="0"/>
              </a:rPr>
              <a:t>magistrales</a:t>
            </a:r>
            <a:r>
              <a:rPr lang="en-GB" sz="4300" b="1" dirty="0"/>
              <a:t> </a:t>
            </a:r>
            <a:r>
              <a:rPr lang="en-GB" sz="4300" b="1" dirty="0" err="1">
                <a:solidFill>
                  <a:srgbClr val="FF0000"/>
                </a:solidFill>
                <a:latin typeface="Arial" panose="020B0604020202020204" pitchFamily="34" charset="0"/>
                <a:ea typeface="Tahoma" panose="020B0604030504040204" pitchFamily="34" charset="0"/>
                <a:cs typeface="Arial" panose="020B0604020202020204" pitchFamily="34" charset="0"/>
              </a:rPr>
              <a:t>regionales</a:t>
            </a:r>
            <a:endParaRPr lang="en-GB" sz="4300" b="1"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marL="0" indent="0">
              <a:buNone/>
            </a:pPr>
            <a:endParaRPr lang="en-GB" sz="4400" b="1" dirty="0">
              <a:latin typeface="Arial" panose="020B0604020202020204" pitchFamily="34" charset="0"/>
              <a:cs typeface="Arial" panose="020B0604020202020204" pitchFamily="34" charset="0"/>
            </a:endParaRPr>
          </a:p>
        </p:txBody>
      </p:sp>
      <p:sp>
        <p:nvSpPr>
          <p:cNvPr id="19" name="TextBox 18"/>
          <p:cNvSpPr txBox="1"/>
          <p:nvPr/>
        </p:nvSpPr>
        <p:spPr>
          <a:xfrm>
            <a:off x="509750" y="1462448"/>
            <a:ext cx="5498549" cy="2308324"/>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La ISUOG se complace en asociarse con la FECOLSOG (la Federación Colombiana de Obstetricia y Ginecología) para impartir clases magistrales regionales antes de su congreso </a:t>
            </a:r>
            <a:r>
              <a:rPr lang="es-ES" sz="1600" dirty="0" smtClean="0">
                <a:latin typeface="Arial" panose="020B0604020202020204" pitchFamily="34" charset="0"/>
                <a:cs typeface="Arial" panose="020B0604020202020204" pitchFamily="34" charset="0"/>
              </a:rPr>
              <a:t>anual.</a:t>
            </a:r>
          </a:p>
          <a:p>
            <a:endParaRPr lang="es-ES" sz="1600" dirty="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Las </a:t>
            </a:r>
            <a:r>
              <a:rPr lang="es-ES" sz="1600" dirty="0">
                <a:latin typeface="Arial" panose="020B0604020202020204" pitchFamily="34" charset="0"/>
                <a:cs typeface="Arial" panose="020B0604020202020204" pitchFamily="34" charset="0"/>
              </a:rPr>
              <a:t>clases magistrales tendrán lugar el 22 de mayo de 2024 antes del Congreso Nacional de Obstetricia y Ginecología de FECOLSOG que se celebrará del 23 al 25 de mayo de </a:t>
            </a:r>
            <a:r>
              <a:rPr lang="es-ES" sz="1600" dirty="0" smtClean="0">
                <a:latin typeface="Arial" panose="020B0604020202020204" pitchFamily="34" charset="0"/>
                <a:cs typeface="Arial" panose="020B0604020202020204" pitchFamily="34" charset="0"/>
              </a:rPr>
              <a:t>2024.</a:t>
            </a:r>
            <a:endParaRPr lang="en-GB" altLang="en-US" sz="16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5357" y="5739117"/>
            <a:ext cx="2401799" cy="781718"/>
          </a:xfrm>
          <a:prstGeom prst="rect">
            <a:avLst/>
          </a:prstGeo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8521" y="432395"/>
            <a:ext cx="5063258" cy="5063258"/>
          </a:xfrm>
        </p:spPr>
      </p:pic>
      <p:sp>
        <p:nvSpPr>
          <p:cNvPr id="22" name="Content Placeholder 5"/>
          <p:cNvSpPr txBox="1">
            <a:spLocks/>
          </p:cNvSpPr>
          <p:nvPr/>
        </p:nvSpPr>
        <p:spPr>
          <a:xfrm>
            <a:off x="365655" y="3889362"/>
            <a:ext cx="5494371" cy="187047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500" b="1" dirty="0" smtClean="0">
                <a:solidFill>
                  <a:srgbClr val="EE2329"/>
                </a:solidFill>
                <a:latin typeface="Arial" panose="020B0604020202020204" pitchFamily="34" charset="0"/>
                <a:ea typeface="Tahoma" panose="020B0604030504040204" pitchFamily="34" charset="0"/>
                <a:cs typeface="Arial" panose="020B0604020202020204" pitchFamily="34" charset="0"/>
              </a:rPr>
              <a:t>Dos </a:t>
            </a:r>
            <a:r>
              <a:rPr lang="en-GB" sz="5500" b="1" dirty="0" err="1">
                <a:solidFill>
                  <a:srgbClr val="EE2329"/>
                </a:solidFill>
                <a:latin typeface="Arial" panose="020B0604020202020204" pitchFamily="34" charset="0"/>
                <a:ea typeface="Tahoma" panose="020B0604030504040204" pitchFamily="34" charset="0"/>
                <a:cs typeface="Arial" panose="020B0604020202020204" pitchFamily="34" charset="0"/>
              </a:rPr>
              <a:t>clases</a:t>
            </a:r>
            <a:r>
              <a:rPr lang="en-GB" sz="5500" b="1" dirty="0">
                <a:solidFill>
                  <a:srgbClr val="EE2329"/>
                </a:solidFill>
                <a:latin typeface="Arial" panose="020B0604020202020204" pitchFamily="34" charset="0"/>
                <a:ea typeface="Tahoma" panose="020B0604030504040204" pitchFamily="34" charset="0"/>
                <a:cs typeface="Arial" panose="020B0604020202020204" pitchFamily="34" charset="0"/>
              </a:rPr>
              <a:t> </a:t>
            </a:r>
            <a:r>
              <a:rPr lang="en-GB" sz="5500" b="1" dirty="0" err="1">
                <a:solidFill>
                  <a:srgbClr val="EE2329"/>
                </a:solidFill>
                <a:latin typeface="Arial" panose="020B0604020202020204" pitchFamily="34" charset="0"/>
                <a:ea typeface="Tahoma" panose="020B0604030504040204" pitchFamily="34" charset="0"/>
                <a:cs typeface="Arial" panose="020B0604020202020204" pitchFamily="34" charset="0"/>
              </a:rPr>
              <a:t>magistrales</a:t>
            </a:r>
            <a:r>
              <a:rPr lang="en-GB" sz="5500" b="1" dirty="0">
                <a:solidFill>
                  <a:srgbClr val="EE2329"/>
                </a:solidFill>
                <a:latin typeface="Arial" panose="020B0604020202020204" pitchFamily="34" charset="0"/>
                <a:ea typeface="Tahoma" panose="020B0604030504040204" pitchFamily="34" charset="0"/>
                <a:cs typeface="Arial" panose="020B0604020202020204" pitchFamily="34" charset="0"/>
              </a:rPr>
              <a:t> </a:t>
            </a:r>
            <a:r>
              <a:rPr lang="en-GB" sz="5500" b="1" dirty="0" err="1">
                <a:solidFill>
                  <a:srgbClr val="EE2329"/>
                </a:solidFill>
                <a:latin typeface="Arial" panose="020B0604020202020204" pitchFamily="34" charset="0"/>
                <a:ea typeface="Tahoma" panose="020B0604030504040204" pitchFamily="34" charset="0"/>
                <a:cs typeface="Arial" panose="020B0604020202020204" pitchFamily="34" charset="0"/>
              </a:rPr>
              <a:t>disponibles</a:t>
            </a:r>
            <a:r>
              <a:rPr lang="en-GB" sz="5500" b="1" dirty="0" smtClean="0">
                <a:solidFill>
                  <a:srgbClr val="EE2329"/>
                </a:solidFill>
                <a:latin typeface="Arial" panose="020B0604020202020204" pitchFamily="34" charset="0"/>
                <a:ea typeface="Tahoma" panose="020B0604030504040204" pitchFamily="34" charset="0"/>
                <a:cs typeface="Arial" panose="020B0604020202020204" pitchFamily="34" charset="0"/>
              </a:rPr>
              <a:t>:</a:t>
            </a:r>
            <a:endParaRPr lang="en-GB" sz="5500" b="1" dirty="0">
              <a:solidFill>
                <a:srgbClr val="EE2329"/>
              </a:solidFill>
              <a:latin typeface="Arial" panose="020B0604020202020204" pitchFamily="34" charset="0"/>
              <a:ea typeface="Tahoma" panose="020B0604030504040204" pitchFamily="34" charset="0"/>
              <a:cs typeface="Arial" panose="020B0604020202020204" pitchFamily="34" charset="0"/>
            </a:endParaRPr>
          </a:p>
          <a:p>
            <a:pPr>
              <a:lnSpc>
                <a:spcPct val="120000"/>
              </a:lnSpc>
            </a:pPr>
            <a:r>
              <a:rPr lang="es-419" sz="4000" dirty="0" smtClean="0">
                <a:latin typeface="Arial" panose="020B0604020202020204" pitchFamily="34" charset="0"/>
                <a:cs typeface="Arial" panose="020B0604020202020204" pitchFamily="34" charset="0"/>
              </a:rPr>
              <a:t>Ecografía y valoración de masas </a:t>
            </a:r>
            <a:r>
              <a:rPr lang="es-419" sz="4000" dirty="0" err="1" smtClean="0">
                <a:latin typeface="Arial" panose="020B0604020202020204" pitchFamily="34" charset="0"/>
                <a:cs typeface="Arial" panose="020B0604020202020204" pitchFamily="34" charset="0"/>
              </a:rPr>
              <a:t>anexiales</a:t>
            </a:r>
            <a:r>
              <a:rPr lang="es-419" sz="4000" dirty="0" smtClean="0">
                <a:latin typeface="Arial" panose="020B0604020202020204" pitchFamily="34" charset="0"/>
                <a:cs typeface="Arial" panose="020B0604020202020204" pitchFamily="34" charset="0"/>
              </a:rPr>
              <a:t>, endometriosis y complicaciones en el primer trimestre</a:t>
            </a:r>
          </a:p>
          <a:p>
            <a:pPr>
              <a:lnSpc>
                <a:spcPct val="120000"/>
              </a:lnSpc>
            </a:pPr>
            <a:r>
              <a:rPr lang="es-419" sz="4000" dirty="0" smtClean="0">
                <a:latin typeface="Arial" panose="020B0604020202020204" pitchFamily="34" charset="0"/>
                <a:cs typeface="Arial" panose="020B0604020202020204" pitchFamily="34" charset="0"/>
              </a:rPr>
              <a:t>Grandes </a:t>
            </a:r>
            <a:r>
              <a:rPr lang="es-419" sz="4000" dirty="0">
                <a:latin typeface="Arial" panose="020B0604020202020204" pitchFamily="34" charset="0"/>
                <a:cs typeface="Arial" panose="020B0604020202020204" pitchFamily="34" charset="0"/>
              </a:rPr>
              <a:t>síndromes obstétricos y últimos avances en ecografía</a:t>
            </a:r>
            <a:endParaRPr lang="en-GB" sz="4000" dirty="0">
              <a:latin typeface="Arial" panose="020B0604020202020204" pitchFamily="34" charset="0"/>
              <a:cs typeface="Arial" panose="020B0604020202020204" pitchFamily="34" charset="0"/>
            </a:endParaRPr>
          </a:p>
          <a:p>
            <a:pPr marL="0" indent="0">
              <a:buNone/>
            </a:pPr>
            <a:r>
              <a:rPr lang="es-419" sz="4000" dirty="0" smtClean="0">
                <a:latin typeface="Arial" panose="020B0604020202020204" pitchFamily="34" charset="0"/>
                <a:cs typeface="Arial" panose="020B0604020202020204" pitchFamily="34" charset="0"/>
              </a:rPr>
              <a:t> </a:t>
            </a:r>
          </a:p>
          <a:p>
            <a:pPr marL="0" indent="0">
              <a:buNone/>
            </a:pPr>
            <a:endParaRPr lang="en-GB" sz="4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24" name="TextBox 23"/>
          <p:cNvSpPr txBox="1"/>
          <p:nvPr/>
        </p:nvSpPr>
        <p:spPr>
          <a:xfrm>
            <a:off x="6499202" y="5803696"/>
            <a:ext cx="5378165" cy="923330"/>
          </a:xfrm>
          <a:prstGeom prst="rect">
            <a:avLst/>
          </a:prstGeom>
          <a:noFill/>
        </p:spPr>
        <p:txBody>
          <a:bodyPr wrap="square" rtlCol="0">
            <a:spAutoFit/>
          </a:bodyPr>
          <a:lstStyle/>
          <a:p>
            <a:r>
              <a:rPr lang="es-ES" b="1" i="1" dirty="0" smtClean="0">
                <a:solidFill>
                  <a:srgbClr val="C00000"/>
                </a:solidFill>
                <a:latin typeface="Arial" panose="020B0604020202020204" pitchFamily="34" charset="0"/>
                <a:cs typeface="Arial" panose="020B0604020202020204" pitchFamily="34" charset="0"/>
              </a:rPr>
              <a:t>Regístrese </a:t>
            </a:r>
            <a:r>
              <a:rPr lang="es-ES" b="1" i="1" dirty="0">
                <a:solidFill>
                  <a:srgbClr val="C00000"/>
                </a:solidFill>
                <a:latin typeface="Arial" panose="020B0604020202020204" pitchFamily="34" charset="0"/>
                <a:cs typeface="Arial" panose="020B0604020202020204" pitchFamily="34" charset="0"/>
              </a:rPr>
              <a:t>antes de la fecha de reserva anticipada del 26 de abril para obtener </a:t>
            </a:r>
            <a:r>
              <a:rPr lang="es-ES" b="1" i="1" dirty="0" smtClean="0">
                <a:solidFill>
                  <a:srgbClr val="C00000"/>
                </a:solidFill>
                <a:latin typeface="Arial" panose="020B0604020202020204" pitchFamily="34" charset="0"/>
                <a:cs typeface="Arial" panose="020B0604020202020204" pitchFamily="34" charset="0"/>
              </a:rPr>
              <a:t>tarifas reducidas</a:t>
            </a:r>
            <a:endParaRPr lang="en-GB" b="1" i="1"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656" y="5601656"/>
            <a:ext cx="1056640" cy="1056640"/>
          </a:xfrm>
          <a:prstGeom prst="rect">
            <a:avLst/>
          </a:prstGeom>
        </p:spPr>
      </p:pic>
    </p:spTree>
    <p:extLst>
      <p:ext uri="{BB962C8B-B14F-4D97-AF65-F5344CB8AC3E}">
        <p14:creationId xmlns:p14="http://schemas.microsoft.com/office/powerpoint/2010/main" val="1486714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17720" y="0"/>
            <a:ext cx="627428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half" idx="2"/>
          </p:nvPr>
        </p:nvSpPr>
        <p:spPr>
          <a:xfrm>
            <a:off x="133709" y="268049"/>
            <a:ext cx="5784011" cy="707366"/>
          </a:xfrm>
        </p:spPr>
        <p:txBody>
          <a:bodyPr>
            <a:normAutofit lnSpcReduction="10000"/>
          </a:bodyPr>
          <a:lstStyle/>
          <a:p>
            <a:pPr marL="0" indent="0" algn="ctr">
              <a:buNone/>
            </a:pPr>
            <a:r>
              <a:rPr lang="en-GB" sz="4800" b="1" dirty="0" smtClean="0">
                <a:solidFill>
                  <a:srgbClr val="FF0000"/>
                </a:solidFill>
                <a:latin typeface="Arial" panose="020B0604020202020204" pitchFamily="34" charset="0"/>
                <a:ea typeface="Tahoma" panose="020B0604030504040204" pitchFamily="34" charset="0"/>
                <a:cs typeface="Arial" panose="020B0604020202020204" pitchFamily="34" charset="0"/>
              </a:rPr>
              <a:t>Research</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317021" y="1336343"/>
            <a:ext cx="5417388" cy="2308324"/>
          </a:xfrm>
          <a:prstGeom prst="rect">
            <a:avLst/>
          </a:prstGeom>
          <a:noFill/>
        </p:spPr>
        <p:txBody>
          <a:bodyPr wrap="square" rtlCol="0">
            <a:spAutoFit/>
          </a:bodyPr>
          <a:lstStyle/>
          <a:p>
            <a:r>
              <a:rPr lang="en-GB" altLang="en-US" dirty="0" smtClean="0">
                <a:latin typeface="Arial" panose="020B0604020202020204" pitchFamily="34" charset="0"/>
                <a:cs typeface="Arial" panose="020B0604020202020204" pitchFamily="34" charset="0"/>
              </a:rPr>
              <a:t>Our Journal, </a:t>
            </a:r>
            <a:r>
              <a:rPr lang="en-GB" altLang="en-US" i="1" dirty="0" smtClean="0">
                <a:latin typeface="Arial" panose="020B0604020202020204" pitchFamily="34" charset="0"/>
                <a:cs typeface="Arial" panose="020B0604020202020204" pitchFamily="34" charset="0"/>
              </a:rPr>
              <a:t>Ultrasound in Obstetrics &amp; Gynecology </a:t>
            </a:r>
            <a:r>
              <a:rPr lang="en-GB" altLang="en-US" dirty="0" smtClean="0">
                <a:latin typeface="Arial" panose="020B0604020202020204" pitchFamily="34" charset="0"/>
                <a:cs typeface="Arial" panose="020B0604020202020204" pitchFamily="34" charset="0"/>
              </a:rPr>
              <a:t>is </a:t>
            </a:r>
            <a:r>
              <a:rPr lang="en-GB" altLang="en-US" dirty="0">
                <a:latin typeface="Arial" panose="020B0604020202020204" pitchFamily="34" charset="0"/>
                <a:cs typeface="Arial" panose="020B0604020202020204" pitchFamily="34" charset="0"/>
              </a:rPr>
              <a:t>t</a:t>
            </a:r>
            <a:r>
              <a:rPr lang="en-GB" altLang="en-US" dirty="0" smtClean="0">
                <a:latin typeface="Arial" panose="020B0604020202020204" pitchFamily="34" charset="0"/>
                <a:cs typeface="Arial" panose="020B0604020202020204" pitchFamily="34" charset="0"/>
              </a:rPr>
              <a:t>he </a:t>
            </a:r>
            <a:r>
              <a:rPr lang="en-GB" altLang="en-US" dirty="0">
                <a:latin typeface="Arial" panose="020B0604020202020204" pitchFamily="34" charset="0"/>
                <a:cs typeface="Arial" panose="020B0604020202020204" pitchFamily="34" charset="0"/>
              </a:rPr>
              <a:t>leading peer-reviewed journal on imaging within the field of obstetrics and gynecology.</a:t>
            </a:r>
          </a:p>
          <a:p>
            <a:endParaRPr lang="en-GB" altLang="en-US" dirty="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The UOG </a:t>
            </a:r>
            <a:r>
              <a:rPr lang="en-GB" altLang="en-US" dirty="0">
                <a:latin typeface="Arial" panose="020B0604020202020204" pitchFamily="34" charset="0"/>
                <a:cs typeface="Arial" panose="020B0604020202020204" pitchFamily="34" charset="0"/>
              </a:rPr>
              <a:t>journal includes monthly systematic reviews, referee commentaries and expert perspectives.</a:t>
            </a:r>
          </a:p>
        </p:txBody>
      </p:sp>
      <p:sp>
        <p:nvSpPr>
          <p:cNvPr id="8" name="TextBox 7"/>
          <p:cNvSpPr txBox="1"/>
          <p:nvPr/>
        </p:nvSpPr>
        <p:spPr>
          <a:xfrm>
            <a:off x="212436" y="3819508"/>
            <a:ext cx="5705283"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Have your work published in the UOG, the average </a:t>
            </a: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ltmetric score was 106 for our top 10 articles in 2022</a:t>
            </a:r>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96663" y="1937084"/>
            <a:ext cx="2788424" cy="39786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702" y="4616293"/>
            <a:ext cx="1231452" cy="424850"/>
          </a:xfrm>
          <a:prstGeom prst="rect">
            <a:avLst/>
          </a:prstGeom>
        </p:spPr>
      </p:pic>
      <p:sp>
        <p:nvSpPr>
          <p:cNvPr id="18" name="Rectangular Callout 17"/>
          <p:cNvSpPr/>
          <p:nvPr/>
        </p:nvSpPr>
        <p:spPr>
          <a:xfrm>
            <a:off x="6356964" y="460985"/>
            <a:ext cx="1079608" cy="991913"/>
          </a:xfrm>
          <a:prstGeom prst="wedgeRectCallout">
            <a:avLst>
              <a:gd name="adj1" fmla="val 20401"/>
              <a:gd name="adj2" fmla="val 67351"/>
            </a:avLst>
          </a:prstGeom>
          <a:solidFill>
            <a:srgbClr val="EE2329"/>
          </a:solidFill>
          <a:ln>
            <a:solidFill>
              <a:srgbClr val="EE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Segoe UI Semibold" panose="020B0702040204020203" pitchFamily="34" charset="0"/>
                <a:cs typeface="Segoe UI Semibold" panose="020B0702040204020203" pitchFamily="34" charset="0"/>
              </a:rPr>
              <a:t>Impact factor 7.1</a:t>
            </a:r>
            <a:endParaRPr lang="en-GB" sz="1400" b="1" dirty="0">
              <a:latin typeface="Segoe UI Semibold" panose="020B0702040204020203" pitchFamily="34" charset="0"/>
              <a:cs typeface="Segoe UI Semibold" panose="020B0702040204020203" pitchFamily="34" charset="0"/>
            </a:endParaRPr>
          </a:p>
        </p:txBody>
      </p:sp>
      <p:sp>
        <p:nvSpPr>
          <p:cNvPr id="31" name="Rectangular Callout 30"/>
          <p:cNvSpPr/>
          <p:nvPr/>
        </p:nvSpPr>
        <p:spPr>
          <a:xfrm>
            <a:off x="7605239" y="344430"/>
            <a:ext cx="1079608" cy="991913"/>
          </a:xfrm>
          <a:prstGeom prst="wedgeRectCallout">
            <a:avLst>
              <a:gd name="adj1" fmla="val 20401"/>
              <a:gd name="adj2" fmla="val 68565"/>
            </a:avLst>
          </a:prstGeom>
          <a:solidFill>
            <a:srgbClr val="680913"/>
          </a:solidFill>
          <a:ln>
            <a:solidFill>
              <a:srgbClr val="680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Segoe UI Semibold" panose="020B0702040204020203" pitchFamily="34" charset="0"/>
                <a:cs typeface="Segoe UI Semibold" panose="020B0702040204020203" pitchFamily="34" charset="0"/>
              </a:rPr>
              <a:t>6.2 million </a:t>
            </a:r>
            <a:r>
              <a:rPr lang="en-GB" sz="1400" b="1" dirty="0">
                <a:latin typeface="Segoe UI Semibold" panose="020B0702040204020203" pitchFamily="34" charset="0"/>
                <a:cs typeface="Segoe UI Semibold" panose="020B0702040204020203" pitchFamily="34" charset="0"/>
              </a:rPr>
              <a:t>article downloads </a:t>
            </a:r>
            <a:r>
              <a:rPr lang="en-GB" sz="1400" b="1" dirty="0" smtClean="0">
                <a:latin typeface="Segoe UI Semibold" panose="020B0702040204020203" pitchFamily="34" charset="0"/>
                <a:cs typeface="Segoe UI Semibold" panose="020B0702040204020203" pitchFamily="34" charset="0"/>
              </a:rPr>
              <a:t>in 2023</a:t>
            </a:r>
            <a:endParaRPr lang="en-GB" sz="1400" b="1" dirty="0">
              <a:latin typeface="Segoe UI Semibold" panose="020B0702040204020203" pitchFamily="34" charset="0"/>
              <a:cs typeface="Segoe UI Semibold" panose="020B0702040204020203" pitchFamily="34" charset="0"/>
            </a:endParaRPr>
          </a:p>
        </p:txBody>
      </p:sp>
      <p:sp>
        <p:nvSpPr>
          <p:cNvPr id="32" name="Rectangular Callout 31"/>
          <p:cNvSpPr/>
          <p:nvPr/>
        </p:nvSpPr>
        <p:spPr>
          <a:xfrm>
            <a:off x="8868158" y="152680"/>
            <a:ext cx="1079608" cy="991913"/>
          </a:xfrm>
          <a:prstGeom prst="wedgeRectCallout">
            <a:avLst>
              <a:gd name="adj1" fmla="val 22630"/>
              <a:gd name="adj2" fmla="val 68564"/>
            </a:avLst>
          </a:prstGeom>
          <a:solidFill>
            <a:srgbClr val="EE2329"/>
          </a:solidFill>
          <a:ln>
            <a:solidFill>
              <a:srgbClr val="EE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Segoe UI Semibold" panose="020B0702040204020203" pitchFamily="34" charset="0"/>
                <a:cs typeface="Segoe UI Semibold" panose="020B0702040204020203" pitchFamily="34" charset="0"/>
              </a:rPr>
              <a:t>leading peer-reviewed </a:t>
            </a:r>
            <a:r>
              <a:rPr lang="en-GB" sz="1400" b="1" dirty="0" smtClean="0">
                <a:latin typeface="Segoe UI Semibold" panose="020B0702040204020203" pitchFamily="34" charset="0"/>
                <a:cs typeface="Segoe UI Semibold" panose="020B0702040204020203" pitchFamily="34" charset="0"/>
              </a:rPr>
              <a:t>journal</a:t>
            </a:r>
            <a:endParaRPr lang="en-GB" sz="1400" b="1" dirty="0">
              <a:latin typeface="Segoe UI Semibold" panose="020B0702040204020203" pitchFamily="34" charset="0"/>
              <a:cs typeface="Segoe UI Semibold" panose="020B0702040204020203" pitchFamily="34" charset="0"/>
            </a:endParaRPr>
          </a:p>
        </p:txBody>
      </p:sp>
      <p:pic>
        <p:nvPicPr>
          <p:cNvPr id="34" name="Picture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6964" y="1675827"/>
            <a:ext cx="3257656" cy="4740442"/>
          </a:xfrm>
          <a:prstGeom prst="rect">
            <a:avLst/>
          </a:prstGeom>
          <a:effectLst>
            <a:outerShdw blurRad="50800" dist="38100" dir="2700000" algn="tl" rotWithShape="0">
              <a:prstClr val="black">
                <a:alpha val="40000"/>
              </a:prstClr>
            </a:outerShdw>
          </a:effectLst>
        </p:spPr>
      </p:pic>
      <p:pic>
        <p:nvPicPr>
          <p:cNvPr id="35" name="Picture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702" y="5191597"/>
            <a:ext cx="4702741" cy="1224672"/>
          </a:xfrm>
          <a:prstGeom prst="rect">
            <a:avLst/>
          </a:prstGeom>
        </p:spPr>
      </p:pic>
    </p:spTree>
    <p:extLst>
      <p:ext uri="{BB962C8B-B14F-4D97-AF65-F5344CB8AC3E}">
        <p14:creationId xmlns:p14="http://schemas.microsoft.com/office/powerpoint/2010/main" val="367068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898</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Segoe UI Semibold</vt:lpstr>
      <vt:lpstr>Tahoma</vt:lpstr>
      <vt:lpstr>Wingdings</vt:lpstr>
      <vt:lpstr>Office Theme</vt:lpstr>
      <vt:lpstr>WELCOME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Training Online Program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Isabelle Piris</dc:creator>
  <cp:lastModifiedBy>Isabelle Piris</cp:lastModifiedBy>
  <cp:revision>68</cp:revision>
  <dcterms:created xsi:type="dcterms:W3CDTF">2021-01-14T18:09:07Z</dcterms:created>
  <dcterms:modified xsi:type="dcterms:W3CDTF">2024-03-06T15:43:53Z</dcterms:modified>
</cp:coreProperties>
</file>