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17"/>
  </p:notesMasterIdLst>
  <p:sldIdLst>
    <p:sldId id="329" r:id="rId3"/>
    <p:sldId id="350" r:id="rId4"/>
    <p:sldId id="349" r:id="rId5"/>
    <p:sldId id="384" r:id="rId6"/>
    <p:sldId id="396" r:id="rId7"/>
    <p:sldId id="412" r:id="rId8"/>
    <p:sldId id="411" r:id="rId9"/>
    <p:sldId id="379" r:id="rId10"/>
    <p:sldId id="419" r:id="rId11"/>
    <p:sldId id="420" r:id="rId12"/>
    <p:sldId id="353" r:id="rId13"/>
    <p:sldId id="421" r:id="rId14"/>
    <p:sldId id="422" r:id="rId15"/>
    <p:sldId id="424" r:id="rId16"/>
  </p:sldIdLst>
  <p:sldSz cx="9144000" cy="6858000" type="screen4x3"/>
  <p:notesSz cx="6761163" cy="9942513"/>
  <p:defaultTextStyle>
    <a:defPPr>
      <a:defRPr lang="en-GB"/>
    </a:defPPr>
    <a:lvl1pPr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i="1" kern="1200">
        <a:solidFill>
          <a:schemeClr val="tx1"/>
        </a:solidFill>
        <a:latin typeface="Arial" panose="020B0604020202020204" pitchFamily="34" charset="0"/>
        <a:ea typeface="+mn-ea"/>
        <a:cs typeface="+mn-cs"/>
      </a:defRPr>
    </a:lvl5pPr>
    <a:lvl6pPr marL="2286000" algn="l" defTabSz="914400" rtl="0" eaLnBrk="1" latinLnBrk="0" hangingPunct="1">
      <a:defRPr i="1" kern="1200">
        <a:solidFill>
          <a:schemeClr val="tx1"/>
        </a:solidFill>
        <a:latin typeface="Arial" panose="020B0604020202020204" pitchFamily="34" charset="0"/>
        <a:ea typeface="+mn-ea"/>
        <a:cs typeface="+mn-cs"/>
      </a:defRPr>
    </a:lvl6pPr>
    <a:lvl7pPr marL="2743200" algn="l" defTabSz="914400" rtl="0" eaLnBrk="1" latinLnBrk="0" hangingPunct="1">
      <a:defRPr i="1" kern="1200">
        <a:solidFill>
          <a:schemeClr val="tx1"/>
        </a:solidFill>
        <a:latin typeface="Arial" panose="020B0604020202020204" pitchFamily="34" charset="0"/>
        <a:ea typeface="+mn-ea"/>
        <a:cs typeface="+mn-cs"/>
      </a:defRPr>
    </a:lvl7pPr>
    <a:lvl8pPr marL="3200400" algn="l" defTabSz="914400" rtl="0" eaLnBrk="1" latinLnBrk="0" hangingPunct="1">
      <a:defRPr i="1" kern="1200">
        <a:solidFill>
          <a:schemeClr val="tx1"/>
        </a:solidFill>
        <a:latin typeface="Arial" panose="020B0604020202020204" pitchFamily="34" charset="0"/>
        <a:ea typeface="+mn-ea"/>
        <a:cs typeface="+mn-cs"/>
      </a:defRPr>
    </a:lvl8pPr>
    <a:lvl9pPr marL="3657600" algn="l" defTabSz="914400" rtl="0" eaLnBrk="1" latinLnBrk="0" hangingPunct="1">
      <a:defRPr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6E4"/>
    <a:srgbClr val="EADEE7"/>
    <a:srgbClr val="ED1D24"/>
    <a:srgbClr val="445895"/>
    <a:srgbClr val="CDDEFF"/>
    <a:srgbClr val="002060"/>
    <a:srgbClr val="F0F3FB"/>
    <a:srgbClr val="E2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1" autoAdjust="0"/>
    <p:restoredTop sz="95988" autoAdjust="0"/>
  </p:normalViewPr>
  <p:slideViewPr>
    <p:cSldViewPr>
      <p:cViewPr varScale="1">
        <p:scale>
          <a:sx n="97" d="100"/>
          <a:sy n="97" d="100"/>
        </p:scale>
        <p:origin x="84" y="366"/>
      </p:cViewPr>
      <p:guideLst>
        <p:guide orient="horz" pos="4319"/>
        <p:guide/>
      </p:guideLst>
    </p:cSldViewPr>
  </p:slideViewPr>
  <p:notesTextViewPr>
    <p:cViewPr>
      <p:scale>
        <a:sx n="100" d="100"/>
        <a:sy n="100" d="100"/>
      </p:scale>
      <p:origin x="0" y="0"/>
    </p:cViewPr>
  </p:notesTextViewPr>
  <p:sorterViewPr>
    <p:cViewPr>
      <p:scale>
        <a:sx n="100" d="100"/>
        <a:sy n="100" d="100"/>
      </p:scale>
      <p:origin x="0" y="1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30525" cy="496888"/>
          </a:xfrm>
          <a:prstGeom prst="rect">
            <a:avLst/>
          </a:prstGeom>
        </p:spPr>
        <p:txBody>
          <a:bodyPr vert="horz" lIns="91440" tIns="45720" rIns="91440" bIns="45720" rtlCol="0"/>
          <a:lstStyle>
            <a:lvl1pPr algn="l" eaLnBrk="1" hangingPunct="1">
              <a:defRPr sz="1200" i="0">
                <a:latin typeface="Arial" panose="020B0604020202020204" pitchFamily="34" charset="0"/>
              </a:defRPr>
            </a:lvl1pPr>
          </a:lstStyle>
          <a:p>
            <a:pPr>
              <a:defRPr/>
            </a:pPr>
            <a:endParaRPr lang="it-IT" dirty="0"/>
          </a:p>
        </p:txBody>
      </p:sp>
      <p:sp>
        <p:nvSpPr>
          <p:cNvPr id="3" name="Segnaposto data 2"/>
          <p:cNvSpPr>
            <a:spLocks noGrp="1"/>
          </p:cNvSpPr>
          <p:nvPr>
            <p:ph type="dt" idx="1"/>
          </p:nvPr>
        </p:nvSpPr>
        <p:spPr>
          <a:xfrm>
            <a:off x="3829050" y="0"/>
            <a:ext cx="2930525" cy="496888"/>
          </a:xfrm>
          <a:prstGeom prst="rect">
            <a:avLst/>
          </a:prstGeom>
        </p:spPr>
        <p:txBody>
          <a:bodyPr vert="horz" lIns="91440" tIns="45720" rIns="91440" bIns="45720" rtlCol="0"/>
          <a:lstStyle>
            <a:lvl1pPr algn="r" eaLnBrk="1" hangingPunct="1">
              <a:defRPr sz="1200" i="0">
                <a:latin typeface="Arial" panose="020B0604020202020204" pitchFamily="34" charset="0"/>
              </a:defRPr>
            </a:lvl1pPr>
          </a:lstStyle>
          <a:p>
            <a:pPr>
              <a:defRPr/>
            </a:pPr>
            <a:fld id="{E85DC6F2-61F7-47F7-BDDB-8773C9C1B552}" type="datetimeFigureOut">
              <a:rPr lang="it-IT"/>
              <a:t>20/01/2020</a:t>
            </a:fld>
            <a:endParaRPr lang="it-IT" dirty="0"/>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it-IT" noProof="0" dirty="0"/>
          </a:p>
        </p:txBody>
      </p:sp>
      <p:sp>
        <p:nvSpPr>
          <p:cNvPr id="5" name="Segnaposto note 4"/>
          <p:cNvSpPr>
            <a:spLocks noGrp="1"/>
          </p:cNvSpPr>
          <p:nvPr>
            <p:ph type="body" sz="quarter" idx="3"/>
          </p:nvPr>
        </p:nvSpPr>
        <p:spPr>
          <a:xfrm>
            <a:off x="676275" y="4722813"/>
            <a:ext cx="5408613" cy="4473575"/>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444038"/>
            <a:ext cx="2930525" cy="496887"/>
          </a:xfrm>
          <a:prstGeom prst="rect">
            <a:avLst/>
          </a:prstGeom>
        </p:spPr>
        <p:txBody>
          <a:bodyPr vert="horz" lIns="91440" tIns="45720" rIns="91440" bIns="45720" rtlCol="0" anchor="b"/>
          <a:lstStyle>
            <a:lvl1pPr algn="l" eaLnBrk="1" hangingPunct="1">
              <a:defRPr sz="1200" i="0">
                <a:latin typeface="Arial" panose="020B0604020202020204" pitchFamily="34" charset="0"/>
              </a:defRPr>
            </a:lvl1pPr>
          </a:lstStyle>
          <a:p>
            <a:pPr>
              <a:defRPr/>
            </a:pPr>
            <a:endParaRPr lang="it-IT" dirty="0"/>
          </a:p>
        </p:txBody>
      </p:sp>
      <p:sp>
        <p:nvSpPr>
          <p:cNvPr id="7" name="Segnaposto numero diapositiva 6"/>
          <p:cNvSpPr>
            <a:spLocks noGrp="1"/>
          </p:cNvSpPr>
          <p:nvPr>
            <p:ph type="sldNum" sz="quarter" idx="5"/>
          </p:nvPr>
        </p:nvSpPr>
        <p:spPr>
          <a:xfrm>
            <a:off x="3829050" y="9444038"/>
            <a:ext cx="2930525" cy="496887"/>
          </a:xfrm>
          <a:prstGeom prst="rect">
            <a:avLst/>
          </a:prstGeom>
        </p:spPr>
        <p:txBody>
          <a:bodyPr vert="horz" wrap="square" lIns="91440" tIns="45720" rIns="91440" bIns="45720" numCol="1" anchor="b" anchorCtr="0" compatLnSpc="1"/>
          <a:lstStyle>
            <a:lvl1pPr algn="r" eaLnBrk="1" hangingPunct="1">
              <a:defRPr sz="1200" i="0">
                <a:cs typeface="Arial" panose="020B0604020202020204" pitchFamily="34" charset="0"/>
              </a:defRPr>
            </a:lvl1pPr>
          </a:lstStyle>
          <a:p>
            <a:pPr>
              <a:defRPr/>
            </a:pPr>
            <a:fld id="{7A07579C-B849-46E4-81D5-095676F8793D}" type="slidenum">
              <a:rPr lang="en-US"/>
              <a:t>‹#›</a:t>
            </a:fld>
            <a:endParaRPr lang="it-IT" dirty="0">
              <a:cs typeface="+mn-cs"/>
            </a:endParaRP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6D345E7-095D-4628-A017-2AA883E147ED}" type="slidenum">
              <a:rPr lang="en-GB" altLang="it-IT" smtClean="0">
                <a:solidFill>
                  <a:srgbClr val="000000"/>
                </a:solidFill>
                <a:latin typeface="Arial" panose="020B0604020202020204" pitchFamily="34" charset="0"/>
              </a:rPr>
              <a:t>1</a:t>
            </a:fld>
            <a:endParaRPr lang="en-GB" altLang="it-IT" dirty="0">
              <a:solidFill>
                <a:srgbClr val="000000"/>
              </a:solidFill>
              <a:latin typeface="Arial" panose="020B0604020202020204" pitchFamily="34" charset="0"/>
            </a:endParaRPr>
          </a:p>
        </p:txBody>
      </p:sp>
      <p:sp>
        <p:nvSpPr>
          <p:cNvPr id="18435" name="Rectangle 2"/>
          <p:cNvSpPr>
            <a:spLocks noGrp="1" noRot="1" noChangeAspect="1" noChangeArrowheads="1" noTextEdit="1"/>
          </p:cNvSpPr>
          <p:nvPr>
            <p:ph type="sldImg"/>
          </p:nvPr>
        </p:nvSpPr>
        <p:spPr bwMode="auto">
          <a:noFill/>
          <a:ln>
            <a:solidFill>
              <a:srgbClr val="000000"/>
            </a:solidFill>
            <a:miter lim="800000"/>
          </a:ln>
        </p:spPr>
      </p:sp>
      <p:sp>
        <p:nvSpPr>
          <p:cNvPr id="18436" name="Rectangle 3"/>
          <p:cNvSpPr>
            <a:spLocks noGrp="1" noChangeArrowheads="1"/>
          </p:cNvSpPr>
          <p:nvPr>
            <p:ph type="body" idx="1"/>
          </p:nvPr>
        </p:nvSpPr>
        <p:spPr bwMode="auto">
          <a:noFill/>
        </p:spPr>
        <p:txBody>
          <a:bodyPr wrap="square" numCol="1" anchor="t" anchorCtr="0" compatLnSpc="1"/>
          <a:lstStyle/>
          <a:p>
            <a:pPr eaLnBrk="1" hangingPunct="1"/>
            <a:endParaRPr lang="en-US" alt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ln>
        </p:spPr>
      </p:sp>
      <p:sp>
        <p:nvSpPr>
          <p:cNvPr id="3481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t>11</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bwMode="auto">
          <a:noFill/>
          <a:ln>
            <a:solidFill>
              <a:srgbClr val="000000"/>
            </a:solidFill>
            <a:miter lim="800000"/>
          </a:ln>
        </p:spPr>
      </p:sp>
      <p:sp>
        <p:nvSpPr>
          <p:cNvPr id="3481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3482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A44F31C-2D1F-4EC9-B3F1-334B594AA577}" type="slidenum">
              <a:rPr lang="x-none" altLang="it-IT" i="0">
                <a:solidFill>
                  <a:srgbClr val="000000"/>
                </a:solidFill>
                <a:latin typeface="Arial" panose="020B0604020202020204" pitchFamily="34" charset="0"/>
              </a:rPr>
              <a:t>12</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ln>
        </p:spPr>
      </p:sp>
      <p:sp>
        <p:nvSpPr>
          <p:cNvPr id="5939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59396"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AD62B56D-1B15-44DE-B517-41FD56C48F94}" type="slidenum">
              <a:rPr lang="x-none" altLang="it-IT" i="0">
                <a:solidFill>
                  <a:srgbClr val="000000"/>
                </a:solidFill>
                <a:latin typeface="Arial" panose="020B0604020202020204" pitchFamily="34" charset="0"/>
              </a:rPr>
              <a:t>14</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ln>
        </p:spPr>
      </p:sp>
      <p:sp>
        <p:nvSpPr>
          <p:cNvPr id="22531"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2532"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EC641F3-085E-404A-B442-0231AFD4B84A}" type="slidenum">
              <a:rPr lang="x-none" altLang="it-IT" i="0">
                <a:solidFill>
                  <a:srgbClr val="000000"/>
                </a:solidFill>
                <a:latin typeface="Arial" panose="020B0604020202020204" pitchFamily="34" charset="0"/>
              </a:rPr>
              <a:t>2</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egnaposto immagine diapositiva 1"/>
          <p:cNvSpPr>
            <a:spLocks noGrp="1" noRot="1" noChangeAspect="1" noTextEdit="1"/>
          </p:cNvSpPr>
          <p:nvPr>
            <p:ph type="sldImg"/>
          </p:nvPr>
        </p:nvSpPr>
        <p:spPr bwMode="auto">
          <a:noFill/>
          <a:ln>
            <a:solidFill>
              <a:srgbClr val="000000"/>
            </a:solidFill>
            <a:miter lim="800000"/>
          </a:ln>
        </p:spPr>
      </p:sp>
      <p:sp>
        <p:nvSpPr>
          <p:cNvPr id="24579"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4580" name="Segnaposto numero diapositiva 3"/>
          <p:cNvSpPr txBox="1">
            <a:spLocks noGrp="1"/>
          </p:cNvSpPr>
          <p:nvPr/>
        </p:nvSpPr>
        <p:spPr bwMode="auto">
          <a:xfrm>
            <a:off x="3829050" y="9444038"/>
            <a:ext cx="2930525" cy="496887"/>
          </a:xfrm>
          <a:prstGeom prst="rect">
            <a:avLst/>
          </a:prstGeom>
          <a:noFill/>
          <a:ln>
            <a:noFill/>
          </a:ln>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CE584FA-CD33-4012-8C28-E8FE9CE9CBC9}" type="slidenum">
              <a:rPr lang="x-none" altLang="it-IT" i="0">
                <a:solidFill>
                  <a:srgbClr val="000000"/>
                </a:solidFill>
                <a:latin typeface="Arial" panose="020B0604020202020204" pitchFamily="34" charset="0"/>
              </a:rPr>
              <a:t>3</a:t>
            </a:fld>
            <a:endParaRPr lang="it-IT" altLang="it-IT" i="0" dirty="0">
              <a:solidFill>
                <a:srgbClr val="000000"/>
              </a:solidFill>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ln>
        </p:spPr>
      </p:sp>
      <p:sp>
        <p:nvSpPr>
          <p:cNvPr id="2867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t>5</a:t>
            </a:fld>
            <a:endParaRPr lang="it-IT" altLang="it-IT" i="0" dirty="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ln>
        </p:spPr>
      </p:sp>
      <p:sp>
        <p:nvSpPr>
          <p:cNvPr id="2867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t>6</a:t>
            </a:fld>
            <a:endParaRPr lang="it-IT" altLang="it-IT" i="0"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noFill/>
          <a:ln>
            <a:solidFill>
              <a:srgbClr val="000000"/>
            </a:solidFill>
            <a:miter lim="800000"/>
          </a:ln>
        </p:spPr>
      </p:sp>
      <p:sp>
        <p:nvSpPr>
          <p:cNvPr id="28675" name="Segnaposto note 2"/>
          <p:cNvSpPr>
            <a:spLocks noGrp="1"/>
          </p:cNvSpPr>
          <p:nvPr>
            <p:ph type="body" idx="1"/>
          </p:nvPr>
        </p:nvSpPr>
        <p:spPr bwMode="auto">
          <a:noFill/>
        </p:spPr>
        <p:txBody>
          <a:bodyPr wrap="square" numCol="1" anchor="t" anchorCtr="0" compatLnSpc="1"/>
          <a:lstStyle/>
          <a:p>
            <a:pPr eaLnBrk="1" hangingPunct="1">
              <a:spcBef>
                <a:spcPct val="0"/>
              </a:spcBef>
            </a:pPr>
            <a:endParaRPr lang="it-IT" altLang="it-IT" dirty="0"/>
          </a:p>
        </p:txBody>
      </p:sp>
      <p:sp>
        <p:nvSpPr>
          <p:cNvPr id="28676" name="Segnaposto numero diapositiva 3"/>
          <p:cNvSpPr>
            <a:spLocks noGrp="1"/>
          </p:cNvSpPr>
          <p:nvPr>
            <p:ph type="sldNum" sz="quarter" idx="5"/>
          </p:nvPr>
        </p:nvSpPr>
        <p:spPr bwMode="auto">
          <a:noFill/>
        </p:spPr>
        <p:txBody>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fld id="{A11BDE67-22A4-453D-8F1D-E9555A3F8F59}" type="slidenum">
              <a:rPr lang="it-IT" altLang="it-IT" i="0" smtClean="0">
                <a:solidFill>
                  <a:srgbClr val="000000"/>
                </a:solidFill>
              </a:rPr>
              <a:t>7</a:t>
            </a:fld>
            <a:endParaRPr lang="it-IT" altLang="it-IT" i="0"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8</a:t>
            </a:fld>
            <a:endParaRPr lang="it-IT" dirty="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9</a:t>
            </a:fld>
            <a:endParaRPr lang="it-IT" dirty="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en-US" sz="1200" dirty="0"/>
              <a:t>*** The baseline characteristics table is now in the </a:t>
            </a:r>
            <a:r>
              <a:rPr lang="en-US" sz="1200" dirty="0" err="1"/>
              <a:t>supp</a:t>
            </a:r>
            <a:r>
              <a:rPr lang="en-US" sz="1200" dirty="0"/>
              <a:t> file which I don’t have access to. </a:t>
            </a:r>
          </a:p>
          <a:p>
            <a:endParaRPr lang="en-US" dirty="0"/>
          </a:p>
        </p:txBody>
      </p:sp>
      <p:sp>
        <p:nvSpPr>
          <p:cNvPr id="4" name="Slide Number Placeholder 3"/>
          <p:cNvSpPr>
            <a:spLocks noGrp="1"/>
          </p:cNvSpPr>
          <p:nvPr>
            <p:ph type="sldNum" sz="quarter" idx="10"/>
          </p:nvPr>
        </p:nvSpPr>
        <p:spPr/>
        <p:txBody>
          <a:bodyPr/>
          <a:lstStyle/>
          <a:p>
            <a:pPr>
              <a:defRPr/>
            </a:pPr>
            <a:fld id="{7A07579C-B849-46E4-81D5-095676F8793D}" type="slidenum">
              <a:rPr lang="en-US" smtClean="0"/>
              <a:t>10</a:t>
            </a:fld>
            <a:endParaRPr lang="it-IT"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DE3EC82-1B01-4E61-8144-D6203CB61C62}" type="slidenum">
              <a:rPr lang="en-US"/>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testo verticale 2"/>
          <p:cNvSpPr>
            <a:spLocks noGrp="1"/>
          </p:cNvSpPr>
          <p:nvPr>
            <p:ph type="body" orient="vert" idx="1" hasCustomPrompt="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140D8DF2-7700-485C-A24B-6C4C21AB59CF}" type="slidenum">
              <a:rPr lang="en-US"/>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hasCustomPrompt="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107C36B0-32BF-4C1D-8B14-A851CC5C51F3}" type="slidenum">
              <a:rPr lang="en-US"/>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3093B851-8467-4832-92CA-ED9F07BADCA2}" type="slidenum">
              <a:rPr lang="en-GB"/>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054CE0B-E619-4A04-AFDC-98E880E5E2AC}" type="slidenum">
              <a:rPr lang="en-GB"/>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A4AD40B0-C877-4B88-B941-F24B4AD5AAE9}" type="slidenum">
              <a:rPr lang="en-GB"/>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82DC06DB-2521-444A-8DBE-D0AA6A95A11A}" type="slidenum">
              <a:rPr lang="en-GB"/>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8"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963F55CC-90EC-4ED1-B27D-C5BB50F5A40C}" type="slidenum">
              <a:rPr lang="en-GB"/>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4"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6D1B118-3A41-4160-BC46-15821FE16282}" type="slidenum">
              <a:rPr lang="en-GB"/>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3"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4335A405-2C77-4A47-9402-95622389C786}" type="slidenum">
              <a:rPr lang="en-GB"/>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37066658-6B9B-46F2-8D64-99C8FA404B39}" type="slidenum">
              <a:rPr lang="en-GB"/>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idx="1" hasCustomPrompt="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C909CB6-6D70-440F-BE29-455026851B21}" type="slidenum">
              <a:rPr lang="en-US"/>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6"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2E61DCDB-A505-4D00-A47A-42AB4F4F12DF}" type="slidenum">
              <a:rPr lang="en-GB"/>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79A8D181-7187-4539-95BF-29D4AC90ABA5}" type="slidenum">
              <a:rPr lang="en-GB"/>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p:txBody>
          <a:bodyPr/>
          <a:lstStyle>
            <a:lvl1pPr>
              <a:defRPr>
                <a:cs typeface="+mn-cs"/>
              </a:defRPr>
            </a:lvl1pPr>
          </a:lstStyle>
          <a:p>
            <a:pPr>
              <a:defRPr/>
            </a:pPr>
            <a:endParaRPr lang="en-GB" dirty="0"/>
          </a:p>
        </p:txBody>
      </p:sp>
      <p:sp>
        <p:nvSpPr>
          <p:cNvPr id="5" name="Rectangle 5"/>
          <p:cNvSpPr>
            <a:spLocks noGrp="1" noChangeArrowheads="1"/>
          </p:cNvSpPr>
          <p:nvPr>
            <p:ph type="ftr" sz="quarter" idx="11"/>
          </p:nvPr>
        </p:nvSpPr>
        <p:spPr/>
        <p:txBody>
          <a:bodyPr/>
          <a:lstStyle>
            <a:lvl1pPr algn="l">
              <a:defRPr>
                <a:cs typeface="+mn-cs"/>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2AA5E476-6F4A-42B8-8255-3D7FB57E1F99}" type="slidenum">
              <a:rPr lang="en-GB"/>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endParaRPr lang="en-GB" dirty="0"/>
          </a:p>
        </p:txBody>
      </p:sp>
      <p:sp>
        <p:nvSpPr>
          <p:cNvPr id="5" name="Rectangle 5"/>
          <p:cNvSpPr>
            <a:spLocks noGrp="1" noChangeArrowheads="1"/>
          </p:cNvSpPr>
          <p:nvPr>
            <p:ph type="ftr" sz="quarter" idx="11"/>
          </p:nvPr>
        </p:nvSpPr>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p:txBody>
          <a:bodyPr/>
          <a:lstStyle>
            <a:lvl1pPr>
              <a:defRPr/>
            </a:lvl1pPr>
          </a:lstStyle>
          <a:p>
            <a:pPr>
              <a:defRPr/>
            </a:pPr>
            <a:fld id="{C7007470-8E3A-4B11-89EA-065FF43B9312}" type="slidenum">
              <a:rPr lang="en-US"/>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7803EB94-954C-42B7-BC7B-F6998BFAAE35}" type="slidenum">
              <a:rPr lang="en-US"/>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lvl1pPr>
              <a:defRPr/>
            </a:lvl1pPr>
          </a:lstStyle>
          <a:p>
            <a:r>
              <a:rPr lang="it-IT"/>
              <a:t>Fare clic per modificare lo stile del titolo</a:t>
            </a:r>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a:lvl1pPr>
          </a:lstStyle>
          <a:p>
            <a:pPr>
              <a:defRPr/>
            </a:pPr>
            <a:fld id="{43178C1A-D1D9-4F7B-859A-60F116829842}" type="slidenum">
              <a:rPr lang="en-US"/>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vl1pPr>
          </a:lstStyle>
          <a:p>
            <a:pPr>
              <a:defRPr/>
            </a:pPr>
            <a:endParaRPr lang="en-GB" dirty="0"/>
          </a:p>
        </p:txBody>
      </p:sp>
      <p:sp>
        <p:nvSpPr>
          <p:cNvPr id="4" name="Rectangle 5"/>
          <p:cNvSpPr>
            <a:spLocks noGrp="1" noChangeArrowheads="1"/>
          </p:cNvSpPr>
          <p:nvPr>
            <p:ph type="ftr" sz="quarter" idx="11"/>
          </p:nvPr>
        </p:nvSpPr>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p:txBody>
          <a:bodyPr/>
          <a:lstStyle>
            <a:lvl1pPr>
              <a:defRPr/>
            </a:lvl1pPr>
          </a:lstStyle>
          <a:p>
            <a:pPr>
              <a:defRPr/>
            </a:pPr>
            <a:fld id="{E389177E-B0CC-4BAA-86B1-C7EC57F86527}" type="slidenum">
              <a:rPr lang="en-US"/>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dirty="0"/>
          </a:p>
        </p:txBody>
      </p:sp>
      <p:sp>
        <p:nvSpPr>
          <p:cNvPr id="3" name="Rectangle 5"/>
          <p:cNvSpPr>
            <a:spLocks noGrp="1" noChangeArrowheads="1"/>
          </p:cNvSpPr>
          <p:nvPr>
            <p:ph type="ftr" sz="quarter" idx="11"/>
          </p:nvPr>
        </p:nvSpPr>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p:txBody>
          <a:bodyPr/>
          <a:lstStyle>
            <a:lvl1pPr>
              <a:defRPr/>
            </a:lvl1pPr>
          </a:lstStyle>
          <a:p>
            <a:pPr>
              <a:defRPr/>
            </a:pPr>
            <a:fld id="{7C3A35F0-57CA-4226-B22C-AEDC13518215}" type="slidenum">
              <a:rPr lang="en-US"/>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D0913055-48F1-4760-A228-BF2BB82244EF}" type="slidenum">
              <a:rPr lang="en-US"/>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GB" dirty="0"/>
          </a:p>
        </p:txBody>
      </p:sp>
      <p:sp>
        <p:nvSpPr>
          <p:cNvPr id="6" name="Rectangle 5"/>
          <p:cNvSpPr>
            <a:spLocks noGrp="1" noChangeArrowheads="1"/>
          </p:cNvSpPr>
          <p:nvPr>
            <p:ph type="ftr" sz="quarter" idx="11"/>
          </p:nvPr>
        </p:nvSpPr>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p:txBody>
          <a:bodyPr/>
          <a:lstStyle>
            <a:lvl1pPr>
              <a:defRPr/>
            </a:lvl1pPr>
          </a:lstStyle>
          <a:p>
            <a:pPr>
              <a:defRPr/>
            </a:pPr>
            <a:fld id="{6695BB04-7A9D-4F2A-9B1F-9B9D5AF2E16F}" type="slidenum">
              <a:rPr lang="en-US"/>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en-GB" altLang="it-IT"/>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i="0">
                <a:latin typeface="Arial" panose="020B0604020202020204" pitchFamily="34" charset="0"/>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i="0">
                <a:latin typeface="Arial" panose="020B0604020202020204" pitchFamily="34" charset="0"/>
              </a:defRPr>
            </a:lvl1pPr>
          </a:lstStyle>
          <a:p>
            <a:pPr>
              <a:defRPr/>
            </a:pPr>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i="0">
                <a:cs typeface="Arial" panose="020B0604020202020204" pitchFamily="34" charset="0"/>
              </a:defRPr>
            </a:lvl1pPr>
          </a:lstStyle>
          <a:p>
            <a:pPr>
              <a:defRPr/>
            </a:pPr>
            <a:fld id="{E13D8571-8C07-428E-A66A-16124D03FB04}" type="slidenum">
              <a:rPr lang="en-US"/>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lstStyle/>
          <a:p>
            <a:pPr lvl="0"/>
            <a:r>
              <a:rPr lang="en-GB" altLang="it-IT"/>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lstStyle/>
          <a:p>
            <a:pPr lvl="0"/>
            <a:r>
              <a:rPr lang="en-GB" altLang="it-IT"/>
              <a:t>Click to edit Master text styles</a:t>
            </a:r>
          </a:p>
          <a:p>
            <a:pPr lvl="1"/>
            <a:r>
              <a:rPr lang="en-GB" altLang="it-IT"/>
              <a:t>Second level</a:t>
            </a:r>
          </a:p>
          <a:p>
            <a:pPr lvl="2"/>
            <a:r>
              <a:rPr lang="en-GB" altLang="it-IT"/>
              <a:t>Third level</a:t>
            </a:r>
          </a:p>
          <a:p>
            <a:pPr lvl="3"/>
            <a:r>
              <a:rPr lang="en-GB" altLang="it-IT"/>
              <a:t>Fourth level</a:t>
            </a:r>
          </a:p>
          <a:p>
            <a:pPr lvl="4"/>
            <a:r>
              <a:rPr lang="en-GB" altLang="it-IT"/>
              <a:t>Fifth level</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i="0">
                <a:solidFill>
                  <a:srgbClr val="000000"/>
                </a:solidFill>
                <a:latin typeface="Arial" panose="020B0604020202020204" pitchFamily="34" charset="0"/>
                <a:cs typeface="Arial" panose="020B0604020202020204" pitchFamily="34" charset="0"/>
              </a:defRPr>
            </a:lvl1pPr>
          </a:lstStyle>
          <a:p>
            <a:pPr>
              <a:defRPr/>
            </a:pPr>
            <a:endParaRPr lang="en-GB" dirty="0"/>
          </a:p>
        </p:txBody>
      </p:sp>
      <p:sp>
        <p:nvSpPr>
          <p:cNvPr id="6758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i="0">
                <a:solidFill>
                  <a:srgbClr val="000000"/>
                </a:solidFill>
                <a:latin typeface="Arial" panose="020B0604020202020204" pitchFamily="34" charset="0"/>
                <a:cs typeface="Arial" panose="020B0604020202020204" pitchFamily="34" charset="0"/>
              </a:defRPr>
            </a:lvl1pPr>
          </a:lstStyle>
          <a:p>
            <a:pPr>
              <a:defRPr/>
            </a:pPr>
            <a:endParaRPr lang="en-GB" dirty="0"/>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i="0">
                <a:solidFill>
                  <a:srgbClr val="000000"/>
                </a:solidFill>
                <a:cs typeface="Arial" panose="020B0604020202020204" pitchFamily="34" charset="0"/>
              </a:defRPr>
            </a:lvl1pPr>
          </a:lstStyle>
          <a:p>
            <a:pPr>
              <a:defRPr/>
            </a:pPr>
            <a:fld id="{D62B089E-E7A4-431C-A446-EF849B64A322}" type="slidenum">
              <a:rPr lang="en-GB"/>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2"/>
          <p:cNvGrpSpPr/>
          <p:nvPr/>
        </p:nvGrpSpPr>
        <p:grpSpPr bwMode="auto">
          <a:xfrm>
            <a:off x="0" y="-15875"/>
            <a:ext cx="9144000" cy="923925"/>
            <a:chOff x="0" y="3755"/>
            <a:chExt cx="5760" cy="582"/>
          </a:xfrm>
        </p:grpSpPr>
        <p:pic>
          <p:nvPicPr>
            <p:cNvPr id="17415"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17416"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7411" name="Text Box 5"/>
          <p:cNvSpPr txBox="1">
            <a:spLocks noChangeArrowheads="1"/>
          </p:cNvSpPr>
          <p:nvPr/>
        </p:nvSpPr>
        <p:spPr bwMode="auto">
          <a:xfrm>
            <a:off x="228600" y="1295400"/>
            <a:ext cx="8748713" cy="5857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it-IT" b="1" i="0" dirty="0">
                <a:solidFill>
                  <a:srgbClr val="000000"/>
                </a:solidFill>
                <a:cs typeface="Arial" panose="020B0604020202020204" pitchFamily="34" charset="0"/>
              </a:rPr>
              <a:t>UOG </a:t>
            </a:r>
            <a:r>
              <a:rPr lang="en-GB" altLang="zh-CN" b="1" i="0" dirty="0" smtClean="0">
                <a:solidFill>
                  <a:srgbClr val="000000"/>
                </a:solidFill>
                <a:cs typeface="Arial" panose="020B0604020202020204" pitchFamily="34" charset="0"/>
              </a:rPr>
              <a:t>Journal Club: December </a:t>
            </a:r>
            <a:r>
              <a:rPr lang="en-US" altLang="zh-CN" b="1" i="0" dirty="0" smtClean="0">
                <a:solidFill>
                  <a:srgbClr val="000000"/>
                </a:solidFill>
                <a:cs typeface="Arial" panose="020B0604020202020204" pitchFamily="34" charset="0"/>
              </a:rPr>
              <a:t>2019</a:t>
            </a:r>
            <a:endParaRPr lang="en-GB" altLang="it-IT" b="1" i="0" dirty="0">
              <a:solidFill>
                <a:srgbClr val="000000"/>
              </a:solidFill>
              <a:cs typeface="Arial" panose="020B0604020202020204" pitchFamily="34" charset="0"/>
            </a:endParaRPr>
          </a:p>
        </p:txBody>
      </p:sp>
      <p:sp>
        <p:nvSpPr>
          <p:cNvPr id="17412" name="TextBox 1"/>
          <p:cNvSpPr txBox="1">
            <a:spLocks noChangeArrowheads="1"/>
          </p:cNvSpPr>
          <p:nvPr/>
        </p:nvSpPr>
        <p:spPr bwMode="auto">
          <a:xfrm>
            <a:off x="755576" y="2169687"/>
            <a:ext cx="7848872" cy="2683812"/>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zh-CN" altLang="en-US" sz="2000" b="1" i="0" dirty="0"/>
              <a:t>根据</a:t>
            </a:r>
            <a:r>
              <a:rPr lang="en-US" altLang="zh-CN" sz="2000" b="1" i="0" dirty="0"/>
              <a:t>ESHRE/ESGE</a:t>
            </a:r>
            <a:r>
              <a:rPr lang="zh-CN" altLang="en-US" sz="2000" b="1" i="0" dirty="0"/>
              <a:t>、</a:t>
            </a:r>
            <a:r>
              <a:rPr lang="en-US" altLang="zh-CN" sz="2000" b="1" i="0" dirty="0"/>
              <a:t>ASRM</a:t>
            </a:r>
            <a:r>
              <a:rPr lang="zh-CN" altLang="en-US" sz="2000" b="1" i="0" dirty="0"/>
              <a:t>和</a:t>
            </a:r>
            <a:r>
              <a:rPr lang="en-US" altLang="zh-CN" sz="2000" b="1" i="0" dirty="0"/>
              <a:t>CUME</a:t>
            </a:r>
            <a:r>
              <a:rPr lang="zh-CN" altLang="en-US" sz="2000" b="1" i="0" dirty="0"/>
              <a:t>定义的纵隔子宫：与不孕和流产的关系，妇女和医疗保健系统的费用和警告</a:t>
            </a:r>
            <a:endParaRPr lang="en-US" altLang="zh-CN" sz="2000" b="1" i="0" dirty="0"/>
          </a:p>
          <a:p>
            <a:pPr algn="ctr">
              <a:buNone/>
            </a:pPr>
            <a:endParaRPr lang="en-US" sz="2000" b="1" i="0" dirty="0"/>
          </a:p>
          <a:p>
            <a:pPr algn="ctr">
              <a:buNone/>
            </a:pPr>
            <a:endParaRPr lang="sv-SE" sz="1800" i="0" dirty="0"/>
          </a:p>
          <a:p>
            <a:pPr>
              <a:buNone/>
            </a:pPr>
            <a:r>
              <a:rPr lang="sv-SE" sz="1800" i="0" dirty="0"/>
              <a:t>A. Ludwin, I. Ludwin, M.A. Coelho Neto, C. O. Nastri, B. Bhagavath, </a:t>
            </a:r>
          </a:p>
          <a:p>
            <a:pPr>
              <a:buNone/>
            </a:pPr>
            <a:r>
              <a:rPr lang="sv-SE" sz="1800" i="0" dirty="0"/>
              <a:t>S. R. Lindheim and W. P. Martins</a:t>
            </a:r>
          </a:p>
          <a:p>
            <a:pPr>
              <a:buNone/>
            </a:pPr>
            <a:endParaRPr lang="sv-SE" sz="1800" i="0" dirty="0"/>
          </a:p>
          <a:p>
            <a:pPr algn="ctr" eaLnBrk="1" hangingPunct="1">
              <a:spcBef>
                <a:spcPct val="0"/>
              </a:spcBef>
              <a:spcAft>
                <a:spcPts val="600"/>
              </a:spcAft>
              <a:buNone/>
              <a:defRPr/>
            </a:pPr>
            <a:r>
              <a:rPr lang="it-IT" sz="1800" dirty="0"/>
              <a:t>Volume 54, Issue 6, pages 800–814</a:t>
            </a:r>
          </a:p>
        </p:txBody>
      </p:sp>
      <p:sp>
        <p:nvSpPr>
          <p:cNvPr id="17413" name="TextBox 2"/>
          <p:cNvSpPr txBox="1">
            <a:spLocks noChangeArrowheads="1"/>
          </p:cNvSpPr>
          <p:nvPr/>
        </p:nvSpPr>
        <p:spPr bwMode="auto">
          <a:xfrm>
            <a:off x="1987973" y="5598426"/>
            <a:ext cx="6624736" cy="677108"/>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US" sz="1900" i="0" dirty="0">
                <a:solidFill>
                  <a:srgbClr val="000000"/>
                </a:solidFill>
                <a:cs typeface="Arial" panose="020B0604020202020204" pitchFamily="34" charset="0"/>
              </a:rPr>
              <a:t>杂志俱乐部幻灯片由</a:t>
            </a:r>
            <a:r>
              <a:rPr lang="en-GB" altLang="it-IT" sz="1900" i="0" dirty="0">
                <a:solidFill>
                  <a:srgbClr val="000000"/>
                </a:solidFill>
                <a:cs typeface="Arial" panose="020B0604020202020204" pitchFamily="34" charset="0"/>
              </a:rPr>
              <a:t>Dr Fiona </a:t>
            </a:r>
            <a:r>
              <a:rPr lang="en-GB" altLang="it-IT" sz="1900" i="0" dirty="0" err="1">
                <a:solidFill>
                  <a:srgbClr val="000000"/>
                </a:solidFill>
                <a:cs typeface="Arial" panose="020B0604020202020204" pitchFamily="34" charset="0"/>
              </a:rPr>
              <a:t>Brownfoot</a:t>
            </a:r>
            <a:r>
              <a:rPr lang="en-US" altLang="zh-CN" sz="1900" i="0" dirty="0">
                <a:solidFill>
                  <a:srgbClr val="000000"/>
                </a:solidFill>
                <a:cs typeface="Arial" panose="020B0604020202020204" pitchFamily="34" charset="0"/>
              </a:rPr>
              <a:t>(UOG</a:t>
            </a:r>
            <a:r>
              <a:rPr lang="zh-CN" altLang="en-US" sz="1900" i="0" dirty="0">
                <a:solidFill>
                  <a:srgbClr val="000000"/>
                </a:solidFill>
                <a:cs typeface="Arial" panose="020B0604020202020204" pitchFamily="34" charset="0"/>
              </a:rPr>
              <a:t>见习编辑</a:t>
            </a:r>
            <a:r>
              <a:rPr lang="en-US" altLang="zh-CN" sz="1900" i="0" dirty="0">
                <a:solidFill>
                  <a:srgbClr val="000000"/>
                </a:solidFill>
                <a:cs typeface="Arial" panose="020B0604020202020204" pitchFamily="34" charset="0"/>
              </a:rPr>
              <a:t>)</a:t>
            </a:r>
            <a:r>
              <a:rPr lang="zh-CN" altLang="en-US" sz="1900" i="0" dirty="0" smtClean="0">
                <a:solidFill>
                  <a:srgbClr val="000000"/>
                </a:solidFill>
                <a:cs typeface="Arial" panose="020B0604020202020204" pitchFamily="34" charset="0"/>
              </a:rPr>
              <a:t>准备</a:t>
            </a:r>
            <a:endParaRPr lang="en-US" altLang="zh-CN" sz="1900" i="0" dirty="0" smtClean="0">
              <a:solidFill>
                <a:srgbClr val="000000"/>
              </a:solidFill>
              <a:cs typeface="Arial" panose="020B0604020202020204" pitchFamily="34" charset="0"/>
            </a:endParaRPr>
          </a:p>
          <a:p>
            <a:pPr eaLnBrk="1" hangingPunct="1">
              <a:spcBef>
                <a:spcPct val="0"/>
              </a:spcBef>
              <a:buFontTx/>
              <a:buNone/>
            </a:pPr>
            <a:r>
              <a:rPr lang="zh-CN" altLang="en-US" sz="1900" i="0" dirty="0" smtClean="0">
                <a:solidFill>
                  <a:srgbClr val="000000"/>
                </a:solidFill>
                <a:cs typeface="Arial" panose="020B0604020202020204" pitchFamily="34" charset="0"/>
              </a:rPr>
              <a:t>翻译：高凤云，吴青青</a:t>
            </a:r>
            <a:endParaRPr lang="en-GB" altLang="it-IT" sz="1900" i="0" dirty="0">
              <a:solidFill>
                <a:srgbClr val="000000"/>
              </a:solidFill>
              <a:cs typeface="Arial" panose="020B0604020202020204" pitchFamily="34" charset="0"/>
            </a:endParaRPr>
          </a:p>
        </p:txBody>
      </p:sp>
      <p:pic>
        <p:nvPicPr>
          <p:cNvPr id="17414" name="Picture 51" descr="\\ISUOG-DC01\users\ostirrup\Desktop\Journal Club logo.tif"/>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027" y="5080443"/>
            <a:ext cx="1575693" cy="13039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fade">
                                      <p:cBhvr>
                                        <p:cTn id="10" dur="500"/>
                                        <p:tgtEl>
                                          <p:spTgt spid="174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par>
                                <p:cTn id="14" presetID="10" presetClass="entr" presetSubtype="0" fill="hold" nodeType="withEffect">
                                  <p:stCondLst>
                                    <p:cond delay="0"/>
                                  </p:stCondLst>
                                  <p:childTnLst>
                                    <p:set>
                                      <p:cBhvr>
                                        <p:cTn id="15" dur="1" fill="hold">
                                          <p:stCondLst>
                                            <p:cond delay="0"/>
                                          </p:stCondLst>
                                        </p:cTn>
                                        <p:tgtEl>
                                          <p:spTgt spid="17414"/>
                                        </p:tgtEl>
                                        <p:attrNameLst>
                                          <p:attrName>style.visibility</p:attrName>
                                        </p:attrNameLst>
                                      </p:cBhvr>
                                      <p:to>
                                        <p:strVal val="visible"/>
                                      </p:to>
                                    </p:set>
                                    <p:animEffect transition="in" filter="fade">
                                      <p:cBhvr>
                                        <p:cTn id="16"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P spid="17412" grpId="0"/>
      <p:bldP spid="174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107504" y="1599183"/>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结果</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1" name="Text Box 5"/>
          <p:cNvSpPr txBox="1">
            <a:spLocks noChangeArrowheads="1"/>
          </p:cNvSpPr>
          <p:nvPr/>
        </p:nvSpPr>
        <p:spPr bwMode="auto">
          <a:xfrm>
            <a:off x="0" y="1052513"/>
            <a:ext cx="9143999" cy="566309"/>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AU" sz="1400" b="1" dirty="0" err="1">
                <a:solidFill>
                  <a:schemeClr val="bg1"/>
                </a:solidFill>
              </a:rPr>
              <a:t>Septae</a:t>
            </a:r>
            <a:r>
              <a:rPr lang="en-AU" sz="1400" b="1" dirty="0">
                <a:solidFill>
                  <a:schemeClr val="bg1"/>
                </a:solidFill>
              </a:rPr>
              <a:t> uterus according to ESHRE/ESGE, ASRM and CUME definitions </a:t>
            </a:r>
          </a:p>
          <a:p>
            <a:pPr algn="ctr">
              <a:buNone/>
            </a:pPr>
            <a:r>
              <a:rPr lang="sv-SE" sz="1400" b="1" dirty="0">
                <a:solidFill>
                  <a:srgbClr val="FFFFFF"/>
                </a:solidFill>
              </a:rPr>
              <a:t>A </a:t>
            </a:r>
            <a:r>
              <a:rPr lang="sv-SE" sz="1400" b="1" dirty="0" err="1">
                <a:solidFill>
                  <a:srgbClr val="FFFFFF"/>
                </a:solidFill>
              </a:rPr>
              <a:t>Ludwin</a:t>
            </a:r>
            <a:r>
              <a:rPr lang="sv-SE" sz="1400" b="1" dirty="0">
                <a:solidFill>
                  <a:srgbClr val="FFFFFF"/>
                </a:solidFill>
              </a:rPr>
              <a:t>, </a:t>
            </a:r>
            <a:r>
              <a:rPr lang="en-US" sz="1400" b="1" dirty="0">
                <a:solidFill>
                  <a:srgbClr val="FFFFFF"/>
                </a:solidFill>
              </a:rPr>
              <a:t>UOG </a:t>
            </a:r>
            <a:r>
              <a:rPr lang="en-US" sz="1400" b="1" dirty="0">
                <a:solidFill>
                  <a:schemeClr val="bg1"/>
                </a:solidFill>
              </a:rPr>
              <a:t>2019</a:t>
            </a:r>
            <a:endParaRPr lang="en-US" sz="1400" dirty="0">
              <a:solidFill>
                <a:schemeClr val="bg1"/>
              </a:solidFill>
            </a:endParaRPr>
          </a:p>
        </p:txBody>
      </p:sp>
      <p:sp>
        <p:nvSpPr>
          <p:cNvPr id="13" name="Content Placeholder 9"/>
          <p:cNvSpPr txBox="1"/>
          <p:nvPr/>
        </p:nvSpPr>
        <p:spPr bwMode="auto">
          <a:xfrm>
            <a:off x="107504" y="2060848"/>
            <a:ext cx="8928992" cy="1584176"/>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zh-CN" altLang="en-US" sz="1600" b="1" i="0" kern="0" dirty="0" smtClean="0"/>
              <a:t>纵隔子宫、不孕和流产 </a:t>
            </a:r>
            <a:r>
              <a:rPr lang="en-AU" sz="1600" b="1" i="0" kern="0" dirty="0" smtClean="0"/>
              <a:t>:</a:t>
            </a:r>
          </a:p>
          <a:p>
            <a:r>
              <a:rPr lang="zh-CN" altLang="en-US" sz="1200" i="0" kern="0" dirty="0" smtClean="0"/>
              <a:t>有</a:t>
            </a:r>
            <a:r>
              <a:rPr lang="en-US" altLang="zh-CN" sz="1200" i="0" kern="0" dirty="0" smtClean="0"/>
              <a:t>/</a:t>
            </a:r>
            <a:r>
              <a:rPr lang="zh-CN" altLang="en-US" sz="1200" i="0" kern="0" dirty="0" smtClean="0"/>
              <a:t>无不孕症的妇女中纵隔子宫的比例无明显差异。其中纵隔子宫的诊断是根据</a:t>
            </a:r>
            <a:r>
              <a:rPr lang="en-US" altLang="zh-CN" sz="1200" i="0" kern="0" dirty="0" smtClean="0"/>
              <a:t>ASRM-2016 (5% / 4%)</a:t>
            </a:r>
            <a:r>
              <a:rPr lang="zh-CN" altLang="en-US" sz="1200" i="0" kern="0" dirty="0" smtClean="0"/>
              <a:t>、</a:t>
            </a:r>
            <a:r>
              <a:rPr lang="en-US" altLang="zh-CN" sz="1200" i="0" kern="0" dirty="0" smtClean="0"/>
              <a:t>ESRE/ESGE-2016(35% / 28%)</a:t>
            </a:r>
            <a:r>
              <a:rPr lang="zh-CN" altLang="en-US" sz="1200" i="0" kern="0" dirty="0" smtClean="0"/>
              <a:t>和</a:t>
            </a:r>
            <a:r>
              <a:rPr lang="en-US" altLang="zh-CN" sz="1200" i="0" kern="0" dirty="0" smtClean="0"/>
              <a:t>CUME-2018(11% / 12%) </a:t>
            </a:r>
            <a:r>
              <a:rPr lang="zh-CN" altLang="en-US" sz="1200" i="0" kern="0" dirty="0" smtClean="0"/>
              <a:t>标准。</a:t>
            </a:r>
            <a:endParaRPr lang="en-AU" sz="1200" i="0" kern="0" dirty="0" smtClean="0"/>
          </a:p>
          <a:p>
            <a:r>
              <a:rPr lang="zh-CN" altLang="en-US" sz="1200" i="0" kern="0" dirty="0" smtClean="0"/>
              <a:t>与无流产史妇女相比，有流产史的妇女中纵隔子宫发生率显著增加。这种情况是纵隔子宫的诊断是根据</a:t>
            </a:r>
            <a:r>
              <a:rPr lang="en-US" altLang="zh-CN" sz="1200" i="0" kern="0" dirty="0" smtClean="0"/>
              <a:t>ASRM-2016 (11% / 3%)</a:t>
            </a:r>
            <a:r>
              <a:rPr lang="zh-CN" altLang="en-US" sz="1200" i="0" kern="0" dirty="0" smtClean="0"/>
              <a:t>和</a:t>
            </a:r>
            <a:r>
              <a:rPr lang="en-US" altLang="zh-CN" sz="1200" i="0" kern="0" dirty="0" smtClean="0"/>
              <a:t>CUME-2018(22% / 10%)</a:t>
            </a:r>
            <a:r>
              <a:rPr lang="zh-CN" altLang="en-US" sz="1200" i="0" kern="0" dirty="0" smtClean="0"/>
              <a:t>标准，而按照</a:t>
            </a:r>
            <a:r>
              <a:rPr lang="en-US" altLang="zh-CN" sz="1200" i="0" kern="0" dirty="0" smtClean="0"/>
              <a:t>ESRE/ESGE-2016(42% / 28%) </a:t>
            </a:r>
            <a:r>
              <a:rPr lang="zh-CN" altLang="en-US" sz="1200" i="0" kern="0" dirty="0" smtClean="0"/>
              <a:t>标准时差异就不明显了。</a:t>
            </a:r>
            <a:endParaRPr lang="en-AU" sz="1200" i="0" kern="0" dirty="0" smtClean="0"/>
          </a:p>
          <a:p>
            <a:r>
              <a:rPr lang="zh-CN" altLang="en-US" sz="1200" i="0" kern="0" dirty="0" smtClean="0"/>
              <a:t>用修订版</a:t>
            </a:r>
            <a:r>
              <a:rPr lang="en-US" altLang="zh-CN" sz="1200" i="0" kern="0" dirty="0" smtClean="0"/>
              <a:t>AFS-1988</a:t>
            </a:r>
            <a:r>
              <a:rPr lang="zh-CN" altLang="en-US" sz="1200" i="0" kern="0" dirty="0" smtClean="0"/>
              <a:t>分类方法，有流产史妇女与无流产史妇女的纵隔子宫比例有显著性差异，有不孕症妇女与无不孕症妇女的纵隔子宫比例无显著性差异。</a:t>
            </a:r>
            <a:endParaRPr lang="en-AU" sz="1200" i="0" kern="0" dirty="0" smtClean="0"/>
          </a:p>
          <a:p>
            <a:endParaRPr lang="en-AU" sz="1200" i="0" kern="0" dirty="0"/>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8" name="Rectangle 7"/>
          <p:cNvSpPr/>
          <p:nvPr/>
        </p:nvSpPr>
        <p:spPr>
          <a:xfrm>
            <a:off x="179388" y="5530006"/>
            <a:ext cx="8570466" cy="1077218"/>
          </a:xfrm>
          <a:prstGeom prst="rect">
            <a:avLst/>
          </a:prstGeom>
        </p:spPr>
        <p:txBody>
          <a:bodyPr wrap="square">
            <a:spAutoFit/>
          </a:bodyPr>
          <a:lstStyle/>
          <a:p>
            <a:r>
              <a:rPr lang="zh-CN" altLang="en-US" sz="1600" b="1" i="0" kern="0" dirty="0" smtClean="0"/>
              <a:t>更新纵隔子宫定义的成本影响 </a:t>
            </a:r>
            <a:r>
              <a:rPr lang="en-AU" sz="1600" b="1" i="0" kern="0" dirty="0" smtClean="0"/>
              <a:t>:</a:t>
            </a:r>
          </a:p>
          <a:p>
            <a:pPr marL="171450" indent="-171450">
              <a:buFont typeface="Arial" panose="020B0604020202020204" pitchFamily="34" charset="0"/>
              <a:buChar char="•"/>
            </a:pPr>
            <a:r>
              <a:rPr lang="zh-CN" altLang="en-US" sz="1200" i="0" kern="0" dirty="0" smtClean="0"/>
              <a:t>与</a:t>
            </a:r>
            <a:r>
              <a:rPr lang="en-US" altLang="zh-CN" sz="1200" i="0" kern="0" dirty="0" smtClean="0"/>
              <a:t>ASRM-2016</a:t>
            </a:r>
            <a:r>
              <a:rPr lang="zh-CN" altLang="en-US" sz="1200" i="0" kern="0" dirty="0" smtClean="0"/>
              <a:t>和</a:t>
            </a:r>
            <a:r>
              <a:rPr lang="en-US" altLang="zh-CN" sz="1200" i="0" kern="0" dirty="0" smtClean="0"/>
              <a:t>CUME-2018</a:t>
            </a:r>
            <a:r>
              <a:rPr lang="zh-CN" altLang="en-US" sz="1200" i="0" kern="0" dirty="0" smtClean="0"/>
              <a:t>定义相比，</a:t>
            </a:r>
            <a:r>
              <a:rPr lang="en-US" altLang="zh-CN" sz="1200" i="0" kern="0" dirty="0" smtClean="0"/>
              <a:t>ESRE/ESGE-2016</a:t>
            </a:r>
            <a:r>
              <a:rPr lang="zh-CN" altLang="en-US" sz="1200" i="0" kern="0" dirty="0" smtClean="0"/>
              <a:t>定义的纵隔子宫的相关费用可能会额外增加</a:t>
            </a:r>
            <a:r>
              <a:rPr lang="en-US" altLang="zh-CN" sz="1200" i="0" kern="0" dirty="0" smtClean="0"/>
              <a:t>1</a:t>
            </a:r>
            <a:r>
              <a:rPr lang="zh-CN" altLang="en-US" sz="1200" i="0" kern="0" dirty="0" smtClean="0"/>
              <a:t>，</a:t>
            </a:r>
            <a:r>
              <a:rPr lang="en-US" altLang="zh-CN" sz="1200" i="0" kern="0" dirty="0" smtClean="0"/>
              <a:t>000-2</a:t>
            </a:r>
            <a:r>
              <a:rPr lang="zh-CN" altLang="en-US" sz="1200" i="0" kern="0" dirty="0" smtClean="0"/>
              <a:t>，</a:t>
            </a:r>
            <a:r>
              <a:rPr lang="en-US" altLang="zh-CN" sz="1200" i="0" kern="0" dirty="0" smtClean="0"/>
              <a:t>000</a:t>
            </a:r>
            <a:r>
              <a:rPr lang="zh-CN" altLang="en-US" sz="1200" i="0" kern="0" dirty="0" smtClean="0"/>
              <a:t>亿美元</a:t>
            </a:r>
            <a:r>
              <a:rPr lang="en-US" altLang="zh-CN" sz="1200" i="0" kern="0" dirty="0" smtClean="0"/>
              <a:t>/</a:t>
            </a:r>
            <a:r>
              <a:rPr lang="zh-CN" altLang="en-US" sz="1200" i="0" kern="0" dirty="0" smtClean="0"/>
              <a:t>五年。</a:t>
            </a:r>
            <a:endParaRPr lang="en-AU" sz="1200" i="0" kern="0" dirty="0" smtClean="0"/>
          </a:p>
          <a:p>
            <a:pPr marL="171450" indent="-171450">
              <a:buFont typeface="Arial" panose="020B0604020202020204" pitchFamily="34" charset="0"/>
              <a:buChar char="•"/>
            </a:pPr>
            <a:r>
              <a:rPr lang="zh-CN" altLang="en-US" sz="1200" i="0" kern="0" dirty="0" smtClean="0"/>
              <a:t>将使用</a:t>
            </a:r>
            <a:r>
              <a:rPr lang="en-US" altLang="zh-CN" sz="1200" i="0" kern="0" dirty="0" smtClean="0"/>
              <a:t>ESHRE/ESGE</a:t>
            </a:r>
            <a:r>
              <a:rPr lang="zh-CN" altLang="en-US" sz="1200" i="0" kern="0" dirty="0" smtClean="0"/>
              <a:t>定义纵隔子宫的这项研究的数据与最近一项关于先天性子宫畸形患病率的</a:t>
            </a:r>
            <a:r>
              <a:rPr lang="en-US" altLang="zh-CN" sz="1200" i="0" kern="0" dirty="0" smtClean="0"/>
              <a:t>meta-</a:t>
            </a:r>
            <a:r>
              <a:rPr lang="zh-CN" altLang="en-US" sz="1200" i="0" kern="0" dirty="0" smtClean="0"/>
              <a:t>分析的数据进行成本比较，显示类似的成本增加</a:t>
            </a:r>
            <a:r>
              <a:rPr lang="en-US" altLang="zh-CN" sz="1200" i="0" kern="0" dirty="0" smtClean="0"/>
              <a:t>(</a:t>
            </a:r>
            <a:r>
              <a:rPr lang="zh-CN" altLang="en-US" sz="1200" i="0" kern="0" dirty="0" smtClean="0"/>
              <a:t>＞</a:t>
            </a:r>
            <a:r>
              <a:rPr lang="en-US" altLang="zh-CN" sz="1200" i="0" kern="0" dirty="0" smtClean="0"/>
              <a:t>2</a:t>
            </a:r>
            <a:r>
              <a:rPr lang="zh-CN" altLang="en-US" sz="1200" i="0" kern="0" dirty="0" smtClean="0"/>
              <a:t>，</a:t>
            </a:r>
            <a:r>
              <a:rPr lang="en-US" altLang="zh-CN" sz="1200" i="0" kern="0" dirty="0" smtClean="0"/>
              <a:t>000</a:t>
            </a:r>
            <a:r>
              <a:rPr lang="zh-CN" altLang="en-US" sz="1200" i="0" kern="0" dirty="0" smtClean="0"/>
              <a:t>亿美元</a:t>
            </a:r>
            <a:r>
              <a:rPr lang="en-US" altLang="zh-CN" sz="1200" i="0" kern="0" dirty="0" smtClean="0"/>
              <a:t>)</a:t>
            </a:r>
            <a:r>
              <a:rPr lang="zh-CN" altLang="en-US" sz="1200" i="0" kern="0" dirty="0" smtClean="0"/>
              <a:t>。</a:t>
            </a:r>
            <a:endParaRPr lang="en-AU" sz="1200" i="0" kern="0" dirty="0"/>
          </a:p>
        </p:txBody>
      </p:sp>
      <p:pic>
        <p:nvPicPr>
          <p:cNvPr id="9" name="Picture 8"/>
          <p:cNvPicPr>
            <a:picLocks noChangeAspect="1"/>
          </p:cNvPicPr>
          <p:nvPr/>
        </p:nvPicPr>
        <p:blipFill>
          <a:blip r:embed="rId5" cstate="print"/>
          <a:stretch>
            <a:fillRect/>
          </a:stretch>
        </p:blipFill>
        <p:spPr>
          <a:xfrm>
            <a:off x="1475656" y="3697476"/>
            <a:ext cx="6002814" cy="174774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3379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31747" name="TextBox 1"/>
          <p:cNvSpPr txBox="1">
            <a:spLocks noChangeArrowheads="1"/>
          </p:cNvSpPr>
          <p:nvPr/>
        </p:nvSpPr>
        <p:spPr bwMode="auto">
          <a:xfrm>
            <a:off x="250823" y="2052489"/>
            <a:ext cx="8642350" cy="418576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zh-CN" altLang="en-US" sz="1800" b="1" i="0" dirty="0" smtClean="0"/>
              <a:t>发现</a:t>
            </a:r>
            <a:endParaRPr lang="en-US" sz="1800" b="1" i="0" dirty="0" smtClean="0"/>
          </a:p>
          <a:p>
            <a:pPr marL="285750" eaLnBrk="1" hangingPunct="1">
              <a:spcBef>
                <a:spcPct val="0"/>
              </a:spcBef>
              <a:spcAft>
                <a:spcPts val="1200"/>
              </a:spcAft>
              <a:buNone/>
              <a:defRPr/>
            </a:pPr>
            <a:r>
              <a:rPr lang="en-AU" sz="1200" i="0" dirty="0" smtClean="0"/>
              <a:t>- </a:t>
            </a:r>
            <a:r>
              <a:rPr lang="zh-CN" altLang="en-US" sz="1200" i="0" dirty="0" smtClean="0"/>
              <a:t>按照最近的这三种定义方法</a:t>
            </a:r>
            <a:r>
              <a:rPr lang="en-US" altLang="zh-CN" sz="1200" i="0" dirty="0" smtClean="0"/>
              <a:t>(ASRM2016</a:t>
            </a:r>
            <a:r>
              <a:rPr lang="zh-CN" altLang="en-US" sz="1200" i="0" dirty="0" smtClean="0"/>
              <a:t>、</a:t>
            </a:r>
            <a:r>
              <a:rPr lang="en-US" altLang="zh-CN" sz="1200" i="0" dirty="0" smtClean="0"/>
              <a:t>ESRE/ESSGE-2016</a:t>
            </a:r>
            <a:r>
              <a:rPr lang="zh-CN" altLang="en-US" sz="1200" i="0" dirty="0" smtClean="0"/>
              <a:t>或</a:t>
            </a:r>
            <a:r>
              <a:rPr lang="en-US" altLang="zh-CN" sz="1200" i="0" dirty="0" smtClean="0"/>
              <a:t>CUME-2018</a:t>
            </a:r>
            <a:r>
              <a:rPr lang="zh-CN" altLang="en-US" sz="1200" i="0" dirty="0" smtClean="0"/>
              <a:t>年</a:t>
            </a:r>
            <a:r>
              <a:rPr lang="en-US" altLang="zh-CN" sz="1200" i="0" dirty="0" smtClean="0"/>
              <a:t>)</a:t>
            </a:r>
            <a:r>
              <a:rPr lang="zh-CN" altLang="en-US" sz="1200" i="0" dirty="0" smtClean="0"/>
              <a:t>纵隔子宫和所有先天子宫畸形的诊断率有显著性差异。这些发现表明，在临床应用</a:t>
            </a:r>
            <a:r>
              <a:rPr lang="en-US" altLang="zh-CN" sz="1200" i="0" dirty="0" smtClean="0"/>
              <a:t>ESHR/ESGE</a:t>
            </a:r>
            <a:r>
              <a:rPr lang="zh-CN" altLang="en-US" sz="1200" i="0" dirty="0" smtClean="0"/>
              <a:t>定义纵隔子宫时，可能会存在过度诊断，给患者带来不必要的风险。</a:t>
            </a:r>
            <a:endParaRPr lang="en-AU" sz="1200" i="0" dirty="0" smtClean="0"/>
          </a:p>
          <a:p>
            <a:pPr marL="285750" eaLnBrk="1" hangingPunct="1">
              <a:spcBef>
                <a:spcPct val="0"/>
              </a:spcBef>
              <a:spcAft>
                <a:spcPts val="1200"/>
              </a:spcAft>
              <a:buNone/>
              <a:defRPr/>
            </a:pPr>
            <a:r>
              <a:rPr lang="en-AU" sz="1200" i="0" dirty="0" smtClean="0"/>
              <a:t>- </a:t>
            </a:r>
            <a:r>
              <a:rPr lang="zh-CN" altLang="en-US" sz="1200" i="0" dirty="0" smtClean="0"/>
              <a:t>纵隔子宫的患病率从</a:t>
            </a:r>
            <a:r>
              <a:rPr lang="en-US" altLang="zh-CN" sz="1200" i="0" dirty="0" smtClean="0"/>
              <a:t>2.7%</a:t>
            </a:r>
            <a:r>
              <a:rPr lang="zh-CN" altLang="en-US" sz="1200" i="0" dirty="0" smtClean="0"/>
              <a:t>（三个定义都满足）到</a:t>
            </a:r>
            <a:r>
              <a:rPr lang="en-US" altLang="zh-CN" sz="1200" i="0" dirty="0" smtClean="0"/>
              <a:t>32.6%</a:t>
            </a:r>
            <a:r>
              <a:rPr lang="zh-CN" altLang="en-US" sz="1200" i="0" dirty="0" smtClean="0"/>
              <a:t>（至少满足三个定义中的一个）不等。</a:t>
            </a:r>
            <a:endParaRPr lang="en-AU" sz="1200" i="0" dirty="0" smtClean="0"/>
          </a:p>
          <a:p>
            <a:pPr marL="285750" eaLnBrk="1" hangingPunct="1">
              <a:spcBef>
                <a:spcPct val="0"/>
              </a:spcBef>
              <a:spcAft>
                <a:spcPts val="1200"/>
              </a:spcAft>
              <a:buNone/>
              <a:defRPr/>
            </a:pPr>
            <a:r>
              <a:rPr lang="en-AU" sz="1200" i="0" dirty="0" smtClean="0"/>
              <a:t>- </a:t>
            </a:r>
            <a:r>
              <a:rPr lang="zh-CN" altLang="en-US" sz="1200" i="0" dirty="0" smtClean="0"/>
              <a:t>使用</a:t>
            </a:r>
            <a:r>
              <a:rPr lang="en-US" altLang="zh-CN" sz="1200" i="0" dirty="0" smtClean="0"/>
              <a:t>ESHRE/ESGE</a:t>
            </a:r>
            <a:r>
              <a:rPr lang="zh-CN" altLang="en-US" sz="1200" i="0" dirty="0" smtClean="0"/>
              <a:t>标准的潜在过度诊断：</a:t>
            </a:r>
            <a:r>
              <a:rPr lang="en-AU" sz="1200" i="0" dirty="0" smtClean="0"/>
              <a:t> </a:t>
            </a:r>
          </a:p>
          <a:p>
            <a:pPr marL="1028700" lvl="1" eaLnBrk="1" hangingPunct="1">
              <a:spcBef>
                <a:spcPct val="0"/>
              </a:spcBef>
              <a:spcAft>
                <a:spcPts val="1200"/>
              </a:spcAft>
              <a:defRPr/>
            </a:pPr>
            <a:r>
              <a:rPr lang="zh-CN" altLang="en-US" sz="1200" i="0" dirty="0" smtClean="0"/>
              <a:t>使用</a:t>
            </a:r>
            <a:r>
              <a:rPr lang="en-US" altLang="zh-CN" sz="1200" i="0" dirty="0" smtClean="0"/>
              <a:t>ESHRE/ESGE-2016</a:t>
            </a:r>
            <a:r>
              <a:rPr lang="zh-CN" altLang="en-US" sz="1200" i="0" dirty="0" smtClean="0"/>
              <a:t>诊断纵隔子宫的相对风险（</a:t>
            </a:r>
            <a:r>
              <a:rPr lang="en-US" altLang="zh-CN" sz="1200" i="0" dirty="0" smtClean="0"/>
              <a:t>31%</a:t>
            </a:r>
            <a:r>
              <a:rPr lang="zh-CN" altLang="en-US" sz="1200" i="0" dirty="0" smtClean="0"/>
              <a:t>）与</a:t>
            </a:r>
            <a:r>
              <a:rPr lang="en-US" altLang="zh-CN" sz="1200" i="0" dirty="0" smtClean="0"/>
              <a:t>ASRM-2016</a:t>
            </a:r>
            <a:r>
              <a:rPr lang="zh-CN" altLang="en-US" sz="1200" i="0" dirty="0" smtClean="0"/>
              <a:t>（</a:t>
            </a:r>
            <a:r>
              <a:rPr lang="en-US" altLang="zh-CN" sz="1200" i="0" dirty="0" smtClean="0"/>
              <a:t>5%</a:t>
            </a:r>
            <a:r>
              <a:rPr lang="zh-CN" altLang="en-US" sz="1200" i="0" dirty="0" smtClean="0"/>
              <a:t>；</a:t>
            </a:r>
            <a:r>
              <a:rPr lang="en-US" altLang="zh-CN" sz="1200" i="0" dirty="0" smtClean="0"/>
              <a:t>RR=6.7%</a:t>
            </a:r>
            <a:r>
              <a:rPr lang="zh-CN" altLang="en-US" sz="1200" i="0" dirty="0" smtClean="0"/>
              <a:t>）和</a:t>
            </a:r>
            <a:r>
              <a:rPr lang="en-US" altLang="zh-CN" sz="1200" i="0" dirty="0" smtClean="0"/>
              <a:t>CUME-2018</a:t>
            </a:r>
            <a:r>
              <a:rPr lang="zh-CN" altLang="en-US" sz="1200" i="0" dirty="0" smtClean="0"/>
              <a:t>（</a:t>
            </a:r>
            <a:r>
              <a:rPr lang="en-US" altLang="zh-CN" sz="1200" i="0" dirty="0" smtClean="0"/>
              <a:t>12%</a:t>
            </a:r>
            <a:r>
              <a:rPr lang="zh-CN" altLang="en-US" sz="1200" i="0" dirty="0" smtClean="0"/>
              <a:t>；</a:t>
            </a:r>
            <a:r>
              <a:rPr lang="en-US" altLang="zh-CN" sz="1200" i="0" dirty="0" smtClean="0"/>
              <a:t>RR=2.6</a:t>
            </a:r>
            <a:r>
              <a:rPr lang="zh-CN" altLang="en-US" sz="1200" i="0" dirty="0" smtClean="0"/>
              <a:t>）相比显著升高。</a:t>
            </a:r>
            <a:endParaRPr lang="en-AU" sz="1200" i="0" dirty="0" smtClean="0"/>
          </a:p>
          <a:p>
            <a:pPr marL="1028700" lvl="1" eaLnBrk="1" hangingPunct="1">
              <a:spcBef>
                <a:spcPct val="0"/>
              </a:spcBef>
              <a:spcAft>
                <a:spcPts val="1200"/>
              </a:spcAft>
              <a:defRPr/>
            </a:pPr>
            <a:r>
              <a:rPr lang="en-US" altLang="zh-CN" sz="1200" i="0" dirty="0" smtClean="0"/>
              <a:t>ESHRE/ESGE-2014</a:t>
            </a:r>
            <a:r>
              <a:rPr lang="zh-CN" altLang="en-US" sz="1200" i="0" dirty="0" smtClean="0"/>
              <a:t>标准也存在过度诊断的风险</a:t>
            </a:r>
            <a:r>
              <a:rPr lang="en-US" altLang="zh-CN" sz="1200" i="0" dirty="0" smtClean="0"/>
              <a:t>(17%</a:t>
            </a:r>
            <a:r>
              <a:rPr lang="zh-CN" altLang="en-US" sz="1200" i="0" dirty="0" smtClean="0"/>
              <a:t>；</a:t>
            </a:r>
            <a:r>
              <a:rPr lang="en-US" altLang="zh-CN" sz="1200" i="0" dirty="0" smtClean="0"/>
              <a:t>RR=1.65)</a:t>
            </a:r>
            <a:r>
              <a:rPr lang="zh-CN" altLang="en-US" sz="1200" i="0" dirty="0" smtClean="0"/>
              <a:t>。</a:t>
            </a:r>
            <a:endParaRPr lang="en-AU" sz="1200" i="0" dirty="0" smtClean="0"/>
          </a:p>
          <a:p>
            <a:pPr marL="1428750" lvl="2" eaLnBrk="1" hangingPunct="1">
              <a:spcBef>
                <a:spcPct val="0"/>
              </a:spcBef>
              <a:spcAft>
                <a:spcPts val="1200"/>
              </a:spcAft>
              <a:defRPr/>
            </a:pPr>
            <a:r>
              <a:rPr lang="zh-CN" altLang="en-US" sz="1200" i="0" dirty="0" smtClean="0"/>
              <a:t>这是因为测量宫角间线以上的子宫壁厚度比用先前建议的方法</a:t>
            </a:r>
            <a:r>
              <a:rPr lang="en-US" altLang="zh-CN" sz="1200" i="0" dirty="0" smtClean="0"/>
              <a:t>(</a:t>
            </a:r>
            <a:r>
              <a:rPr lang="zh-CN" altLang="en-US" sz="1200" i="0" dirty="0" smtClean="0"/>
              <a:t>使用前壁和后壁厚度的平均值</a:t>
            </a:r>
            <a:r>
              <a:rPr lang="en-US" altLang="zh-CN" sz="1200" i="0" dirty="0" smtClean="0"/>
              <a:t>)</a:t>
            </a:r>
            <a:r>
              <a:rPr lang="zh-CN" altLang="en-US" sz="1200" i="0" dirty="0" smtClean="0"/>
              <a:t>测量的值要低得多。</a:t>
            </a:r>
            <a:endParaRPr lang="en-AU" sz="1200" i="0" dirty="0" smtClean="0"/>
          </a:p>
          <a:p>
            <a:pPr marL="1428750" lvl="2" eaLnBrk="1" hangingPunct="1">
              <a:spcBef>
                <a:spcPct val="0"/>
              </a:spcBef>
              <a:spcAft>
                <a:spcPts val="1200"/>
              </a:spcAft>
              <a:defRPr/>
            </a:pPr>
            <a:r>
              <a:rPr lang="zh-CN" altLang="en-US" sz="1200" i="0" dirty="0" smtClean="0"/>
              <a:t>使用平均厚度的话，内部凹陷深度为</a:t>
            </a:r>
            <a:r>
              <a:rPr lang="en-US" altLang="zh-CN" sz="1200" i="0" dirty="0" smtClean="0"/>
              <a:t>4 mm</a:t>
            </a:r>
            <a:r>
              <a:rPr lang="zh-CN" altLang="en-US" sz="1200" i="0" dirty="0" smtClean="0"/>
              <a:t>的子宫通常被分类为纵隔子宫。</a:t>
            </a:r>
            <a:endParaRPr lang="en-AU" sz="1200" i="0" dirty="0" smtClean="0"/>
          </a:p>
          <a:p>
            <a:pPr marL="1428750" lvl="2" eaLnBrk="1" hangingPunct="1">
              <a:spcBef>
                <a:spcPct val="0"/>
              </a:spcBef>
              <a:spcAft>
                <a:spcPts val="1200"/>
              </a:spcAft>
              <a:defRPr/>
            </a:pPr>
            <a:r>
              <a:rPr lang="en-US" altLang="zh-CN" sz="1200" i="0" dirty="0" smtClean="0"/>
              <a:t>Surrey</a:t>
            </a:r>
            <a:r>
              <a:rPr lang="zh-CN" altLang="en-US" sz="1200" i="0" dirty="0" smtClean="0"/>
              <a:t>等人最近报道，内凹陷深度＜</a:t>
            </a:r>
            <a:r>
              <a:rPr lang="en-US" altLang="zh-CN" sz="1200" i="0" dirty="0" smtClean="0"/>
              <a:t>10 mm</a:t>
            </a:r>
            <a:r>
              <a:rPr lang="zh-CN" altLang="en-US" sz="1200" i="0" dirty="0" smtClean="0"/>
              <a:t>（通常被</a:t>
            </a:r>
            <a:r>
              <a:rPr lang="en-US" altLang="zh-CN" sz="1200" i="0" dirty="0" smtClean="0"/>
              <a:t>ESHRE-ESGE</a:t>
            </a:r>
            <a:r>
              <a:rPr lang="zh-CN" altLang="en-US" sz="1200" i="0" dirty="0" smtClean="0"/>
              <a:t>分类为纵隔子宫）的妇女接受体外受精后，其生殖结局与没有内凹陷的妇女相似。这表明小的宫底内部凹陷的存在不应该被认为是异常的或纵隔子宫。</a:t>
            </a:r>
            <a:endParaRPr lang="en-AU" sz="1200" i="0" dirty="0"/>
          </a:p>
        </p:txBody>
      </p:sp>
      <p:sp>
        <p:nvSpPr>
          <p:cNvPr id="33796" name="Rectangle 1"/>
          <p:cNvSpPr>
            <a:spLocks noChangeArrowheads="1"/>
          </p:cNvSpPr>
          <p:nvPr/>
        </p:nvSpPr>
        <p:spPr bwMode="auto">
          <a:xfrm>
            <a:off x="3520267" y="1671191"/>
            <a:ext cx="800219"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US" sz="2400" i="0" dirty="0" smtClean="0"/>
              <a:t>讨论</a:t>
            </a:r>
            <a:endParaRPr lang="en-GB" altLang="it-IT" sz="2400"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2"/>
          <p:cNvGrpSpPr/>
          <p:nvPr/>
        </p:nvGrpSpPr>
        <p:grpSpPr bwMode="auto">
          <a:xfrm>
            <a:off x="0" y="-15875"/>
            <a:ext cx="9144000" cy="923925"/>
            <a:chOff x="0" y="3755"/>
            <a:chExt cx="5760" cy="582"/>
          </a:xfrm>
        </p:grpSpPr>
        <p:pic>
          <p:nvPicPr>
            <p:cNvPr id="3379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3379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31747" name="TextBox 1"/>
          <p:cNvSpPr txBox="1">
            <a:spLocks noChangeArrowheads="1"/>
          </p:cNvSpPr>
          <p:nvPr/>
        </p:nvSpPr>
        <p:spPr bwMode="auto">
          <a:xfrm>
            <a:off x="250823" y="2221251"/>
            <a:ext cx="8642350" cy="3662541"/>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zh-CN" altLang="en-US" sz="1800" b="1" i="0" dirty="0" smtClean="0"/>
              <a:t>发现</a:t>
            </a:r>
            <a:endParaRPr lang="en-US" sz="1800" b="1" i="0" dirty="0" smtClean="0"/>
          </a:p>
          <a:p>
            <a:pPr lvl="1" indent="0" eaLnBrk="1" hangingPunct="1">
              <a:spcBef>
                <a:spcPct val="0"/>
              </a:spcBef>
              <a:spcAft>
                <a:spcPts val="1200"/>
              </a:spcAft>
              <a:buNone/>
              <a:defRPr/>
            </a:pPr>
            <a:r>
              <a:rPr lang="zh-CN" altLang="en-US" sz="1600" i="0" dirty="0" smtClean="0"/>
              <a:t>与流产和不孕的关系</a:t>
            </a:r>
            <a:endParaRPr lang="en-AU" sz="1600" i="0" dirty="0" smtClean="0"/>
          </a:p>
          <a:p>
            <a:pPr marL="1028700" lvl="1" eaLnBrk="1" hangingPunct="1">
              <a:spcBef>
                <a:spcPct val="0"/>
              </a:spcBef>
              <a:spcAft>
                <a:spcPts val="1200"/>
              </a:spcAft>
              <a:defRPr/>
            </a:pPr>
            <a:r>
              <a:rPr lang="zh-CN" altLang="en-US" sz="1200" i="0" dirty="0" smtClean="0"/>
              <a:t>不管使用哪种定义方法，纵隔子宫在不孕妇女中并不常见，而在有流产史的妇女中明显更常见，除非使用</a:t>
            </a:r>
            <a:r>
              <a:rPr lang="en-US" altLang="zh-CN" sz="1200" i="0" dirty="0" smtClean="0"/>
              <a:t>ESHRE/ESGE</a:t>
            </a:r>
            <a:r>
              <a:rPr lang="zh-CN" altLang="en-US" sz="1200" i="0" dirty="0" smtClean="0"/>
              <a:t>标准。</a:t>
            </a:r>
            <a:endParaRPr lang="en-AU" sz="1200" i="0" dirty="0" smtClean="0"/>
          </a:p>
          <a:p>
            <a:pPr marL="1028700" lvl="1" eaLnBrk="1" hangingPunct="1">
              <a:spcBef>
                <a:spcPct val="0"/>
              </a:spcBef>
              <a:spcAft>
                <a:spcPts val="1200"/>
              </a:spcAft>
              <a:defRPr/>
            </a:pPr>
            <a:r>
              <a:rPr lang="zh-CN" altLang="en-US" sz="1200" i="0" dirty="0" smtClean="0"/>
              <a:t>最近的一项对弓形子宫（存在钝性内凹陷和外部裂隙＜</a:t>
            </a:r>
            <a:r>
              <a:rPr lang="en-US" altLang="zh-CN" sz="1200" i="0" dirty="0" smtClean="0"/>
              <a:t>1 cm)</a:t>
            </a:r>
            <a:r>
              <a:rPr lang="zh-CN" altLang="en-US" sz="1200" i="0" dirty="0" smtClean="0"/>
              <a:t>）妇女的回顾性研究也表明，根据</a:t>
            </a:r>
            <a:r>
              <a:rPr lang="en-US" altLang="zh-CN" sz="1200" i="0" dirty="0" smtClean="0"/>
              <a:t>ESHRE/ESGE</a:t>
            </a:r>
            <a:r>
              <a:rPr lang="zh-CN" altLang="en-US" sz="1200" i="0" dirty="0" smtClean="0"/>
              <a:t>标准，标记为“正常”子宫的妇女与“纵隔”子宫的妇女相比，既往生殖和产科结局没有显著的差异。</a:t>
            </a:r>
            <a:endParaRPr lang="en-AU" sz="1200" i="0" dirty="0" smtClean="0"/>
          </a:p>
          <a:p>
            <a:pPr marL="1028700" lvl="1" eaLnBrk="1" hangingPunct="1">
              <a:spcBef>
                <a:spcPct val="0"/>
              </a:spcBef>
              <a:spcAft>
                <a:spcPts val="1200"/>
              </a:spcAft>
              <a:defRPr/>
            </a:pPr>
            <a:r>
              <a:rPr lang="zh-CN" altLang="en-US" sz="1200" i="0" dirty="0" smtClean="0"/>
              <a:t>根据</a:t>
            </a:r>
            <a:r>
              <a:rPr lang="en-US" altLang="zh-CN" sz="1200" i="0" dirty="0" smtClean="0"/>
              <a:t>ESHRE/ESGE</a:t>
            </a:r>
            <a:r>
              <a:rPr lang="zh-CN" altLang="en-US" sz="1200" i="0" dirty="0" smtClean="0"/>
              <a:t>，流产和纵隔子宫之间可能缺乏相关性，这可能是由于将相当一部分功能正常的子宫归类为纵隔子宫造成的。</a:t>
            </a:r>
            <a:endParaRPr lang="en-AU" sz="1200" i="0" dirty="0" smtClean="0"/>
          </a:p>
          <a:p>
            <a:pPr marL="1028700" lvl="1" eaLnBrk="1" hangingPunct="1">
              <a:spcBef>
                <a:spcPct val="0"/>
              </a:spcBef>
              <a:spcAft>
                <a:spcPts val="1200"/>
              </a:spcAft>
              <a:defRPr/>
            </a:pPr>
            <a:r>
              <a:rPr lang="en-AU" sz="1200" i="0" dirty="0" smtClean="0"/>
              <a:t> </a:t>
            </a:r>
            <a:r>
              <a:rPr lang="en-US" altLang="zh-CN" sz="1200" i="0" dirty="0" smtClean="0"/>
              <a:t>ESHRE/ESGE</a:t>
            </a:r>
            <a:r>
              <a:rPr lang="zh-CN" altLang="en-US" sz="1200" i="0" dirty="0" smtClean="0"/>
              <a:t>定义包含了许多内部凹陷深度非常小的子宫，根据目前的</a:t>
            </a:r>
            <a:r>
              <a:rPr lang="en-US" altLang="zh-CN" sz="1200" i="0" dirty="0" smtClean="0"/>
              <a:t>ASRM</a:t>
            </a:r>
            <a:r>
              <a:rPr lang="zh-CN" altLang="en-US" sz="1200" i="0" dirty="0" smtClean="0"/>
              <a:t>标准，这将被其他主要专家小组认为是正常的。</a:t>
            </a:r>
            <a:endParaRPr lang="en-AU" altLang="zh-CN" sz="1200" i="0" dirty="0" smtClean="0"/>
          </a:p>
          <a:p>
            <a:pPr marL="1028700" lvl="1" eaLnBrk="1" hangingPunct="1">
              <a:spcBef>
                <a:spcPct val="0"/>
              </a:spcBef>
              <a:spcAft>
                <a:spcPts val="1200"/>
              </a:spcAft>
              <a:defRPr/>
            </a:pPr>
            <a:r>
              <a:rPr lang="zh-CN" altLang="en-US" sz="1200" i="0" dirty="0" smtClean="0"/>
              <a:t>最近的一项多中心研究表明，与那些接受期待疗法的妇女相比，接受子宫成形术的纵隔子宫妇女并没有从干预中获得任何好处，而且这项研究是在使用</a:t>
            </a:r>
            <a:r>
              <a:rPr lang="en-US" altLang="zh-CN" sz="1200" i="0" dirty="0" smtClean="0"/>
              <a:t>ESHRE/ESGE</a:t>
            </a:r>
            <a:r>
              <a:rPr lang="zh-CN" altLang="en-US" sz="1200" i="0" dirty="0" smtClean="0"/>
              <a:t>定义纵隔子宫的的背景下提出的。</a:t>
            </a:r>
            <a:endParaRPr lang="en-AU" sz="1200" i="0" dirty="0" smtClean="0"/>
          </a:p>
          <a:p>
            <a:pPr marL="1428750" lvl="2" eaLnBrk="1" hangingPunct="1">
              <a:spcBef>
                <a:spcPct val="0"/>
              </a:spcBef>
              <a:spcAft>
                <a:spcPts val="1200"/>
              </a:spcAft>
              <a:defRPr/>
            </a:pPr>
            <a:endParaRPr lang="en-AU" sz="800" i="0" dirty="0"/>
          </a:p>
        </p:txBody>
      </p:sp>
      <p:sp>
        <p:nvSpPr>
          <p:cNvPr id="33796" name="Rectangle 1"/>
          <p:cNvSpPr>
            <a:spLocks noChangeArrowheads="1"/>
          </p:cNvSpPr>
          <p:nvPr/>
        </p:nvSpPr>
        <p:spPr bwMode="auto">
          <a:xfrm>
            <a:off x="3520268" y="1700808"/>
            <a:ext cx="800219"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US" sz="2400" i="0" dirty="0" smtClean="0"/>
              <a:t>讨论</a:t>
            </a:r>
            <a:endParaRPr lang="en-GB" altLang="it-IT" sz="2400"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179388" y="2204864"/>
            <a:ext cx="8874249" cy="1414780"/>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zh-CN" altLang="en-US" sz="1800" b="1" i="0" dirty="0" smtClean="0"/>
              <a:t>研究局限性</a:t>
            </a:r>
            <a:endParaRPr lang="en-US" sz="1800" b="1" i="0" dirty="0" smtClean="0"/>
          </a:p>
          <a:p>
            <a:pPr marL="1028700" lvl="1" eaLnBrk="1" hangingPunct="1">
              <a:spcBef>
                <a:spcPct val="0"/>
              </a:spcBef>
              <a:spcAft>
                <a:spcPts val="1200"/>
              </a:spcAft>
              <a:defRPr/>
            </a:pPr>
            <a:r>
              <a:rPr lang="zh-CN" altLang="en-US" sz="1200" i="0" dirty="0" smtClean="0"/>
              <a:t>目前的分析与收集数据的原始分析不同，原始设计的目的是根据先前的定义（</a:t>
            </a:r>
            <a:r>
              <a:rPr lang="en-US" altLang="zh-CN" sz="1200" i="0" dirty="0" smtClean="0"/>
              <a:t>ESHRE/ESGE-2014</a:t>
            </a:r>
            <a:r>
              <a:rPr lang="zh-CN" altLang="en-US" sz="1200" i="0" dirty="0" smtClean="0"/>
              <a:t>和</a:t>
            </a:r>
            <a:r>
              <a:rPr lang="en-US" altLang="zh-CN" sz="1200" i="0" dirty="0" err="1" smtClean="0"/>
              <a:t>Ludwin</a:t>
            </a:r>
            <a:r>
              <a:rPr lang="zh-CN" altLang="en-US" sz="1200" i="0" dirty="0" smtClean="0"/>
              <a:t>修订的</a:t>
            </a:r>
            <a:r>
              <a:rPr lang="en-US" altLang="zh-CN" sz="1200" i="0" dirty="0" smtClean="0"/>
              <a:t>AFS-1988</a:t>
            </a:r>
            <a:r>
              <a:rPr lang="zh-CN" altLang="en-US" sz="1200" i="0" dirty="0" smtClean="0"/>
              <a:t>）比较不同系统之间的纵隔子宫发生率。</a:t>
            </a:r>
            <a:endParaRPr lang="en-AU" sz="1200" i="0" dirty="0" smtClean="0"/>
          </a:p>
          <a:p>
            <a:pPr marL="1028700" lvl="1" eaLnBrk="1" hangingPunct="1">
              <a:spcBef>
                <a:spcPct val="0"/>
              </a:spcBef>
              <a:spcAft>
                <a:spcPts val="1200"/>
              </a:spcAft>
              <a:defRPr/>
            </a:pPr>
            <a:r>
              <a:rPr lang="zh-CN" altLang="en-US" sz="1200" i="0" dirty="0" smtClean="0"/>
              <a:t>这项研究是在一个三级中心进行的，在中心转诊了根据</a:t>
            </a:r>
            <a:r>
              <a:rPr lang="en-US" altLang="zh-CN" sz="1200" i="0" dirty="0" smtClean="0"/>
              <a:t>ASRM-2016</a:t>
            </a:r>
            <a:r>
              <a:rPr lang="zh-CN" altLang="en-US" sz="1200" i="0" dirty="0" smtClean="0"/>
              <a:t>标准患有典型子宫纵隔和有症状的患者，这意味着与普通人群相比，中心出现子宫异常的女性比例相对更高。</a:t>
            </a:r>
            <a:endParaRPr lang="en-AU" sz="1200" i="0" dirty="0"/>
          </a:p>
        </p:txBody>
      </p:sp>
      <p:sp>
        <p:nvSpPr>
          <p:cNvPr id="8" name="Rectangle 1"/>
          <p:cNvSpPr>
            <a:spLocks noChangeArrowheads="1"/>
          </p:cNvSpPr>
          <p:nvPr/>
        </p:nvSpPr>
        <p:spPr bwMode="auto">
          <a:xfrm>
            <a:off x="3398423" y="1681644"/>
            <a:ext cx="800219" cy="461665"/>
          </a:xfrm>
          <a:prstGeom prst="rect">
            <a:avLst/>
          </a:prstGeom>
          <a:noFill/>
          <a:ln>
            <a:noFill/>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zh-CN" altLang="en-US" sz="2400" i="0" dirty="0" smtClean="0"/>
              <a:t>讨论</a:t>
            </a:r>
            <a:endParaRPr lang="en-GB" altLang="it-IT" sz="2400" i="0" dirty="0"/>
          </a:p>
        </p:txBody>
      </p:sp>
      <p:sp>
        <p:nvSpPr>
          <p:cNvPr id="9"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10" name="TextBox 1"/>
          <p:cNvSpPr txBox="1">
            <a:spLocks noChangeArrowheads="1"/>
          </p:cNvSpPr>
          <p:nvPr/>
        </p:nvSpPr>
        <p:spPr bwMode="auto">
          <a:xfrm>
            <a:off x="179512" y="4149080"/>
            <a:ext cx="8458200" cy="1372683"/>
          </a:xfrm>
          <a:prstGeom prst="rect">
            <a:avLst/>
          </a:prstGeom>
          <a:no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indent="-285750" eaLnBrk="1" hangingPunct="1">
              <a:spcBef>
                <a:spcPct val="0"/>
              </a:spcBef>
              <a:spcAft>
                <a:spcPts val="1200"/>
              </a:spcAft>
              <a:defRPr/>
            </a:pPr>
            <a:r>
              <a:rPr lang="zh-CN" altLang="en-US" sz="1800" b="1" i="0" dirty="0" smtClean="0"/>
              <a:t>对临床的影响</a:t>
            </a:r>
            <a:endParaRPr lang="en-US" sz="1800" b="1" i="0" dirty="0" smtClean="0"/>
          </a:p>
          <a:p>
            <a:pPr marL="1028700" lvl="1"/>
            <a:r>
              <a:rPr lang="zh-CN" altLang="en-US" sz="1200" i="0" dirty="0" smtClean="0"/>
              <a:t>与以前使用</a:t>
            </a:r>
            <a:r>
              <a:rPr lang="en-US" altLang="zh-CN" sz="1200" i="0" dirty="0" smtClean="0"/>
              <a:t>ESHRE/ESGE-2014</a:t>
            </a:r>
            <a:r>
              <a:rPr lang="zh-CN" altLang="en-US" sz="1200" i="0" dirty="0" smtClean="0"/>
              <a:t>标准的评估相比，使用</a:t>
            </a:r>
            <a:r>
              <a:rPr lang="en-US" altLang="zh-CN" sz="1200" i="0" dirty="0" smtClean="0"/>
              <a:t>ESHRE/ESGE-2016</a:t>
            </a:r>
            <a:r>
              <a:rPr lang="zh-CN" altLang="en-US" sz="1200" i="0" dirty="0" smtClean="0"/>
              <a:t>标准导致纵隔子宫的诊断率要高得多，从而可能导致更多不必要的干预。</a:t>
            </a:r>
            <a:endParaRPr lang="en-AU" sz="1200" i="0" dirty="0" smtClean="0"/>
          </a:p>
          <a:p>
            <a:pPr marL="1028700" lvl="1"/>
            <a:r>
              <a:rPr lang="zh-CN" altLang="en-US" sz="1200" i="0" dirty="0" smtClean="0"/>
              <a:t>尽管按照这三个标准中的任何一个都被诊断为纵隔子宫，但许多妇女都会经历正常的妊娠和生育。</a:t>
            </a:r>
            <a:endParaRPr lang="en-AU" sz="1200" i="0" dirty="0" smtClean="0"/>
          </a:p>
          <a:p>
            <a:pPr marL="1028700" lvl="1"/>
            <a:r>
              <a:rPr lang="zh-CN" altLang="en-US" sz="1200" i="0" dirty="0" smtClean="0"/>
              <a:t>识别可以预测流产或其他产科并发症的特殊形态学特征将是未来的一个挑战。</a:t>
            </a:r>
            <a:endParaRPr lang="en-AU" sz="1200"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2"/>
          <p:cNvGrpSpPr/>
          <p:nvPr/>
        </p:nvGrpSpPr>
        <p:grpSpPr bwMode="auto">
          <a:xfrm>
            <a:off x="0" y="-15875"/>
            <a:ext cx="9144000" cy="923925"/>
            <a:chOff x="0" y="3755"/>
            <a:chExt cx="5760" cy="582"/>
          </a:xfrm>
        </p:grpSpPr>
        <p:pic>
          <p:nvPicPr>
            <p:cNvPr id="5837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5837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7653" name="TextBox 1"/>
          <p:cNvSpPr txBox="1">
            <a:spLocks noChangeArrowheads="1"/>
          </p:cNvSpPr>
          <p:nvPr/>
        </p:nvSpPr>
        <p:spPr bwMode="auto">
          <a:xfrm>
            <a:off x="1331640" y="1844824"/>
            <a:ext cx="6480175"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solidFill>
                  <a:srgbClr val="000000"/>
                </a:solidFill>
              </a:rPr>
              <a:t>讨论要点</a:t>
            </a:r>
            <a:endParaRPr lang="en-GB" altLang="it-IT" sz="2400" b="1" i="0" dirty="0">
              <a:solidFill>
                <a:srgbClr val="000000"/>
              </a:solidFill>
            </a:endParaRPr>
          </a:p>
        </p:txBody>
      </p:sp>
      <p:sp>
        <p:nvSpPr>
          <p:cNvPr id="9" name="Segnaposto contenuto 2"/>
          <p:cNvSpPr txBox="1"/>
          <p:nvPr/>
        </p:nvSpPr>
        <p:spPr bwMode="auto">
          <a:xfrm>
            <a:off x="251247" y="2609528"/>
            <a:ext cx="8639175" cy="3555776"/>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zh-CN" altLang="en-US" sz="1800" i="0" dirty="0" smtClean="0"/>
              <a:t>为什么不同的分类系统之间会有差异</a:t>
            </a:r>
            <a:r>
              <a:rPr lang="en-AU" sz="1800" i="0" dirty="0" smtClean="0"/>
              <a:t>?</a:t>
            </a:r>
          </a:p>
          <a:p>
            <a:pPr marL="0" indent="0" eaLnBrk="1" hangingPunct="1">
              <a:spcBef>
                <a:spcPct val="0"/>
              </a:spcBef>
              <a:buNone/>
            </a:pPr>
            <a:endParaRPr lang="en-AU" sz="1800" i="0" dirty="0" smtClean="0"/>
          </a:p>
          <a:p>
            <a:pPr eaLnBrk="1" hangingPunct="1">
              <a:spcBef>
                <a:spcPct val="0"/>
              </a:spcBef>
            </a:pPr>
            <a:r>
              <a:rPr lang="zh-CN" altLang="en-US" sz="1800" i="0" dirty="0" smtClean="0"/>
              <a:t>为什么</a:t>
            </a:r>
            <a:r>
              <a:rPr lang="en-US" altLang="zh-CN" sz="1800" i="0" dirty="0" smtClean="0"/>
              <a:t>ESHRE/ESGE</a:t>
            </a:r>
            <a:r>
              <a:rPr lang="zh-CN" altLang="en-US" sz="1800" i="0" dirty="0" smtClean="0"/>
              <a:t>改变了他们的诊断标准？这有依据吗</a:t>
            </a:r>
            <a:r>
              <a:rPr lang="en-AU" sz="1800" i="0" dirty="0" smtClean="0"/>
              <a:t>?</a:t>
            </a:r>
          </a:p>
          <a:p>
            <a:pPr marL="0" indent="0" eaLnBrk="1" hangingPunct="1">
              <a:spcBef>
                <a:spcPct val="0"/>
              </a:spcBef>
              <a:buNone/>
            </a:pPr>
            <a:endParaRPr lang="en-AU" sz="1800" i="0" dirty="0" smtClean="0"/>
          </a:p>
          <a:p>
            <a:pPr eaLnBrk="1" hangingPunct="1">
              <a:spcBef>
                <a:spcPct val="0"/>
              </a:spcBef>
            </a:pPr>
            <a:r>
              <a:rPr lang="zh-CN" altLang="en-US" sz="1800" i="0" dirty="0" smtClean="0"/>
              <a:t>诊断纵隔子宫应采用哪种分类系统</a:t>
            </a:r>
            <a:r>
              <a:rPr lang="en-AU" sz="1800" i="0" dirty="0" smtClean="0"/>
              <a:t>?</a:t>
            </a:r>
          </a:p>
          <a:p>
            <a:pPr marL="0" indent="0" eaLnBrk="1" hangingPunct="1">
              <a:spcBef>
                <a:spcPct val="0"/>
              </a:spcBef>
              <a:buNone/>
            </a:pPr>
            <a:endParaRPr lang="en-AU" sz="1800" i="0" dirty="0" smtClean="0"/>
          </a:p>
          <a:p>
            <a:pPr eaLnBrk="1" hangingPunct="1">
              <a:spcBef>
                <a:spcPct val="0"/>
              </a:spcBef>
            </a:pPr>
            <a:r>
              <a:rPr lang="zh-CN" altLang="en-US" sz="1800" i="0" dirty="0" smtClean="0"/>
              <a:t>对于妊娠结局较差的纵隔子宫，是否还有其他超声特征具有更高的准确性</a:t>
            </a:r>
            <a:r>
              <a:rPr lang="en-AU" sz="1800" i="0" dirty="0" smtClean="0"/>
              <a:t>?</a:t>
            </a:r>
          </a:p>
          <a:p>
            <a:pPr marL="0" indent="0" eaLnBrk="1" hangingPunct="1">
              <a:spcBef>
                <a:spcPct val="0"/>
              </a:spcBef>
              <a:buNone/>
            </a:pPr>
            <a:endParaRPr lang="en-AU" sz="1800" i="0" dirty="0" smtClean="0"/>
          </a:p>
          <a:p>
            <a:pPr eaLnBrk="1" hangingPunct="1">
              <a:spcBef>
                <a:spcPct val="0"/>
              </a:spcBef>
            </a:pPr>
            <a:r>
              <a:rPr lang="zh-CN" altLang="en-US" sz="1800" i="0" dirty="0" smtClean="0"/>
              <a:t>是否应该使用不同的定义来建议宫腔镜切除，即“严重”纵隔子宫的标准</a:t>
            </a:r>
            <a:r>
              <a:rPr lang="en-AU" sz="1800" i="0" dirty="0" smtClean="0"/>
              <a:t>?</a:t>
            </a:r>
          </a:p>
          <a:p>
            <a:pPr eaLnBrk="1" hangingPunct="1">
              <a:spcBef>
                <a:spcPct val="0"/>
              </a:spcBef>
              <a:buNone/>
            </a:pPr>
            <a:endParaRPr lang="en-AU" sz="2000"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500"/>
                                        <p:tgtEl>
                                          <p:spTgt spid="276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p:nvPr/>
        </p:nvGrpSpPr>
        <p:grpSpPr bwMode="auto">
          <a:xfrm>
            <a:off x="0" y="-26988"/>
            <a:ext cx="9144000" cy="923925"/>
            <a:chOff x="0" y="3748"/>
            <a:chExt cx="5760" cy="582"/>
          </a:xfrm>
        </p:grpSpPr>
        <p:pic>
          <p:nvPicPr>
            <p:cNvPr id="21512"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48"/>
              <a:ext cx="5760" cy="582"/>
            </a:xfrm>
            <a:prstGeom prst="rect">
              <a:avLst/>
            </a:prstGeom>
            <a:noFill/>
            <a:ln>
              <a:noFill/>
            </a:ln>
          </p:spPr>
        </p:pic>
        <p:pic>
          <p:nvPicPr>
            <p:cNvPr id="21513"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1507" name="Rettangolo 1"/>
          <p:cNvSpPr>
            <a:spLocks noChangeArrowheads="1"/>
          </p:cNvSpPr>
          <p:nvPr/>
        </p:nvSpPr>
        <p:spPr bwMode="auto">
          <a:xfrm>
            <a:off x="68263" y="922338"/>
            <a:ext cx="2286000" cy="369887"/>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altLang="it-IT" sz="1800" i="0" dirty="0">
              <a:solidFill>
                <a:srgbClr val="000000"/>
              </a:solidFill>
            </a:endParaRPr>
          </a:p>
        </p:txBody>
      </p:sp>
      <p:sp>
        <p:nvSpPr>
          <p:cNvPr id="21508" name="Titolo 1"/>
          <p:cNvSpPr txBox="1"/>
          <p:nvPr/>
        </p:nvSpPr>
        <p:spPr bwMode="auto">
          <a:xfrm>
            <a:off x="323850" y="2403475"/>
            <a:ext cx="8856663" cy="511175"/>
          </a:xfrm>
          <a:prstGeom prst="rect">
            <a:avLst/>
          </a:prstGeom>
          <a:noFill/>
          <a:ln>
            <a:noFill/>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altLang="it-IT" sz="2000" b="1" i="0" dirty="0">
              <a:solidFill>
                <a:schemeClr val="tx2"/>
              </a:solidFill>
            </a:endParaRPr>
          </a:p>
        </p:txBody>
      </p:sp>
      <p:sp>
        <p:nvSpPr>
          <p:cNvPr id="21509" name="TextBox 1"/>
          <p:cNvSpPr txBox="1">
            <a:spLocks noChangeArrowheads="1"/>
          </p:cNvSpPr>
          <p:nvPr/>
        </p:nvSpPr>
        <p:spPr bwMode="auto">
          <a:xfrm>
            <a:off x="-180528" y="1722521"/>
            <a:ext cx="8642350"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a:t>介绍</a:t>
            </a:r>
            <a:endParaRPr lang="en-GB" altLang="it-IT" sz="2800" b="1" i="0" dirty="0"/>
          </a:p>
        </p:txBody>
      </p:sp>
      <p:sp>
        <p:nvSpPr>
          <p:cNvPr id="12" name="Segnaposto contenuto 2"/>
          <p:cNvSpPr txBox="1"/>
          <p:nvPr/>
        </p:nvSpPr>
        <p:spPr bwMode="auto">
          <a:xfrm>
            <a:off x="228600" y="2276872"/>
            <a:ext cx="8673757" cy="4464496"/>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50000"/>
              </a:lnSpc>
            </a:pPr>
            <a:r>
              <a:rPr lang="zh-CN" altLang="en-US" sz="1500" i="0" dirty="0"/>
              <a:t>目前还</a:t>
            </a:r>
            <a:r>
              <a:rPr lang="zh-CN" altLang="en-US" sz="1500" i="0" dirty="0" smtClean="0"/>
              <a:t>没有广泛认可的</a:t>
            </a:r>
            <a:r>
              <a:rPr lang="zh-CN" altLang="en-US" sz="1500" i="0" dirty="0"/>
              <a:t>纵隔子宫的诊断标准。</a:t>
            </a:r>
            <a:endParaRPr lang="en-US" altLang="zh-CN" sz="1500" i="0" dirty="0"/>
          </a:p>
          <a:p>
            <a:pPr>
              <a:lnSpc>
                <a:spcPct val="150000"/>
              </a:lnSpc>
            </a:pPr>
            <a:r>
              <a:rPr lang="zh-CN" altLang="en-US" sz="1500" i="0" dirty="0"/>
              <a:t>最广泛使用的子宫发育异常的分类系统，包括纵隔子宫，是美国生育协会</a:t>
            </a:r>
            <a:r>
              <a:rPr lang="en-US" altLang="zh-CN" sz="1500" i="0" dirty="0"/>
              <a:t>(AFS-1988)</a:t>
            </a:r>
            <a:r>
              <a:rPr lang="zh-CN" altLang="en-US" sz="1500" i="0" dirty="0"/>
              <a:t>的系统，</a:t>
            </a:r>
            <a:r>
              <a:rPr lang="zh-CN" altLang="en-US" sz="1500" i="0" dirty="0" smtClean="0"/>
              <a:t>它是基于</a:t>
            </a:r>
            <a:r>
              <a:rPr lang="zh-CN" altLang="en-US" sz="1500" i="0" dirty="0"/>
              <a:t>对解剖类型的主观解释，使用子宫的冠状切面，没有任何量化标准。</a:t>
            </a:r>
            <a:endParaRPr lang="en-US" altLang="zh-CN" sz="1500" i="0" dirty="0"/>
          </a:p>
          <a:p>
            <a:pPr>
              <a:lnSpc>
                <a:spcPct val="150000"/>
              </a:lnSpc>
            </a:pPr>
            <a:r>
              <a:rPr lang="en-US" altLang="zh-CN" sz="1500" i="0" dirty="0"/>
              <a:t>2016</a:t>
            </a:r>
            <a:r>
              <a:rPr lang="zh-CN" altLang="en-US" sz="1500" i="0" dirty="0"/>
              <a:t>年，美国生殖医学会</a:t>
            </a:r>
            <a:r>
              <a:rPr lang="en-US" altLang="zh-CN" sz="1500" i="0" dirty="0"/>
              <a:t>(ASRM)</a:t>
            </a:r>
            <a:r>
              <a:rPr lang="zh-CN" altLang="en-US" sz="1500" i="0" dirty="0"/>
              <a:t>更新了纵隔子宫的分类</a:t>
            </a:r>
            <a:r>
              <a:rPr lang="en-US" altLang="zh-CN" sz="1500" i="0" dirty="0"/>
              <a:t>(ASRM-2016)</a:t>
            </a:r>
            <a:r>
              <a:rPr lang="zh-CN" altLang="en-US" sz="1500" i="0" dirty="0"/>
              <a:t>和官方认可的如何鉴别纵隔、正常</a:t>
            </a:r>
            <a:r>
              <a:rPr lang="en-US" altLang="zh-CN" sz="1500" i="0" dirty="0"/>
              <a:t>/</a:t>
            </a:r>
            <a:r>
              <a:rPr lang="zh-CN" altLang="en-US" sz="1500" i="0" dirty="0"/>
              <a:t>弓形和双角子宫的形态计量学标准，这是基于</a:t>
            </a:r>
            <a:r>
              <a:rPr lang="en-US" altLang="zh-CN" sz="1500" i="0" dirty="0"/>
              <a:t>1988</a:t>
            </a:r>
            <a:r>
              <a:rPr lang="zh-CN" altLang="en-US" sz="1500" i="0" dirty="0"/>
              <a:t>年美国生育协会的前两次修改建议。</a:t>
            </a:r>
            <a:endParaRPr lang="en-US" altLang="zh-CN" sz="1500" i="0" dirty="0"/>
          </a:p>
          <a:p>
            <a:pPr>
              <a:lnSpc>
                <a:spcPct val="150000"/>
              </a:lnSpc>
            </a:pPr>
            <a:r>
              <a:rPr lang="en-US" altLang="zh-CN" sz="1500" i="0" dirty="0"/>
              <a:t>ASRM-2016</a:t>
            </a:r>
            <a:r>
              <a:rPr lang="zh-CN" altLang="en-US" sz="1500" i="0" dirty="0"/>
              <a:t>的标准与欧洲人类生殖与胚胎学会</a:t>
            </a:r>
            <a:r>
              <a:rPr lang="en-US" altLang="zh-CN" sz="1500" i="0" dirty="0"/>
              <a:t>/</a:t>
            </a:r>
            <a:r>
              <a:rPr lang="zh-CN" altLang="en-US" sz="1500" i="0" dirty="0"/>
              <a:t>欧洲妇科内窥镜学会 </a:t>
            </a:r>
            <a:r>
              <a:rPr lang="en-US" altLang="zh-CN" sz="1500" i="0" dirty="0"/>
              <a:t>(ESHRE/ESGE)</a:t>
            </a:r>
            <a:r>
              <a:rPr lang="zh-CN" altLang="en-US" sz="1500" i="0" dirty="0"/>
              <a:t>的建议有很大不同，后者建议宫壁厚度是严格定义子宫形态的最佳客观基准。虽然 </a:t>
            </a:r>
            <a:r>
              <a:rPr lang="en-US" altLang="zh-CN" sz="1500" i="0" dirty="0"/>
              <a:t>ESHRE/ESGE</a:t>
            </a:r>
            <a:r>
              <a:rPr lang="zh-CN" altLang="en-US" sz="1500" i="0" dirty="0"/>
              <a:t>的建议自</a:t>
            </a:r>
            <a:r>
              <a:rPr lang="en-US" altLang="zh-CN" sz="1500" i="0" dirty="0"/>
              <a:t>2013</a:t>
            </a:r>
            <a:r>
              <a:rPr lang="zh-CN" altLang="en-US" sz="1500" i="0" dirty="0"/>
              <a:t>年最初论述发布以来一直没有得到认可，但这两个协会在</a:t>
            </a:r>
            <a:r>
              <a:rPr lang="en-US" altLang="zh-CN" sz="1500" i="0" dirty="0"/>
              <a:t>3</a:t>
            </a:r>
            <a:r>
              <a:rPr lang="zh-CN" altLang="en-US" sz="1500" i="0" dirty="0"/>
              <a:t>年后修订了相同的标准，尽管发布了两种不同的评估子宫壁厚度的方法。</a:t>
            </a:r>
            <a:endParaRPr lang="en-US" altLang="zh-CN" sz="1500" i="0" dirty="0"/>
          </a:p>
          <a:p>
            <a:pPr>
              <a:lnSpc>
                <a:spcPct val="150000"/>
              </a:lnSpc>
            </a:pPr>
            <a:r>
              <a:rPr lang="zh-CN" altLang="en-US" sz="1500" i="0" dirty="0"/>
              <a:t>最近，又提出了专家版先天性子宫畸形</a:t>
            </a:r>
            <a:r>
              <a:rPr lang="en-US" altLang="zh-CN" sz="1500" i="0" dirty="0"/>
              <a:t>(CUME)</a:t>
            </a:r>
            <a:r>
              <a:rPr lang="zh-CN" altLang="en-US" sz="1500" i="0" dirty="0"/>
              <a:t>分类法，以几位专家最常做出的决定作为参考标准，然后根据诊断试验准确性确定临界值。</a:t>
            </a:r>
            <a:endParaRPr lang="en-AU" sz="1500" i="0" dirty="0"/>
          </a:p>
        </p:txBody>
      </p:sp>
      <p:sp>
        <p:nvSpPr>
          <p:cNvPr id="21511"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p:nvPr/>
        </p:nvGrpSpPr>
        <p:grpSpPr bwMode="auto">
          <a:xfrm>
            <a:off x="0" y="-15875"/>
            <a:ext cx="9144000" cy="923925"/>
            <a:chOff x="0" y="3755"/>
            <a:chExt cx="5760" cy="582"/>
          </a:xfrm>
        </p:grpSpPr>
        <p:pic>
          <p:nvPicPr>
            <p:cNvPr id="23558"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3559"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23557" name="Rectangle 8"/>
          <p:cNvSpPr>
            <a:spLocks noChangeArrowheads="1"/>
          </p:cNvSpPr>
          <p:nvPr/>
        </p:nvSpPr>
        <p:spPr bwMode="auto">
          <a:xfrm>
            <a:off x="3738093" y="1844824"/>
            <a:ext cx="1620957" cy="523220"/>
          </a:xfrm>
          <a:prstGeom prst="rect">
            <a:avLst/>
          </a:prstGeom>
          <a:noFill/>
          <a:ln>
            <a:noFill/>
          </a:ln>
        </p:spPr>
        <p:txBody>
          <a:bodyPr wrap="non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zh-CN" altLang="en-US" sz="2800" b="1" i="0" dirty="0">
                <a:solidFill>
                  <a:srgbClr val="000000"/>
                </a:solidFill>
              </a:rPr>
              <a:t>研究目的</a:t>
            </a:r>
            <a:endParaRPr lang="en-GB" altLang="it-IT" sz="2800" b="1" i="0" dirty="0">
              <a:solidFill>
                <a:srgbClr val="000000"/>
              </a:solidFill>
            </a:endParaRPr>
          </a:p>
        </p:txBody>
      </p:sp>
      <p:sp>
        <p:nvSpPr>
          <p:cNvPr id="9" name="Segnaposto contenuto 2"/>
          <p:cNvSpPr txBox="1"/>
          <p:nvPr/>
        </p:nvSpPr>
        <p:spPr bwMode="auto">
          <a:xfrm>
            <a:off x="467544" y="2564904"/>
            <a:ext cx="8382000" cy="3312368"/>
          </a:xfrm>
          <a:prstGeom prst="rect">
            <a:avLst/>
          </a:prstGeom>
          <a:noFill/>
          <a:ln>
            <a:noFill/>
          </a:ln>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buNone/>
            </a:pPr>
            <a:r>
              <a:rPr lang="zh-CN" altLang="en-US" sz="1600" i="0" dirty="0"/>
              <a:t>本研究的主要目的是评估以下几种方法对纵隔子宫诊断率的差异：</a:t>
            </a:r>
            <a:endParaRPr lang="en-US" altLang="zh-CN" sz="1600" i="0" dirty="0"/>
          </a:p>
          <a:p>
            <a:pPr marL="0" indent="0">
              <a:buNone/>
            </a:pPr>
            <a:endParaRPr lang="en-US" sz="1600" i="0" dirty="0"/>
          </a:p>
          <a:p>
            <a:pPr>
              <a:buAutoNum type="arabicParenR"/>
            </a:pPr>
            <a:r>
              <a:rPr lang="en-US" sz="1600" i="0" dirty="0" smtClean="0"/>
              <a:t>ASRM-2016</a:t>
            </a:r>
            <a:endParaRPr lang="en-US" sz="1600" i="0" dirty="0"/>
          </a:p>
          <a:p>
            <a:pPr>
              <a:buAutoNum type="arabicParenR"/>
            </a:pPr>
            <a:r>
              <a:rPr lang="en-US" sz="1600" i="0" dirty="0" smtClean="0"/>
              <a:t>ESHRE/ESGE-2016</a:t>
            </a:r>
            <a:endParaRPr lang="en-US" sz="1600" i="0" dirty="0"/>
          </a:p>
          <a:p>
            <a:pPr>
              <a:buAutoNum type="arabicParenR"/>
            </a:pPr>
            <a:r>
              <a:rPr lang="en-US" sz="1600" i="0" dirty="0"/>
              <a:t>CUME-2018  </a:t>
            </a:r>
          </a:p>
          <a:p>
            <a:pPr marL="0" indent="0">
              <a:buNone/>
            </a:pPr>
            <a:endParaRPr lang="en-US" sz="1600" i="0" dirty="0"/>
          </a:p>
          <a:p>
            <a:pPr marL="0" indent="0">
              <a:buNone/>
            </a:pPr>
            <a:r>
              <a:rPr lang="zh-CN" altLang="en-US" sz="1600" i="0" dirty="0"/>
              <a:t>其他目的包括确定诊断上的差异是否显著影响临床处理及导致流产或不孕不育的增加，以及根据所使用的纵隔子宫的定义来评估全球医疗系统的成本。</a:t>
            </a:r>
            <a:endParaRPr lang="en-US" sz="1600" i="0" dirty="0"/>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bwMode="auto">
          <a:xfrm>
            <a:off x="0" y="-15875"/>
            <a:ext cx="9144000" cy="923925"/>
            <a:chOff x="0" y="3755"/>
            <a:chExt cx="5760" cy="582"/>
          </a:xfrm>
        </p:grpSpPr>
        <p:pic>
          <p:nvPicPr>
            <p:cNvPr id="5" name="Picture 3" descr="ISUOG-red-ban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6" name="Picture 4" descr="UOG revers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7" name="Rectangle 19"/>
          <p:cNvSpPr>
            <a:spLocks noChangeArrowheads="1"/>
          </p:cNvSpPr>
          <p:nvPr/>
        </p:nvSpPr>
        <p:spPr bwMode="auto">
          <a:xfrm>
            <a:off x="468946" y="2459626"/>
            <a:ext cx="8207375" cy="3186430"/>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1800" b="1" i="0" dirty="0"/>
              <a:t>研究设计</a:t>
            </a:r>
            <a:endParaRPr lang="en-US" altLang="zh-CN" sz="1800" b="1" i="0" dirty="0"/>
          </a:p>
          <a:p>
            <a:pPr>
              <a:buNone/>
            </a:pPr>
            <a:r>
              <a:rPr lang="zh-CN" altLang="en-US" sz="1400" i="0" dirty="0" smtClean="0"/>
              <a:t>       前瞻性</a:t>
            </a:r>
            <a:r>
              <a:rPr lang="zh-CN" altLang="en-US" sz="1400" i="0" dirty="0"/>
              <a:t>观察</a:t>
            </a:r>
            <a:r>
              <a:rPr lang="zh-CN" altLang="en-US" sz="1400" i="0" dirty="0" smtClean="0"/>
              <a:t>研究</a:t>
            </a:r>
            <a:endParaRPr lang="en-US" altLang="zh-CN" sz="1400" i="0" dirty="0" smtClean="0"/>
          </a:p>
          <a:p>
            <a:r>
              <a:rPr lang="zh-CN" altLang="en-US" sz="1800" b="1" i="0" dirty="0" smtClean="0"/>
              <a:t> 背景</a:t>
            </a:r>
            <a:endParaRPr lang="en-US" altLang="zh-CN" sz="1800" b="1" i="0" dirty="0" smtClean="0"/>
          </a:p>
          <a:p>
            <a:pPr>
              <a:buNone/>
            </a:pPr>
            <a:r>
              <a:rPr lang="zh-CN" altLang="en-US" sz="1400" i="0" dirty="0" smtClean="0"/>
              <a:t>       对收集的数据进行二次分析，以进行前瞻性研究，调查女性生殖道畸形的</a:t>
            </a:r>
            <a:r>
              <a:rPr lang="en-US" altLang="zh-CN" sz="1400" i="0" dirty="0" smtClean="0"/>
              <a:t>ESHRE/ESGE </a:t>
            </a:r>
            <a:r>
              <a:rPr lang="zh-CN" altLang="en-US" sz="1400" i="0" dirty="0" smtClean="0"/>
              <a:t>分类与</a:t>
            </a:r>
            <a:r>
              <a:rPr lang="en-US" altLang="zh-CN" sz="1400" i="0" dirty="0" smtClean="0"/>
              <a:t>ASRM</a:t>
            </a:r>
            <a:r>
              <a:rPr lang="zh-CN" altLang="en-US" sz="1400" i="0" dirty="0" smtClean="0"/>
              <a:t>分类相比，是否显著增加了纵隔子宫的诊断率。</a:t>
            </a:r>
            <a:endParaRPr lang="en-US" altLang="zh-CN" sz="1400" i="0" dirty="0" smtClean="0"/>
          </a:p>
          <a:p>
            <a:r>
              <a:rPr lang="zh-CN" altLang="en-US" sz="1800" b="1" i="0" dirty="0" smtClean="0"/>
              <a:t>受试者</a:t>
            </a:r>
            <a:endParaRPr lang="en-US" altLang="zh-CN" sz="1800" b="1" i="0" dirty="0"/>
          </a:p>
          <a:p>
            <a:pPr>
              <a:buNone/>
            </a:pPr>
            <a:r>
              <a:rPr lang="zh-CN" altLang="en-US" sz="1400" i="0" dirty="0" smtClean="0"/>
              <a:t>       在</a:t>
            </a:r>
            <a:r>
              <a:rPr lang="en-US" altLang="zh-CN" sz="1400" i="0" dirty="0"/>
              <a:t>2013</a:t>
            </a:r>
            <a:r>
              <a:rPr lang="zh-CN" altLang="en-US" sz="1400" i="0" dirty="0"/>
              <a:t>年</a:t>
            </a:r>
            <a:r>
              <a:rPr lang="en-US" altLang="zh-CN" sz="1400" i="0" dirty="0"/>
              <a:t>5</a:t>
            </a:r>
            <a:r>
              <a:rPr lang="zh-CN" altLang="en-US" sz="1400" i="0" dirty="0"/>
              <a:t>月至</a:t>
            </a:r>
            <a:r>
              <a:rPr lang="en-US" altLang="zh-CN" sz="1400" i="0" dirty="0"/>
              <a:t>9</a:t>
            </a:r>
            <a:r>
              <a:rPr lang="zh-CN" altLang="en-US" sz="1400" i="0" dirty="0"/>
              <a:t>月期间，就诊于一家专注于治疗子宫畸形和生殖失败的专科医疗中心的育龄非怀孕妇女。</a:t>
            </a:r>
            <a:endParaRPr lang="en-US" sz="1400" i="0" dirty="0"/>
          </a:p>
          <a:p>
            <a:pPr lvl="1"/>
            <a:r>
              <a:rPr lang="zh-CN" altLang="en-US" sz="1400" b="1" i="0" dirty="0"/>
              <a:t>纳入：</a:t>
            </a:r>
            <a:r>
              <a:rPr lang="zh-CN" altLang="en-US" sz="1400" i="0" dirty="0"/>
              <a:t>所有就诊于该中心的年龄在</a:t>
            </a:r>
            <a:r>
              <a:rPr lang="en-US" altLang="zh-CN" sz="1400" i="0" dirty="0"/>
              <a:t>18</a:t>
            </a:r>
            <a:r>
              <a:rPr lang="zh-CN" altLang="en-US" sz="1400" i="0" dirty="0"/>
              <a:t>岁到</a:t>
            </a:r>
            <a:r>
              <a:rPr lang="en-US" altLang="zh-CN" sz="1400" i="0" dirty="0"/>
              <a:t>45</a:t>
            </a:r>
            <a:r>
              <a:rPr lang="zh-CN" altLang="en-US" sz="1400" i="0" dirty="0"/>
              <a:t>岁之间的女性。所有的女性都接受了三维超声检查，由一名经验丰富的观察员进行，该观察员符合欧洲医学和生物学超声联合会</a:t>
            </a:r>
            <a:r>
              <a:rPr lang="en-US" altLang="zh-CN" sz="1400" i="0" dirty="0"/>
              <a:t>3</a:t>
            </a:r>
            <a:r>
              <a:rPr lang="zh-CN" altLang="en-US" sz="1400" i="0" dirty="0"/>
              <a:t>级专家的标准。</a:t>
            </a:r>
            <a:endParaRPr lang="en-US" sz="1400" i="0" dirty="0"/>
          </a:p>
          <a:p>
            <a:pPr lvl="1"/>
            <a:r>
              <a:rPr lang="zh-CN" altLang="en-US" sz="1400" b="1" i="0" dirty="0"/>
              <a:t>排除：</a:t>
            </a:r>
            <a:r>
              <a:rPr lang="zh-CN" altLang="en-US" sz="1400" i="0" dirty="0"/>
              <a:t>不明原因妊娠、绝经、生殖道恶性肿瘤、肌瘤</a:t>
            </a:r>
            <a:r>
              <a:rPr lang="en-US" altLang="zh-CN" sz="1400" i="0" dirty="0"/>
              <a:t>/</a:t>
            </a:r>
            <a:r>
              <a:rPr lang="zh-CN" altLang="en-US" sz="1400" i="0" dirty="0"/>
              <a:t>子宫腺肌病、既往手术和宫内粘连。</a:t>
            </a:r>
            <a:endParaRPr lang="en-US" sz="1400" i="0" dirty="0"/>
          </a:p>
        </p:txBody>
      </p:sp>
      <p:sp>
        <p:nvSpPr>
          <p:cNvPr id="9" name="TextBox 1"/>
          <p:cNvSpPr txBox="1">
            <a:spLocks noChangeArrowheads="1"/>
          </p:cNvSpPr>
          <p:nvPr/>
        </p:nvSpPr>
        <p:spPr bwMode="auto">
          <a:xfrm>
            <a:off x="2627784" y="1785319"/>
            <a:ext cx="3565525"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a:t>方法</a:t>
            </a:r>
            <a:endParaRPr lang="en-GB" altLang="it-IT" sz="2400" b="1" i="0" dirty="0"/>
          </a:p>
        </p:txBody>
      </p:sp>
      <p:sp>
        <p:nvSpPr>
          <p:cNvPr id="10"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765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2" name="Rectangle 19"/>
          <p:cNvSpPr>
            <a:spLocks noChangeArrowheads="1"/>
          </p:cNvSpPr>
          <p:nvPr/>
        </p:nvSpPr>
        <p:spPr bwMode="auto">
          <a:xfrm>
            <a:off x="251396" y="2152095"/>
            <a:ext cx="8785100" cy="1545038"/>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1600" b="1" i="0" dirty="0"/>
              <a:t>结果</a:t>
            </a:r>
            <a:endParaRPr lang="en-AU" sz="1200" i="0" dirty="0"/>
          </a:p>
          <a:p>
            <a:pPr marL="57150" indent="0">
              <a:buNone/>
            </a:pPr>
            <a:r>
              <a:rPr lang="en-AU" sz="1400" i="0" dirty="0"/>
              <a:t>- </a:t>
            </a:r>
            <a:r>
              <a:rPr lang="zh-CN" altLang="en-US" sz="1400" i="0" dirty="0"/>
              <a:t>比较了三种纵隔子宫的定义方法：</a:t>
            </a:r>
            <a:r>
              <a:rPr lang="en-US" altLang="zh-CN" sz="1400" i="0" dirty="0"/>
              <a:t>(</a:t>
            </a:r>
            <a:r>
              <a:rPr lang="en-AU" sz="1400" i="0" dirty="0" err="1"/>
              <a:t>i</a:t>
            </a:r>
            <a:r>
              <a:rPr lang="en-AU" sz="1400" i="0" dirty="0"/>
              <a:t>)ASRM-2016，(ii)ESHRE/ESGE-2016</a:t>
            </a:r>
            <a:r>
              <a:rPr lang="zh-CN" altLang="en-US" sz="1400" i="0" dirty="0"/>
              <a:t>和</a:t>
            </a:r>
            <a:r>
              <a:rPr lang="en-US" altLang="zh-CN" sz="1400" i="0" dirty="0"/>
              <a:t>(</a:t>
            </a:r>
            <a:r>
              <a:rPr lang="en-AU" sz="1400" i="0" dirty="0"/>
              <a:t>iii)CUME-2018。</a:t>
            </a:r>
          </a:p>
          <a:p>
            <a:pPr marL="57150" indent="0">
              <a:buNone/>
            </a:pPr>
            <a:r>
              <a:rPr lang="en-GB" sz="1400" i="0" dirty="0"/>
              <a:t>- </a:t>
            </a:r>
            <a:r>
              <a:rPr lang="zh-CN" altLang="en-US" sz="1400" i="0" dirty="0"/>
              <a:t>结果与关于纵隔子宫患病率的初步研究中获得的结果进行了比较，初步研究使用的是先前由</a:t>
            </a:r>
            <a:r>
              <a:rPr lang="en-US" altLang="zh-CN" sz="1400" i="0" dirty="0"/>
              <a:t>ESHRE/ESGE  </a:t>
            </a:r>
            <a:r>
              <a:rPr lang="zh-CN" altLang="en-US" sz="1400" i="0" dirty="0"/>
              <a:t>建议的子宫壁厚度</a:t>
            </a:r>
            <a:r>
              <a:rPr lang="en-US" altLang="zh-CN" sz="1400" i="0" dirty="0"/>
              <a:t>(ESHRE/ESGE-2014)</a:t>
            </a:r>
            <a:r>
              <a:rPr lang="zh-CN" altLang="en-US" sz="1400" i="0" dirty="0"/>
              <a:t>和</a:t>
            </a:r>
            <a:r>
              <a:rPr lang="en-US" altLang="zh-CN" sz="1400" i="0" dirty="0" err="1"/>
              <a:t>Ludwin’s</a:t>
            </a:r>
            <a:r>
              <a:rPr lang="zh-CN" altLang="en-US" sz="1400" i="0" dirty="0"/>
              <a:t>对</a:t>
            </a:r>
            <a:r>
              <a:rPr lang="en-US" altLang="zh-CN" sz="1400" i="0" dirty="0"/>
              <a:t>AFS-1988 </a:t>
            </a:r>
            <a:r>
              <a:rPr lang="zh-CN" altLang="en-US" sz="1400" i="0" dirty="0"/>
              <a:t>分类的修改进行定义的。</a:t>
            </a:r>
            <a:endParaRPr lang="en-GB" sz="1400" i="0" dirty="0"/>
          </a:p>
          <a:p>
            <a:pPr marL="57150" indent="0">
              <a:buNone/>
            </a:pPr>
            <a:r>
              <a:rPr lang="en-AU" sz="1400" i="0" dirty="0"/>
              <a:t>- </a:t>
            </a:r>
            <a:r>
              <a:rPr lang="zh-CN" altLang="en-US" sz="1400" i="0" dirty="0"/>
              <a:t>在两个亚组中评估了纵隔子宫的诊断与不良生殖结局的关系：</a:t>
            </a:r>
            <a:r>
              <a:rPr lang="en-US" altLang="zh-CN" sz="1400" i="0" dirty="0"/>
              <a:t>(</a:t>
            </a:r>
            <a:r>
              <a:rPr lang="en-US" altLang="zh-CN" sz="1400" i="0" dirty="0" err="1"/>
              <a:t>i</a:t>
            </a:r>
            <a:r>
              <a:rPr lang="en-US" altLang="zh-CN" sz="1400" i="0" dirty="0"/>
              <a:t>)</a:t>
            </a:r>
            <a:r>
              <a:rPr lang="zh-CN" altLang="en-US" sz="1400" i="0" dirty="0"/>
              <a:t>有不孕症与无不孕者</a:t>
            </a:r>
            <a:r>
              <a:rPr lang="en-US" altLang="zh-CN" sz="1400" i="0" dirty="0"/>
              <a:t>(12</a:t>
            </a:r>
            <a:r>
              <a:rPr lang="zh-CN" altLang="en-US" sz="1400" i="0" dirty="0"/>
              <a:t>个月未受孕</a:t>
            </a:r>
            <a:r>
              <a:rPr lang="en-US" altLang="zh-CN" sz="1400" i="0" dirty="0"/>
              <a:t>)</a:t>
            </a:r>
            <a:r>
              <a:rPr lang="zh-CN" altLang="en-US" sz="1400" i="0" dirty="0"/>
              <a:t>和</a:t>
            </a:r>
            <a:r>
              <a:rPr lang="en-US" altLang="zh-CN" sz="1400" i="0" dirty="0"/>
              <a:t>(ii)</a:t>
            </a:r>
            <a:r>
              <a:rPr lang="zh-CN" altLang="en-US" sz="1400" i="0" dirty="0"/>
              <a:t>有流产史与无流产史</a:t>
            </a:r>
            <a:r>
              <a:rPr lang="en-US" altLang="zh-CN" sz="1400" i="0" dirty="0"/>
              <a:t>(</a:t>
            </a:r>
            <a:r>
              <a:rPr lang="zh-CN" altLang="en-US" sz="1400" i="0" dirty="0"/>
              <a:t>妊娠</a:t>
            </a:r>
            <a:r>
              <a:rPr lang="en-US" altLang="zh-CN" sz="1400" i="0" dirty="0"/>
              <a:t>23</a:t>
            </a:r>
            <a:r>
              <a:rPr lang="zh-CN" altLang="en-US" sz="1400" i="0" dirty="0"/>
              <a:t>周内流产</a:t>
            </a:r>
            <a:r>
              <a:rPr lang="en-US" altLang="zh-CN" sz="1400" i="0" dirty="0"/>
              <a:t>)</a:t>
            </a:r>
            <a:r>
              <a:rPr lang="zh-CN" altLang="en-US" sz="1400" i="0" dirty="0"/>
              <a:t>之间的关系。</a:t>
            </a:r>
            <a:endParaRPr lang="en-AU" sz="1400" i="0" dirty="0"/>
          </a:p>
        </p:txBody>
      </p:sp>
      <p:sp>
        <p:nvSpPr>
          <p:cNvPr id="15" name="TextBox 1"/>
          <p:cNvSpPr txBox="1">
            <a:spLocks noChangeArrowheads="1"/>
          </p:cNvSpPr>
          <p:nvPr/>
        </p:nvSpPr>
        <p:spPr bwMode="auto">
          <a:xfrm>
            <a:off x="2789237" y="1628800"/>
            <a:ext cx="3565525"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a:t>方法</a:t>
            </a:r>
            <a:endParaRPr lang="en-GB" altLang="it-IT" sz="2400" b="1"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9" name="图片 8"/>
          <p:cNvPicPr/>
          <p:nvPr/>
        </p:nvPicPr>
        <p:blipFill rotWithShape="1">
          <a:blip r:embed="rId5" cstate="print"/>
          <a:srcRect l="26608" t="31036" r="26318" b="29794"/>
          <a:stretch>
            <a:fillRect/>
          </a:stretch>
        </p:blipFill>
        <p:spPr bwMode="auto">
          <a:xfrm>
            <a:off x="251460" y="3599180"/>
            <a:ext cx="8415655" cy="308229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765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5" name="TextBox 1"/>
          <p:cNvSpPr txBox="1">
            <a:spLocks noChangeArrowheads="1"/>
          </p:cNvSpPr>
          <p:nvPr/>
        </p:nvSpPr>
        <p:spPr bwMode="auto">
          <a:xfrm>
            <a:off x="2699792" y="1681644"/>
            <a:ext cx="3565525" cy="52322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800" b="1" i="0" dirty="0"/>
              <a:t>方法</a:t>
            </a:r>
            <a:endParaRPr lang="en-GB" altLang="it-IT" sz="2400" b="1" i="0" dirty="0"/>
          </a:p>
        </p:txBody>
      </p:sp>
      <p:sp>
        <p:nvSpPr>
          <p:cNvPr id="3" name="Rectangle 2"/>
          <p:cNvSpPr/>
          <p:nvPr/>
        </p:nvSpPr>
        <p:spPr>
          <a:xfrm>
            <a:off x="179512" y="6021288"/>
            <a:ext cx="8640960" cy="461665"/>
          </a:xfrm>
          <a:prstGeom prst="rect">
            <a:avLst/>
          </a:prstGeom>
        </p:spPr>
        <p:txBody>
          <a:bodyPr wrap="square">
            <a:spAutoFit/>
          </a:bodyPr>
          <a:lstStyle/>
          <a:p>
            <a:r>
              <a:rPr lang="zh-CN" altLang="en-US" sz="1200" i="0" dirty="0"/>
              <a:t>对于这三种定义，内角间线用于定义内部凹陷。根据这些标准，最常见的内凹陷深度是非常小</a:t>
            </a:r>
            <a:r>
              <a:rPr lang="en-US" altLang="zh-CN" sz="1200" i="0" dirty="0"/>
              <a:t>(ESHRE/ESGE-2016)</a:t>
            </a:r>
            <a:r>
              <a:rPr lang="zh-CN" altLang="en-US" sz="1200" i="0" dirty="0"/>
              <a:t>、中等</a:t>
            </a:r>
            <a:r>
              <a:rPr lang="en-US" altLang="zh-CN" sz="1200" i="0" dirty="0"/>
              <a:t>(CUME-2018)</a:t>
            </a:r>
            <a:r>
              <a:rPr lang="zh-CN" altLang="en-US" sz="1200" i="0" dirty="0"/>
              <a:t>和大</a:t>
            </a:r>
            <a:r>
              <a:rPr lang="en-US" altLang="zh-CN" sz="1200" i="0" dirty="0"/>
              <a:t>(ASRM-2016)</a:t>
            </a:r>
            <a:r>
              <a:rPr lang="zh-CN" altLang="en-US" sz="1200" i="0" dirty="0"/>
              <a:t>，并分别决定非常常见、少见和非常少见的子宫形态。</a:t>
            </a:r>
            <a:endParaRPr lang="en-US" sz="1200" i="0" dirty="0"/>
          </a:p>
        </p:txBody>
      </p:sp>
      <p:sp>
        <p:nvSpPr>
          <p:cNvPr id="4" name="Rectangle 3"/>
          <p:cNvSpPr/>
          <p:nvPr/>
        </p:nvSpPr>
        <p:spPr>
          <a:xfrm>
            <a:off x="93029" y="4892113"/>
            <a:ext cx="1877960" cy="577081"/>
          </a:xfrm>
          <a:prstGeom prst="rect">
            <a:avLst/>
          </a:prstGeom>
        </p:spPr>
        <p:txBody>
          <a:bodyPr wrap="square">
            <a:spAutoFit/>
          </a:bodyPr>
          <a:lstStyle/>
          <a:p>
            <a:r>
              <a:rPr lang="zh-CN" altLang="en-US" sz="1050" i="0" dirty="0"/>
              <a:t>外凹陷深度小，内凹陷深度大，大于子宫壁厚度的</a:t>
            </a:r>
            <a:r>
              <a:rPr lang="en-US" altLang="zh-CN" sz="1050" i="0" dirty="0"/>
              <a:t>50%</a:t>
            </a:r>
            <a:r>
              <a:rPr lang="zh-CN" altLang="en-US" sz="1050" i="0" dirty="0"/>
              <a:t>，测量在宫角间线以上。</a:t>
            </a:r>
            <a:endParaRPr lang="en-US" sz="1050" i="0" dirty="0"/>
          </a:p>
        </p:txBody>
      </p:sp>
      <p:sp>
        <p:nvSpPr>
          <p:cNvPr id="5" name="Rectangle 4"/>
          <p:cNvSpPr/>
          <p:nvPr/>
        </p:nvSpPr>
        <p:spPr>
          <a:xfrm>
            <a:off x="2160778" y="4922212"/>
            <a:ext cx="1643247" cy="415498"/>
          </a:xfrm>
          <a:prstGeom prst="rect">
            <a:avLst/>
          </a:prstGeom>
        </p:spPr>
        <p:txBody>
          <a:bodyPr wrap="square">
            <a:spAutoFit/>
          </a:bodyPr>
          <a:lstStyle/>
          <a:p>
            <a:r>
              <a:rPr lang="zh-CN" altLang="zh-CN" sz="1050" i="0" dirty="0"/>
              <a:t>内宫底凹陷深度≥</a:t>
            </a:r>
            <a:r>
              <a:rPr lang="en-AU" altLang="zh-CN" sz="1050" i="0" dirty="0"/>
              <a:t>1.0cm</a:t>
            </a:r>
            <a:r>
              <a:rPr lang="zh-CN" altLang="zh-CN" sz="1050" i="0" dirty="0"/>
              <a:t>，外宫底凹陷深度＜</a:t>
            </a:r>
            <a:r>
              <a:rPr lang="en-AU" altLang="zh-CN" sz="1050" i="0" dirty="0"/>
              <a:t>1cm</a:t>
            </a:r>
            <a:endParaRPr lang="en-US" sz="1050" i="0" dirty="0"/>
          </a:p>
        </p:txBody>
      </p:sp>
      <p:sp>
        <p:nvSpPr>
          <p:cNvPr id="6" name="Rectangle 5"/>
          <p:cNvSpPr/>
          <p:nvPr/>
        </p:nvSpPr>
        <p:spPr>
          <a:xfrm>
            <a:off x="3777426" y="4869160"/>
            <a:ext cx="1756913" cy="1080120"/>
          </a:xfrm>
          <a:prstGeom prst="rect">
            <a:avLst/>
          </a:prstGeom>
        </p:spPr>
        <p:txBody>
          <a:bodyPr wrap="square">
            <a:noAutofit/>
          </a:bodyPr>
          <a:lstStyle/>
          <a:p>
            <a:r>
              <a:rPr lang="zh-CN" altLang="zh-CN" sz="1050" i="0" dirty="0"/>
              <a:t>内宫底凹陷深度≥</a:t>
            </a:r>
            <a:r>
              <a:rPr lang="en-AU" altLang="zh-CN" sz="1050" i="0" dirty="0"/>
              <a:t>1.5cm</a:t>
            </a:r>
            <a:r>
              <a:rPr lang="zh-CN" altLang="zh-CN" sz="1050" i="0" dirty="0"/>
              <a:t>，内凹陷角</a:t>
            </a:r>
            <a:r>
              <a:rPr lang="zh-CN" altLang="en-US" sz="1050" i="0" dirty="0"/>
              <a:t>为锐角</a:t>
            </a:r>
            <a:r>
              <a:rPr lang="zh-CN" altLang="zh-CN" sz="1050" i="0" dirty="0"/>
              <a:t>，外宫底凹 陷深度＜</a:t>
            </a:r>
            <a:r>
              <a:rPr lang="en-AU" altLang="zh-CN" sz="1050" i="0" dirty="0"/>
              <a:t>1cm</a:t>
            </a:r>
            <a:endParaRPr lang="zh-CN" altLang="zh-CN" sz="1050" i="0" dirty="0"/>
          </a:p>
        </p:txBody>
      </p:sp>
      <p:sp>
        <p:nvSpPr>
          <p:cNvPr id="13"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7" name="Picture 6"/>
          <p:cNvPicPr>
            <a:picLocks noChangeAspect="1"/>
          </p:cNvPicPr>
          <p:nvPr/>
        </p:nvPicPr>
        <p:blipFill>
          <a:blip r:embed="rId5" cstate="print"/>
          <a:stretch>
            <a:fillRect/>
          </a:stretch>
        </p:blipFill>
        <p:spPr>
          <a:xfrm>
            <a:off x="179388" y="2130478"/>
            <a:ext cx="5255501" cy="2721759"/>
          </a:xfrm>
          <a:prstGeom prst="rect">
            <a:avLst/>
          </a:prstGeom>
        </p:spPr>
      </p:pic>
      <p:pic>
        <p:nvPicPr>
          <p:cNvPr id="8" name="Picture 7"/>
          <p:cNvPicPr>
            <a:picLocks noChangeAspect="1"/>
          </p:cNvPicPr>
          <p:nvPr/>
        </p:nvPicPr>
        <p:blipFill>
          <a:blip r:embed="rId6" cstate="print"/>
          <a:stretch>
            <a:fillRect/>
          </a:stretch>
        </p:blipFill>
        <p:spPr>
          <a:xfrm>
            <a:off x="5724128" y="2274494"/>
            <a:ext cx="3019411" cy="36747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p:nvPr/>
        </p:nvGrpSpPr>
        <p:grpSpPr bwMode="auto">
          <a:xfrm>
            <a:off x="0" y="-15875"/>
            <a:ext cx="9144000" cy="923925"/>
            <a:chOff x="0" y="3755"/>
            <a:chExt cx="5760" cy="582"/>
          </a:xfrm>
        </p:grpSpPr>
        <p:pic>
          <p:nvPicPr>
            <p:cNvPr id="27656"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27657"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12" name="Rectangle 19"/>
          <p:cNvSpPr>
            <a:spLocks noChangeArrowheads="1"/>
          </p:cNvSpPr>
          <p:nvPr/>
        </p:nvSpPr>
        <p:spPr bwMode="auto">
          <a:xfrm>
            <a:off x="233771" y="2452592"/>
            <a:ext cx="8676456" cy="1772793"/>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1400" b="1" i="0" dirty="0"/>
              <a:t>方法</a:t>
            </a:r>
            <a:endParaRPr lang="en-AU" sz="1400" b="1" i="0" dirty="0"/>
          </a:p>
          <a:p>
            <a:pPr lvl="1"/>
            <a:r>
              <a:rPr lang="zh-CN" altLang="en-US" sz="1400" i="0" dirty="0"/>
              <a:t>子宫内外凹陷深度和子宫壁厚度。</a:t>
            </a:r>
            <a:endParaRPr lang="en-AU" sz="1400" i="0" dirty="0"/>
          </a:p>
          <a:p>
            <a:pPr lvl="1"/>
            <a:r>
              <a:rPr lang="zh-CN" altLang="en-US" sz="1400" i="0" dirty="0"/>
              <a:t>最初的</a:t>
            </a:r>
            <a:r>
              <a:rPr lang="en-US" altLang="zh-CN" sz="1400" i="0" dirty="0"/>
              <a:t>ESHRE/ESGE</a:t>
            </a:r>
            <a:r>
              <a:rPr lang="zh-CN" altLang="en-US" sz="1400" i="0" dirty="0"/>
              <a:t>分类没有明确规定应该测量子宫壁厚度的位置，所以测量了</a:t>
            </a:r>
            <a:r>
              <a:rPr lang="en-US" altLang="zh-CN" sz="1400" i="0" dirty="0"/>
              <a:t>12</a:t>
            </a:r>
            <a:r>
              <a:rPr lang="zh-CN" altLang="en-US" sz="1400" i="0" dirty="0"/>
              <a:t>个不同的子宫区域</a:t>
            </a:r>
            <a:r>
              <a:rPr lang="en-US" altLang="zh-CN" sz="1400" i="0" dirty="0"/>
              <a:t>(</a:t>
            </a:r>
            <a:r>
              <a:rPr lang="zh-CN" altLang="en-US" sz="1400" i="0" dirty="0"/>
              <a:t>矢状面</a:t>
            </a:r>
            <a:r>
              <a:rPr lang="en-US" altLang="zh-CN" sz="1400" i="0" dirty="0"/>
              <a:t>)</a:t>
            </a:r>
            <a:r>
              <a:rPr lang="zh-CN" altLang="en-US" sz="1400" i="0" dirty="0"/>
              <a:t>，并得出了子宫前壁和后壁厚度的平均值</a:t>
            </a:r>
            <a:r>
              <a:rPr lang="en-US" altLang="zh-CN" sz="1400" i="0" dirty="0"/>
              <a:t>(</a:t>
            </a:r>
            <a:r>
              <a:rPr lang="zh-CN" altLang="en-US" sz="1400" i="0" dirty="0"/>
              <a:t>最厚的区域</a:t>
            </a:r>
            <a:r>
              <a:rPr lang="en-US" altLang="zh-CN" sz="1400" i="0" dirty="0"/>
              <a:t>)</a:t>
            </a:r>
            <a:r>
              <a:rPr lang="zh-CN" altLang="en-US" sz="1400" i="0" dirty="0"/>
              <a:t>。</a:t>
            </a:r>
            <a:endParaRPr lang="en-AU" sz="1400" i="0" dirty="0"/>
          </a:p>
          <a:p>
            <a:pPr lvl="1"/>
            <a:r>
              <a:rPr lang="zh-CN" altLang="en-US" sz="1400" i="0" dirty="0"/>
              <a:t>在本次分析中，采用了最新的</a:t>
            </a:r>
            <a:r>
              <a:rPr lang="en-US" altLang="zh-CN" sz="1400" i="0" dirty="0"/>
              <a:t>ESHRE/ESGE-2016</a:t>
            </a:r>
            <a:r>
              <a:rPr lang="zh-CN" altLang="en-US" sz="1400" i="0" dirty="0"/>
              <a:t>标准，在确定纵隔子宫时，建议使用宫底肌层厚度，即宫角连线到</a:t>
            </a:r>
            <a:r>
              <a:rPr lang="zh-CN" altLang="en-US" sz="1400" i="0" dirty="0" smtClean="0"/>
              <a:t>子宫浆膜层的</a:t>
            </a:r>
            <a:r>
              <a:rPr lang="zh-CN" altLang="en-US" sz="1400" i="0" dirty="0"/>
              <a:t>距离。</a:t>
            </a:r>
            <a:endParaRPr lang="en-AU" sz="1400" i="0" dirty="0"/>
          </a:p>
          <a:p>
            <a:pPr lvl="1"/>
            <a:r>
              <a:rPr lang="zh-CN" altLang="en-US" sz="1400" i="0" dirty="0"/>
              <a:t>凹陷深度测量为宫角连线与内凹陷最低点之间的距离。</a:t>
            </a:r>
            <a:endParaRPr lang="en-AU" sz="1400" i="0" dirty="0"/>
          </a:p>
        </p:txBody>
      </p:sp>
      <p:sp>
        <p:nvSpPr>
          <p:cNvPr id="15" name="TextBox 1"/>
          <p:cNvSpPr txBox="1">
            <a:spLocks noChangeArrowheads="1"/>
          </p:cNvSpPr>
          <p:nvPr/>
        </p:nvSpPr>
        <p:spPr bwMode="auto">
          <a:xfrm>
            <a:off x="2843808" y="1618894"/>
            <a:ext cx="3565525"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a:t>方法</a:t>
            </a:r>
            <a:endParaRPr lang="en-GB" altLang="it-IT" sz="2400" b="1" i="0" dirty="0"/>
          </a:p>
        </p:txBody>
      </p:sp>
      <p:sp>
        <p:nvSpPr>
          <p:cNvPr id="8"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sp>
        <p:nvSpPr>
          <p:cNvPr id="9" name="Rectangle 19"/>
          <p:cNvSpPr>
            <a:spLocks noChangeArrowheads="1"/>
          </p:cNvSpPr>
          <p:nvPr/>
        </p:nvSpPr>
        <p:spPr bwMode="auto">
          <a:xfrm>
            <a:off x="233771" y="4547911"/>
            <a:ext cx="8676456" cy="1729704"/>
          </a:xfrm>
          <a:prstGeom prst="rect">
            <a:avLst/>
          </a:prstGeom>
          <a:solidFill>
            <a:srgbClr val="F0F3FB"/>
          </a:solidFill>
          <a:ln w="19050">
            <a:solidFill>
              <a:srgbClr val="445895"/>
            </a:solidFill>
            <a:miter lim="800000"/>
          </a:ln>
        </p:spPr>
        <p:txBody>
          <a:bodyPr wrap="square"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zh-CN" altLang="en-US" sz="1400" b="1" i="0" dirty="0"/>
              <a:t>医疗费用负担</a:t>
            </a:r>
            <a:endParaRPr lang="en-AU" sz="1400" b="1" i="0" dirty="0"/>
          </a:p>
          <a:p>
            <a:pPr lvl="1"/>
            <a:r>
              <a:rPr lang="zh-CN" altLang="en-US" sz="1400" i="0" dirty="0" smtClean="0"/>
              <a:t>使用“猜测”方法预测实施三个更新定义</a:t>
            </a:r>
            <a:r>
              <a:rPr lang="en-US" altLang="zh-CN" sz="1400" i="0" dirty="0" smtClean="0"/>
              <a:t>(ASRM-2016</a:t>
            </a:r>
            <a:r>
              <a:rPr lang="zh-CN" altLang="en-US" sz="1400" i="0" dirty="0" smtClean="0"/>
              <a:t>、</a:t>
            </a:r>
            <a:r>
              <a:rPr lang="en-US" altLang="zh-CN" sz="1400" i="0" dirty="0" smtClean="0"/>
              <a:t>ESHRE/ESGE-2016</a:t>
            </a:r>
            <a:r>
              <a:rPr lang="zh-CN" altLang="en-US" sz="1400" i="0" dirty="0" smtClean="0"/>
              <a:t>和</a:t>
            </a:r>
            <a:r>
              <a:rPr lang="en-US" altLang="zh-CN" sz="1400" i="0" dirty="0" smtClean="0"/>
              <a:t>CUME-2018)</a:t>
            </a:r>
            <a:r>
              <a:rPr lang="zh-CN" altLang="en-US" sz="1400" i="0" dirty="0" smtClean="0"/>
              <a:t>相关的费用。</a:t>
            </a:r>
            <a:endParaRPr lang="en-AU" sz="1400" i="0" dirty="0"/>
          </a:p>
          <a:p>
            <a:pPr lvl="1"/>
            <a:r>
              <a:rPr lang="zh-CN" altLang="en-US" sz="1400" i="0" dirty="0" smtClean="0"/>
              <a:t>根据最近的一项评估，世界上有</a:t>
            </a:r>
            <a:r>
              <a:rPr lang="en-US" altLang="zh-CN" sz="1400" i="0" dirty="0" smtClean="0"/>
              <a:t>5.72</a:t>
            </a:r>
            <a:r>
              <a:rPr lang="zh-CN" altLang="en-US" sz="1400" i="0" dirty="0" smtClean="0"/>
              <a:t>亿年龄在</a:t>
            </a:r>
            <a:r>
              <a:rPr lang="en-US" altLang="zh-CN" sz="1400" i="0" dirty="0" smtClean="0"/>
              <a:t>15</a:t>
            </a:r>
            <a:r>
              <a:rPr lang="zh-CN" altLang="en-US" sz="1400" i="0" dirty="0" smtClean="0"/>
              <a:t>岁到</a:t>
            </a:r>
            <a:r>
              <a:rPr lang="en-US" altLang="zh-CN" sz="1400" i="0" dirty="0" smtClean="0"/>
              <a:t>24</a:t>
            </a:r>
            <a:r>
              <a:rPr lang="zh-CN" altLang="en-US" sz="1400" i="0" dirty="0" smtClean="0"/>
              <a:t>岁之间的女性，美国和欧盟分别有</a:t>
            </a:r>
            <a:r>
              <a:rPr lang="en-US" altLang="zh-CN" sz="1400" i="0" dirty="0" smtClean="0"/>
              <a:t>2100</a:t>
            </a:r>
            <a:r>
              <a:rPr lang="zh-CN" altLang="en-US" sz="1400" i="0" dirty="0" smtClean="0"/>
              <a:t>万和</a:t>
            </a:r>
            <a:r>
              <a:rPr lang="en-US" altLang="zh-CN" sz="1400" i="0" dirty="0" smtClean="0"/>
              <a:t>2700</a:t>
            </a:r>
            <a:r>
              <a:rPr lang="zh-CN" altLang="en-US" sz="1400" i="0" dirty="0" smtClean="0"/>
              <a:t>万。</a:t>
            </a:r>
            <a:endParaRPr lang="en-AU" sz="1400" i="0" dirty="0"/>
          </a:p>
          <a:p>
            <a:pPr lvl="1"/>
            <a:r>
              <a:rPr lang="zh-CN" altLang="en-US" sz="1400" i="0" dirty="0" smtClean="0"/>
              <a:t>作者认为根据最近的</a:t>
            </a:r>
            <a:r>
              <a:rPr lang="en-US" altLang="zh-CN" sz="1400" i="0" dirty="0" smtClean="0"/>
              <a:t>ASRM-2016</a:t>
            </a:r>
            <a:r>
              <a:rPr lang="zh-CN" altLang="en-US" sz="1400" i="0" dirty="0" smtClean="0"/>
              <a:t>指南和当前临床的普遍观点，可以给没有不良孕产史的妇女在怀孕前进行宫腔镜子宫成形术。因此，计算是基于每次门诊宫腔镜手术的平均费用</a:t>
            </a:r>
            <a:r>
              <a:rPr lang="en-US" altLang="zh-CN" sz="1400" i="0" dirty="0" smtClean="0"/>
              <a:t>1500</a:t>
            </a:r>
            <a:r>
              <a:rPr lang="zh-CN" altLang="en-US" sz="1400" i="0" dirty="0" smtClean="0"/>
              <a:t>美元进行的。</a:t>
            </a:r>
            <a:endParaRPr lang="en-AU" sz="1400" i="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50130" y="1671191"/>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结果</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250130" y="2348880"/>
            <a:ext cx="4821936" cy="4320480"/>
          </a:xfrm>
        </p:spPr>
        <p:txBody>
          <a:bodyPr/>
          <a:lstStyle/>
          <a:p>
            <a:pPr>
              <a:lnSpc>
                <a:spcPct val="150000"/>
              </a:lnSpc>
            </a:pPr>
            <a:r>
              <a:rPr lang="en-US" altLang="zh-CN" sz="1400" dirty="0" smtClean="0"/>
              <a:t>261</a:t>
            </a:r>
            <a:r>
              <a:rPr lang="zh-CN" altLang="en-US" sz="1400" dirty="0" smtClean="0"/>
              <a:t>名妇女符合条件并被纳入初步研究和当前分析中。</a:t>
            </a:r>
            <a:endParaRPr lang="en-AU" sz="1400" dirty="0"/>
          </a:p>
          <a:p>
            <a:pPr>
              <a:lnSpc>
                <a:spcPct val="150000"/>
              </a:lnSpc>
            </a:pPr>
            <a:r>
              <a:rPr lang="zh-CN" altLang="en-US" sz="1400" dirty="0" smtClean="0"/>
              <a:t>不孕症者占</a:t>
            </a:r>
            <a:r>
              <a:rPr lang="en-US" altLang="zh-CN" sz="1400" dirty="0" smtClean="0"/>
              <a:t>37.5%(98/261)</a:t>
            </a:r>
            <a:r>
              <a:rPr lang="zh-CN" altLang="en-US" sz="1400" dirty="0" smtClean="0"/>
              <a:t>，有流产史者占</a:t>
            </a:r>
            <a:r>
              <a:rPr lang="en-US" altLang="zh-CN" sz="1400" dirty="0" smtClean="0"/>
              <a:t>17.2%(45/261)</a:t>
            </a:r>
            <a:r>
              <a:rPr lang="zh-CN" altLang="en-US" sz="1400" dirty="0" smtClean="0"/>
              <a:t>，</a:t>
            </a:r>
            <a:r>
              <a:rPr lang="en-US" altLang="zh-CN" sz="1400" dirty="0" smtClean="0"/>
              <a:t>15</a:t>
            </a:r>
            <a:r>
              <a:rPr lang="zh-CN" altLang="en-US" sz="1400" dirty="0" smtClean="0"/>
              <a:t>名妇女既有不孕症又有流产史。</a:t>
            </a:r>
            <a:endParaRPr lang="en-AU" sz="1400" dirty="0"/>
          </a:p>
          <a:p>
            <a:pPr>
              <a:lnSpc>
                <a:spcPct val="150000"/>
              </a:lnSpc>
            </a:pPr>
            <a:r>
              <a:rPr lang="zh-CN" altLang="en-US" sz="1400" dirty="0" smtClean="0"/>
              <a:t>使用</a:t>
            </a:r>
            <a:r>
              <a:rPr lang="en-US" altLang="zh-CN" sz="1400" dirty="0" smtClean="0"/>
              <a:t>ESHRE/ESGE-2016</a:t>
            </a:r>
            <a:r>
              <a:rPr lang="zh-CN" altLang="en-US" sz="1400" dirty="0" smtClean="0"/>
              <a:t>标准，所有异常的患病率均显著升高，与</a:t>
            </a:r>
            <a:r>
              <a:rPr lang="en-US" altLang="zh-CN" sz="1400" dirty="0" smtClean="0"/>
              <a:t>ASRM-2016</a:t>
            </a:r>
            <a:r>
              <a:rPr lang="zh-CN" altLang="en-US" sz="1400" dirty="0" smtClean="0"/>
              <a:t>标准相比</a:t>
            </a:r>
            <a:r>
              <a:rPr lang="en-US" altLang="zh-CN" sz="1400" dirty="0" smtClean="0"/>
              <a:t>(</a:t>
            </a:r>
            <a:r>
              <a:rPr lang="zh-CN" altLang="en-US" sz="1400" dirty="0" smtClean="0"/>
              <a:t>将正常</a:t>
            </a:r>
            <a:r>
              <a:rPr lang="en-US" altLang="zh-CN" sz="1400" dirty="0" smtClean="0"/>
              <a:t>/</a:t>
            </a:r>
            <a:r>
              <a:rPr lang="zh-CN" altLang="en-US" sz="1400" dirty="0" smtClean="0"/>
              <a:t>弓形子宫作为灰区：</a:t>
            </a:r>
            <a:r>
              <a:rPr lang="en-US" altLang="zh-CN" sz="1400" dirty="0" smtClean="0"/>
              <a:t>RR</a:t>
            </a:r>
            <a:r>
              <a:rPr lang="zh-CN" altLang="en-US" sz="1400" dirty="0" smtClean="0"/>
              <a:t>，</a:t>
            </a:r>
            <a:r>
              <a:rPr lang="en-US" altLang="zh-CN" sz="1400" dirty="0" smtClean="0"/>
              <a:t>3.5</a:t>
            </a:r>
            <a:r>
              <a:rPr lang="zh-CN" altLang="en-US" sz="1400" dirty="0" smtClean="0"/>
              <a:t>（</a:t>
            </a:r>
            <a:r>
              <a:rPr lang="en-US" altLang="zh-CN" sz="1400" dirty="0" smtClean="0"/>
              <a:t>95%CI</a:t>
            </a:r>
            <a:r>
              <a:rPr lang="zh-CN" altLang="en-US" sz="1400" dirty="0" smtClean="0"/>
              <a:t>，</a:t>
            </a:r>
            <a:r>
              <a:rPr lang="en-US" altLang="zh-CN" sz="1400" dirty="0" smtClean="0"/>
              <a:t>2.3-5.2</a:t>
            </a:r>
            <a:r>
              <a:rPr lang="zh-CN" altLang="en-US" sz="1400" dirty="0" smtClean="0"/>
              <a:t>），</a:t>
            </a:r>
            <a:r>
              <a:rPr lang="en-US" altLang="zh-CN" sz="1400" dirty="0" smtClean="0"/>
              <a:t>P </a:t>
            </a:r>
            <a:r>
              <a:rPr lang="zh-CN" altLang="en-US" sz="1400" dirty="0" smtClean="0"/>
              <a:t>＜ </a:t>
            </a:r>
            <a:r>
              <a:rPr lang="en-US" altLang="zh-CN" sz="1400" dirty="0" smtClean="0"/>
              <a:t>0.01</a:t>
            </a:r>
            <a:r>
              <a:rPr lang="zh-CN" altLang="en-US" sz="1400" dirty="0" smtClean="0"/>
              <a:t>；将先天性子宫畸形作为灰区：</a:t>
            </a:r>
            <a:r>
              <a:rPr lang="en-US" altLang="zh-CN" sz="1400" dirty="0" smtClean="0"/>
              <a:t>RR 2.1 (95%CI</a:t>
            </a:r>
            <a:r>
              <a:rPr lang="zh-CN" altLang="en-US" sz="1400" dirty="0" smtClean="0"/>
              <a:t>，</a:t>
            </a:r>
            <a:r>
              <a:rPr lang="en-US" altLang="zh-CN" sz="1400" dirty="0" smtClean="0"/>
              <a:t>1.5-2.9)</a:t>
            </a:r>
            <a:r>
              <a:rPr lang="zh-CN" altLang="en-US" sz="1400" dirty="0" smtClean="0"/>
              <a:t>，</a:t>
            </a:r>
            <a:r>
              <a:rPr lang="en-US" altLang="zh-CN" sz="1400" dirty="0" smtClean="0"/>
              <a:t>P </a:t>
            </a:r>
            <a:r>
              <a:rPr lang="zh-CN" altLang="en-US" sz="1400" dirty="0" smtClean="0"/>
              <a:t>＜ </a:t>
            </a:r>
            <a:r>
              <a:rPr lang="en-US" altLang="zh-CN" sz="1400" dirty="0" smtClean="0"/>
              <a:t>0.01</a:t>
            </a:r>
            <a:r>
              <a:rPr lang="zh-CN" altLang="en-US" sz="1400" dirty="0" smtClean="0"/>
              <a:t>；与</a:t>
            </a:r>
            <a:r>
              <a:rPr lang="en-US" altLang="zh-CN" sz="1400" dirty="0" smtClean="0"/>
              <a:t>CUME-2018</a:t>
            </a:r>
            <a:r>
              <a:rPr lang="zh-CN" altLang="en-US" sz="1400" dirty="0" smtClean="0"/>
              <a:t>标准相比，</a:t>
            </a:r>
            <a:r>
              <a:rPr lang="en-US" altLang="zh-CN" sz="1400" dirty="0" smtClean="0"/>
              <a:t>(RR</a:t>
            </a:r>
            <a:r>
              <a:rPr lang="zh-CN" altLang="en-US" sz="1400" dirty="0" smtClean="0"/>
              <a:t>，</a:t>
            </a:r>
            <a:r>
              <a:rPr lang="en-US" altLang="zh-CN" sz="1400" dirty="0" smtClean="0"/>
              <a:t>2.1 (95%CI</a:t>
            </a:r>
            <a:r>
              <a:rPr lang="zh-CN" altLang="en-US" sz="1400" dirty="0" smtClean="0"/>
              <a:t>，</a:t>
            </a:r>
            <a:r>
              <a:rPr lang="en-US" altLang="zh-CN" sz="1400" dirty="0" smtClean="0"/>
              <a:t>1.5-2.9</a:t>
            </a:r>
            <a:r>
              <a:rPr lang="zh-CN" altLang="en-US" sz="1400" dirty="0" smtClean="0"/>
              <a:t>，</a:t>
            </a:r>
            <a:r>
              <a:rPr lang="en-US" altLang="zh-CN" sz="1400" dirty="0" smtClean="0"/>
              <a:t>P</a:t>
            </a:r>
            <a:r>
              <a:rPr lang="zh-CN" altLang="en-US" sz="1400" dirty="0" smtClean="0"/>
              <a:t>＜</a:t>
            </a:r>
            <a:r>
              <a:rPr lang="en-US" altLang="zh-CN" sz="1400" dirty="0" smtClean="0"/>
              <a:t>0.0 1)</a:t>
            </a:r>
            <a:r>
              <a:rPr lang="zh-CN" altLang="en-US" sz="1400" dirty="0" smtClean="0"/>
              <a:t>，与 </a:t>
            </a:r>
            <a:r>
              <a:rPr lang="en-US" altLang="zh-CN" sz="1400" dirty="0" smtClean="0"/>
              <a:t>ESHRE/ESGE-2014</a:t>
            </a:r>
            <a:r>
              <a:rPr lang="zh-CN" altLang="en-US" sz="1400" dirty="0" smtClean="0"/>
              <a:t>标准相比</a:t>
            </a:r>
            <a:r>
              <a:rPr lang="en-US" altLang="zh-CN" sz="1400" dirty="0" smtClean="0"/>
              <a:t>(RR</a:t>
            </a:r>
            <a:r>
              <a:rPr lang="zh-CN" altLang="en-US" sz="1400" dirty="0" smtClean="0"/>
              <a:t>，</a:t>
            </a:r>
            <a:r>
              <a:rPr lang="en-US" altLang="zh-CN" sz="1400" dirty="0" smtClean="0"/>
              <a:t>1.65 (95%CI</a:t>
            </a:r>
            <a:r>
              <a:rPr lang="zh-CN" altLang="en-US" sz="1400" dirty="0" smtClean="0"/>
              <a:t>，</a:t>
            </a:r>
            <a:r>
              <a:rPr lang="en-US" altLang="zh-CN" sz="1400" dirty="0" smtClean="0"/>
              <a:t>1.2-2.2)</a:t>
            </a:r>
            <a:r>
              <a:rPr lang="zh-CN" altLang="en-US" sz="1400" dirty="0" smtClean="0"/>
              <a:t>，</a:t>
            </a:r>
            <a:r>
              <a:rPr lang="en-US" altLang="zh-CN" sz="1400" dirty="0" smtClean="0"/>
              <a:t>P</a:t>
            </a:r>
            <a:r>
              <a:rPr lang="zh-CN" altLang="en-US" sz="1400" dirty="0" smtClean="0"/>
              <a:t>＜</a:t>
            </a:r>
            <a:r>
              <a:rPr lang="en-US" altLang="zh-CN" sz="1400" dirty="0" smtClean="0"/>
              <a:t>0.0 1)</a:t>
            </a:r>
            <a:r>
              <a:rPr lang="zh-CN" altLang="en-US" sz="1400" dirty="0" smtClean="0"/>
              <a:t>，以及与修订版</a:t>
            </a:r>
            <a:r>
              <a:rPr lang="en-US" altLang="zh-CN" sz="1400" dirty="0" smtClean="0"/>
              <a:t>AFS-1988</a:t>
            </a:r>
            <a:r>
              <a:rPr lang="zh-CN" altLang="en-US" sz="1400" dirty="0" smtClean="0"/>
              <a:t>标准相比 </a:t>
            </a:r>
            <a:r>
              <a:rPr lang="en-US" altLang="zh-CN" sz="1400" dirty="0" smtClean="0"/>
              <a:t>(RR</a:t>
            </a:r>
            <a:r>
              <a:rPr lang="zh-CN" altLang="en-US" sz="1400" dirty="0" smtClean="0"/>
              <a:t>，</a:t>
            </a:r>
            <a:r>
              <a:rPr lang="en-US" altLang="zh-CN" sz="1400" dirty="0" smtClean="0"/>
              <a:t>2.1(95%CI</a:t>
            </a:r>
            <a:r>
              <a:rPr lang="zh-CN" altLang="en-US" sz="1400" dirty="0" smtClean="0"/>
              <a:t>，</a:t>
            </a:r>
            <a:r>
              <a:rPr lang="en-US" altLang="zh-CN" sz="1400" dirty="0" smtClean="0"/>
              <a:t>1.5-2.9)</a:t>
            </a:r>
            <a:r>
              <a:rPr lang="zh-CN" altLang="en-US" sz="1400" dirty="0" smtClean="0"/>
              <a:t>，</a:t>
            </a:r>
            <a:r>
              <a:rPr lang="en-US" altLang="zh-CN" sz="1400" dirty="0" smtClean="0"/>
              <a:t>P </a:t>
            </a:r>
            <a:r>
              <a:rPr lang="zh-CN" altLang="en-US" sz="1400" dirty="0" smtClean="0"/>
              <a:t>＜</a:t>
            </a:r>
            <a:r>
              <a:rPr lang="en-US" altLang="zh-CN" sz="1400" dirty="0" smtClean="0"/>
              <a:t>0.0 1)</a:t>
            </a:r>
            <a:r>
              <a:rPr lang="zh-CN" altLang="en-US" sz="1400" dirty="0" smtClean="0"/>
              <a:t>。</a:t>
            </a:r>
            <a:endParaRPr lang="en-AU" sz="1400" dirty="0"/>
          </a:p>
        </p:txBody>
      </p:sp>
      <p:sp>
        <p:nvSpPr>
          <p:cNvPr id="15" name="TextBox 14"/>
          <p:cNvSpPr txBox="1"/>
          <p:nvPr/>
        </p:nvSpPr>
        <p:spPr>
          <a:xfrm>
            <a:off x="4857752" y="6073170"/>
            <a:ext cx="4178744" cy="600164"/>
          </a:xfrm>
          <a:prstGeom prst="rect">
            <a:avLst/>
          </a:prstGeom>
          <a:noFill/>
        </p:spPr>
        <p:txBody>
          <a:bodyPr wrap="square" rtlCol="0">
            <a:spAutoFit/>
          </a:bodyPr>
          <a:lstStyle/>
          <a:p>
            <a:r>
              <a:rPr lang="zh-CN" altLang="en-US" sz="1100" i="0" dirty="0" smtClean="0"/>
              <a:t>根据当前分析</a:t>
            </a:r>
            <a:r>
              <a:rPr lang="en-US" altLang="zh-CN" sz="1100" i="0" dirty="0" smtClean="0"/>
              <a:t>(2019</a:t>
            </a:r>
            <a:r>
              <a:rPr lang="zh-CN" altLang="en-US" sz="1100" i="0" dirty="0" smtClean="0"/>
              <a:t>年</a:t>
            </a:r>
            <a:r>
              <a:rPr lang="en-US" altLang="zh-CN" sz="1100" i="0" dirty="0" smtClean="0"/>
              <a:t>)</a:t>
            </a:r>
            <a:r>
              <a:rPr lang="zh-CN" altLang="en-US" sz="1100" i="0" dirty="0" smtClean="0"/>
              <a:t>以及我们之前对同一样本的分析</a:t>
            </a:r>
            <a:r>
              <a:rPr lang="en-US" altLang="zh-CN" sz="1100" i="0" dirty="0" smtClean="0"/>
              <a:t>(2015)</a:t>
            </a:r>
            <a:r>
              <a:rPr lang="zh-CN" altLang="en-US" sz="1100" i="0" dirty="0" smtClean="0"/>
              <a:t>中使用的最近更新的定义，在</a:t>
            </a:r>
            <a:r>
              <a:rPr lang="en-US" altLang="zh-CN" sz="1100" i="0" dirty="0" smtClean="0"/>
              <a:t>261</a:t>
            </a:r>
            <a:r>
              <a:rPr lang="zh-CN" altLang="en-US" sz="1100" i="0" dirty="0" smtClean="0"/>
              <a:t>名妇女的研究人群中，所有先天性子宫异常</a:t>
            </a:r>
            <a:r>
              <a:rPr lang="en-US" altLang="zh-CN" sz="1100" i="0" dirty="0" smtClean="0"/>
              <a:t>(a)</a:t>
            </a:r>
            <a:r>
              <a:rPr lang="zh-CN" altLang="en-US" sz="1100" i="0" dirty="0" smtClean="0"/>
              <a:t>和纵隔子宫</a:t>
            </a:r>
            <a:r>
              <a:rPr lang="en-US" altLang="zh-CN" sz="1100" i="0" dirty="0" smtClean="0"/>
              <a:t>(b)</a:t>
            </a:r>
            <a:r>
              <a:rPr lang="zh-CN" altLang="en-US" sz="1100" i="0" dirty="0" smtClean="0"/>
              <a:t>的患病率以百分比和</a:t>
            </a:r>
            <a:r>
              <a:rPr lang="en-US" altLang="zh-CN" sz="1100" i="0" dirty="0" smtClean="0"/>
              <a:t>95%CI</a:t>
            </a:r>
            <a:r>
              <a:rPr lang="zh-CN" altLang="en-US" sz="1100" i="0" dirty="0" smtClean="0"/>
              <a:t>表示。</a:t>
            </a:r>
            <a:endParaRPr lang="en-US" sz="1100" i="0" dirty="0"/>
          </a:p>
        </p:txBody>
      </p:sp>
      <p:sp>
        <p:nvSpPr>
          <p:cNvPr id="14"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8" name="Picture 7"/>
          <p:cNvPicPr>
            <a:picLocks noChangeAspect="1"/>
          </p:cNvPicPr>
          <p:nvPr/>
        </p:nvPicPr>
        <p:blipFill>
          <a:blip r:embed="rId5" cstate="print"/>
          <a:stretch>
            <a:fillRect/>
          </a:stretch>
        </p:blipFill>
        <p:spPr>
          <a:xfrm>
            <a:off x="5364088" y="2348880"/>
            <a:ext cx="2966169" cy="36720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0" y="-15875"/>
            <a:ext cx="9144000" cy="923925"/>
            <a:chOff x="0" y="3755"/>
            <a:chExt cx="5760" cy="582"/>
          </a:xfrm>
        </p:grpSpPr>
        <p:pic>
          <p:nvPicPr>
            <p:cNvPr id="3" name="Picture 3" descr="ISUOG-red-bann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755"/>
              <a:ext cx="5760" cy="582"/>
            </a:xfrm>
            <a:prstGeom prst="rect">
              <a:avLst/>
            </a:prstGeom>
            <a:noFill/>
            <a:ln>
              <a:noFill/>
            </a:ln>
          </p:spPr>
        </p:pic>
        <p:pic>
          <p:nvPicPr>
            <p:cNvPr id="4" name="Picture 4" descr="UOG revers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 y="3793"/>
              <a:ext cx="2076" cy="492"/>
            </a:xfrm>
            <a:prstGeom prst="rect">
              <a:avLst/>
            </a:prstGeom>
            <a:noFill/>
            <a:ln>
              <a:noFill/>
            </a:ln>
          </p:spPr>
        </p:pic>
      </p:grpSp>
      <p:sp>
        <p:nvSpPr>
          <p:cNvPr id="5" name="TextBox 1"/>
          <p:cNvSpPr txBox="1">
            <a:spLocks noChangeArrowheads="1"/>
          </p:cNvSpPr>
          <p:nvPr/>
        </p:nvSpPr>
        <p:spPr bwMode="auto">
          <a:xfrm>
            <a:off x="2571" y="1638769"/>
            <a:ext cx="8642350" cy="461665"/>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zh-CN" altLang="en-US" sz="2400" b="1" i="0" dirty="0" smtClean="0"/>
              <a:t>结果</a:t>
            </a:r>
            <a:endParaRPr lang="en-GB" altLang="it-IT" sz="2400" b="1" i="0" dirty="0"/>
          </a:p>
        </p:txBody>
      </p:sp>
      <p:sp>
        <p:nvSpPr>
          <p:cNvPr id="7" name="Rectangle 6"/>
          <p:cNvSpPr/>
          <p:nvPr/>
        </p:nvSpPr>
        <p:spPr>
          <a:xfrm>
            <a:off x="476831" y="2132856"/>
            <a:ext cx="306606" cy="368993"/>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p>
        </p:txBody>
      </p:sp>
      <p:sp>
        <p:nvSpPr>
          <p:cNvPr id="10" name="Content Placeholder 9"/>
          <p:cNvSpPr>
            <a:spLocks noGrp="1"/>
          </p:cNvSpPr>
          <p:nvPr>
            <p:ph idx="1"/>
          </p:nvPr>
        </p:nvSpPr>
        <p:spPr>
          <a:xfrm>
            <a:off x="179388" y="2180087"/>
            <a:ext cx="4041153" cy="2185017"/>
          </a:xfrm>
        </p:spPr>
        <p:txBody>
          <a:bodyPr/>
          <a:lstStyle/>
          <a:p>
            <a:pPr marL="0" indent="0">
              <a:buNone/>
            </a:pPr>
            <a:r>
              <a:rPr lang="zh-CN" altLang="en-US" sz="1400" dirty="0" smtClean="0"/>
              <a:t>内部宫底凹陷的诊断：</a:t>
            </a:r>
            <a:endParaRPr lang="en-AU" sz="1400" dirty="0"/>
          </a:p>
          <a:p>
            <a:r>
              <a:rPr lang="zh-CN" altLang="en-US" sz="1200" dirty="0" smtClean="0"/>
              <a:t>所有妇女中</a:t>
            </a:r>
            <a:r>
              <a:rPr lang="en-US" altLang="zh-CN" sz="1200" dirty="0" smtClean="0"/>
              <a:t>73.2%</a:t>
            </a:r>
            <a:r>
              <a:rPr lang="zh-CN" altLang="en-US" sz="1200" dirty="0" smtClean="0"/>
              <a:t>会有宫底内部凹陷：</a:t>
            </a:r>
          </a:p>
          <a:p>
            <a:pPr>
              <a:buNone/>
            </a:pPr>
            <a:r>
              <a:rPr lang="zh-CN" altLang="en-US" sz="1200" dirty="0" smtClean="0"/>
              <a:t>                 </a:t>
            </a:r>
            <a:r>
              <a:rPr lang="en-US" altLang="zh-CN" sz="1200" dirty="0" smtClean="0"/>
              <a:t>- </a:t>
            </a:r>
            <a:r>
              <a:rPr lang="zh-CN" altLang="en-US" sz="1200" dirty="0" smtClean="0"/>
              <a:t>不孕症妇女中</a:t>
            </a:r>
            <a:r>
              <a:rPr lang="en-US" altLang="zh-CN" sz="1200" dirty="0" smtClean="0"/>
              <a:t>79%(75/98)</a:t>
            </a:r>
            <a:r>
              <a:rPr lang="zh-CN" altLang="en-US" sz="1200" dirty="0" smtClean="0"/>
              <a:t>的会有，</a:t>
            </a:r>
          </a:p>
          <a:p>
            <a:pPr>
              <a:buNone/>
            </a:pPr>
            <a:r>
              <a:rPr lang="zh-CN" altLang="en-US" sz="1200" dirty="0" smtClean="0"/>
              <a:t>                 </a:t>
            </a:r>
            <a:r>
              <a:rPr lang="en-US" altLang="zh-CN" sz="1200" dirty="0" smtClean="0"/>
              <a:t>- </a:t>
            </a:r>
            <a:r>
              <a:rPr lang="zh-CN" altLang="en-US" sz="1200" dirty="0" smtClean="0"/>
              <a:t>无不孕症的妇女中</a:t>
            </a:r>
            <a:r>
              <a:rPr lang="en-US" altLang="zh-CN" sz="1200" dirty="0" smtClean="0"/>
              <a:t>71.2%(116/163)</a:t>
            </a:r>
            <a:r>
              <a:rPr lang="zh-CN" altLang="en-US" sz="1200" dirty="0" smtClean="0"/>
              <a:t>会有，</a:t>
            </a:r>
            <a:endParaRPr lang="en-US" altLang="zh-CN" sz="1200" dirty="0" smtClean="0"/>
          </a:p>
          <a:p>
            <a:pPr>
              <a:buNone/>
            </a:pPr>
            <a:r>
              <a:rPr lang="en-US" altLang="zh-CN" sz="1200" dirty="0" smtClean="0"/>
              <a:t>                 - </a:t>
            </a:r>
            <a:r>
              <a:rPr lang="zh-CN" altLang="en-US" sz="1200" dirty="0" smtClean="0"/>
              <a:t>有流产史的妇女中</a:t>
            </a:r>
            <a:r>
              <a:rPr lang="en-US" altLang="zh-CN" sz="1200" dirty="0" smtClean="0"/>
              <a:t>86.7%(39/45)</a:t>
            </a:r>
            <a:r>
              <a:rPr lang="zh-CN" altLang="en-US" sz="1200" dirty="0" smtClean="0"/>
              <a:t>会有，</a:t>
            </a:r>
          </a:p>
          <a:p>
            <a:pPr>
              <a:buNone/>
            </a:pPr>
            <a:r>
              <a:rPr lang="zh-CN" altLang="en-US" sz="1200" dirty="0" smtClean="0"/>
              <a:t>                 </a:t>
            </a:r>
            <a:r>
              <a:rPr lang="en-US" altLang="zh-CN" sz="1200" dirty="0" smtClean="0"/>
              <a:t>- </a:t>
            </a:r>
            <a:r>
              <a:rPr lang="zh-CN" altLang="en-US" sz="1200" dirty="0" smtClean="0"/>
              <a:t>无流产史的妇女中</a:t>
            </a:r>
            <a:r>
              <a:rPr lang="en-US" altLang="zh-CN" sz="1200" dirty="0" smtClean="0"/>
              <a:t>70.4%(152/216)</a:t>
            </a:r>
            <a:r>
              <a:rPr lang="zh-CN" altLang="en-US" sz="1200" dirty="0" smtClean="0"/>
              <a:t>会有。</a:t>
            </a:r>
            <a:r>
              <a:rPr lang="en-AU" sz="1200" dirty="0" smtClean="0"/>
              <a:t>.</a:t>
            </a:r>
            <a:endParaRPr lang="en-AU" sz="1200" dirty="0"/>
          </a:p>
          <a:p>
            <a:pPr marL="228600" indent="-171450"/>
            <a:r>
              <a:rPr lang="zh-CN" altLang="en-US" sz="1200" dirty="0" smtClean="0"/>
              <a:t>宫底内部凹陷与不孕症或流产史之间无明显相关性</a:t>
            </a:r>
            <a:r>
              <a:rPr lang="en-US" altLang="zh-CN" sz="1200" dirty="0" smtClean="0"/>
              <a:t>(P=0.8</a:t>
            </a:r>
            <a:r>
              <a:rPr lang="zh-CN" altLang="en-US" sz="1200" dirty="0" smtClean="0"/>
              <a:t>和</a:t>
            </a:r>
            <a:r>
              <a:rPr lang="en-US" altLang="zh-CN" sz="1200" dirty="0" smtClean="0"/>
              <a:t>P=0.4)</a:t>
            </a:r>
            <a:r>
              <a:rPr lang="zh-CN" altLang="en-US" sz="1200" dirty="0" smtClean="0"/>
              <a:t>。内部凹陷深度的中值为</a:t>
            </a:r>
            <a:r>
              <a:rPr lang="en-US" altLang="zh-CN" sz="1200" dirty="0" smtClean="0"/>
              <a:t>2.8 (</a:t>
            </a:r>
            <a:r>
              <a:rPr lang="zh-CN" altLang="en-US" sz="1200" dirty="0" smtClean="0"/>
              <a:t>四分位差为</a:t>
            </a:r>
            <a:r>
              <a:rPr lang="en-US" altLang="zh-CN" sz="1200" dirty="0" smtClean="0"/>
              <a:t>0-5.9) mm</a:t>
            </a:r>
            <a:r>
              <a:rPr lang="zh-CN" altLang="en-US" sz="1200" dirty="0" smtClean="0"/>
              <a:t>。</a:t>
            </a:r>
            <a:endParaRPr lang="en-AU" sz="1200" dirty="0"/>
          </a:p>
        </p:txBody>
      </p:sp>
      <p:sp>
        <p:nvSpPr>
          <p:cNvPr id="15" name="Content Placeholder 9"/>
          <p:cNvSpPr txBox="1"/>
          <p:nvPr/>
        </p:nvSpPr>
        <p:spPr bwMode="auto">
          <a:xfrm>
            <a:off x="3357554" y="4509120"/>
            <a:ext cx="5786445" cy="1819038"/>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zh-CN" altLang="en-US" sz="1400" i="0" kern="0" dirty="0" smtClean="0"/>
              <a:t>纵隔子宫的诊断：</a:t>
            </a:r>
            <a:endParaRPr lang="en-AU" sz="1400" i="0" kern="0" dirty="0"/>
          </a:p>
          <a:p>
            <a:r>
              <a:rPr lang="en-US" altLang="zh-CN" sz="1100" i="0" kern="0" dirty="0" smtClean="0"/>
              <a:t>85/261(32.6%(95%CI</a:t>
            </a:r>
            <a:r>
              <a:rPr lang="zh-CN" altLang="en-US" sz="1100" i="0" kern="0" dirty="0" smtClean="0"/>
              <a:t>，</a:t>
            </a:r>
            <a:r>
              <a:rPr lang="en-US" altLang="zh-CN" sz="1100" i="0" kern="0" dirty="0" smtClean="0"/>
              <a:t>28-38%))</a:t>
            </a:r>
            <a:r>
              <a:rPr lang="zh-CN" altLang="en-US" sz="1100" i="0" kern="0" dirty="0" smtClean="0"/>
              <a:t>的子宫被三个定义</a:t>
            </a:r>
            <a:r>
              <a:rPr lang="en-US" altLang="zh-CN" sz="1100" i="0" kern="0" dirty="0" smtClean="0"/>
              <a:t>(ESHRE/ESGE-2016</a:t>
            </a:r>
            <a:r>
              <a:rPr lang="zh-CN" altLang="en-US" sz="1100" i="0" kern="0" dirty="0" smtClean="0"/>
              <a:t>，</a:t>
            </a:r>
            <a:r>
              <a:rPr lang="en-US" altLang="zh-CN" sz="1100" i="0" kern="0" dirty="0" smtClean="0"/>
              <a:t>ASRM-2016</a:t>
            </a:r>
            <a:r>
              <a:rPr lang="zh-CN" altLang="en-US" sz="1100" i="0" kern="0" dirty="0" smtClean="0"/>
              <a:t>，</a:t>
            </a:r>
            <a:r>
              <a:rPr lang="en-US" altLang="zh-CN" sz="1100" i="0" kern="0" dirty="0" smtClean="0"/>
              <a:t>CUME-2018)</a:t>
            </a:r>
            <a:r>
              <a:rPr lang="zh-CN" altLang="en-US" sz="1100" i="0" kern="0" dirty="0" smtClean="0"/>
              <a:t>中至少一个识别为纵隔子宫。</a:t>
            </a:r>
            <a:endParaRPr lang="en-AU" sz="1100" i="0" kern="0" dirty="0"/>
          </a:p>
          <a:p>
            <a:r>
              <a:rPr lang="zh-CN" altLang="en-US" sz="1100" i="0" kern="0" dirty="0" smtClean="0"/>
              <a:t>三个定义都满足的只有</a:t>
            </a:r>
            <a:r>
              <a:rPr lang="en-US" altLang="zh-CN" sz="1100" i="0" kern="0" dirty="0" smtClean="0"/>
              <a:t>7/261(2.6%(95%CI</a:t>
            </a:r>
            <a:r>
              <a:rPr lang="zh-CN" altLang="en-US" sz="1100" i="0" kern="0" dirty="0" smtClean="0"/>
              <a:t>，</a:t>
            </a:r>
            <a:r>
              <a:rPr lang="en-US" altLang="zh-CN" sz="1100" i="0" kern="0" dirty="0" smtClean="0"/>
              <a:t>1.2-5.5%))</a:t>
            </a:r>
            <a:r>
              <a:rPr lang="zh-CN" altLang="en-US" sz="1100" i="0" kern="0" dirty="0" smtClean="0"/>
              <a:t>。</a:t>
            </a:r>
            <a:endParaRPr lang="en-AU" sz="1100" i="0" kern="0" dirty="0"/>
          </a:p>
          <a:p>
            <a:r>
              <a:rPr lang="zh-CN" altLang="en-US" sz="1100" i="0" kern="0" dirty="0" smtClean="0"/>
              <a:t>按照</a:t>
            </a:r>
            <a:r>
              <a:rPr lang="en-US" altLang="zh-CN" sz="1100" i="0" kern="0" dirty="0" smtClean="0"/>
              <a:t>ESHRE/ESGE-2016</a:t>
            </a:r>
            <a:r>
              <a:rPr lang="zh-CN" altLang="en-US" sz="1100" i="0" kern="0" dirty="0" smtClean="0"/>
              <a:t>标准，纵隔子宫的发生率</a:t>
            </a:r>
            <a:r>
              <a:rPr lang="en-US" altLang="zh-CN" sz="1100" i="0" kern="0" dirty="0" smtClean="0"/>
              <a:t>(31%</a:t>
            </a:r>
            <a:r>
              <a:rPr lang="zh-CN" altLang="en-US" sz="1100" i="0" kern="0" dirty="0" smtClean="0"/>
              <a:t>，</a:t>
            </a:r>
            <a:r>
              <a:rPr lang="en-US" altLang="zh-CN" sz="1100" i="0" kern="0" dirty="0" smtClean="0"/>
              <a:t>80/261)</a:t>
            </a:r>
            <a:r>
              <a:rPr lang="zh-CN" altLang="en-US" sz="1100" i="0" kern="0" dirty="0" smtClean="0"/>
              <a:t>明显升高：</a:t>
            </a:r>
            <a:r>
              <a:rPr lang="en-AU" sz="1100" i="0" kern="0" dirty="0" smtClean="0"/>
              <a:t> </a:t>
            </a:r>
          </a:p>
          <a:p>
            <a:pPr lvl="1"/>
            <a:r>
              <a:rPr lang="en-AU" sz="1100" i="0" kern="0" dirty="0" smtClean="0"/>
              <a:t>CUME-2018</a:t>
            </a:r>
            <a:r>
              <a:rPr lang="zh-CN" altLang="en-US" sz="1100" i="0" kern="0" dirty="0" smtClean="0"/>
              <a:t>标准</a:t>
            </a:r>
            <a:r>
              <a:rPr lang="en-US" altLang="zh-CN" sz="1100" i="0" kern="0" dirty="0" smtClean="0"/>
              <a:t>(12%</a:t>
            </a:r>
            <a:r>
              <a:rPr lang="zh-CN" altLang="en-US" sz="1100" i="0" kern="0" dirty="0" smtClean="0"/>
              <a:t>，</a:t>
            </a:r>
            <a:r>
              <a:rPr lang="en-US" altLang="zh-CN" sz="1100" i="0" kern="0" dirty="0" smtClean="0"/>
              <a:t>31/261</a:t>
            </a:r>
            <a:r>
              <a:rPr lang="zh-CN" altLang="en-US" sz="1100" i="0" kern="0" dirty="0" smtClean="0"/>
              <a:t>，</a:t>
            </a:r>
            <a:r>
              <a:rPr lang="en-AU" sz="1100" i="0" kern="0" dirty="0" smtClean="0"/>
              <a:t>RR=2.6(95%CI，1.8~3.8)，P＜0.0001) </a:t>
            </a:r>
            <a:r>
              <a:rPr lang="zh-CN" altLang="en-US" sz="1100" i="0" kern="0" dirty="0" smtClean="0"/>
              <a:t>，</a:t>
            </a:r>
            <a:endParaRPr lang="en-AU" sz="1100" i="0" kern="0" dirty="0" smtClean="0"/>
          </a:p>
          <a:p>
            <a:pPr lvl="1"/>
            <a:r>
              <a:rPr lang="en-AU" sz="1100" i="0" kern="0" dirty="0" smtClean="0"/>
              <a:t>ASRM-2016</a:t>
            </a:r>
            <a:r>
              <a:rPr lang="zh-CN" altLang="en-US" sz="1100" i="0" kern="0" dirty="0" smtClean="0"/>
              <a:t>标准</a:t>
            </a:r>
            <a:r>
              <a:rPr lang="en-US" altLang="zh-CN" sz="1100" i="0" kern="0" dirty="0" smtClean="0"/>
              <a:t>(5%</a:t>
            </a:r>
            <a:r>
              <a:rPr lang="zh-CN" altLang="en-US" sz="1100" i="0" kern="0" dirty="0" smtClean="0"/>
              <a:t>，</a:t>
            </a:r>
            <a:r>
              <a:rPr lang="en-US" altLang="zh-CN" sz="1100" i="0" kern="0" dirty="0" smtClean="0"/>
              <a:t>12/261</a:t>
            </a:r>
            <a:r>
              <a:rPr lang="zh-CN" altLang="en-US" sz="1100" i="0" kern="0" dirty="0" smtClean="0"/>
              <a:t>，</a:t>
            </a:r>
            <a:r>
              <a:rPr lang="en-AU" sz="1100" i="0" kern="0" dirty="0" smtClean="0"/>
              <a:t>RR=6.7(95%CI，3.7~11.9)，P＜0.0001)</a:t>
            </a:r>
            <a:r>
              <a:rPr lang="zh-CN" altLang="en-US" sz="1100" i="0" kern="0" dirty="0" smtClean="0"/>
              <a:t>。</a:t>
            </a:r>
            <a:endParaRPr lang="en-AU" sz="1100" i="0" kern="0" dirty="0"/>
          </a:p>
        </p:txBody>
      </p:sp>
      <p:sp>
        <p:nvSpPr>
          <p:cNvPr id="12" name="Text Box 5"/>
          <p:cNvSpPr txBox="1">
            <a:spLocks noChangeArrowheads="1"/>
          </p:cNvSpPr>
          <p:nvPr/>
        </p:nvSpPr>
        <p:spPr bwMode="auto">
          <a:xfrm>
            <a:off x="0" y="937891"/>
            <a:ext cx="9143999" cy="683264"/>
          </a:xfrm>
          <a:prstGeom prst="rect">
            <a:avLst/>
          </a:prstGeom>
          <a:solidFill>
            <a:srgbClr val="ED1D24"/>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None/>
            </a:pPr>
            <a:r>
              <a:rPr lang="en-GB" sz="1200" b="1" i="0" dirty="0">
                <a:solidFill>
                  <a:schemeClr val="bg1"/>
                </a:solidFill>
              </a:rPr>
              <a:t>Septate uterus according to ESHRE/ESGE, ASRM and CUME definitions: association with infertility and miscarriage, cost and warnings for women and healthcare systems</a:t>
            </a:r>
          </a:p>
          <a:p>
            <a:pPr algn="ctr">
              <a:buNone/>
            </a:pPr>
            <a:r>
              <a:rPr lang="sv-SE" sz="1200" b="1" dirty="0">
                <a:solidFill>
                  <a:srgbClr val="FFFFFF"/>
                </a:solidFill>
              </a:rPr>
              <a:t>Ludwin et al., </a:t>
            </a:r>
            <a:r>
              <a:rPr lang="en-US" sz="1200" b="1" dirty="0">
                <a:solidFill>
                  <a:srgbClr val="FFFFFF"/>
                </a:solidFill>
              </a:rPr>
              <a:t>UOG </a:t>
            </a:r>
            <a:r>
              <a:rPr lang="en-US" sz="1200" b="1" dirty="0">
                <a:solidFill>
                  <a:schemeClr val="bg1"/>
                </a:solidFill>
              </a:rPr>
              <a:t>2019</a:t>
            </a:r>
            <a:endParaRPr lang="en-US" sz="1200" dirty="0">
              <a:solidFill>
                <a:schemeClr val="bg1"/>
              </a:solidFill>
            </a:endParaRPr>
          </a:p>
        </p:txBody>
      </p:sp>
      <p:pic>
        <p:nvPicPr>
          <p:cNvPr id="6" name="Picture 5"/>
          <p:cNvPicPr>
            <a:picLocks noChangeAspect="1"/>
          </p:cNvPicPr>
          <p:nvPr/>
        </p:nvPicPr>
        <p:blipFill>
          <a:blip r:embed="rId5" cstate="print"/>
          <a:stretch>
            <a:fillRect/>
          </a:stretch>
        </p:blipFill>
        <p:spPr>
          <a:xfrm>
            <a:off x="261987" y="4571878"/>
            <a:ext cx="3130452" cy="2097482"/>
          </a:xfrm>
          <a:prstGeom prst="rect">
            <a:avLst/>
          </a:prstGeom>
        </p:spPr>
      </p:pic>
      <p:pic>
        <p:nvPicPr>
          <p:cNvPr id="8" name="Picture 7"/>
          <p:cNvPicPr>
            <a:picLocks noChangeAspect="1"/>
          </p:cNvPicPr>
          <p:nvPr/>
        </p:nvPicPr>
        <p:blipFill>
          <a:blip r:embed="rId6" cstate="print"/>
          <a:stretch>
            <a:fillRect/>
          </a:stretch>
        </p:blipFill>
        <p:spPr>
          <a:xfrm>
            <a:off x="4220541" y="2254604"/>
            <a:ext cx="4815955" cy="1724673"/>
          </a:xfrm>
          <a:prstGeom prst="rect">
            <a:avLst/>
          </a:prstGeom>
        </p:spPr>
      </p:pic>
      <p:sp>
        <p:nvSpPr>
          <p:cNvPr id="9" name="TextBox 8"/>
          <p:cNvSpPr txBox="1"/>
          <p:nvPr/>
        </p:nvSpPr>
        <p:spPr>
          <a:xfrm>
            <a:off x="4143373" y="3933056"/>
            <a:ext cx="4857784" cy="400110"/>
          </a:xfrm>
          <a:prstGeom prst="rect">
            <a:avLst/>
          </a:prstGeom>
          <a:noFill/>
        </p:spPr>
        <p:txBody>
          <a:bodyPr wrap="square" rtlCol="0">
            <a:spAutoFit/>
          </a:bodyPr>
          <a:lstStyle/>
          <a:p>
            <a:r>
              <a:rPr lang="zh-CN" altLang="en-US" sz="1000" i="0" dirty="0" smtClean="0"/>
              <a:t>符合三种纵隔子宫定义的子宫超声图像：根据</a:t>
            </a:r>
            <a:r>
              <a:rPr lang="en-US" altLang="zh-CN" sz="1000" i="0" dirty="0" smtClean="0"/>
              <a:t>(</a:t>
            </a:r>
            <a:r>
              <a:rPr lang="en-GB" sz="1000" i="0" dirty="0" smtClean="0"/>
              <a:t>a)ASRM-2016；(b)ESHRE/ESGE-2016</a:t>
            </a:r>
            <a:r>
              <a:rPr lang="zh-CN" altLang="en-US" sz="1000" i="0" dirty="0" smtClean="0"/>
              <a:t>和</a:t>
            </a:r>
            <a:r>
              <a:rPr lang="en-US" altLang="zh-CN" sz="1000" i="0" dirty="0" smtClean="0"/>
              <a:t>(</a:t>
            </a:r>
            <a:r>
              <a:rPr lang="en-GB" sz="1000" i="0" dirty="0" smtClean="0"/>
              <a:t>c)CUME-2018。</a:t>
            </a:r>
            <a:endParaRPr lang="en-GB" sz="1000" i="0" dirty="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GB"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4006</Words>
  <Application>Microsoft Office PowerPoint</Application>
  <PresentationFormat>On-screen Show (4:3)</PresentationFormat>
  <Paragraphs>160</Paragraphs>
  <Slides>14</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Default Design</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ISUOGUSR</dc:creator>
  <cp:lastModifiedBy>Renata Kotsia</cp:lastModifiedBy>
  <cp:revision>1024</cp:revision>
  <cp:lastPrinted>2011-09-13T15:07:00Z</cp:lastPrinted>
  <dcterms:created xsi:type="dcterms:W3CDTF">2016-05-13T18:06:00Z</dcterms:created>
  <dcterms:modified xsi:type="dcterms:W3CDTF">2020-01-20T11:39:36Z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