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17"/>
  </p:notesMasterIdLst>
  <p:sldIdLst>
    <p:sldId id="329" r:id="rId3"/>
    <p:sldId id="350" r:id="rId4"/>
    <p:sldId id="349" r:id="rId5"/>
    <p:sldId id="384" r:id="rId6"/>
    <p:sldId id="396" r:id="rId7"/>
    <p:sldId id="412" r:id="rId8"/>
    <p:sldId id="411" r:id="rId9"/>
    <p:sldId id="379" r:id="rId10"/>
    <p:sldId id="419" r:id="rId11"/>
    <p:sldId id="420" r:id="rId12"/>
    <p:sldId id="353" r:id="rId13"/>
    <p:sldId id="421" r:id="rId14"/>
    <p:sldId id="422" r:id="rId15"/>
    <p:sldId id="424" r:id="rId16"/>
  </p:sldIdLst>
  <p:sldSz cx="9144000" cy="6858000" type="screen4x3"/>
  <p:notesSz cx="6761163" cy="9942513"/>
  <p:defaultTextStyle>
    <a:defPPr>
      <a:defRPr lang="en-GB"/>
    </a:defPPr>
    <a:lvl1pPr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5pPr>
    <a:lvl6pPr marL="2286000" algn="l" defTabSz="914400" rtl="0" eaLnBrk="1" latinLnBrk="0" hangingPunct="1">
      <a:defRPr i="1" kern="1200">
        <a:solidFill>
          <a:schemeClr val="tx1"/>
        </a:solidFill>
        <a:latin typeface="Arial" panose="020B0604020202020204" pitchFamily="34" charset="0"/>
        <a:ea typeface="+mn-ea"/>
        <a:cs typeface="+mn-cs"/>
      </a:defRPr>
    </a:lvl6pPr>
    <a:lvl7pPr marL="2743200" algn="l" defTabSz="914400" rtl="0" eaLnBrk="1" latinLnBrk="0" hangingPunct="1">
      <a:defRPr i="1" kern="1200">
        <a:solidFill>
          <a:schemeClr val="tx1"/>
        </a:solidFill>
        <a:latin typeface="Arial" panose="020B0604020202020204" pitchFamily="34" charset="0"/>
        <a:ea typeface="+mn-ea"/>
        <a:cs typeface="+mn-cs"/>
      </a:defRPr>
    </a:lvl7pPr>
    <a:lvl8pPr marL="3200400" algn="l" defTabSz="914400" rtl="0" eaLnBrk="1" latinLnBrk="0" hangingPunct="1">
      <a:defRPr i="1" kern="1200">
        <a:solidFill>
          <a:schemeClr val="tx1"/>
        </a:solidFill>
        <a:latin typeface="Arial" panose="020B0604020202020204" pitchFamily="34" charset="0"/>
        <a:ea typeface="+mn-ea"/>
        <a:cs typeface="+mn-cs"/>
      </a:defRPr>
    </a:lvl8pPr>
    <a:lvl9pPr marL="3657600" algn="l" defTabSz="914400" rtl="0" eaLnBrk="1" latinLnBrk="0" hangingPunct="1">
      <a:defRPr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319">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6E4"/>
    <a:srgbClr val="EADEE7"/>
    <a:srgbClr val="ED1D24"/>
    <a:srgbClr val="445895"/>
    <a:srgbClr val="CDDEFF"/>
    <a:srgbClr val="002060"/>
    <a:srgbClr val="F0F3FB"/>
    <a:srgbClr val="E2E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81" autoAdjust="0"/>
    <p:restoredTop sz="95988" autoAdjust="0"/>
  </p:normalViewPr>
  <p:slideViewPr>
    <p:cSldViewPr>
      <p:cViewPr varScale="1">
        <p:scale>
          <a:sx n="97" d="100"/>
          <a:sy n="97" d="100"/>
        </p:scale>
        <p:origin x="84" y="366"/>
      </p:cViewPr>
      <p:guideLst>
        <p:guide orient="horz" pos="4319"/>
        <p:guide/>
      </p:guideLst>
    </p:cSldViewPr>
  </p:slideViewPr>
  <p:notesTextViewPr>
    <p:cViewPr>
      <p:scale>
        <a:sx n="100" d="100"/>
        <a:sy n="100" d="100"/>
      </p:scale>
      <p:origin x="0" y="0"/>
    </p:cViewPr>
  </p:notesTextViewPr>
  <p:sorterViewPr>
    <p:cViewPr>
      <p:scale>
        <a:sx n="100" d="100"/>
        <a:sy n="100" d="100"/>
      </p:scale>
      <p:origin x="0" y="17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i="0">
                <a:latin typeface="Arial" panose="020B0604020202020204" pitchFamily="34" charset="0"/>
              </a:defRPr>
            </a:lvl1pPr>
          </a:lstStyle>
          <a:p>
            <a:pPr>
              <a:defRPr/>
            </a:pPr>
            <a:endParaRPr lang="it-IT" dirty="0"/>
          </a:p>
        </p:txBody>
      </p:sp>
      <p:sp>
        <p:nvSpPr>
          <p:cNvPr id="3" name="Segnaposto data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i="0">
                <a:latin typeface="Arial" panose="020B0604020202020204" pitchFamily="34" charset="0"/>
              </a:defRPr>
            </a:lvl1pPr>
          </a:lstStyle>
          <a:p>
            <a:pPr>
              <a:defRPr/>
            </a:pPr>
            <a:fld id="{E85DC6F2-61F7-47F7-BDDB-8773C9C1B552}" type="datetimeFigureOut">
              <a:rPr lang="it-IT"/>
              <a:t>20/01/2020</a:t>
            </a:fld>
            <a:endParaRPr lang="it-IT" dirty="0"/>
          </a:p>
        </p:txBody>
      </p:sp>
      <p:sp>
        <p:nvSpPr>
          <p:cNvPr id="4" name="Segnaposto immagine diapositiva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it-IT" noProof="0" dirty="0"/>
          </a:p>
        </p:txBody>
      </p:sp>
      <p:sp>
        <p:nvSpPr>
          <p:cNvPr id="5" name="Segnaposto note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hangingPunct="1">
              <a:defRPr sz="1200" i="0">
                <a:latin typeface="Arial" panose="020B0604020202020204" pitchFamily="34" charset="0"/>
              </a:defRPr>
            </a:lvl1pPr>
          </a:lstStyle>
          <a:p>
            <a:pPr>
              <a:defRPr/>
            </a:pPr>
            <a:endParaRPr lang="it-IT" dirty="0"/>
          </a:p>
        </p:txBody>
      </p:sp>
      <p:sp>
        <p:nvSpPr>
          <p:cNvPr id="7" name="Segnaposto numero diapositiva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lstStyle>
            <a:lvl1pPr algn="r" eaLnBrk="1" hangingPunct="1">
              <a:defRPr sz="1200" i="0">
                <a:cs typeface="Arial" panose="020B0604020202020204" pitchFamily="34" charset="0"/>
              </a:defRPr>
            </a:lvl1pPr>
          </a:lstStyle>
          <a:p>
            <a:pPr>
              <a:defRPr/>
            </a:pPr>
            <a:fld id="{7A07579C-B849-46E4-81D5-095676F8793D}" type="slidenum">
              <a:rPr lang="en-US"/>
              <a:t>‹#›</a:t>
            </a:fld>
            <a:endParaRPr lang="it-IT" dirty="0">
              <a:cs typeface="+mn-cs"/>
            </a:endParaRP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D345E7-095D-4628-A017-2AA883E147ED}" type="slidenum">
              <a:rPr lang="en-GB" altLang="it-IT" smtClean="0">
                <a:solidFill>
                  <a:srgbClr val="000000"/>
                </a:solidFill>
                <a:latin typeface="Arial" panose="020B0604020202020204" pitchFamily="34" charset="0"/>
              </a:rPr>
              <a:t>1</a:t>
            </a:fld>
            <a:endParaRPr lang="en-GB" altLang="it-IT" dirty="0">
              <a:solidFill>
                <a:srgbClr val="000000"/>
              </a:solidFill>
              <a:latin typeface="Arial" panose="020B0604020202020204" pitchFamily="34" charset="0"/>
            </a:endParaRPr>
          </a:p>
        </p:txBody>
      </p:sp>
      <p:sp>
        <p:nvSpPr>
          <p:cNvPr id="18435" name="Rectangle 2"/>
          <p:cNvSpPr>
            <a:spLocks noGrp="1" noRot="1" noChangeAspect="1" noChangeArrowheads="1" noTextEdit="1"/>
          </p:cNvSpPr>
          <p:nvPr>
            <p:ph type="sldImg"/>
          </p:nvPr>
        </p:nvSpPr>
        <p:spPr bwMode="auto">
          <a:noFill/>
          <a:ln>
            <a:solidFill>
              <a:srgbClr val="000000"/>
            </a:solidFill>
            <a:miter lim="800000"/>
          </a:ln>
        </p:spPr>
      </p:sp>
      <p:sp>
        <p:nvSpPr>
          <p:cNvPr id="18436" name="Rectangle 3"/>
          <p:cNvSpPr>
            <a:spLocks noGrp="1" noChangeArrowheads="1"/>
          </p:cNvSpPr>
          <p:nvPr>
            <p:ph type="body" idx="1"/>
          </p:nvPr>
        </p:nvSpPr>
        <p:spPr bwMode="auto">
          <a:noFill/>
        </p:spPr>
        <p:txBody>
          <a:bodyPr wrap="square" numCol="1" anchor="t" anchorCtr="0" compatLnSpc="1"/>
          <a:lstStyle/>
          <a:p>
            <a:pPr eaLnBrk="1" hangingPunct="1"/>
            <a:endParaRPr lang="en-US" altLang="it-IT"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ln>
        </p:spPr>
      </p:sp>
      <p:sp>
        <p:nvSpPr>
          <p:cNvPr id="34819"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t>11</a:t>
            </a:fld>
            <a:endParaRPr lang="it-IT" altLang="it-IT" i="0" dirty="0">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ln>
        </p:spPr>
      </p:sp>
      <p:sp>
        <p:nvSpPr>
          <p:cNvPr id="34819"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t>12</a:t>
            </a:fld>
            <a:endParaRPr lang="it-IT" altLang="it-IT" i="0" dirty="0">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ln>
        </p:spPr>
      </p:sp>
      <p:sp>
        <p:nvSpPr>
          <p:cNvPr id="59395"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a:p>
        </p:txBody>
      </p:sp>
      <p:sp>
        <p:nvSpPr>
          <p:cNvPr id="59396" name="Segnaposto numero diapositiva 3"/>
          <p:cNvSpPr txBox="1">
            <a:spLocks noGrp="1"/>
          </p:cNvSpPr>
          <p:nvPr/>
        </p:nvSpPr>
        <p:spPr bwMode="auto">
          <a:xfrm>
            <a:off x="3829050" y="9444038"/>
            <a:ext cx="2930525" cy="496887"/>
          </a:xfrm>
          <a:prstGeom prst="rect">
            <a:avLst/>
          </a:prstGeom>
          <a:noFill/>
          <a:ln>
            <a:noFill/>
          </a:ln>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D62B56D-1B15-44DE-B517-41FD56C48F94}" type="slidenum">
              <a:rPr lang="x-none" altLang="it-IT" i="0">
                <a:solidFill>
                  <a:srgbClr val="000000"/>
                </a:solidFill>
                <a:latin typeface="Arial" panose="020B0604020202020204" pitchFamily="34" charset="0"/>
              </a:rPr>
              <a:t>14</a:t>
            </a:fld>
            <a:endParaRPr lang="it-IT" altLang="it-IT" i="0" dirty="0">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ln>
        </p:spPr>
      </p:sp>
      <p:sp>
        <p:nvSpPr>
          <p:cNvPr id="22531"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a:p>
        </p:txBody>
      </p:sp>
      <p:sp>
        <p:nvSpPr>
          <p:cNvPr id="22532" name="Segnaposto numero diapositiva 3"/>
          <p:cNvSpPr txBox="1">
            <a:spLocks noGrp="1"/>
          </p:cNvSpPr>
          <p:nvPr/>
        </p:nvSpPr>
        <p:spPr bwMode="auto">
          <a:xfrm>
            <a:off x="3829050" y="9444038"/>
            <a:ext cx="2930525" cy="496887"/>
          </a:xfrm>
          <a:prstGeom prst="rect">
            <a:avLst/>
          </a:prstGeom>
          <a:noFill/>
          <a:ln>
            <a:noFill/>
          </a:ln>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EC641F3-085E-404A-B442-0231AFD4B84A}" type="slidenum">
              <a:rPr lang="x-none" altLang="it-IT" i="0">
                <a:solidFill>
                  <a:srgbClr val="000000"/>
                </a:solidFill>
                <a:latin typeface="Arial" panose="020B0604020202020204" pitchFamily="34" charset="0"/>
              </a:rPr>
              <a:t>2</a:t>
            </a:fld>
            <a:endParaRPr lang="it-IT" altLang="it-IT" i="0" dirty="0">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ln>
        </p:spPr>
      </p:sp>
      <p:sp>
        <p:nvSpPr>
          <p:cNvPr id="24579"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a:p>
        </p:txBody>
      </p:sp>
      <p:sp>
        <p:nvSpPr>
          <p:cNvPr id="24580" name="Segnaposto numero diapositiva 3"/>
          <p:cNvSpPr txBox="1">
            <a:spLocks noGrp="1"/>
          </p:cNvSpPr>
          <p:nvPr/>
        </p:nvSpPr>
        <p:spPr bwMode="auto">
          <a:xfrm>
            <a:off x="3829050" y="9444038"/>
            <a:ext cx="2930525" cy="496887"/>
          </a:xfrm>
          <a:prstGeom prst="rect">
            <a:avLst/>
          </a:prstGeom>
          <a:noFill/>
          <a:ln>
            <a:noFill/>
          </a:ln>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CE584FA-CD33-4012-8C28-E8FE9CE9CBC9}" type="slidenum">
              <a:rPr lang="x-none" altLang="it-IT" i="0">
                <a:solidFill>
                  <a:srgbClr val="000000"/>
                </a:solidFill>
                <a:latin typeface="Arial" panose="020B0604020202020204" pitchFamily="34" charset="0"/>
              </a:rPr>
              <a:t>3</a:t>
            </a:fld>
            <a:endParaRPr lang="it-IT" altLang="it-IT" i="0" dirty="0">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ln>
        </p:spPr>
      </p:sp>
      <p:sp>
        <p:nvSpPr>
          <p:cNvPr id="28675"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t>5</a:t>
            </a:fld>
            <a:endParaRPr lang="it-IT" altLang="it-IT" i="0" dirty="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ln>
        </p:spPr>
      </p:sp>
      <p:sp>
        <p:nvSpPr>
          <p:cNvPr id="28675"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t>6</a:t>
            </a:fld>
            <a:endParaRPr lang="it-IT" altLang="it-IT" i="0" dirty="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ln>
        </p:spPr>
      </p:sp>
      <p:sp>
        <p:nvSpPr>
          <p:cNvPr id="28675"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t>7</a:t>
            </a:fld>
            <a:endParaRPr lang="it-IT" altLang="it-IT" i="0" dirty="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t>8</a:t>
            </a:fld>
            <a:endParaRPr lang="it-IT" dirty="0">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t>9</a:t>
            </a:fld>
            <a:endParaRPr lang="it-IT" dirty="0">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t>10</a:t>
            </a:fld>
            <a:endParaRPr lang="it-IT" dirty="0">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hasCustomPrompt="1"/>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hasCustomPrompt="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CDE3EC82-1B01-4E61-8144-D6203CB61C62}" type="slidenum">
              <a:rPr lang="en-US"/>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a:t>Fare clic per modificare lo stile del titolo</a:t>
            </a:r>
          </a:p>
        </p:txBody>
      </p:sp>
      <p:sp>
        <p:nvSpPr>
          <p:cNvPr id="3" name="Segnaposto testo verticale 2"/>
          <p:cNvSpPr>
            <a:spLocks noGrp="1"/>
          </p:cNvSpPr>
          <p:nvPr>
            <p:ph type="body" orient="vert" idx="1" hasCustomPrompt="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140D8DF2-7700-485C-A24B-6C4C21AB59CF}" type="slidenum">
              <a:rPr lang="en-US"/>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hasCustomPrompt="1"/>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hasCustomPrompt="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107C36B0-32BF-4C1D-8B14-A851CC5C51F3}" type="slidenum">
              <a:rPr lang="en-US"/>
              <a:t>‹#›</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3093B851-8467-4832-92CA-ED9F07BADCA2}" type="slidenum">
              <a:rPr lang="en-GB"/>
              <a:t>‹#›</a:t>
            </a:fld>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054CE0B-E619-4A04-AFDC-98E880E5E2AC}" type="slidenum">
              <a:rPr lang="en-GB"/>
              <a:t>‹#›</a:t>
            </a:fld>
            <a:endParaRPr lang="en-GB"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A4AD40B0-C877-4B88-B941-F24B4AD5AAE9}" type="slidenum">
              <a:rPr lang="en-GB"/>
              <a:t>‹#›</a:t>
            </a:fld>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82DC06DB-2521-444A-8DBE-D0AA6A95A11A}" type="slidenum">
              <a:rPr lang="en-GB"/>
              <a:t>‹#›</a:t>
            </a:fld>
            <a:endParaRPr lang="en-GB"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8"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963F55CC-90EC-4ED1-B27D-C5BB50F5A40C}" type="slidenum">
              <a:rPr lang="en-GB"/>
              <a:t>‹#›</a:t>
            </a:fld>
            <a:endParaRPr lang="en-GB"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4"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6D1B118-3A41-4160-BC46-15821FE16282}" type="slidenum">
              <a:rPr lang="en-GB"/>
              <a:t>‹#›</a:t>
            </a:fld>
            <a:endParaRPr lang="en-GB"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3"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4335A405-2C77-4A47-9402-95622389C786}" type="slidenum">
              <a:rPr lang="en-GB"/>
              <a:t>‹#›</a:t>
            </a:fld>
            <a:endParaRPr lang="en-GB"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37066658-6B9B-46F2-8D64-99C8FA404B39}" type="slidenum">
              <a:rPr lang="en-GB"/>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a:t>Fare clic per modificare lo stile del titolo</a:t>
            </a:r>
          </a:p>
        </p:txBody>
      </p:sp>
      <p:sp>
        <p:nvSpPr>
          <p:cNvPr id="3" name="Segnaposto contenuto 2"/>
          <p:cNvSpPr>
            <a:spLocks noGrp="1"/>
          </p:cNvSpPr>
          <p:nvPr>
            <p:ph idx="1" hasCustomPrompt="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C909CB6-6D70-440F-BE29-455026851B21}" type="slidenum">
              <a:rPr lang="en-US"/>
              <a:t>‹#›</a:t>
            </a:fld>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2E61DCDB-A505-4D00-A47A-42AB4F4F12DF}" type="slidenum">
              <a:rPr lang="en-GB"/>
              <a:t>‹#›</a:t>
            </a:fld>
            <a:endParaRPr lang="en-GB"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9A8D181-7187-4539-95BF-29D4AC90ABA5}" type="slidenum">
              <a:rPr lang="en-GB"/>
              <a:t>‹#›</a:t>
            </a:fld>
            <a:endParaRPr lang="en-GB"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AA5E476-6F4A-42B8-8255-3D7FB57E1F99}" type="slidenum">
              <a:rPr lang="en-GB"/>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hasCustomPrompt="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C7007470-8E3A-4B11-89EA-065FF43B9312}" type="slidenum">
              <a:rPr lang="en-US"/>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a:t>Fare clic per modificare lo stile del titolo</a:t>
            </a:r>
          </a:p>
        </p:txBody>
      </p:sp>
      <p:sp>
        <p:nvSpPr>
          <p:cNvPr id="3" name="Segnaposto contenuto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7803EB94-954C-42B7-BC7B-F6998BFAAE35}" type="slidenum">
              <a:rPr lang="en-US"/>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lvl1pPr>
              <a:defRPr/>
            </a:lvl1pPr>
          </a:lstStyle>
          <a:p>
            <a:r>
              <a:rPr lang="it-IT"/>
              <a:t>Fare clic per modificare lo stile del titolo</a:t>
            </a:r>
          </a:p>
        </p:txBody>
      </p:sp>
      <p:sp>
        <p:nvSpPr>
          <p:cNvPr id="3" name="Segnaposto testo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43178C1A-D1D9-4F7B-859A-60F116829842}" type="slidenum">
              <a:rPr lang="en-US"/>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a:t>Fare clic per modificare lo stile del titolo</a:t>
            </a:r>
          </a:p>
        </p:txBody>
      </p:sp>
      <p:sp>
        <p:nvSpPr>
          <p:cNvPr id="3" name="Rectangle 4"/>
          <p:cNvSpPr>
            <a:spLocks noGrp="1" noChangeArrowheads="1"/>
          </p:cNvSpPr>
          <p:nvPr>
            <p:ph type="dt" sz="half" idx="10"/>
          </p:nvPr>
        </p:nvSpPr>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389177E-B0CC-4BAA-86B1-C7EC57F86527}" type="slidenum">
              <a:rPr lang="en-US"/>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7C3A35F0-57CA-4226-B22C-AEDC13518215}" type="slidenum">
              <a:rPr lang="en-US"/>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D0913055-48F1-4760-A228-BF2BB82244EF}" type="slidenum">
              <a:rPr lang="en-US"/>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6695BB04-7A9D-4F2A-9B1F-9B9D5AF2E16F}" type="slidenum">
              <a:rPr lang="en-US"/>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p:spPr>
        <p:txBody>
          <a:bodyPr vert="horz" wrap="square" lIns="91440" tIns="45720" rIns="91440" bIns="45720" numCol="1" anchor="ctr" anchorCtr="0" compatLnSpc="1"/>
          <a:lstStyle/>
          <a:p>
            <a:pPr lvl="0"/>
            <a:r>
              <a:rPr lang="en-GB" altLang="it-IT"/>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p:spPr>
        <p:txBody>
          <a:bodyPr vert="horz" wrap="square" lIns="91440" tIns="45720" rIns="91440" bIns="45720" numCol="1" anchor="t" anchorCtr="0" compatLnSpc="1"/>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lstStyle>
            <a:lvl1pPr eaLnBrk="1" hangingPunct="1">
              <a:defRPr sz="1400" i="0">
                <a:latin typeface="Arial" panose="020B0604020202020204" pitchFamily="34"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lstStyle>
            <a:lvl1pPr algn="ctr" eaLnBrk="1" hangingPunct="1">
              <a:defRPr sz="1400" i="0">
                <a:latin typeface="Arial" panose="020B0604020202020204" pitchFamily="34"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lstStyle>
            <a:lvl1pPr algn="r" eaLnBrk="1" hangingPunct="1">
              <a:defRPr sz="1400" i="0">
                <a:cs typeface="Arial" panose="020B0604020202020204" pitchFamily="34" charset="0"/>
              </a:defRPr>
            </a:lvl1pPr>
          </a:lstStyle>
          <a:p>
            <a:pPr>
              <a:defRPr/>
            </a:pPr>
            <a:fld id="{E13D8571-8C07-428E-A66A-16124D03FB04}" type="slidenum">
              <a:rPr lang="en-US"/>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p:spPr>
        <p:txBody>
          <a:bodyPr vert="horz" wrap="square" lIns="91440" tIns="45720" rIns="91440" bIns="45720" numCol="1" anchor="ctr" anchorCtr="0" compatLnSpc="1"/>
          <a:lstStyle/>
          <a:p>
            <a:pPr lvl="0"/>
            <a:r>
              <a:rPr lang="en-GB" altLang="it-IT"/>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p:spPr>
        <p:txBody>
          <a:bodyPr vert="horz" wrap="square" lIns="91440" tIns="45720" rIns="91440" bIns="45720" numCol="1" anchor="t" anchorCtr="0" compatLnSpc="1"/>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l" eaLnBrk="1" hangingPunct="1">
              <a:defRPr sz="1400" i="0">
                <a:solidFill>
                  <a:srgbClr val="000000"/>
                </a:solidFill>
                <a:latin typeface="Arial" panose="020B0604020202020204" pitchFamily="34" charset="0"/>
                <a:cs typeface="Arial" panose="020B0604020202020204" pitchFamily="34" charset="0"/>
              </a:defRPr>
            </a:lvl1pPr>
          </a:lstStyle>
          <a:p>
            <a:pPr>
              <a:defRPr/>
            </a:pPr>
            <a:endParaRPr lang="en-GB" dirty="0"/>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i="0">
                <a:solidFill>
                  <a:srgbClr val="000000"/>
                </a:solidFill>
                <a:latin typeface="Arial" panose="020B0604020202020204" pitchFamily="34" charset="0"/>
                <a:cs typeface="Arial" panose="020B0604020202020204" pitchFamily="34" charset="0"/>
              </a:defRPr>
            </a:lvl1pPr>
          </a:lstStyle>
          <a:p>
            <a:pPr>
              <a:defRPr/>
            </a:pPr>
            <a:endParaRPr lang="en-GB" dirty="0"/>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i="0">
                <a:solidFill>
                  <a:srgbClr val="000000"/>
                </a:solidFill>
                <a:cs typeface="Arial" panose="020B0604020202020204" pitchFamily="34" charset="0"/>
              </a:defRPr>
            </a:lvl1pPr>
          </a:lstStyle>
          <a:p>
            <a:pPr>
              <a:defRPr/>
            </a:pPr>
            <a:fld id="{D62B089E-E7A4-431C-A446-EF849B64A322}" type="slidenum">
              <a:rPr lang="en-GB"/>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p:nvPr/>
        </p:nvGrpSpPr>
        <p:grpSpPr bwMode="auto">
          <a:xfrm>
            <a:off x="0" y="-15875"/>
            <a:ext cx="9144000" cy="923925"/>
            <a:chOff x="0" y="3755"/>
            <a:chExt cx="5760" cy="582"/>
          </a:xfrm>
        </p:grpSpPr>
        <p:pic>
          <p:nvPicPr>
            <p:cNvPr id="17415"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17416"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17411" name="Text Box 5"/>
          <p:cNvSpPr txBox="1">
            <a:spLocks noChangeArrowheads="1"/>
          </p:cNvSpPr>
          <p:nvPr/>
        </p:nvSpPr>
        <p:spPr bwMode="auto">
          <a:xfrm>
            <a:off x="228600" y="1295400"/>
            <a:ext cx="8748713" cy="58578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b="1" i="0" dirty="0">
                <a:solidFill>
                  <a:srgbClr val="000000"/>
                </a:solidFill>
                <a:cs typeface="Arial" panose="020B0604020202020204" pitchFamily="34" charset="0"/>
              </a:rPr>
              <a:t>UOG </a:t>
            </a:r>
            <a:r>
              <a:rPr lang="en-GB" altLang="zh-CN" b="1" i="0" dirty="0" smtClean="0">
                <a:solidFill>
                  <a:srgbClr val="000000"/>
                </a:solidFill>
                <a:cs typeface="Arial" panose="020B0604020202020204" pitchFamily="34" charset="0"/>
              </a:rPr>
              <a:t>Journal Club: December </a:t>
            </a:r>
            <a:r>
              <a:rPr lang="en-US" altLang="zh-CN" b="1" i="0" dirty="0" smtClean="0">
                <a:solidFill>
                  <a:srgbClr val="000000"/>
                </a:solidFill>
                <a:cs typeface="Arial" panose="020B0604020202020204" pitchFamily="34" charset="0"/>
              </a:rPr>
              <a:t>2019</a:t>
            </a:r>
            <a:endParaRPr lang="en-GB" altLang="it-IT" b="1" i="0" dirty="0">
              <a:solidFill>
                <a:srgbClr val="000000"/>
              </a:solidFill>
              <a:cs typeface="Arial" panose="020B0604020202020204" pitchFamily="34" charset="0"/>
            </a:endParaRPr>
          </a:p>
        </p:txBody>
      </p:sp>
      <p:sp>
        <p:nvSpPr>
          <p:cNvPr id="17412" name="TextBox 1"/>
          <p:cNvSpPr txBox="1">
            <a:spLocks noChangeArrowheads="1"/>
          </p:cNvSpPr>
          <p:nvPr/>
        </p:nvSpPr>
        <p:spPr bwMode="auto">
          <a:xfrm>
            <a:off x="755576" y="2169687"/>
            <a:ext cx="7848872" cy="2683812"/>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zh-CN" altLang="en-US" sz="2000" b="1" i="0" dirty="0"/>
              <a:t>根据</a:t>
            </a:r>
            <a:r>
              <a:rPr lang="en-US" altLang="zh-CN" sz="2000" b="1" i="0" dirty="0"/>
              <a:t>ESHRE/ESGE</a:t>
            </a:r>
            <a:r>
              <a:rPr lang="zh-CN" altLang="en-US" sz="2000" b="1" i="0" dirty="0"/>
              <a:t>、</a:t>
            </a:r>
            <a:r>
              <a:rPr lang="en-US" altLang="zh-CN" sz="2000" b="1" i="0" dirty="0"/>
              <a:t>ASRM</a:t>
            </a:r>
            <a:r>
              <a:rPr lang="zh-CN" altLang="en-US" sz="2000" b="1" i="0" dirty="0"/>
              <a:t>和</a:t>
            </a:r>
            <a:r>
              <a:rPr lang="en-US" altLang="zh-CN" sz="2000" b="1" i="0" dirty="0"/>
              <a:t>CUME</a:t>
            </a:r>
            <a:r>
              <a:rPr lang="zh-CN" altLang="en-US" sz="2000" b="1" i="0" dirty="0"/>
              <a:t>定义的纵隔子宫：与不孕和流产的关系，妇女和医疗保健系统的费用和警告</a:t>
            </a:r>
            <a:endParaRPr lang="en-US" altLang="zh-CN" sz="2000" b="1" i="0" dirty="0"/>
          </a:p>
          <a:p>
            <a:pPr algn="ctr">
              <a:buNone/>
            </a:pPr>
            <a:endParaRPr lang="en-US" sz="2000" b="1" i="0" dirty="0"/>
          </a:p>
          <a:p>
            <a:pPr algn="ctr">
              <a:buNone/>
            </a:pPr>
            <a:endParaRPr lang="sv-SE" sz="1800" i="0" dirty="0"/>
          </a:p>
          <a:p>
            <a:pPr>
              <a:buNone/>
            </a:pPr>
            <a:r>
              <a:rPr lang="sv-SE" sz="1800" i="0" dirty="0"/>
              <a:t>A. Ludwin, I. Ludwin, M.A. Coelho Neto, C. O. Nastri, B. Bhagavath, </a:t>
            </a:r>
          </a:p>
          <a:p>
            <a:pPr>
              <a:buNone/>
            </a:pPr>
            <a:r>
              <a:rPr lang="sv-SE" sz="1800" i="0" dirty="0"/>
              <a:t>S. R. Lindheim and W. P. Martins</a:t>
            </a:r>
          </a:p>
          <a:p>
            <a:pPr>
              <a:buNone/>
            </a:pPr>
            <a:endParaRPr lang="sv-SE" sz="1800" i="0" dirty="0"/>
          </a:p>
          <a:p>
            <a:pPr algn="ctr" eaLnBrk="1" hangingPunct="1">
              <a:spcBef>
                <a:spcPct val="0"/>
              </a:spcBef>
              <a:spcAft>
                <a:spcPts val="600"/>
              </a:spcAft>
              <a:buNone/>
              <a:defRPr/>
            </a:pPr>
            <a:r>
              <a:rPr lang="it-IT" sz="1800" dirty="0"/>
              <a:t>Volume 54, Issue 6, pages 800–814</a:t>
            </a:r>
          </a:p>
        </p:txBody>
      </p:sp>
      <p:sp>
        <p:nvSpPr>
          <p:cNvPr id="17413" name="TextBox 2"/>
          <p:cNvSpPr txBox="1">
            <a:spLocks noChangeArrowheads="1"/>
          </p:cNvSpPr>
          <p:nvPr/>
        </p:nvSpPr>
        <p:spPr bwMode="auto">
          <a:xfrm>
            <a:off x="1987973" y="5598426"/>
            <a:ext cx="6624736" cy="677108"/>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sz="1900" i="0" dirty="0">
                <a:solidFill>
                  <a:srgbClr val="000000"/>
                </a:solidFill>
                <a:cs typeface="Arial" panose="020B0604020202020204" pitchFamily="34" charset="0"/>
              </a:rPr>
              <a:t>杂志俱乐部幻灯片由</a:t>
            </a:r>
            <a:r>
              <a:rPr lang="en-GB" altLang="it-IT" sz="1900" i="0" dirty="0">
                <a:solidFill>
                  <a:srgbClr val="000000"/>
                </a:solidFill>
                <a:cs typeface="Arial" panose="020B0604020202020204" pitchFamily="34" charset="0"/>
              </a:rPr>
              <a:t>Dr Fiona </a:t>
            </a:r>
            <a:r>
              <a:rPr lang="en-GB" altLang="it-IT" sz="1900" i="0" dirty="0" err="1">
                <a:solidFill>
                  <a:srgbClr val="000000"/>
                </a:solidFill>
                <a:cs typeface="Arial" panose="020B0604020202020204" pitchFamily="34" charset="0"/>
              </a:rPr>
              <a:t>Brownfoot</a:t>
            </a:r>
            <a:r>
              <a:rPr lang="en-US" altLang="zh-CN" sz="1900" i="0" dirty="0">
                <a:solidFill>
                  <a:srgbClr val="000000"/>
                </a:solidFill>
                <a:cs typeface="Arial" panose="020B0604020202020204" pitchFamily="34" charset="0"/>
              </a:rPr>
              <a:t>(UOG</a:t>
            </a:r>
            <a:r>
              <a:rPr lang="zh-CN" altLang="en-US" sz="1900" i="0" dirty="0">
                <a:solidFill>
                  <a:srgbClr val="000000"/>
                </a:solidFill>
                <a:cs typeface="Arial" panose="020B0604020202020204" pitchFamily="34" charset="0"/>
              </a:rPr>
              <a:t>见习编辑</a:t>
            </a:r>
            <a:r>
              <a:rPr lang="en-US" altLang="zh-CN" sz="1900" i="0" dirty="0">
                <a:solidFill>
                  <a:srgbClr val="000000"/>
                </a:solidFill>
                <a:cs typeface="Arial" panose="020B0604020202020204" pitchFamily="34" charset="0"/>
              </a:rPr>
              <a:t>)</a:t>
            </a:r>
            <a:r>
              <a:rPr lang="zh-CN" altLang="en-US" sz="1900" i="0" dirty="0" smtClean="0">
                <a:solidFill>
                  <a:srgbClr val="000000"/>
                </a:solidFill>
                <a:cs typeface="Arial" panose="020B0604020202020204" pitchFamily="34" charset="0"/>
              </a:rPr>
              <a:t>准备</a:t>
            </a:r>
            <a:endParaRPr lang="en-US" altLang="zh-CN" sz="1900" i="0" dirty="0" smtClean="0">
              <a:solidFill>
                <a:srgbClr val="000000"/>
              </a:solidFill>
              <a:cs typeface="Arial" panose="020B0604020202020204" pitchFamily="34" charset="0"/>
            </a:endParaRPr>
          </a:p>
          <a:p>
            <a:pPr eaLnBrk="1" hangingPunct="1">
              <a:spcBef>
                <a:spcPct val="0"/>
              </a:spcBef>
              <a:buFontTx/>
              <a:buNone/>
            </a:pPr>
            <a:r>
              <a:rPr lang="zh-CN" altLang="en-US" sz="1900" i="0" dirty="0" smtClean="0">
                <a:solidFill>
                  <a:srgbClr val="000000"/>
                </a:solidFill>
                <a:cs typeface="Arial" panose="020B0604020202020204" pitchFamily="34" charset="0"/>
              </a:rPr>
              <a:t>翻译：高凤云，吴青青</a:t>
            </a:r>
            <a:endParaRPr lang="en-GB" altLang="it-IT" sz="1900" i="0" dirty="0">
              <a:solidFill>
                <a:srgbClr val="000000"/>
              </a:solidFill>
              <a:cs typeface="Arial" panose="020B0604020202020204" pitchFamily="34" charset="0"/>
            </a:endParaRPr>
          </a:p>
        </p:txBody>
      </p:sp>
      <p:pic>
        <p:nvPicPr>
          <p:cNvPr id="17414"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6027" y="5080443"/>
            <a:ext cx="1575693" cy="130397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500"/>
                                        <p:tgtEl>
                                          <p:spTgt spid="17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2"/>
                                        </p:tgtEl>
                                        <p:attrNameLst>
                                          <p:attrName>style.visibility</p:attrName>
                                        </p:attrNameLst>
                                      </p:cBhvr>
                                      <p:to>
                                        <p:strVal val="visible"/>
                                      </p:to>
                                    </p:set>
                                    <p:animEffect transition="in" filter="fade">
                                      <p:cBhvr>
                                        <p:cTn id="10" dur="500"/>
                                        <p:tgtEl>
                                          <p:spTgt spid="174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413"/>
                                        </p:tgtEl>
                                        <p:attrNameLst>
                                          <p:attrName>style.visibility</p:attrName>
                                        </p:attrNameLst>
                                      </p:cBhvr>
                                      <p:to>
                                        <p:strVal val="visible"/>
                                      </p:to>
                                    </p:set>
                                    <p:animEffect transition="in" filter="fade">
                                      <p:cBhvr>
                                        <p:cTn id="13" dur="500"/>
                                        <p:tgtEl>
                                          <p:spTgt spid="17413"/>
                                        </p:tgtEl>
                                      </p:cBhvr>
                                    </p:animEffect>
                                  </p:childTnLst>
                                </p:cTn>
                              </p:par>
                              <p:par>
                                <p:cTn id="14" presetID="10" presetClass="entr" presetSubtype="0" fill="hold" nodeType="withEffect">
                                  <p:stCondLst>
                                    <p:cond delay="0"/>
                                  </p:stCondLst>
                                  <p:childTnLst>
                                    <p:set>
                                      <p:cBhvr>
                                        <p:cTn id="15" dur="1" fill="hold">
                                          <p:stCondLst>
                                            <p:cond delay="0"/>
                                          </p:stCondLst>
                                        </p:cTn>
                                        <p:tgtEl>
                                          <p:spTgt spid="17414"/>
                                        </p:tgtEl>
                                        <p:attrNameLst>
                                          <p:attrName>style.visibility</p:attrName>
                                        </p:attrNameLst>
                                      </p:cBhvr>
                                      <p:to>
                                        <p:strVal val="visible"/>
                                      </p:to>
                                    </p:set>
                                    <p:animEffect transition="in" filter="fade">
                                      <p:cBhvr>
                                        <p:cTn id="16"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p:bldP spid="174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5" name="TextBox 1"/>
          <p:cNvSpPr txBox="1">
            <a:spLocks noChangeArrowheads="1"/>
          </p:cNvSpPr>
          <p:nvPr/>
        </p:nvSpPr>
        <p:spPr bwMode="auto">
          <a:xfrm>
            <a:off x="107504" y="1599183"/>
            <a:ext cx="8642350" cy="46166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400" b="1" i="0" dirty="0" smtClean="0"/>
              <a:t>结果</a:t>
            </a:r>
            <a:endParaRPr lang="en-GB" altLang="it-IT" sz="2400" b="1" i="0" dirty="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1052513"/>
            <a:ext cx="9143999" cy="566309"/>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dirty="0" err="1">
                <a:solidFill>
                  <a:schemeClr val="bg1"/>
                </a:solidFill>
              </a:rPr>
              <a:t>Septae</a:t>
            </a:r>
            <a:r>
              <a:rPr lang="en-AU" sz="1400" b="1" dirty="0">
                <a:solidFill>
                  <a:schemeClr val="bg1"/>
                </a:solidFill>
              </a:rPr>
              <a:t> uterus according to ESHRE/ESGE, ASRM and CUME definitions </a:t>
            </a:r>
          </a:p>
          <a:p>
            <a:pPr algn="ctr">
              <a:buNone/>
            </a:pPr>
            <a:r>
              <a:rPr lang="sv-SE" sz="1400" b="1" dirty="0">
                <a:solidFill>
                  <a:srgbClr val="FFFFFF"/>
                </a:solidFill>
              </a:rPr>
              <a:t>A </a:t>
            </a:r>
            <a:r>
              <a:rPr lang="sv-SE" sz="1400" b="1" dirty="0" err="1">
                <a:solidFill>
                  <a:srgbClr val="FFFFFF"/>
                </a:solidFill>
              </a:rPr>
              <a:t>Ludwin</a:t>
            </a:r>
            <a:r>
              <a:rPr lang="sv-SE" sz="1400" b="1" dirty="0">
                <a:solidFill>
                  <a:srgbClr val="FFFFFF"/>
                </a:solidFill>
              </a:rPr>
              <a:t>,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
        <p:nvSpPr>
          <p:cNvPr id="13" name="Content Placeholder 9"/>
          <p:cNvSpPr txBox="1"/>
          <p:nvPr/>
        </p:nvSpPr>
        <p:spPr bwMode="auto">
          <a:xfrm>
            <a:off x="107504" y="2060848"/>
            <a:ext cx="8928992" cy="1584176"/>
          </a:xfrm>
          <a:prstGeom prst="rect">
            <a:avLst/>
          </a:prstGeom>
          <a:noFill/>
          <a:ln>
            <a:noFill/>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zh-CN" altLang="en-US" sz="1600" b="1" i="0" kern="0" dirty="0" smtClean="0"/>
              <a:t>纵隔子宫、不孕和流产 </a:t>
            </a:r>
            <a:r>
              <a:rPr lang="en-AU" sz="1600" b="1" i="0" kern="0" dirty="0" smtClean="0"/>
              <a:t>:</a:t>
            </a:r>
          </a:p>
          <a:p>
            <a:r>
              <a:rPr lang="zh-CN" altLang="en-US" sz="1200" i="0" kern="0" dirty="0" smtClean="0"/>
              <a:t>有</a:t>
            </a:r>
            <a:r>
              <a:rPr lang="en-US" altLang="zh-CN" sz="1200" i="0" kern="0" dirty="0" smtClean="0"/>
              <a:t>/</a:t>
            </a:r>
            <a:r>
              <a:rPr lang="zh-CN" altLang="en-US" sz="1200" i="0" kern="0" dirty="0" smtClean="0"/>
              <a:t>无不孕症的妇女中纵隔子宫的比例无明显差异。其中纵隔子宫的诊断是根据</a:t>
            </a:r>
            <a:r>
              <a:rPr lang="en-US" altLang="zh-CN" sz="1200" i="0" kern="0" dirty="0" smtClean="0"/>
              <a:t>ASRM-2016 (5% / 4%)</a:t>
            </a:r>
            <a:r>
              <a:rPr lang="zh-CN" altLang="en-US" sz="1200" i="0" kern="0" dirty="0" smtClean="0"/>
              <a:t>、</a:t>
            </a:r>
            <a:r>
              <a:rPr lang="en-US" altLang="zh-CN" sz="1200" i="0" kern="0" dirty="0" smtClean="0"/>
              <a:t>ESRE/ESGE-2016(35% / 28%)</a:t>
            </a:r>
            <a:r>
              <a:rPr lang="zh-CN" altLang="en-US" sz="1200" i="0" kern="0" dirty="0" smtClean="0"/>
              <a:t>和</a:t>
            </a:r>
            <a:r>
              <a:rPr lang="en-US" altLang="zh-CN" sz="1200" i="0" kern="0" dirty="0" smtClean="0"/>
              <a:t>CUME-2018(11% / 12%) </a:t>
            </a:r>
            <a:r>
              <a:rPr lang="zh-CN" altLang="en-US" sz="1200" i="0" kern="0" dirty="0" smtClean="0"/>
              <a:t>标准。</a:t>
            </a:r>
            <a:endParaRPr lang="en-AU" sz="1200" i="0" kern="0" dirty="0" smtClean="0"/>
          </a:p>
          <a:p>
            <a:r>
              <a:rPr lang="zh-CN" altLang="en-US" sz="1200" i="0" kern="0" dirty="0" smtClean="0"/>
              <a:t>与无流产史妇女相比，有流产史的妇女中纵隔子宫发生率显著增加。这种情况是纵隔子宫的诊断是根据</a:t>
            </a:r>
            <a:r>
              <a:rPr lang="en-US" altLang="zh-CN" sz="1200" i="0" kern="0" dirty="0" smtClean="0"/>
              <a:t>ASRM-2016 (11% / 3%)</a:t>
            </a:r>
            <a:r>
              <a:rPr lang="zh-CN" altLang="en-US" sz="1200" i="0" kern="0" dirty="0" smtClean="0"/>
              <a:t>和</a:t>
            </a:r>
            <a:r>
              <a:rPr lang="en-US" altLang="zh-CN" sz="1200" i="0" kern="0" dirty="0" smtClean="0"/>
              <a:t>CUME-2018(22% / 10%)</a:t>
            </a:r>
            <a:r>
              <a:rPr lang="zh-CN" altLang="en-US" sz="1200" i="0" kern="0" dirty="0" smtClean="0"/>
              <a:t>标准，而按照</a:t>
            </a:r>
            <a:r>
              <a:rPr lang="en-US" altLang="zh-CN" sz="1200" i="0" kern="0" dirty="0" smtClean="0"/>
              <a:t>ESRE/ESGE-2016(42% / 28%) </a:t>
            </a:r>
            <a:r>
              <a:rPr lang="zh-CN" altLang="en-US" sz="1200" i="0" kern="0" dirty="0" smtClean="0"/>
              <a:t>标准时差异就不明显了。</a:t>
            </a:r>
            <a:endParaRPr lang="en-AU" sz="1200" i="0" kern="0" dirty="0" smtClean="0"/>
          </a:p>
          <a:p>
            <a:r>
              <a:rPr lang="zh-CN" altLang="en-US" sz="1200" i="0" kern="0" dirty="0" smtClean="0"/>
              <a:t>用修订版</a:t>
            </a:r>
            <a:r>
              <a:rPr lang="en-US" altLang="zh-CN" sz="1200" i="0" kern="0" dirty="0" smtClean="0"/>
              <a:t>AFS-1988</a:t>
            </a:r>
            <a:r>
              <a:rPr lang="zh-CN" altLang="en-US" sz="1200" i="0" kern="0" dirty="0" smtClean="0"/>
              <a:t>分类方法，有流产史妇女与无流产史妇女的纵隔子宫比例有显著性差异，有不孕症妇女与无不孕症妇女的纵隔子宫比例无显著性差异。</a:t>
            </a:r>
            <a:endParaRPr lang="en-AU" sz="1200" i="0" kern="0" dirty="0" smtClean="0"/>
          </a:p>
          <a:p>
            <a:endParaRPr lang="en-AU" sz="1200" i="0" kern="0" dirty="0"/>
          </a:p>
        </p:txBody>
      </p:sp>
      <p:sp>
        <p:nvSpPr>
          <p:cNvPr id="10" name="Text Box 5"/>
          <p:cNvSpPr txBox="1">
            <a:spLocks noChangeArrowheads="1"/>
          </p:cNvSpPr>
          <p:nvPr/>
        </p:nvSpPr>
        <p:spPr bwMode="auto">
          <a:xfrm>
            <a:off x="0" y="937891"/>
            <a:ext cx="9143999" cy="683264"/>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
        <p:nvSpPr>
          <p:cNvPr id="8" name="Rectangle 7"/>
          <p:cNvSpPr/>
          <p:nvPr/>
        </p:nvSpPr>
        <p:spPr>
          <a:xfrm>
            <a:off x="179388" y="5530006"/>
            <a:ext cx="8570466" cy="1077218"/>
          </a:xfrm>
          <a:prstGeom prst="rect">
            <a:avLst/>
          </a:prstGeom>
        </p:spPr>
        <p:txBody>
          <a:bodyPr wrap="square">
            <a:spAutoFit/>
          </a:bodyPr>
          <a:lstStyle/>
          <a:p>
            <a:r>
              <a:rPr lang="zh-CN" altLang="en-US" sz="1600" b="1" i="0" kern="0" dirty="0" smtClean="0"/>
              <a:t>更新纵隔子宫定义的成本影响 </a:t>
            </a:r>
            <a:r>
              <a:rPr lang="en-AU" sz="1600" b="1" i="0" kern="0" dirty="0" smtClean="0"/>
              <a:t>:</a:t>
            </a:r>
          </a:p>
          <a:p>
            <a:pPr marL="171450" indent="-171450">
              <a:buFont typeface="Arial" panose="020B0604020202020204" pitchFamily="34" charset="0"/>
              <a:buChar char="•"/>
            </a:pPr>
            <a:r>
              <a:rPr lang="zh-CN" altLang="en-US" sz="1200" i="0" kern="0" dirty="0" smtClean="0"/>
              <a:t>与</a:t>
            </a:r>
            <a:r>
              <a:rPr lang="en-US" altLang="zh-CN" sz="1200" i="0" kern="0" dirty="0" smtClean="0"/>
              <a:t>ASRM-2016</a:t>
            </a:r>
            <a:r>
              <a:rPr lang="zh-CN" altLang="en-US" sz="1200" i="0" kern="0" dirty="0" smtClean="0"/>
              <a:t>和</a:t>
            </a:r>
            <a:r>
              <a:rPr lang="en-US" altLang="zh-CN" sz="1200" i="0" kern="0" dirty="0" smtClean="0"/>
              <a:t>CUME-2018</a:t>
            </a:r>
            <a:r>
              <a:rPr lang="zh-CN" altLang="en-US" sz="1200" i="0" kern="0" dirty="0" smtClean="0"/>
              <a:t>定义相比，</a:t>
            </a:r>
            <a:r>
              <a:rPr lang="en-US" altLang="zh-CN" sz="1200" i="0" kern="0" dirty="0" smtClean="0"/>
              <a:t>ESRE/ESGE-2016</a:t>
            </a:r>
            <a:r>
              <a:rPr lang="zh-CN" altLang="en-US" sz="1200" i="0" kern="0" dirty="0" smtClean="0"/>
              <a:t>定义的纵隔子宫的相关费用可能会额外增加</a:t>
            </a:r>
            <a:r>
              <a:rPr lang="en-US" altLang="zh-CN" sz="1200" i="0" kern="0" dirty="0" smtClean="0"/>
              <a:t>1</a:t>
            </a:r>
            <a:r>
              <a:rPr lang="zh-CN" altLang="en-US" sz="1200" i="0" kern="0" dirty="0" smtClean="0"/>
              <a:t>，</a:t>
            </a:r>
            <a:r>
              <a:rPr lang="en-US" altLang="zh-CN" sz="1200" i="0" kern="0" dirty="0" smtClean="0"/>
              <a:t>000-2</a:t>
            </a:r>
            <a:r>
              <a:rPr lang="zh-CN" altLang="en-US" sz="1200" i="0" kern="0" dirty="0" smtClean="0"/>
              <a:t>，</a:t>
            </a:r>
            <a:r>
              <a:rPr lang="en-US" altLang="zh-CN" sz="1200" i="0" kern="0" dirty="0" smtClean="0"/>
              <a:t>000</a:t>
            </a:r>
            <a:r>
              <a:rPr lang="zh-CN" altLang="en-US" sz="1200" i="0" kern="0" dirty="0" smtClean="0"/>
              <a:t>亿美元</a:t>
            </a:r>
            <a:r>
              <a:rPr lang="en-US" altLang="zh-CN" sz="1200" i="0" kern="0" dirty="0" smtClean="0"/>
              <a:t>/</a:t>
            </a:r>
            <a:r>
              <a:rPr lang="zh-CN" altLang="en-US" sz="1200" i="0" kern="0" dirty="0" smtClean="0"/>
              <a:t>五年。</a:t>
            </a:r>
            <a:endParaRPr lang="en-AU" sz="1200" i="0" kern="0" dirty="0" smtClean="0"/>
          </a:p>
          <a:p>
            <a:pPr marL="171450" indent="-171450">
              <a:buFont typeface="Arial" panose="020B0604020202020204" pitchFamily="34" charset="0"/>
              <a:buChar char="•"/>
            </a:pPr>
            <a:r>
              <a:rPr lang="zh-CN" altLang="en-US" sz="1200" i="0" kern="0" dirty="0" smtClean="0"/>
              <a:t>将使用</a:t>
            </a:r>
            <a:r>
              <a:rPr lang="en-US" altLang="zh-CN" sz="1200" i="0" kern="0" dirty="0" smtClean="0"/>
              <a:t>ESHRE/ESGE</a:t>
            </a:r>
            <a:r>
              <a:rPr lang="zh-CN" altLang="en-US" sz="1200" i="0" kern="0" dirty="0" smtClean="0"/>
              <a:t>定义纵隔子宫的这项研究的数据与最近一项关于先天性子宫畸形患病率的</a:t>
            </a:r>
            <a:r>
              <a:rPr lang="en-US" altLang="zh-CN" sz="1200" i="0" kern="0" dirty="0" smtClean="0"/>
              <a:t>meta-</a:t>
            </a:r>
            <a:r>
              <a:rPr lang="zh-CN" altLang="en-US" sz="1200" i="0" kern="0" dirty="0" smtClean="0"/>
              <a:t>分析的数据进行成本比较，显示类似的成本增加</a:t>
            </a:r>
            <a:r>
              <a:rPr lang="en-US" altLang="zh-CN" sz="1200" i="0" kern="0" dirty="0" smtClean="0"/>
              <a:t>(</a:t>
            </a:r>
            <a:r>
              <a:rPr lang="zh-CN" altLang="en-US" sz="1200" i="0" kern="0" dirty="0" smtClean="0"/>
              <a:t>＞</a:t>
            </a:r>
            <a:r>
              <a:rPr lang="en-US" altLang="zh-CN" sz="1200" i="0" kern="0" dirty="0" smtClean="0"/>
              <a:t>2</a:t>
            </a:r>
            <a:r>
              <a:rPr lang="zh-CN" altLang="en-US" sz="1200" i="0" kern="0" dirty="0" smtClean="0"/>
              <a:t>，</a:t>
            </a:r>
            <a:r>
              <a:rPr lang="en-US" altLang="zh-CN" sz="1200" i="0" kern="0" dirty="0" smtClean="0"/>
              <a:t>000</a:t>
            </a:r>
            <a:r>
              <a:rPr lang="zh-CN" altLang="en-US" sz="1200" i="0" kern="0" dirty="0" smtClean="0"/>
              <a:t>亿美元</a:t>
            </a:r>
            <a:r>
              <a:rPr lang="en-US" altLang="zh-CN" sz="1200" i="0" kern="0" dirty="0" smtClean="0"/>
              <a:t>)</a:t>
            </a:r>
            <a:r>
              <a:rPr lang="zh-CN" altLang="en-US" sz="1200" i="0" kern="0" dirty="0" smtClean="0"/>
              <a:t>。</a:t>
            </a:r>
            <a:endParaRPr lang="en-AU" sz="1200" i="0" kern="0" dirty="0"/>
          </a:p>
        </p:txBody>
      </p:sp>
      <p:pic>
        <p:nvPicPr>
          <p:cNvPr id="9" name="Picture 8"/>
          <p:cNvPicPr>
            <a:picLocks noChangeAspect="1"/>
          </p:cNvPicPr>
          <p:nvPr/>
        </p:nvPicPr>
        <p:blipFill>
          <a:blip r:embed="rId5" cstate="print"/>
          <a:stretch>
            <a:fillRect/>
          </a:stretch>
        </p:blipFill>
        <p:spPr>
          <a:xfrm>
            <a:off x="1475656" y="3697476"/>
            <a:ext cx="6002814" cy="174774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33799"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31747" name="TextBox 1"/>
          <p:cNvSpPr txBox="1">
            <a:spLocks noChangeArrowheads="1"/>
          </p:cNvSpPr>
          <p:nvPr/>
        </p:nvSpPr>
        <p:spPr bwMode="auto">
          <a:xfrm>
            <a:off x="250823" y="2052489"/>
            <a:ext cx="8642350" cy="4185761"/>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eaLnBrk="1" hangingPunct="1">
              <a:spcBef>
                <a:spcPct val="0"/>
              </a:spcBef>
              <a:spcAft>
                <a:spcPts val="1200"/>
              </a:spcAft>
              <a:defRPr/>
            </a:pPr>
            <a:r>
              <a:rPr lang="zh-CN" altLang="en-US" sz="1800" b="1" i="0" dirty="0" smtClean="0"/>
              <a:t>发现</a:t>
            </a:r>
            <a:endParaRPr lang="en-US" sz="1800" b="1" i="0" dirty="0" smtClean="0"/>
          </a:p>
          <a:p>
            <a:pPr marL="285750" eaLnBrk="1" hangingPunct="1">
              <a:spcBef>
                <a:spcPct val="0"/>
              </a:spcBef>
              <a:spcAft>
                <a:spcPts val="1200"/>
              </a:spcAft>
              <a:buNone/>
              <a:defRPr/>
            </a:pPr>
            <a:r>
              <a:rPr lang="en-AU" sz="1200" i="0" dirty="0" smtClean="0"/>
              <a:t>- </a:t>
            </a:r>
            <a:r>
              <a:rPr lang="zh-CN" altLang="en-US" sz="1200" i="0" dirty="0" smtClean="0"/>
              <a:t>按照最近的这三种定义方法</a:t>
            </a:r>
            <a:r>
              <a:rPr lang="en-US" altLang="zh-CN" sz="1200" i="0" dirty="0" smtClean="0"/>
              <a:t>(ASRM2016</a:t>
            </a:r>
            <a:r>
              <a:rPr lang="zh-CN" altLang="en-US" sz="1200" i="0" dirty="0" smtClean="0"/>
              <a:t>、</a:t>
            </a:r>
            <a:r>
              <a:rPr lang="en-US" altLang="zh-CN" sz="1200" i="0" dirty="0" smtClean="0"/>
              <a:t>ESRE/ESSGE-2016</a:t>
            </a:r>
            <a:r>
              <a:rPr lang="zh-CN" altLang="en-US" sz="1200" i="0" dirty="0" smtClean="0"/>
              <a:t>或</a:t>
            </a:r>
            <a:r>
              <a:rPr lang="en-US" altLang="zh-CN" sz="1200" i="0" dirty="0" smtClean="0"/>
              <a:t>CUME-2018</a:t>
            </a:r>
            <a:r>
              <a:rPr lang="zh-CN" altLang="en-US" sz="1200" i="0" dirty="0" smtClean="0"/>
              <a:t>年</a:t>
            </a:r>
            <a:r>
              <a:rPr lang="en-US" altLang="zh-CN" sz="1200" i="0" dirty="0" smtClean="0"/>
              <a:t>)</a:t>
            </a:r>
            <a:r>
              <a:rPr lang="zh-CN" altLang="en-US" sz="1200" i="0" dirty="0" smtClean="0"/>
              <a:t>纵隔子宫和所有先天子宫畸形的诊断率有显著性差异。这些发现表明，在临床应用</a:t>
            </a:r>
            <a:r>
              <a:rPr lang="en-US" altLang="zh-CN" sz="1200" i="0" dirty="0" smtClean="0"/>
              <a:t>ESHR/ESGE</a:t>
            </a:r>
            <a:r>
              <a:rPr lang="zh-CN" altLang="en-US" sz="1200" i="0" dirty="0" smtClean="0"/>
              <a:t>定义纵隔子宫时，可能会存在过度诊断，给患者带来不必要的风险。</a:t>
            </a:r>
            <a:endParaRPr lang="en-AU" sz="1200" i="0" dirty="0" smtClean="0"/>
          </a:p>
          <a:p>
            <a:pPr marL="285750" eaLnBrk="1" hangingPunct="1">
              <a:spcBef>
                <a:spcPct val="0"/>
              </a:spcBef>
              <a:spcAft>
                <a:spcPts val="1200"/>
              </a:spcAft>
              <a:buNone/>
              <a:defRPr/>
            </a:pPr>
            <a:r>
              <a:rPr lang="en-AU" sz="1200" i="0" dirty="0" smtClean="0"/>
              <a:t>- </a:t>
            </a:r>
            <a:r>
              <a:rPr lang="zh-CN" altLang="en-US" sz="1200" i="0" dirty="0" smtClean="0"/>
              <a:t>纵隔子宫的患病率从</a:t>
            </a:r>
            <a:r>
              <a:rPr lang="en-US" altLang="zh-CN" sz="1200" i="0" dirty="0" smtClean="0"/>
              <a:t>2.7%</a:t>
            </a:r>
            <a:r>
              <a:rPr lang="zh-CN" altLang="en-US" sz="1200" i="0" dirty="0" smtClean="0"/>
              <a:t>（三个定义都满足）到</a:t>
            </a:r>
            <a:r>
              <a:rPr lang="en-US" altLang="zh-CN" sz="1200" i="0" dirty="0" smtClean="0"/>
              <a:t>32.6%</a:t>
            </a:r>
            <a:r>
              <a:rPr lang="zh-CN" altLang="en-US" sz="1200" i="0" dirty="0" smtClean="0"/>
              <a:t>（至少满足三个定义中的一个）不等。</a:t>
            </a:r>
            <a:endParaRPr lang="en-AU" sz="1200" i="0" dirty="0" smtClean="0"/>
          </a:p>
          <a:p>
            <a:pPr marL="285750" eaLnBrk="1" hangingPunct="1">
              <a:spcBef>
                <a:spcPct val="0"/>
              </a:spcBef>
              <a:spcAft>
                <a:spcPts val="1200"/>
              </a:spcAft>
              <a:buNone/>
              <a:defRPr/>
            </a:pPr>
            <a:r>
              <a:rPr lang="en-AU" sz="1200" i="0" dirty="0" smtClean="0"/>
              <a:t>- </a:t>
            </a:r>
            <a:r>
              <a:rPr lang="zh-CN" altLang="en-US" sz="1200" i="0" dirty="0" smtClean="0"/>
              <a:t>使用</a:t>
            </a:r>
            <a:r>
              <a:rPr lang="en-US" altLang="zh-CN" sz="1200" i="0" dirty="0" smtClean="0"/>
              <a:t>ESHRE/ESGE</a:t>
            </a:r>
            <a:r>
              <a:rPr lang="zh-CN" altLang="en-US" sz="1200" i="0" dirty="0" smtClean="0"/>
              <a:t>标准的潜在过度诊断：</a:t>
            </a:r>
            <a:r>
              <a:rPr lang="en-AU" sz="1200" i="0" dirty="0" smtClean="0"/>
              <a:t> </a:t>
            </a:r>
          </a:p>
          <a:p>
            <a:pPr marL="1028700" lvl="1" eaLnBrk="1" hangingPunct="1">
              <a:spcBef>
                <a:spcPct val="0"/>
              </a:spcBef>
              <a:spcAft>
                <a:spcPts val="1200"/>
              </a:spcAft>
              <a:defRPr/>
            </a:pPr>
            <a:r>
              <a:rPr lang="zh-CN" altLang="en-US" sz="1200" i="0" dirty="0" smtClean="0"/>
              <a:t>使用</a:t>
            </a:r>
            <a:r>
              <a:rPr lang="en-US" altLang="zh-CN" sz="1200" i="0" dirty="0" smtClean="0"/>
              <a:t>ESHRE/ESGE-2016</a:t>
            </a:r>
            <a:r>
              <a:rPr lang="zh-CN" altLang="en-US" sz="1200" i="0" dirty="0" smtClean="0"/>
              <a:t>诊断纵隔子宫的相对风险（</a:t>
            </a:r>
            <a:r>
              <a:rPr lang="en-US" altLang="zh-CN" sz="1200" i="0" dirty="0" smtClean="0"/>
              <a:t>31%</a:t>
            </a:r>
            <a:r>
              <a:rPr lang="zh-CN" altLang="en-US" sz="1200" i="0" dirty="0" smtClean="0"/>
              <a:t>）与</a:t>
            </a:r>
            <a:r>
              <a:rPr lang="en-US" altLang="zh-CN" sz="1200" i="0" dirty="0" smtClean="0"/>
              <a:t>ASRM-2016</a:t>
            </a:r>
            <a:r>
              <a:rPr lang="zh-CN" altLang="en-US" sz="1200" i="0" dirty="0" smtClean="0"/>
              <a:t>（</a:t>
            </a:r>
            <a:r>
              <a:rPr lang="en-US" altLang="zh-CN" sz="1200" i="0" dirty="0" smtClean="0"/>
              <a:t>5%</a:t>
            </a:r>
            <a:r>
              <a:rPr lang="zh-CN" altLang="en-US" sz="1200" i="0" dirty="0" smtClean="0"/>
              <a:t>；</a:t>
            </a:r>
            <a:r>
              <a:rPr lang="en-US" altLang="zh-CN" sz="1200" i="0" dirty="0" smtClean="0"/>
              <a:t>RR=6.7%</a:t>
            </a:r>
            <a:r>
              <a:rPr lang="zh-CN" altLang="en-US" sz="1200" i="0" dirty="0" smtClean="0"/>
              <a:t>）和</a:t>
            </a:r>
            <a:r>
              <a:rPr lang="en-US" altLang="zh-CN" sz="1200" i="0" dirty="0" smtClean="0"/>
              <a:t>CUME-2018</a:t>
            </a:r>
            <a:r>
              <a:rPr lang="zh-CN" altLang="en-US" sz="1200" i="0" dirty="0" smtClean="0"/>
              <a:t>（</a:t>
            </a:r>
            <a:r>
              <a:rPr lang="en-US" altLang="zh-CN" sz="1200" i="0" dirty="0" smtClean="0"/>
              <a:t>12%</a:t>
            </a:r>
            <a:r>
              <a:rPr lang="zh-CN" altLang="en-US" sz="1200" i="0" dirty="0" smtClean="0"/>
              <a:t>；</a:t>
            </a:r>
            <a:r>
              <a:rPr lang="en-US" altLang="zh-CN" sz="1200" i="0" dirty="0" smtClean="0"/>
              <a:t>RR=2.6</a:t>
            </a:r>
            <a:r>
              <a:rPr lang="zh-CN" altLang="en-US" sz="1200" i="0" dirty="0" smtClean="0"/>
              <a:t>）相比显著升高。</a:t>
            </a:r>
            <a:endParaRPr lang="en-AU" sz="1200" i="0" dirty="0" smtClean="0"/>
          </a:p>
          <a:p>
            <a:pPr marL="1028700" lvl="1" eaLnBrk="1" hangingPunct="1">
              <a:spcBef>
                <a:spcPct val="0"/>
              </a:spcBef>
              <a:spcAft>
                <a:spcPts val="1200"/>
              </a:spcAft>
              <a:defRPr/>
            </a:pPr>
            <a:r>
              <a:rPr lang="en-US" altLang="zh-CN" sz="1200" i="0" dirty="0" smtClean="0"/>
              <a:t>ESHRE/ESGE-2014</a:t>
            </a:r>
            <a:r>
              <a:rPr lang="zh-CN" altLang="en-US" sz="1200" i="0" dirty="0" smtClean="0"/>
              <a:t>标准也存在过度诊断的风险</a:t>
            </a:r>
            <a:r>
              <a:rPr lang="en-US" altLang="zh-CN" sz="1200" i="0" dirty="0" smtClean="0"/>
              <a:t>(17%</a:t>
            </a:r>
            <a:r>
              <a:rPr lang="zh-CN" altLang="en-US" sz="1200" i="0" dirty="0" smtClean="0"/>
              <a:t>；</a:t>
            </a:r>
            <a:r>
              <a:rPr lang="en-US" altLang="zh-CN" sz="1200" i="0" dirty="0" smtClean="0"/>
              <a:t>RR=1.65)</a:t>
            </a:r>
            <a:r>
              <a:rPr lang="zh-CN" altLang="en-US" sz="1200" i="0" dirty="0" smtClean="0"/>
              <a:t>。</a:t>
            </a:r>
            <a:endParaRPr lang="en-AU" sz="1200" i="0" dirty="0" smtClean="0"/>
          </a:p>
          <a:p>
            <a:pPr marL="1428750" lvl="2" eaLnBrk="1" hangingPunct="1">
              <a:spcBef>
                <a:spcPct val="0"/>
              </a:spcBef>
              <a:spcAft>
                <a:spcPts val="1200"/>
              </a:spcAft>
              <a:defRPr/>
            </a:pPr>
            <a:r>
              <a:rPr lang="zh-CN" altLang="en-US" sz="1200" i="0" dirty="0" smtClean="0"/>
              <a:t>这是因为测量宫角间线以上的子宫壁厚度比用先前建议的方法</a:t>
            </a:r>
            <a:r>
              <a:rPr lang="en-US" altLang="zh-CN" sz="1200" i="0" dirty="0" smtClean="0"/>
              <a:t>(</a:t>
            </a:r>
            <a:r>
              <a:rPr lang="zh-CN" altLang="en-US" sz="1200" i="0" dirty="0" smtClean="0"/>
              <a:t>使用前壁和后壁厚度的平均值</a:t>
            </a:r>
            <a:r>
              <a:rPr lang="en-US" altLang="zh-CN" sz="1200" i="0" dirty="0" smtClean="0"/>
              <a:t>)</a:t>
            </a:r>
            <a:r>
              <a:rPr lang="zh-CN" altLang="en-US" sz="1200" i="0" dirty="0" smtClean="0"/>
              <a:t>测量的值要低得多。</a:t>
            </a:r>
            <a:endParaRPr lang="en-AU" sz="1200" i="0" dirty="0" smtClean="0"/>
          </a:p>
          <a:p>
            <a:pPr marL="1428750" lvl="2" eaLnBrk="1" hangingPunct="1">
              <a:spcBef>
                <a:spcPct val="0"/>
              </a:spcBef>
              <a:spcAft>
                <a:spcPts val="1200"/>
              </a:spcAft>
              <a:defRPr/>
            </a:pPr>
            <a:r>
              <a:rPr lang="zh-CN" altLang="en-US" sz="1200" i="0" dirty="0" smtClean="0"/>
              <a:t>使用平均厚度的话，内部凹陷深度为</a:t>
            </a:r>
            <a:r>
              <a:rPr lang="en-US" altLang="zh-CN" sz="1200" i="0" dirty="0" smtClean="0"/>
              <a:t>4 mm</a:t>
            </a:r>
            <a:r>
              <a:rPr lang="zh-CN" altLang="en-US" sz="1200" i="0" dirty="0" smtClean="0"/>
              <a:t>的子宫通常被分类为纵隔子宫。</a:t>
            </a:r>
            <a:endParaRPr lang="en-AU" sz="1200" i="0" dirty="0" smtClean="0"/>
          </a:p>
          <a:p>
            <a:pPr marL="1428750" lvl="2" eaLnBrk="1" hangingPunct="1">
              <a:spcBef>
                <a:spcPct val="0"/>
              </a:spcBef>
              <a:spcAft>
                <a:spcPts val="1200"/>
              </a:spcAft>
              <a:defRPr/>
            </a:pPr>
            <a:r>
              <a:rPr lang="en-US" altLang="zh-CN" sz="1200" i="0" dirty="0" smtClean="0"/>
              <a:t>Surrey</a:t>
            </a:r>
            <a:r>
              <a:rPr lang="zh-CN" altLang="en-US" sz="1200" i="0" dirty="0" smtClean="0"/>
              <a:t>等人最近报道，内凹陷深度＜</a:t>
            </a:r>
            <a:r>
              <a:rPr lang="en-US" altLang="zh-CN" sz="1200" i="0" dirty="0" smtClean="0"/>
              <a:t>10 mm</a:t>
            </a:r>
            <a:r>
              <a:rPr lang="zh-CN" altLang="en-US" sz="1200" i="0" dirty="0" smtClean="0"/>
              <a:t>（通常被</a:t>
            </a:r>
            <a:r>
              <a:rPr lang="en-US" altLang="zh-CN" sz="1200" i="0" dirty="0" smtClean="0"/>
              <a:t>ESHRE-ESGE</a:t>
            </a:r>
            <a:r>
              <a:rPr lang="zh-CN" altLang="en-US" sz="1200" i="0" dirty="0" smtClean="0"/>
              <a:t>分类为纵隔子宫）的妇女接受体外受精后，其生殖结局与没有内凹陷的妇女相似。这表明小的宫底内部凹陷的存在不应该被认为是异常的或纵隔子宫。</a:t>
            </a:r>
            <a:endParaRPr lang="en-AU" sz="1200" i="0" dirty="0"/>
          </a:p>
        </p:txBody>
      </p:sp>
      <p:sp>
        <p:nvSpPr>
          <p:cNvPr id="33796" name="Rectangle 1"/>
          <p:cNvSpPr>
            <a:spLocks noChangeArrowheads="1"/>
          </p:cNvSpPr>
          <p:nvPr/>
        </p:nvSpPr>
        <p:spPr bwMode="auto">
          <a:xfrm>
            <a:off x="3520267" y="1671191"/>
            <a:ext cx="800219" cy="461665"/>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sz="2400" i="0" dirty="0" smtClean="0"/>
              <a:t>讨论</a:t>
            </a:r>
            <a:endParaRPr lang="en-GB" altLang="it-IT" sz="2400" i="0" dirty="0"/>
          </a:p>
        </p:txBody>
      </p:sp>
      <p:sp>
        <p:nvSpPr>
          <p:cNvPr id="8" name="Text Box 5"/>
          <p:cNvSpPr txBox="1">
            <a:spLocks noChangeArrowheads="1"/>
          </p:cNvSpPr>
          <p:nvPr/>
        </p:nvSpPr>
        <p:spPr bwMode="auto">
          <a:xfrm>
            <a:off x="0" y="937891"/>
            <a:ext cx="9143999" cy="683264"/>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fade">
                                      <p:cBhvr>
                                        <p:cTn id="7" dur="5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33799"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31747" name="TextBox 1"/>
          <p:cNvSpPr txBox="1">
            <a:spLocks noChangeArrowheads="1"/>
          </p:cNvSpPr>
          <p:nvPr/>
        </p:nvSpPr>
        <p:spPr bwMode="auto">
          <a:xfrm>
            <a:off x="250823" y="2221251"/>
            <a:ext cx="8642350" cy="3662541"/>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eaLnBrk="1" hangingPunct="1">
              <a:spcBef>
                <a:spcPct val="0"/>
              </a:spcBef>
              <a:spcAft>
                <a:spcPts val="1200"/>
              </a:spcAft>
              <a:defRPr/>
            </a:pPr>
            <a:r>
              <a:rPr lang="zh-CN" altLang="en-US" sz="1800" b="1" i="0" dirty="0" smtClean="0"/>
              <a:t>发现</a:t>
            </a:r>
            <a:endParaRPr lang="en-US" sz="1800" b="1" i="0" dirty="0" smtClean="0"/>
          </a:p>
          <a:p>
            <a:pPr lvl="1" indent="0" eaLnBrk="1" hangingPunct="1">
              <a:spcBef>
                <a:spcPct val="0"/>
              </a:spcBef>
              <a:spcAft>
                <a:spcPts val="1200"/>
              </a:spcAft>
              <a:buNone/>
              <a:defRPr/>
            </a:pPr>
            <a:r>
              <a:rPr lang="zh-CN" altLang="en-US" sz="1600" i="0" dirty="0" smtClean="0"/>
              <a:t>与流产和不孕的关系</a:t>
            </a:r>
            <a:endParaRPr lang="en-AU" sz="1600" i="0" dirty="0" smtClean="0"/>
          </a:p>
          <a:p>
            <a:pPr marL="1028700" lvl="1" eaLnBrk="1" hangingPunct="1">
              <a:spcBef>
                <a:spcPct val="0"/>
              </a:spcBef>
              <a:spcAft>
                <a:spcPts val="1200"/>
              </a:spcAft>
              <a:defRPr/>
            </a:pPr>
            <a:r>
              <a:rPr lang="zh-CN" altLang="en-US" sz="1200" i="0" dirty="0" smtClean="0"/>
              <a:t>不管使用哪种定义方法，纵隔子宫在不孕妇女中并不常见，而在有流产史的妇女中明显更常见，除非使用</a:t>
            </a:r>
            <a:r>
              <a:rPr lang="en-US" altLang="zh-CN" sz="1200" i="0" dirty="0" smtClean="0"/>
              <a:t>ESHRE/ESGE</a:t>
            </a:r>
            <a:r>
              <a:rPr lang="zh-CN" altLang="en-US" sz="1200" i="0" dirty="0" smtClean="0"/>
              <a:t>标准。</a:t>
            </a:r>
            <a:endParaRPr lang="en-AU" sz="1200" i="0" dirty="0" smtClean="0"/>
          </a:p>
          <a:p>
            <a:pPr marL="1028700" lvl="1" eaLnBrk="1" hangingPunct="1">
              <a:spcBef>
                <a:spcPct val="0"/>
              </a:spcBef>
              <a:spcAft>
                <a:spcPts val="1200"/>
              </a:spcAft>
              <a:defRPr/>
            </a:pPr>
            <a:r>
              <a:rPr lang="zh-CN" altLang="en-US" sz="1200" i="0" dirty="0" smtClean="0"/>
              <a:t>最近的一项对弓形子宫（存在钝性内凹陷和外部裂隙＜</a:t>
            </a:r>
            <a:r>
              <a:rPr lang="en-US" altLang="zh-CN" sz="1200" i="0" dirty="0" smtClean="0"/>
              <a:t>1 cm)</a:t>
            </a:r>
            <a:r>
              <a:rPr lang="zh-CN" altLang="en-US" sz="1200" i="0" dirty="0" smtClean="0"/>
              <a:t>）妇女的回顾性研究也表明，根据</a:t>
            </a:r>
            <a:r>
              <a:rPr lang="en-US" altLang="zh-CN" sz="1200" i="0" dirty="0" smtClean="0"/>
              <a:t>ESHRE/ESGE</a:t>
            </a:r>
            <a:r>
              <a:rPr lang="zh-CN" altLang="en-US" sz="1200" i="0" dirty="0" smtClean="0"/>
              <a:t>标准，标记为“正常”子宫的妇女与“纵隔”子宫的妇女相比，既往生殖和产科结局没有显著的差异。</a:t>
            </a:r>
            <a:endParaRPr lang="en-AU" sz="1200" i="0" dirty="0" smtClean="0"/>
          </a:p>
          <a:p>
            <a:pPr marL="1028700" lvl="1" eaLnBrk="1" hangingPunct="1">
              <a:spcBef>
                <a:spcPct val="0"/>
              </a:spcBef>
              <a:spcAft>
                <a:spcPts val="1200"/>
              </a:spcAft>
              <a:defRPr/>
            </a:pPr>
            <a:r>
              <a:rPr lang="zh-CN" altLang="en-US" sz="1200" i="0" dirty="0" smtClean="0"/>
              <a:t>根据</a:t>
            </a:r>
            <a:r>
              <a:rPr lang="en-US" altLang="zh-CN" sz="1200" i="0" dirty="0" smtClean="0"/>
              <a:t>ESHRE/ESGE</a:t>
            </a:r>
            <a:r>
              <a:rPr lang="zh-CN" altLang="en-US" sz="1200" i="0" dirty="0" smtClean="0"/>
              <a:t>，流产和纵隔子宫之间可能缺乏相关性，这可能是由于将相当一部分功能正常的子宫归类为纵隔子宫造成的。</a:t>
            </a:r>
            <a:endParaRPr lang="en-AU" sz="1200" i="0" dirty="0" smtClean="0"/>
          </a:p>
          <a:p>
            <a:pPr marL="1028700" lvl="1" eaLnBrk="1" hangingPunct="1">
              <a:spcBef>
                <a:spcPct val="0"/>
              </a:spcBef>
              <a:spcAft>
                <a:spcPts val="1200"/>
              </a:spcAft>
              <a:defRPr/>
            </a:pPr>
            <a:r>
              <a:rPr lang="en-AU" sz="1200" i="0" dirty="0" smtClean="0"/>
              <a:t> </a:t>
            </a:r>
            <a:r>
              <a:rPr lang="en-US" altLang="zh-CN" sz="1200" i="0" dirty="0" smtClean="0"/>
              <a:t>ESHRE/ESGE</a:t>
            </a:r>
            <a:r>
              <a:rPr lang="zh-CN" altLang="en-US" sz="1200" i="0" dirty="0" smtClean="0"/>
              <a:t>定义包含了许多内部凹陷深度非常小的子宫，根据目前的</a:t>
            </a:r>
            <a:r>
              <a:rPr lang="en-US" altLang="zh-CN" sz="1200" i="0" dirty="0" smtClean="0"/>
              <a:t>ASRM</a:t>
            </a:r>
            <a:r>
              <a:rPr lang="zh-CN" altLang="en-US" sz="1200" i="0" dirty="0" smtClean="0"/>
              <a:t>标准，这将被其他主要专家小组认为是正常的。</a:t>
            </a:r>
            <a:endParaRPr lang="en-AU" altLang="zh-CN" sz="1200" i="0" dirty="0" smtClean="0"/>
          </a:p>
          <a:p>
            <a:pPr marL="1028700" lvl="1" eaLnBrk="1" hangingPunct="1">
              <a:spcBef>
                <a:spcPct val="0"/>
              </a:spcBef>
              <a:spcAft>
                <a:spcPts val="1200"/>
              </a:spcAft>
              <a:defRPr/>
            </a:pPr>
            <a:r>
              <a:rPr lang="zh-CN" altLang="en-US" sz="1200" i="0" dirty="0" smtClean="0"/>
              <a:t>最近的一项多中心研究表明，与那些接受期待疗法的妇女相比，接受子宫成形术的纵隔子宫妇女并没有从干预中获得任何好处，而且这项研究是在使用</a:t>
            </a:r>
            <a:r>
              <a:rPr lang="en-US" altLang="zh-CN" sz="1200" i="0" dirty="0" smtClean="0"/>
              <a:t>ESHRE/ESGE</a:t>
            </a:r>
            <a:r>
              <a:rPr lang="zh-CN" altLang="en-US" sz="1200" i="0" dirty="0" smtClean="0"/>
              <a:t>定义纵隔子宫的的背景下提出的。</a:t>
            </a:r>
            <a:endParaRPr lang="en-AU" sz="1200" i="0" dirty="0" smtClean="0"/>
          </a:p>
          <a:p>
            <a:pPr marL="1428750" lvl="2" eaLnBrk="1" hangingPunct="1">
              <a:spcBef>
                <a:spcPct val="0"/>
              </a:spcBef>
              <a:spcAft>
                <a:spcPts val="1200"/>
              </a:spcAft>
              <a:defRPr/>
            </a:pPr>
            <a:endParaRPr lang="en-AU" sz="800" i="0" dirty="0"/>
          </a:p>
        </p:txBody>
      </p:sp>
      <p:sp>
        <p:nvSpPr>
          <p:cNvPr id="33796" name="Rectangle 1"/>
          <p:cNvSpPr>
            <a:spLocks noChangeArrowheads="1"/>
          </p:cNvSpPr>
          <p:nvPr/>
        </p:nvSpPr>
        <p:spPr bwMode="auto">
          <a:xfrm>
            <a:off x="3520268" y="1700808"/>
            <a:ext cx="800219" cy="461665"/>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sz="2400" i="0" dirty="0" smtClean="0"/>
              <a:t>讨论</a:t>
            </a:r>
            <a:endParaRPr lang="en-GB" altLang="it-IT" sz="2400" i="0" dirty="0"/>
          </a:p>
        </p:txBody>
      </p:sp>
      <p:sp>
        <p:nvSpPr>
          <p:cNvPr id="8" name="Text Box 5"/>
          <p:cNvSpPr txBox="1">
            <a:spLocks noChangeArrowheads="1"/>
          </p:cNvSpPr>
          <p:nvPr/>
        </p:nvSpPr>
        <p:spPr bwMode="auto">
          <a:xfrm>
            <a:off x="0" y="937891"/>
            <a:ext cx="9143999" cy="683264"/>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fade">
                                      <p:cBhvr>
                                        <p:cTn id="7" dur="5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5" name="TextBox 1"/>
          <p:cNvSpPr txBox="1">
            <a:spLocks noChangeArrowheads="1"/>
          </p:cNvSpPr>
          <p:nvPr/>
        </p:nvSpPr>
        <p:spPr bwMode="auto">
          <a:xfrm>
            <a:off x="179388" y="2204864"/>
            <a:ext cx="8874249" cy="141478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eaLnBrk="1" hangingPunct="1">
              <a:spcBef>
                <a:spcPct val="0"/>
              </a:spcBef>
              <a:spcAft>
                <a:spcPts val="1200"/>
              </a:spcAft>
              <a:defRPr/>
            </a:pPr>
            <a:r>
              <a:rPr lang="zh-CN" altLang="en-US" sz="1800" b="1" i="0" dirty="0" smtClean="0"/>
              <a:t>研究局限性</a:t>
            </a:r>
            <a:endParaRPr lang="en-US" sz="1800" b="1" i="0" dirty="0" smtClean="0"/>
          </a:p>
          <a:p>
            <a:pPr marL="1028700" lvl="1" eaLnBrk="1" hangingPunct="1">
              <a:spcBef>
                <a:spcPct val="0"/>
              </a:spcBef>
              <a:spcAft>
                <a:spcPts val="1200"/>
              </a:spcAft>
              <a:defRPr/>
            </a:pPr>
            <a:r>
              <a:rPr lang="zh-CN" altLang="en-US" sz="1200" i="0" dirty="0" smtClean="0"/>
              <a:t>目前的分析与收集数据的原始分析不同，原始设计的目的是根据先前的定义（</a:t>
            </a:r>
            <a:r>
              <a:rPr lang="en-US" altLang="zh-CN" sz="1200" i="0" dirty="0" smtClean="0"/>
              <a:t>ESHRE/ESGE-2014</a:t>
            </a:r>
            <a:r>
              <a:rPr lang="zh-CN" altLang="en-US" sz="1200" i="0" dirty="0" smtClean="0"/>
              <a:t>和</a:t>
            </a:r>
            <a:r>
              <a:rPr lang="en-US" altLang="zh-CN" sz="1200" i="0" dirty="0" err="1" smtClean="0"/>
              <a:t>Ludwin</a:t>
            </a:r>
            <a:r>
              <a:rPr lang="zh-CN" altLang="en-US" sz="1200" i="0" dirty="0" smtClean="0"/>
              <a:t>修订的</a:t>
            </a:r>
            <a:r>
              <a:rPr lang="en-US" altLang="zh-CN" sz="1200" i="0" dirty="0" smtClean="0"/>
              <a:t>AFS-1988</a:t>
            </a:r>
            <a:r>
              <a:rPr lang="zh-CN" altLang="en-US" sz="1200" i="0" dirty="0" smtClean="0"/>
              <a:t>）比较不同系统之间的纵隔子宫发生率。</a:t>
            </a:r>
            <a:endParaRPr lang="en-AU" sz="1200" i="0" dirty="0" smtClean="0"/>
          </a:p>
          <a:p>
            <a:pPr marL="1028700" lvl="1" eaLnBrk="1" hangingPunct="1">
              <a:spcBef>
                <a:spcPct val="0"/>
              </a:spcBef>
              <a:spcAft>
                <a:spcPts val="1200"/>
              </a:spcAft>
              <a:defRPr/>
            </a:pPr>
            <a:r>
              <a:rPr lang="zh-CN" altLang="en-US" sz="1200" i="0" dirty="0" smtClean="0"/>
              <a:t>这项研究是在一个三级中心进行的，在中心转诊了根据</a:t>
            </a:r>
            <a:r>
              <a:rPr lang="en-US" altLang="zh-CN" sz="1200" i="0" dirty="0" smtClean="0"/>
              <a:t>ASRM-2016</a:t>
            </a:r>
            <a:r>
              <a:rPr lang="zh-CN" altLang="en-US" sz="1200" i="0" dirty="0" smtClean="0"/>
              <a:t>标准患有典型子宫纵隔和有症状的患者，这意味着与普通人群相比，中心出现子宫异常的女性比例相对更高。</a:t>
            </a:r>
            <a:endParaRPr lang="en-AU" sz="1200" i="0" dirty="0"/>
          </a:p>
        </p:txBody>
      </p:sp>
      <p:sp>
        <p:nvSpPr>
          <p:cNvPr id="8" name="Rectangle 1"/>
          <p:cNvSpPr>
            <a:spLocks noChangeArrowheads="1"/>
          </p:cNvSpPr>
          <p:nvPr/>
        </p:nvSpPr>
        <p:spPr bwMode="auto">
          <a:xfrm>
            <a:off x="3398423" y="1681644"/>
            <a:ext cx="800219" cy="461665"/>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sz="2400" i="0" dirty="0" smtClean="0"/>
              <a:t>讨论</a:t>
            </a:r>
            <a:endParaRPr lang="en-GB" altLang="it-IT" sz="2400" i="0" dirty="0"/>
          </a:p>
        </p:txBody>
      </p:sp>
      <p:sp>
        <p:nvSpPr>
          <p:cNvPr id="9" name="Text Box 5"/>
          <p:cNvSpPr txBox="1">
            <a:spLocks noChangeArrowheads="1"/>
          </p:cNvSpPr>
          <p:nvPr/>
        </p:nvSpPr>
        <p:spPr bwMode="auto">
          <a:xfrm>
            <a:off x="0" y="937891"/>
            <a:ext cx="9143999" cy="683264"/>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
        <p:nvSpPr>
          <p:cNvPr id="10" name="TextBox 1"/>
          <p:cNvSpPr txBox="1">
            <a:spLocks noChangeArrowheads="1"/>
          </p:cNvSpPr>
          <p:nvPr/>
        </p:nvSpPr>
        <p:spPr bwMode="auto">
          <a:xfrm>
            <a:off x="179512" y="4149080"/>
            <a:ext cx="8458200" cy="1372683"/>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eaLnBrk="1" hangingPunct="1">
              <a:spcBef>
                <a:spcPct val="0"/>
              </a:spcBef>
              <a:spcAft>
                <a:spcPts val="1200"/>
              </a:spcAft>
              <a:defRPr/>
            </a:pPr>
            <a:r>
              <a:rPr lang="zh-CN" altLang="en-US" sz="1800" b="1" i="0" dirty="0" smtClean="0"/>
              <a:t>对临床的影响</a:t>
            </a:r>
            <a:endParaRPr lang="en-US" sz="1800" b="1" i="0" dirty="0" smtClean="0"/>
          </a:p>
          <a:p>
            <a:pPr marL="1028700" lvl="1"/>
            <a:r>
              <a:rPr lang="zh-CN" altLang="en-US" sz="1200" i="0" dirty="0" smtClean="0"/>
              <a:t>与以前使用</a:t>
            </a:r>
            <a:r>
              <a:rPr lang="en-US" altLang="zh-CN" sz="1200" i="0" dirty="0" smtClean="0"/>
              <a:t>ESHRE/ESGE-2014</a:t>
            </a:r>
            <a:r>
              <a:rPr lang="zh-CN" altLang="en-US" sz="1200" i="0" dirty="0" smtClean="0"/>
              <a:t>标准的评估相比，使用</a:t>
            </a:r>
            <a:r>
              <a:rPr lang="en-US" altLang="zh-CN" sz="1200" i="0" dirty="0" smtClean="0"/>
              <a:t>ESHRE/ESGE-2016</a:t>
            </a:r>
            <a:r>
              <a:rPr lang="zh-CN" altLang="en-US" sz="1200" i="0" dirty="0" smtClean="0"/>
              <a:t>标准导致纵隔子宫的诊断率要高得多，从而可能导致更多不必要的干预。</a:t>
            </a:r>
            <a:endParaRPr lang="en-AU" sz="1200" i="0" dirty="0" smtClean="0"/>
          </a:p>
          <a:p>
            <a:pPr marL="1028700" lvl="1"/>
            <a:r>
              <a:rPr lang="zh-CN" altLang="en-US" sz="1200" i="0" dirty="0" smtClean="0"/>
              <a:t>尽管按照这三个标准中的任何一个都被诊断为纵隔子宫，但许多妇女都会经历正常的妊娠和生育。</a:t>
            </a:r>
            <a:endParaRPr lang="en-AU" sz="1200" i="0" dirty="0" smtClean="0"/>
          </a:p>
          <a:p>
            <a:pPr marL="1028700" lvl="1"/>
            <a:r>
              <a:rPr lang="zh-CN" altLang="en-US" sz="1200" i="0" dirty="0" smtClean="0"/>
              <a:t>识别可以预测流产或其他产科并发症的特殊形态学特征将是未来的一个挑战。</a:t>
            </a:r>
            <a:endParaRPr lang="en-AU" sz="1200" i="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2"/>
          <p:cNvGrpSpPr/>
          <p:nvPr/>
        </p:nvGrpSpPr>
        <p:grpSpPr bwMode="auto">
          <a:xfrm>
            <a:off x="0" y="-15875"/>
            <a:ext cx="9144000" cy="923925"/>
            <a:chOff x="0" y="3755"/>
            <a:chExt cx="5760" cy="582"/>
          </a:xfrm>
        </p:grpSpPr>
        <p:pic>
          <p:nvPicPr>
            <p:cNvPr id="58376"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58377"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27653" name="TextBox 1"/>
          <p:cNvSpPr txBox="1">
            <a:spLocks noChangeArrowheads="1"/>
          </p:cNvSpPr>
          <p:nvPr/>
        </p:nvSpPr>
        <p:spPr bwMode="auto">
          <a:xfrm>
            <a:off x="1331640" y="1844824"/>
            <a:ext cx="6480175" cy="46166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400" b="1" i="0" dirty="0" smtClean="0">
                <a:solidFill>
                  <a:srgbClr val="000000"/>
                </a:solidFill>
              </a:rPr>
              <a:t>讨论要点</a:t>
            </a:r>
            <a:endParaRPr lang="en-GB" altLang="it-IT" sz="2400" b="1" i="0" dirty="0">
              <a:solidFill>
                <a:srgbClr val="000000"/>
              </a:solidFill>
            </a:endParaRPr>
          </a:p>
        </p:txBody>
      </p:sp>
      <p:sp>
        <p:nvSpPr>
          <p:cNvPr id="9" name="Segnaposto contenuto 2"/>
          <p:cNvSpPr txBox="1"/>
          <p:nvPr/>
        </p:nvSpPr>
        <p:spPr bwMode="auto">
          <a:xfrm>
            <a:off x="251247" y="2609528"/>
            <a:ext cx="8639175" cy="3555776"/>
          </a:xfrm>
          <a:prstGeom prst="rect">
            <a:avLst/>
          </a:prstGeom>
          <a:noFill/>
          <a:ln>
            <a:noFill/>
          </a:ln>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zh-CN" altLang="en-US" sz="1800" i="0" dirty="0" smtClean="0"/>
              <a:t>为什么不同的分类系统之间会有差异</a:t>
            </a:r>
            <a:r>
              <a:rPr lang="en-AU" sz="1800" i="0" dirty="0" smtClean="0"/>
              <a:t>?</a:t>
            </a:r>
          </a:p>
          <a:p>
            <a:pPr marL="0" indent="0" eaLnBrk="1" hangingPunct="1">
              <a:spcBef>
                <a:spcPct val="0"/>
              </a:spcBef>
              <a:buNone/>
            </a:pPr>
            <a:endParaRPr lang="en-AU" sz="1800" i="0" dirty="0" smtClean="0"/>
          </a:p>
          <a:p>
            <a:pPr eaLnBrk="1" hangingPunct="1">
              <a:spcBef>
                <a:spcPct val="0"/>
              </a:spcBef>
            </a:pPr>
            <a:r>
              <a:rPr lang="zh-CN" altLang="en-US" sz="1800" i="0" dirty="0" smtClean="0"/>
              <a:t>为什么</a:t>
            </a:r>
            <a:r>
              <a:rPr lang="en-US" altLang="zh-CN" sz="1800" i="0" dirty="0" smtClean="0"/>
              <a:t>ESHRE/ESGE</a:t>
            </a:r>
            <a:r>
              <a:rPr lang="zh-CN" altLang="en-US" sz="1800" i="0" dirty="0" smtClean="0"/>
              <a:t>改变了他们的诊断标准？这有依据吗</a:t>
            </a:r>
            <a:r>
              <a:rPr lang="en-AU" sz="1800" i="0" dirty="0" smtClean="0"/>
              <a:t>?</a:t>
            </a:r>
          </a:p>
          <a:p>
            <a:pPr marL="0" indent="0" eaLnBrk="1" hangingPunct="1">
              <a:spcBef>
                <a:spcPct val="0"/>
              </a:spcBef>
              <a:buNone/>
            </a:pPr>
            <a:endParaRPr lang="en-AU" sz="1800" i="0" dirty="0" smtClean="0"/>
          </a:p>
          <a:p>
            <a:pPr eaLnBrk="1" hangingPunct="1">
              <a:spcBef>
                <a:spcPct val="0"/>
              </a:spcBef>
            </a:pPr>
            <a:r>
              <a:rPr lang="zh-CN" altLang="en-US" sz="1800" i="0" dirty="0" smtClean="0"/>
              <a:t>诊断纵隔子宫应采用哪种分类系统</a:t>
            </a:r>
            <a:r>
              <a:rPr lang="en-AU" sz="1800" i="0" dirty="0" smtClean="0"/>
              <a:t>?</a:t>
            </a:r>
          </a:p>
          <a:p>
            <a:pPr marL="0" indent="0" eaLnBrk="1" hangingPunct="1">
              <a:spcBef>
                <a:spcPct val="0"/>
              </a:spcBef>
              <a:buNone/>
            </a:pPr>
            <a:endParaRPr lang="en-AU" sz="1800" i="0" dirty="0" smtClean="0"/>
          </a:p>
          <a:p>
            <a:pPr eaLnBrk="1" hangingPunct="1">
              <a:spcBef>
                <a:spcPct val="0"/>
              </a:spcBef>
            </a:pPr>
            <a:r>
              <a:rPr lang="zh-CN" altLang="en-US" sz="1800" i="0" dirty="0" smtClean="0"/>
              <a:t>对于妊娠结局较差的纵隔子宫，是否还有其他超声特征具有更高的准确性</a:t>
            </a:r>
            <a:r>
              <a:rPr lang="en-AU" sz="1800" i="0" dirty="0" smtClean="0"/>
              <a:t>?</a:t>
            </a:r>
          </a:p>
          <a:p>
            <a:pPr marL="0" indent="0" eaLnBrk="1" hangingPunct="1">
              <a:spcBef>
                <a:spcPct val="0"/>
              </a:spcBef>
              <a:buNone/>
            </a:pPr>
            <a:endParaRPr lang="en-AU" sz="1800" i="0" dirty="0" smtClean="0"/>
          </a:p>
          <a:p>
            <a:pPr eaLnBrk="1" hangingPunct="1">
              <a:spcBef>
                <a:spcPct val="0"/>
              </a:spcBef>
            </a:pPr>
            <a:r>
              <a:rPr lang="zh-CN" altLang="en-US" sz="1800" i="0" dirty="0" smtClean="0"/>
              <a:t>是否应该使用不同的定义来建议宫腔镜切除，即“严重”纵隔子宫的标准</a:t>
            </a:r>
            <a:r>
              <a:rPr lang="en-AU" sz="1800" i="0" dirty="0" smtClean="0"/>
              <a:t>?</a:t>
            </a:r>
          </a:p>
          <a:p>
            <a:pPr eaLnBrk="1" hangingPunct="1">
              <a:spcBef>
                <a:spcPct val="0"/>
              </a:spcBef>
              <a:buNone/>
            </a:pPr>
            <a:endParaRPr lang="en-AU" sz="2000" i="0" dirty="0"/>
          </a:p>
        </p:txBody>
      </p:sp>
      <p:sp>
        <p:nvSpPr>
          <p:cNvPr id="8" name="Text Box 5"/>
          <p:cNvSpPr txBox="1">
            <a:spLocks noChangeArrowheads="1"/>
          </p:cNvSpPr>
          <p:nvPr/>
        </p:nvSpPr>
        <p:spPr bwMode="auto">
          <a:xfrm>
            <a:off x="0" y="937891"/>
            <a:ext cx="9143999" cy="683264"/>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fade">
                                      <p:cBhvr>
                                        <p:cTn id="7" dur="500"/>
                                        <p:tgtEl>
                                          <p:spTgt spid="2765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p:nvPr/>
        </p:nvGrpSpPr>
        <p:grpSpPr bwMode="auto">
          <a:xfrm>
            <a:off x="0" y="-26988"/>
            <a:ext cx="9144000" cy="923925"/>
            <a:chOff x="0" y="3748"/>
            <a:chExt cx="5760" cy="582"/>
          </a:xfrm>
        </p:grpSpPr>
        <p:pic>
          <p:nvPicPr>
            <p:cNvPr id="21512"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48"/>
              <a:ext cx="5760" cy="582"/>
            </a:xfrm>
            <a:prstGeom prst="rect">
              <a:avLst/>
            </a:prstGeom>
            <a:noFill/>
            <a:ln>
              <a:noFill/>
            </a:ln>
          </p:spPr>
        </p:pic>
        <p:pic>
          <p:nvPicPr>
            <p:cNvPr id="21513"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21507" name="Rettangolo 1"/>
          <p:cNvSpPr>
            <a:spLocks noChangeArrowheads="1"/>
          </p:cNvSpPr>
          <p:nvPr/>
        </p:nvSpPr>
        <p:spPr bwMode="auto">
          <a:xfrm>
            <a:off x="68263" y="922338"/>
            <a:ext cx="2286000" cy="36988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i="0" dirty="0">
              <a:solidFill>
                <a:srgbClr val="000000"/>
              </a:solidFill>
            </a:endParaRPr>
          </a:p>
        </p:txBody>
      </p:sp>
      <p:sp>
        <p:nvSpPr>
          <p:cNvPr id="21508" name="Titolo 1"/>
          <p:cNvSpPr txBox="1"/>
          <p:nvPr/>
        </p:nvSpPr>
        <p:spPr bwMode="auto">
          <a:xfrm>
            <a:off x="323850" y="2403475"/>
            <a:ext cx="8856663" cy="511175"/>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000" b="1" i="0" dirty="0">
              <a:solidFill>
                <a:schemeClr val="tx2"/>
              </a:solidFill>
            </a:endParaRPr>
          </a:p>
        </p:txBody>
      </p:sp>
      <p:sp>
        <p:nvSpPr>
          <p:cNvPr id="21509" name="TextBox 1"/>
          <p:cNvSpPr txBox="1">
            <a:spLocks noChangeArrowheads="1"/>
          </p:cNvSpPr>
          <p:nvPr/>
        </p:nvSpPr>
        <p:spPr bwMode="auto">
          <a:xfrm>
            <a:off x="-180528" y="1722521"/>
            <a:ext cx="8642350" cy="52322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i="0" dirty="0"/>
              <a:t>介绍</a:t>
            </a:r>
            <a:endParaRPr lang="en-GB" altLang="it-IT" sz="2800" b="1" i="0" dirty="0"/>
          </a:p>
        </p:txBody>
      </p:sp>
      <p:sp>
        <p:nvSpPr>
          <p:cNvPr id="12" name="Segnaposto contenuto 2"/>
          <p:cNvSpPr txBox="1"/>
          <p:nvPr/>
        </p:nvSpPr>
        <p:spPr bwMode="auto">
          <a:xfrm>
            <a:off x="228600" y="2276872"/>
            <a:ext cx="8673757" cy="4464496"/>
          </a:xfrm>
          <a:prstGeom prst="rect">
            <a:avLst/>
          </a:prstGeom>
          <a:noFill/>
          <a:ln>
            <a:noFill/>
          </a:ln>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50000"/>
              </a:lnSpc>
            </a:pPr>
            <a:r>
              <a:rPr lang="zh-CN" altLang="en-US" sz="1500" i="0" dirty="0"/>
              <a:t>目前还</a:t>
            </a:r>
            <a:r>
              <a:rPr lang="zh-CN" altLang="en-US" sz="1500" i="0" dirty="0" smtClean="0"/>
              <a:t>没有广泛认可的</a:t>
            </a:r>
            <a:r>
              <a:rPr lang="zh-CN" altLang="en-US" sz="1500" i="0" dirty="0"/>
              <a:t>纵隔子宫的诊断标准。</a:t>
            </a:r>
            <a:endParaRPr lang="en-US" altLang="zh-CN" sz="1500" i="0" dirty="0"/>
          </a:p>
          <a:p>
            <a:pPr>
              <a:lnSpc>
                <a:spcPct val="150000"/>
              </a:lnSpc>
            </a:pPr>
            <a:r>
              <a:rPr lang="zh-CN" altLang="en-US" sz="1500" i="0" dirty="0"/>
              <a:t>最广泛使用的子宫发育异常的分类系统，包括纵隔子宫，是美国生育协会</a:t>
            </a:r>
            <a:r>
              <a:rPr lang="en-US" altLang="zh-CN" sz="1500" i="0" dirty="0"/>
              <a:t>(AFS-1988)</a:t>
            </a:r>
            <a:r>
              <a:rPr lang="zh-CN" altLang="en-US" sz="1500" i="0" dirty="0"/>
              <a:t>的系统，</a:t>
            </a:r>
            <a:r>
              <a:rPr lang="zh-CN" altLang="en-US" sz="1500" i="0" dirty="0" smtClean="0"/>
              <a:t>它是基于</a:t>
            </a:r>
            <a:r>
              <a:rPr lang="zh-CN" altLang="en-US" sz="1500" i="0" dirty="0"/>
              <a:t>对解剖类型的主观解释，使用子宫的冠状切面，没有任何量化标准。</a:t>
            </a:r>
            <a:endParaRPr lang="en-US" altLang="zh-CN" sz="1500" i="0" dirty="0"/>
          </a:p>
          <a:p>
            <a:pPr>
              <a:lnSpc>
                <a:spcPct val="150000"/>
              </a:lnSpc>
            </a:pPr>
            <a:r>
              <a:rPr lang="en-US" altLang="zh-CN" sz="1500" i="0" dirty="0"/>
              <a:t>2016</a:t>
            </a:r>
            <a:r>
              <a:rPr lang="zh-CN" altLang="en-US" sz="1500" i="0" dirty="0"/>
              <a:t>年，美国生殖医学会</a:t>
            </a:r>
            <a:r>
              <a:rPr lang="en-US" altLang="zh-CN" sz="1500" i="0" dirty="0"/>
              <a:t>(ASRM)</a:t>
            </a:r>
            <a:r>
              <a:rPr lang="zh-CN" altLang="en-US" sz="1500" i="0" dirty="0"/>
              <a:t>更新了纵隔子宫的分类</a:t>
            </a:r>
            <a:r>
              <a:rPr lang="en-US" altLang="zh-CN" sz="1500" i="0" dirty="0"/>
              <a:t>(ASRM-2016)</a:t>
            </a:r>
            <a:r>
              <a:rPr lang="zh-CN" altLang="en-US" sz="1500" i="0" dirty="0"/>
              <a:t>和官方认可的如何鉴别纵隔、正常</a:t>
            </a:r>
            <a:r>
              <a:rPr lang="en-US" altLang="zh-CN" sz="1500" i="0" dirty="0"/>
              <a:t>/</a:t>
            </a:r>
            <a:r>
              <a:rPr lang="zh-CN" altLang="en-US" sz="1500" i="0" dirty="0"/>
              <a:t>弓形和双角子宫的形态计量学标准，这是基于</a:t>
            </a:r>
            <a:r>
              <a:rPr lang="en-US" altLang="zh-CN" sz="1500" i="0" dirty="0"/>
              <a:t>1988</a:t>
            </a:r>
            <a:r>
              <a:rPr lang="zh-CN" altLang="en-US" sz="1500" i="0" dirty="0"/>
              <a:t>年美国生育协会的前两次修改建议。</a:t>
            </a:r>
            <a:endParaRPr lang="en-US" altLang="zh-CN" sz="1500" i="0" dirty="0"/>
          </a:p>
          <a:p>
            <a:pPr>
              <a:lnSpc>
                <a:spcPct val="150000"/>
              </a:lnSpc>
            </a:pPr>
            <a:r>
              <a:rPr lang="en-US" altLang="zh-CN" sz="1500" i="0" dirty="0"/>
              <a:t>ASRM-2016</a:t>
            </a:r>
            <a:r>
              <a:rPr lang="zh-CN" altLang="en-US" sz="1500" i="0" dirty="0"/>
              <a:t>的标准与欧洲人类生殖与胚胎学会</a:t>
            </a:r>
            <a:r>
              <a:rPr lang="en-US" altLang="zh-CN" sz="1500" i="0" dirty="0"/>
              <a:t>/</a:t>
            </a:r>
            <a:r>
              <a:rPr lang="zh-CN" altLang="en-US" sz="1500" i="0" dirty="0"/>
              <a:t>欧洲妇科内窥镜学会 </a:t>
            </a:r>
            <a:r>
              <a:rPr lang="en-US" altLang="zh-CN" sz="1500" i="0" dirty="0"/>
              <a:t>(ESHRE/ESGE)</a:t>
            </a:r>
            <a:r>
              <a:rPr lang="zh-CN" altLang="en-US" sz="1500" i="0" dirty="0"/>
              <a:t>的建议有很大不同，后者建议宫壁厚度是严格定义子宫形态的最佳客观基准。虽然 </a:t>
            </a:r>
            <a:r>
              <a:rPr lang="en-US" altLang="zh-CN" sz="1500" i="0" dirty="0"/>
              <a:t>ESHRE/ESGE</a:t>
            </a:r>
            <a:r>
              <a:rPr lang="zh-CN" altLang="en-US" sz="1500" i="0" dirty="0"/>
              <a:t>的建议自</a:t>
            </a:r>
            <a:r>
              <a:rPr lang="en-US" altLang="zh-CN" sz="1500" i="0" dirty="0"/>
              <a:t>2013</a:t>
            </a:r>
            <a:r>
              <a:rPr lang="zh-CN" altLang="en-US" sz="1500" i="0" dirty="0"/>
              <a:t>年最初论述发布以来一直没有得到认可，但这两个协会在</a:t>
            </a:r>
            <a:r>
              <a:rPr lang="en-US" altLang="zh-CN" sz="1500" i="0" dirty="0"/>
              <a:t>3</a:t>
            </a:r>
            <a:r>
              <a:rPr lang="zh-CN" altLang="en-US" sz="1500" i="0" dirty="0"/>
              <a:t>年后修订了相同的标准，尽管发布了两种不同的评估子宫壁厚度的方法。</a:t>
            </a:r>
            <a:endParaRPr lang="en-US" altLang="zh-CN" sz="1500" i="0" dirty="0"/>
          </a:p>
          <a:p>
            <a:pPr>
              <a:lnSpc>
                <a:spcPct val="150000"/>
              </a:lnSpc>
            </a:pPr>
            <a:r>
              <a:rPr lang="zh-CN" altLang="en-US" sz="1500" i="0" dirty="0"/>
              <a:t>最近，又提出了专家版先天性子宫畸形</a:t>
            </a:r>
            <a:r>
              <a:rPr lang="en-US" altLang="zh-CN" sz="1500" i="0" dirty="0"/>
              <a:t>(CUME)</a:t>
            </a:r>
            <a:r>
              <a:rPr lang="zh-CN" altLang="en-US" sz="1500" i="0" dirty="0"/>
              <a:t>分类法，以几位专家最常做出的决定作为参考标准，然后根据诊断试验准确性确定临界值。</a:t>
            </a:r>
            <a:endParaRPr lang="en-AU" sz="1500" i="0" dirty="0"/>
          </a:p>
        </p:txBody>
      </p:sp>
      <p:sp>
        <p:nvSpPr>
          <p:cNvPr id="21511" name="Text Box 5"/>
          <p:cNvSpPr txBox="1">
            <a:spLocks noChangeArrowheads="1"/>
          </p:cNvSpPr>
          <p:nvPr/>
        </p:nvSpPr>
        <p:spPr bwMode="auto">
          <a:xfrm>
            <a:off x="0" y="937891"/>
            <a:ext cx="9143999" cy="683264"/>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p:nvPr/>
        </p:nvGrpSpPr>
        <p:grpSpPr bwMode="auto">
          <a:xfrm>
            <a:off x="0" y="-15875"/>
            <a:ext cx="9144000" cy="923925"/>
            <a:chOff x="0" y="3755"/>
            <a:chExt cx="5760" cy="582"/>
          </a:xfrm>
        </p:grpSpPr>
        <p:pic>
          <p:nvPicPr>
            <p:cNvPr id="23558"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23559"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23557" name="Rectangle 8"/>
          <p:cNvSpPr>
            <a:spLocks noChangeArrowheads="1"/>
          </p:cNvSpPr>
          <p:nvPr/>
        </p:nvSpPr>
        <p:spPr bwMode="auto">
          <a:xfrm>
            <a:off x="3738093" y="1844824"/>
            <a:ext cx="1620957" cy="523220"/>
          </a:xfrm>
          <a:prstGeom prst="rect">
            <a:avLst/>
          </a:prstGeom>
          <a:noFill/>
          <a:ln>
            <a:noFill/>
          </a:ln>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2800" b="1" i="0" dirty="0">
                <a:solidFill>
                  <a:srgbClr val="000000"/>
                </a:solidFill>
              </a:rPr>
              <a:t>研究目的</a:t>
            </a:r>
            <a:endParaRPr lang="en-GB" altLang="it-IT" sz="2800" b="1" i="0" dirty="0">
              <a:solidFill>
                <a:srgbClr val="000000"/>
              </a:solidFill>
            </a:endParaRPr>
          </a:p>
        </p:txBody>
      </p:sp>
      <p:sp>
        <p:nvSpPr>
          <p:cNvPr id="9" name="Segnaposto contenuto 2"/>
          <p:cNvSpPr txBox="1"/>
          <p:nvPr/>
        </p:nvSpPr>
        <p:spPr bwMode="auto">
          <a:xfrm>
            <a:off x="467544" y="2564904"/>
            <a:ext cx="8382000" cy="3312368"/>
          </a:xfrm>
          <a:prstGeom prst="rect">
            <a:avLst/>
          </a:prstGeom>
          <a:noFill/>
          <a:ln>
            <a:noFill/>
          </a:ln>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zh-CN" altLang="en-US" sz="1600" i="0" dirty="0"/>
              <a:t>本研究的主要目的是评估以下几种方法对纵隔子宫诊断率的差异：</a:t>
            </a:r>
            <a:endParaRPr lang="en-US" altLang="zh-CN" sz="1600" i="0" dirty="0"/>
          </a:p>
          <a:p>
            <a:pPr marL="0" indent="0">
              <a:buNone/>
            </a:pPr>
            <a:endParaRPr lang="en-US" sz="1600" i="0" dirty="0"/>
          </a:p>
          <a:p>
            <a:pPr>
              <a:buAutoNum type="arabicParenR"/>
            </a:pPr>
            <a:r>
              <a:rPr lang="en-US" sz="1600" i="0" dirty="0" smtClean="0"/>
              <a:t>ASRM-2016</a:t>
            </a:r>
            <a:endParaRPr lang="en-US" sz="1600" i="0" dirty="0"/>
          </a:p>
          <a:p>
            <a:pPr>
              <a:buAutoNum type="arabicParenR"/>
            </a:pPr>
            <a:r>
              <a:rPr lang="en-US" sz="1600" i="0" dirty="0" smtClean="0"/>
              <a:t>ESHRE/ESGE-2016</a:t>
            </a:r>
            <a:endParaRPr lang="en-US" sz="1600" i="0" dirty="0"/>
          </a:p>
          <a:p>
            <a:pPr>
              <a:buAutoNum type="arabicParenR"/>
            </a:pPr>
            <a:r>
              <a:rPr lang="en-US" sz="1600" i="0" dirty="0"/>
              <a:t>CUME-2018  </a:t>
            </a:r>
          </a:p>
          <a:p>
            <a:pPr marL="0" indent="0">
              <a:buNone/>
            </a:pPr>
            <a:endParaRPr lang="en-US" sz="1600" i="0" dirty="0"/>
          </a:p>
          <a:p>
            <a:pPr marL="0" indent="0">
              <a:buNone/>
            </a:pPr>
            <a:r>
              <a:rPr lang="zh-CN" altLang="en-US" sz="1600" i="0" dirty="0"/>
              <a:t>其他目的包括确定诊断上的差异是否显著影响临床处理及导致流产或不孕不育的增加，以及根据所使用的纵隔子宫的定义来评估全球医疗系统的成本。</a:t>
            </a:r>
            <a:endParaRPr lang="en-US" sz="1600" i="0" dirty="0"/>
          </a:p>
        </p:txBody>
      </p:sp>
      <p:sp>
        <p:nvSpPr>
          <p:cNvPr id="10" name="Text Box 5"/>
          <p:cNvSpPr txBox="1">
            <a:spLocks noChangeArrowheads="1"/>
          </p:cNvSpPr>
          <p:nvPr/>
        </p:nvSpPr>
        <p:spPr bwMode="auto">
          <a:xfrm>
            <a:off x="0" y="937891"/>
            <a:ext cx="9143999" cy="683264"/>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6" name="Picture 4" descr="UOG revers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7" name="Rectangle 19"/>
          <p:cNvSpPr>
            <a:spLocks noChangeArrowheads="1"/>
          </p:cNvSpPr>
          <p:nvPr/>
        </p:nvSpPr>
        <p:spPr bwMode="auto">
          <a:xfrm>
            <a:off x="468946" y="2459626"/>
            <a:ext cx="8207375" cy="3186430"/>
          </a:xfrm>
          <a:prstGeom prst="rect">
            <a:avLst/>
          </a:prstGeom>
          <a:solidFill>
            <a:srgbClr val="F0F3FB"/>
          </a:solidFill>
          <a:ln w="19050">
            <a:solidFill>
              <a:srgbClr val="445895"/>
            </a:solidFill>
            <a:miter lim="800000"/>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1800" b="1" i="0" dirty="0"/>
              <a:t>研究设计</a:t>
            </a:r>
            <a:endParaRPr lang="en-US" altLang="zh-CN" sz="1800" b="1" i="0" dirty="0"/>
          </a:p>
          <a:p>
            <a:pPr>
              <a:buNone/>
            </a:pPr>
            <a:r>
              <a:rPr lang="zh-CN" altLang="en-US" sz="1400" i="0" dirty="0" smtClean="0"/>
              <a:t>       前瞻性</a:t>
            </a:r>
            <a:r>
              <a:rPr lang="zh-CN" altLang="en-US" sz="1400" i="0" dirty="0"/>
              <a:t>观察</a:t>
            </a:r>
            <a:r>
              <a:rPr lang="zh-CN" altLang="en-US" sz="1400" i="0" dirty="0" smtClean="0"/>
              <a:t>研究</a:t>
            </a:r>
            <a:endParaRPr lang="en-US" altLang="zh-CN" sz="1400" i="0" dirty="0" smtClean="0"/>
          </a:p>
          <a:p>
            <a:r>
              <a:rPr lang="zh-CN" altLang="en-US" sz="1800" b="1" i="0" dirty="0" smtClean="0"/>
              <a:t> 背景</a:t>
            </a:r>
            <a:endParaRPr lang="en-US" altLang="zh-CN" sz="1800" b="1" i="0" dirty="0" smtClean="0"/>
          </a:p>
          <a:p>
            <a:pPr>
              <a:buNone/>
            </a:pPr>
            <a:r>
              <a:rPr lang="zh-CN" altLang="en-US" sz="1400" i="0" dirty="0" smtClean="0"/>
              <a:t>       对收集的数据进行二次分析，以进行前瞻性研究，调查女性生殖道畸形的</a:t>
            </a:r>
            <a:r>
              <a:rPr lang="en-US" altLang="zh-CN" sz="1400" i="0" dirty="0" smtClean="0"/>
              <a:t>ESHRE/ESGE </a:t>
            </a:r>
            <a:r>
              <a:rPr lang="zh-CN" altLang="en-US" sz="1400" i="0" dirty="0" smtClean="0"/>
              <a:t>分类与</a:t>
            </a:r>
            <a:r>
              <a:rPr lang="en-US" altLang="zh-CN" sz="1400" i="0" dirty="0" smtClean="0"/>
              <a:t>ASRM</a:t>
            </a:r>
            <a:r>
              <a:rPr lang="zh-CN" altLang="en-US" sz="1400" i="0" dirty="0" smtClean="0"/>
              <a:t>分类相比，是否显著增加了纵隔子宫的诊断率。</a:t>
            </a:r>
            <a:endParaRPr lang="en-US" altLang="zh-CN" sz="1400" i="0" dirty="0" smtClean="0"/>
          </a:p>
          <a:p>
            <a:r>
              <a:rPr lang="zh-CN" altLang="en-US" sz="1800" b="1" i="0" dirty="0" smtClean="0"/>
              <a:t>受试者</a:t>
            </a:r>
            <a:endParaRPr lang="en-US" altLang="zh-CN" sz="1800" b="1" i="0" dirty="0"/>
          </a:p>
          <a:p>
            <a:pPr>
              <a:buNone/>
            </a:pPr>
            <a:r>
              <a:rPr lang="zh-CN" altLang="en-US" sz="1400" i="0" dirty="0" smtClean="0"/>
              <a:t>       在</a:t>
            </a:r>
            <a:r>
              <a:rPr lang="en-US" altLang="zh-CN" sz="1400" i="0" dirty="0"/>
              <a:t>2013</a:t>
            </a:r>
            <a:r>
              <a:rPr lang="zh-CN" altLang="en-US" sz="1400" i="0" dirty="0"/>
              <a:t>年</a:t>
            </a:r>
            <a:r>
              <a:rPr lang="en-US" altLang="zh-CN" sz="1400" i="0" dirty="0"/>
              <a:t>5</a:t>
            </a:r>
            <a:r>
              <a:rPr lang="zh-CN" altLang="en-US" sz="1400" i="0" dirty="0"/>
              <a:t>月至</a:t>
            </a:r>
            <a:r>
              <a:rPr lang="en-US" altLang="zh-CN" sz="1400" i="0" dirty="0"/>
              <a:t>9</a:t>
            </a:r>
            <a:r>
              <a:rPr lang="zh-CN" altLang="en-US" sz="1400" i="0" dirty="0"/>
              <a:t>月期间，就诊于一家专注于治疗子宫畸形和生殖失败的专科医疗中心的育龄非怀孕妇女。</a:t>
            </a:r>
            <a:endParaRPr lang="en-US" sz="1400" i="0" dirty="0"/>
          </a:p>
          <a:p>
            <a:pPr lvl="1"/>
            <a:r>
              <a:rPr lang="zh-CN" altLang="en-US" sz="1400" b="1" i="0" dirty="0"/>
              <a:t>纳入：</a:t>
            </a:r>
            <a:r>
              <a:rPr lang="zh-CN" altLang="en-US" sz="1400" i="0" dirty="0"/>
              <a:t>所有就诊于该中心的年龄在</a:t>
            </a:r>
            <a:r>
              <a:rPr lang="en-US" altLang="zh-CN" sz="1400" i="0" dirty="0"/>
              <a:t>18</a:t>
            </a:r>
            <a:r>
              <a:rPr lang="zh-CN" altLang="en-US" sz="1400" i="0" dirty="0"/>
              <a:t>岁到</a:t>
            </a:r>
            <a:r>
              <a:rPr lang="en-US" altLang="zh-CN" sz="1400" i="0" dirty="0"/>
              <a:t>45</a:t>
            </a:r>
            <a:r>
              <a:rPr lang="zh-CN" altLang="en-US" sz="1400" i="0" dirty="0"/>
              <a:t>岁之间的女性。所有的女性都接受了三维超声检查，由一名经验丰富的观察员进行，该观察员符合欧洲医学和生物学超声联合会</a:t>
            </a:r>
            <a:r>
              <a:rPr lang="en-US" altLang="zh-CN" sz="1400" i="0" dirty="0"/>
              <a:t>3</a:t>
            </a:r>
            <a:r>
              <a:rPr lang="zh-CN" altLang="en-US" sz="1400" i="0" dirty="0"/>
              <a:t>级专家的标准。</a:t>
            </a:r>
            <a:endParaRPr lang="en-US" sz="1400" i="0" dirty="0"/>
          </a:p>
          <a:p>
            <a:pPr lvl="1"/>
            <a:r>
              <a:rPr lang="zh-CN" altLang="en-US" sz="1400" b="1" i="0" dirty="0"/>
              <a:t>排除：</a:t>
            </a:r>
            <a:r>
              <a:rPr lang="zh-CN" altLang="en-US" sz="1400" i="0" dirty="0"/>
              <a:t>不明原因妊娠、绝经、生殖道恶性肿瘤、肌瘤</a:t>
            </a:r>
            <a:r>
              <a:rPr lang="en-US" altLang="zh-CN" sz="1400" i="0" dirty="0"/>
              <a:t>/</a:t>
            </a:r>
            <a:r>
              <a:rPr lang="zh-CN" altLang="en-US" sz="1400" i="0" dirty="0"/>
              <a:t>子宫腺肌病、既往手术和宫内粘连。</a:t>
            </a:r>
            <a:endParaRPr lang="en-US" sz="1400" i="0" dirty="0"/>
          </a:p>
        </p:txBody>
      </p:sp>
      <p:sp>
        <p:nvSpPr>
          <p:cNvPr id="9" name="TextBox 1"/>
          <p:cNvSpPr txBox="1">
            <a:spLocks noChangeArrowheads="1"/>
          </p:cNvSpPr>
          <p:nvPr/>
        </p:nvSpPr>
        <p:spPr bwMode="auto">
          <a:xfrm>
            <a:off x="2627784" y="1785319"/>
            <a:ext cx="3565525" cy="52322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i="0" dirty="0"/>
              <a:t>方法</a:t>
            </a:r>
            <a:endParaRPr lang="en-GB" altLang="it-IT" sz="2400" b="1" i="0" dirty="0"/>
          </a:p>
        </p:txBody>
      </p:sp>
      <p:sp>
        <p:nvSpPr>
          <p:cNvPr id="10" name="Text Box 5"/>
          <p:cNvSpPr txBox="1">
            <a:spLocks noChangeArrowheads="1"/>
          </p:cNvSpPr>
          <p:nvPr/>
        </p:nvSpPr>
        <p:spPr bwMode="auto">
          <a:xfrm>
            <a:off x="0" y="937891"/>
            <a:ext cx="9143999" cy="683264"/>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27657"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12" name="Rectangle 19"/>
          <p:cNvSpPr>
            <a:spLocks noChangeArrowheads="1"/>
          </p:cNvSpPr>
          <p:nvPr/>
        </p:nvSpPr>
        <p:spPr bwMode="auto">
          <a:xfrm>
            <a:off x="251396" y="2152095"/>
            <a:ext cx="8785100" cy="1545038"/>
          </a:xfrm>
          <a:prstGeom prst="rect">
            <a:avLst/>
          </a:prstGeom>
          <a:solidFill>
            <a:srgbClr val="F0F3FB"/>
          </a:solidFill>
          <a:ln w="19050">
            <a:solidFill>
              <a:srgbClr val="445895"/>
            </a:solidFill>
            <a:miter lim="800000"/>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1600" b="1" i="0" dirty="0"/>
              <a:t>结果</a:t>
            </a:r>
            <a:endParaRPr lang="en-AU" sz="1200" i="0" dirty="0"/>
          </a:p>
          <a:p>
            <a:pPr marL="57150" indent="0">
              <a:buNone/>
            </a:pPr>
            <a:r>
              <a:rPr lang="en-AU" sz="1400" i="0" dirty="0"/>
              <a:t>- </a:t>
            </a:r>
            <a:r>
              <a:rPr lang="zh-CN" altLang="en-US" sz="1400" i="0" dirty="0"/>
              <a:t>比较了三种纵隔子宫的定义方法：</a:t>
            </a:r>
            <a:r>
              <a:rPr lang="en-US" altLang="zh-CN" sz="1400" i="0" dirty="0"/>
              <a:t>(</a:t>
            </a:r>
            <a:r>
              <a:rPr lang="en-AU" sz="1400" i="0" dirty="0" err="1"/>
              <a:t>i</a:t>
            </a:r>
            <a:r>
              <a:rPr lang="en-AU" sz="1400" i="0" dirty="0"/>
              <a:t>)ASRM-2016，(ii)ESHRE/ESGE-2016</a:t>
            </a:r>
            <a:r>
              <a:rPr lang="zh-CN" altLang="en-US" sz="1400" i="0" dirty="0"/>
              <a:t>和</a:t>
            </a:r>
            <a:r>
              <a:rPr lang="en-US" altLang="zh-CN" sz="1400" i="0" dirty="0"/>
              <a:t>(</a:t>
            </a:r>
            <a:r>
              <a:rPr lang="en-AU" sz="1400" i="0" dirty="0"/>
              <a:t>iii)CUME-2018。</a:t>
            </a:r>
          </a:p>
          <a:p>
            <a:pPr marL="57150" indent="0">
              <a:buNone/>
            </a:pPr>
            <a:r>
              <a:rPr lang="en-GB" sz="1400" i="0" dirty="0"/>
              <a:t>- </a:t>
            </a:r>
            <a:r>
              <a:rPr lang="zh-CN" altLang="en-US" sz="1400" i="0" dirty="0"/>
              <a:t>结果与关于纵隔子宫患病率的初步研究中获得的结果进行了比较，初步研究使用的是先前由</a:t>
            </a:r>
            <a:r>
              <a:rPr lang="en-US" altLang="zh-CN" sz="1400" i="0" dirty="0"/>
              <a:t>ESHRE/ESGE  </a:t>
            </a:r>
            <a:r>
              <a:rPr lang="zh-CN" altLang="en-US" sz="1400" i="0" dirty="0"/>
              <a:t>建议的子宫壁厚度</a:t>
            </a:r>
            <a:r>
              <a:rPr lang="en-US" altLang="zh-CN" sz="1400" i="0" dirty="0"/>
              <a:t>(ESHRE/ESGE-2014)</a:t>
            </a:r>
            <a:r>
              <a:rPr lang="zh-CN" altLang="en-US" sz="1400" i="0" dirty="0"/>
              <a:t>和</a:t>
            </a:r>
            <a:r>
              <a:rPr lang="en-US" altLang="zh-CN" sz="1400" i="0" dirty="0" err="1"/>
              <a:t>Ludwin’s</a:t>
            </a:r>
            <a:r>
              <a:rPr lang="zh-CN" altLang="en-US" sz="1400" i="0" dirty="0"/>
              <a:t>对</a:t>
            </a:r>
            <a:r>
              <a:rPr lang="en-US" altLang="zh-CN" sz="1400" i="0" dirty="0"/>
              <a:t>AFS-1988 </a:t>
            </a:r>
            <a:r>
              <a:rPr lang="zh-CN" altLang="en-US" sz="1400" i="0" dirty="0"/>
              <a:t>分类的修改进行定义的。</a:t>
            </a:r>
            <a:endParaRPr lang="en-GB" sz="1400" i="0" dirty="0"/>
          </a:p>
          <a:p>
            <a:pPr marL="57150" indent="0">
              <a:buNone/>
            </a:pPr>
            <a:r>
              <a:rPr lang="en-AU" sz="1400" i="0" dirty="0"/>
              <a:t>- </a:t>
            </a:r>
            <a:r>
              <a:rPr lang="zh-CN" altLang="en-US" sz="1400" i="0" dirty="0"/>
              <a:t>在两个亚组中评估了纵隔子宫的诊断与不良生殖结局的关系：</a:t>
            </a:r>
            <a:r>
              <a:rPr lang="en-US" altLang="zh-CN" sz="1400" i="0" dirty="0"/>
              <a:t>(</a:t>
            </a:r>
            <a:r>
              <a:rPr lang="en-US" altLang="zh-CN" sz="1400" i="0" dirty="0" err="1"/>
              <a:t>i</a:t>
            </a:r>
            <a:r>
              <a:rPr lang="en-US" altLang="zh-CN" sz="1400" i="0" dirty="0"/>
              <a:t>)</a:t>
            </a:r>
            <a:r>
              <a:rPr lang="zh-CN" altLang="en-US" sz="1400" i="0" dirty="0"/>
              <a:t>有不孕症与无不孕者</a:t>
            </a:r>
            <a:r>
              <a:rPr lang="en-US" altLang="zh-CN" sz="1400" i="0" dirty="0"/>
              <a:t>(12</a:t>
            </a:r>
            <a:r>
              <a:rPr lang="zh-CN" altLang="en-US" sz="1400" i="0" dirty="0"/>
              <a:t>个月未受孕</a:t>
            </a:r>
            <a:r>
              <a:rPr lang="en-US" altLang="zh-CN" sz="1400" i="0" dirty="0"/>
              <a:t>)</a:t>
            </a:r>
            <a:r>
              <a:rPr lang="zh-CN" altLang="en-US" sz="1400" i="0" dirty="0"/>
              <a:t>和</a:t>
            </a:r>
            <a:r>
              <a:rPr lang="en-US" altLang="zh-CN" sz="1400" i="0" dirty="0"/>
              <a:t>(ii)</a:t>
            </a:r>
            <a:r>
              <a:rPr lang="zh-CN" altLang="en-US" sz="1400" i="0" dirty="0"/>
              <a:t>有流产史与无流产史</a:t>
            </a:r>
            <a:r>
              <a:rPr lang="en-US" altLang="zh-CN" sz="1400" i="0" dirty="0"/>
              <a:t>(</a:t>
            </a:r>
            <a:r>
              <a:rPr lang="zh-CN" altLang="en-US" sz="1400" i="0" dirty="0"/>
              <a:t>妊娠</a:t>
            </a:r>
            <a:r>
              <a:rPr lang="en-US" altLang="zh-CN" sz="1400" i="0" dirty="0"/>
              <a:t>23</a:t>
            </a:r>
            <a:r>
              <a:rPr lang="zh-CN" altLang="en-US" sz="1400" i="0" dirty="0"/>
              <a:t>周内流产</a:t>
            </a:r>
            <a:r>
              <a:rPr lang="en-US" altLang="zh-CN" sz="1400" i="0" dirty="0"/>
              <a:t>)</a:t>
            </a:r>
            <a:r>
              <a:rPr lang="zh-CN" altLang="en-US" sz="1400" i="0" dirty="0"/>
              <a:t>之间的关系。</a:t>
            </a:r>
            <a:endParaRPr lang="en-AU" sz="1400" i="0" dirty="0"/>
          </a:p>
        </p:txBody>
      </p:sp>
      <p:sp>
        <p:nvSpPr>
          <p:cNvPr id="15" name="TextBox 1"/>
          <p:cNvSpPr txBox="1">
            <a:spLocks noChangeArrowheads="1"/>
          </p:cNvSpPr>
          <p:nvPr/>
        </p:nvSpPr>
        <p:spPr bwMode="auto">
          <a:xfrm>
            <a:off x="2789237" y="1628800"/>
            <a:ext cx="3565525" cy="52322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i="0" dirty="0"/>
              <a:t>方法</a:t>
            </a:r>
            <a:endParaRPr lang="en-GB" altLang="it-IT" sz="2400" b="1" i="0" dirty="0"/>
          </a:p>
        </p:txBody>
      </p:sp>
      <p:sp>
        <p:nvSpPr>
          <p:cNvPr id="8" name="Text Box 5"/>
          <p:cNvSpPr txBox="1">
            <a:spLocks noChangeArrowheads="1"/>
          </p:cNvSpPr>
          <p:nvPr/>
        </p:nvSpPr>
        <p:spPr bwMode="auto">
          <a:xfrm>
            <a:off x="0" y="937891"/>
            <a:ext cx="9143999" cy="683264"/>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pic>
        <p:nvPicPr>
          <p:cNvPr id="9" name="图片 8"/>
          <p:cNvPicPr/>
          <p:nvPr/>
        </p:nvPicPr>
        <p:blipFill rotWithShape="1">
          <a:blip r:embed="rId5" cstate="print"/>
          <a:srcRect l="26608" t="31036" r="26318" b="29794"/>
          <a:stretch>
            <a:fillRect/>
          </a:stretch>
        </p:blipFill>
        <p:spPr bwMode="auto">
          <a:xfrm>
            <a:off x="251460" y="3599180"/>
            <a:ext cx="8415655" cy="3082290"/>
          </a:xfrm>
          <a:prstGeom prst="rect">
            <a:avLst/>
          </a:prstGeom>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27657"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15" name="TextBox 1"/>
          <p:cNvSpPr txBox="1">
            <a:spLocks noChangeArrowheads="1"/>
          </p:cNvSpPr>
          <p:nvPr/>
        </p:nvSpPr>
        <p:spPr bwMode="auto">
          <a:xfrm>
            <a:off x="2699792" y="1681644"/>
            <a:ext cx="3565525" cy="52322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i="0" dirty="0"/>
              <a:t>方法</a:t>
            </a:r>
            <a:endParaRPr lang="en-GB" altLang="it-IT" sz="2400" b="1" i="0" dirty="0"/>
          </a:p>
        </p:txBody>
      </p:sp>
      <p:sp>
        <p:nvSpPr>
          <p:cNvPr id="3" name="Rectangle 2"/>
          <p:cNvSpPr/>
          <p:nvPr/>
        </p:nvSpPr>
        <p:spPr>
          <a:xfrm>
            <a:off x="179512" y="6021288"/>
            <a:ext cx="8640960" cy="461665"/>
          </a:xfrm>
          <a:prstGeom prst="rect">
            <a:avLst/>
          </a:prstGeom>
        </p:spPr>
        <p:txBody>
          <a:bodyPr wrap="square">
            <a:spAutoFit/>
          </a:bodyPr>
          <a:lstStyle/>
          <a:p>
            <a:r>
              <a:rPr lang="zh-CN" altLang="en-US" sz="1200" i="0" dirty="0"/>
              <a:t>对于这三种定义，内角间线用于定义内部凹陷。根据这些标准，最常见的内凹陷深度是非常小</a:t>
            </a:r>
            <a:r>
              <a:rPr lang="en-US" altLang="zh-CN" sz="1200" i="0" dirty="0"/>
              <a:t>(ESHRE/ESGE-2016)</a:t>
            </a:r>
            <a:r>
              <a:rPr lang="zh-CN" altLang="en-US" sz="1200" i="0" dirty="0"/>
              <a:t>、中等</a:t>
            </a:r>
            <a:r>
              <a:rPr lang="en-US" altLang="zh-CN" sz="1200" i="0" dirty="0"/>
              <a:t>(CUME-2018)</a:t>
            </a:r>
            <a:r>
              <a:rPr lang="zh-CN" altLang="en-US" sz="1200" i="0" dirty="0"/>
              <a:t>和大</a:t>
            </a:r>
            <a:r>
              <a:rPr lang="en-US" altLang="zh-CN" sz="1200" i="0" dirty="0"/>
              <a:t>(ASRM-2016)</a:t>
            </a:r>
            <a:r>
              <a:rPr lang="zh-CN" altLang="en-US" sz="1200" i="0" dirty="0"/>
              <a:t>，并分别决定非常常见、少见和非常少见的子宫形态。</a:t>
            </a:r>
            <a:endParaRPr lang="en-US" sz="1200" i="0" dirty="0"/>
          </a:p>
        </p:txBody>
      </p:sp>
      <p:sp>
        <p:nvSpPr>
          <p:cNvPr id="4" name="Rectangle 3"/>
          <p:cNvSpPr/>
          <p:nvPr/>
        </p:nvSpPr>
        <p:spPr>
          <a:xfrm>
            <a:off x="93029" y="4892113"/>
            <a:ext cx="1877960" cy="577081"/>
          </a:xfrm>
          <a:prstGeom prst="rect">
            <a:avLst/>
          </a:prstGeom>
        </p:spPr>
        <p:txBody>
          <a:bodyPr wrap="square">
            <a:spAutoFit/>
          </a:bodyPr>
          <a:lstStyle/>
          <a:p>
            <a:r>
              <a:rPr lang="zh-CN" altLang="en-US" sz="1050" i="0" dirty="0"/>
              <a:t>外凹陷深度小，内凹陷深度大，大于子宫壁厚度的</a:t>
            </a:r>
            <a:r>
              <a:rPr lang="en-US" altLang="zh-CN" sz="1050" i="0" dirty="0"/>
              <a:t>50%</a:t>
            </a:r>
            <a:r>
              <a:rPr lang="zh-CN" altLang="en-US" sz="1050" i="0" dirty="0"/>
              <a:t>，测量在宫角间线以上。</a:t>
            </a:r>
            <a:endParaRPr lang="en-US" sz="1050" i="0" dirty="0"/>
          </a:p>
        </p:txBody>
      </p:sp>
      <p:sp>
        <p:nvSpPr>
          <p:cNvPr id="5" name="Rectangle 4"/>
          <p:cNvSpPr/>
          <p:nvPr/>
        </p:nvSpPr>
        <p:spPr>
          <a:xfrm>
            <a:off x="2160778" y="4922212"/>
            <a:ext cx="1643247" cy="415498"/>
          </a:xfrm>
          <a:prstGeom prst="rect">
            <a:avLst/>
          </a:prstGeom>
        </p:spPr>
        <p:txBody>
          <a:bodyPr wrap="square">
            <a:spAutoFit/>
          </a:bodyPr>
          <a:lstStyle/>
          <a:p>
            <a:r>
              <a:rPr lang="zh-CN" altLang="zh-CN" sz="1050" i="0" dirty="0"/>
              <a:t>内宫底凹陷深度≥</a:t>
            </a:r>
            <a:r>
              <a:rPr lang="en-AU" altLang="zh-CN" sz="1050" i="0" dirty="0"/>
              <a:t>1.0cm</a:t>
            </a:r>
            <a:r>
              <a:rPr lang="zh-CN" altLang="zh-CN" sz="1050" i="0" dirty="0"/>
              <a:t>，外宫底凹陷深度＜</a:t>
            </a:r>
            <a:r>
              <a:rPr lang="en-AU" altLang="zh-CN" sz="1050" i="0" dirty="0"/>
              <a:t>1cm</a:t>
            </a:r>
            <a:endParaRPr lang="en-US" sz="1050" i="0" dirty="0"/>
          </a:p>
        </p:txBody>
      </p:sp>
      <p:sp>
        <p:nvSpPr>
          <p:cNvPr id="6" name="Rectangle 5"/>
          <p:cNvSpPr/>
          <p:nvPr/>
        </p:nvSpPr>
        <p:spPr>
          <a:xfrm>
            <a:off x="3777426" y="4869160"/>
            <a:ext cx="1756913" cy="1080120"/>
          </a:xfrm>
          <a:prstGeom prst="rect">
            <a:avLst/>
          </a:prstGeom>
        </p:spPr>
        <p:txBody>
          <a:bodyPr wrap="square">
            <a:noAutofit/>
          </a:bodyPr>
          <a:lstStyle/>
          <a:p>
            <a:r>
              <a:rPr lang="zh-CN" altLang="zh-CN" sz="1050" i="0" dirty="0"/>
              <a:t>内宫底凹陷深度≥</a:t>
            </a:r>
            <a:r>
              <a:rPr lang="en-AU" altLang="zh-CN" sz="1050" i="0" dirty="0"/>
              <a:t>1.5cm</a:t>
            </a:r>
            <a:r>
              <a:rPr lang="zh-CN" altLang="zh-CN" sz="1050" i="0" dirty="0"/>
              <a:t>，内凹陷角</a:t>
            </a:r>
            <a:r>
              <a:rPr lang="zh-CN" altLang="en-US" sz="1050" i="0" dirty="0"/>
              <a:t>为锐角</a:t>
            </a:r>
            <a:r>
              <a:rPr lang="zh-CN" altLang="zh-CN" sz="1050" i="0" dirty="0"/>
              <a:t>，外宫底凹 陷深度＜</a:t>
            </a:r>
            <a:r>
              <a:rPr lang="en-AU" altLang="zh-CN" sz="1050" i="0" dirty="0"/>
              <a:t>1cm</a:t>
            </a:r>
            <a:endParaRPr lang="zh-CN" altLang="zh-CN" sz="1050" i="0" dirty="0"/>
          </a:p>
        </p:txBody>
      </p:sp>
      <p:sp>
        <p:nvSpPr>
          <p:cNvPr id="13" name="Text Box 5"/>
          <p:cNvSpPr txBox="1">
            <a:spLocks noChangeArrowheads="1"/>
          </p:cNvSpPr>
          <p:nvPr/>
        </p:nvSpPr>
        <p:spPr bwMode="auto">
          <a:xfrm>
            <a:off x="0" y="937891"/>
            <a:ext cx="9143999" cy="683264"/>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pic>
        <p:nvPicPr>
          <p:cNvPr id="7" name="Picture 6"/>
          <p:cNvPicPr>
            <a:picLocks noChangeAspect="1"/>
          </p:cNvPicPr>
          <p:nvPr/>
        </p:nvPicPr>
        <p:blipFill>
          <a:blip r:embed="rId5" cstate="print"/>
          <a:stretch>
            <a:fillRect/>
          </a:stretch>
        </p:blipFill>
        <p:spPr>
          <a:xfrm>
            <a:off x="179388" y="2130478"/>
            <a:ext cx="5255501" cy="2721759"/>
          </a:xfrm>
          <a:prstGeom prst="rect">
            <a:avLst/>
          </a:prstGeom>
        </p:spPr>
      </p:pic>
      <p:pic>
        <p:nvPicPr>
          <p:cNvPr id="8" name="Picture 7"/>
          <p:cNvPicPr>
            <a:picLocks noChangeAspect="1"/>
          </p:cNvPicPr>
          <p:nvPr/>
        </p:nvPicPr>
        <p:blipFill>
          <a:blip r:embed="rId6" cstate="print"/>
          <a:stretch>
            <a:fillRect/>
          </a:stretch>
        </p:blipFill>
        <p:spPr>
          <a:xfrm>
            <a:off x="5724128" y="2274494"/>
            <a:ext cx="3019411" cy="367478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27657"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12" name="Rectangle 19"/>
          <p:cNvSpPr>
            <a:spLocks noChangeArrowheads="1"/>
          </p:cNvSpPr>
          <p:nvPr/>
        </p:nvSpPr>
        <p:spPr bwMode="auto">
          <a:xfrm>
            <a:off x="233771" y="2452592"/>
            <a:ext cx="8676456" cy="1772793"/>
          </a:xfrm>
          <a:prstGeom prst="rect">
            <a:avLst/>
          </a:prstGeom>
          <a:solidFill>
            <a:srgbClr val="F0F3FB"/>
          </a:solidFill>
          <a:ln w="19050">
            <a:solidFill>
              <a:srgbClr val="445895"/>
            </a:solidFill>
            <a:miter lim="800000"/>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1400" b="1" i="0" dirty="0"/>
              <a:t>方法</a:t>
            </a:r>
            <a:endParaRPr lang="en-AU" sz="1400" b="1" i="0" dirty="0"/>
          </a:p>
          <a:p>
            <a:pPr lvl="1"/>
            <a:r>
              <a:rPr lang="zh-CN" altLang="en-US" sz="1400" i="0" dirty="0"/>
              <a:t>子宫内外凹陷深度和子宫壁厚度。</a:t>
            </a:r>
            <a:endParaRPr lang="en-AU" sz="1400" i="0" dirty="0"/>
          </a:p>
          <a:p>
            <a:pPr lvl="1"/>
            <a:r>
              <a:rPr lang="zh-CN" altLang="en-US" sz="1400" i="0" dirty="0"/>
              <a:t>最初的</a:t>
            </a:r>
            <a:r>
              <a:rPr lang="en-US" altLang="zh-CN" sz="1400" i="0" dirty="0"/>
              <a:t>ESHRE/ESGE</a:t>
            </a:r>
            <a:r>
              <a:rPr lang="zh-CN" altLang="en-US" sz="1400" i="0" dirty="0"/>
              <a:t>分类没有明确规定应该测量子宫壁厚度的位置，所以测量了</a:t>
            </a:r>
            <a:r>
              <a:rPr lang="en-US" altLang="zh-CN" sz="1400" i="0" dirty="0"/>
              <a:t>12</a:t>
            </a:r>
            <a:r>
              <a:rPr lang="zh-CN" altLang="en-US" sz="1400" i="0" dirty="0"/>
              <a:t>个不同的子宫区域</a:t>
            </a:r>
            <a:r>
              <a:rPr lang="en-US" altLang="zh-CN" sz="1400" i="0" dirty="0"/>
              <a:t>(</a:t>
            </a:r>
            <a:r>
              <a:rPr lang="zh-CN" altLang="en-US" sz="1400" i="0" dirty="0"/>
              <a:t>矢状面</a:t>
            </a:r>
            <a:r>
              <a:rPr lang="en-US" altLang="zh-CN" sz="1400" i="0" dirty="0"/>
              <a:t>)</a:t>
            </a:r>
            <a:r>
              <a:rPr lang="zh-CN" altLang="en-US" sz="1400" i="0" dirty="0"/>
              <a:t>，并得出了子宫前壁和后壁厚度的平均值</a:t>
            </a:r>
            <a:r>
              <a:rPr lang="en-US" altLang="zh-CN" sz="1400" i="0" dirty="0"/>
              <a:t>(</a:t>
            </a:r>
            <a:r>
              <a:rPr lang="zh-CN" altLang="en-US" sz="1400" i="0" dirty="0"/>
              <a:t>最厚的区域</a:t>
            </a:r>
            <a:r>
              <a:rPr lang="en-US" altLang="zh-CN" sz="1400" i="0" dirty="0"/>
              <a:t>)</a:t>
            </a:r>
            <a:r>
              <a:rPr lang="zh-CN" altLang="en-US" sz="1400" i="0" dirty="0"/>
              <a:t>。</a:t>
            </a:r>
            <a:endParaRPr lang="en-AU" sz="1400" i="0" dirty="0"/>
          </a:p>
          <a:p>
            <a:pPr lvl="1"/>
            <a:r>
              <a:rPr lang="zh-CN" altLang="en-US" sz="1400" i="0" dirty="0"/>
              <a:t>在本次分析中，采用了最新的</a:t>
            </a:r>
            <a:r>
              <a:rPr lang="en-US" altLang="zh-CN" sz="1400" i="0" dirty="0"/>
              <a:t>ESHRE/ESGE-2016</a:t>
            </a:r>
            <a:r>
              <a:rPr lang="zh-CN" altLang="en-US" sz="1400" i="0" dirty="0"/>
              <a:t>标准，在确定纵隔子宫时，建议使用宫底肌层厚度，即宫角连线到</a:t>
            </a:r>
            <a:r>
              <a:rPr lang="zh-CN" altLang="en-US" sz="1400" i="0" dirty="0" smtClean="0"/>
              <a:t>子宫浆膜层的</a:t>
            </a:r>
            <a:r>
              <a:rPr lang="zh-CN" altLang="en-US" sz="1400" i="0" dirty="0"/>
              <a:t>距离。</a:t>
            </a:r>
            <a:endParaRPr lang="en-AU" sz="1400" i="0" dirty="0"/>
          </a:p>
          <a:p>
            <a:pPr lvl="1"/>
            <a:r>
              <a:rPr lang="zh-CN" altLang="en-US" sz="1400" i="0" dirty="0"/>
              <a:t>凹陷深度测量为宫角连线与内凹陷最低点之间的距离。</a:t>
            </a:r>
            <a:endParaRPr lang="en-AU" sz="1400" i="0" dirty="0"/>
          </a:p>
        </p:txBody>
      </p:sp>
      <p:sp>
        <p:nvSpPr>
          <p:cNvPr id="15" name="TextBox 1"/>
          <p:cNvSpPr txBox="1">
            <a:spLocks noChangeArrowheads="1"/>
          </p:cNvSpPr>
          <p:nvPr/>
        </p:nvSpPr>
        <p:spPr bwMode="auto">
          <a:xfrm>
            <a:off x="2843808" y="1618894"/>
            <a:ext cx="3565525" cy="46166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400" b="1" i="0" dirty="0"/>
              <a:t>方法</a:t>
            </a:r>
            <a:endParaRPr lang="en-GB" altLang="it-IT" sz="2400" b="1" i="0" dirty="0"/>
          </a:p>
        </p:txBody>
      </p:sp>
      <p:sp>
        <p:nvSpPr>
          <p:cNvPr id="8" name="Text Box 5"/>
          <p:cNvSpPr txBox="1">
            <a:spLocks noChangeArrowheads="1"/>
          </p:cNvSpPr>
          <p:nvPr/>
        </p:nvSpPr>
        <p:spPr bwMode="auto">
          <a:xfrm>
            <a:off x="0" y="937891"/>
            <a:ext cx="9143999" cy="683264"/>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
        <p:nvSpPr>
          <p:cNvPr id="9" name="Rectangle 19"/>
          <p:cNvSpPr>
            <a:spLocks noChangeArrowheads="1"/>
          </p:cNvSpPr>
          <p:nvPr/>
        </p:nvSpPr>
        <p:spPr bwMode="auto">
          <a:xfrm>
            <a:off x="233771" y="4547911"/>
            <a:ext cx="8676456" cy="1729704"/>
          </a:xfrm>
          <a:prstGeom prst="rect">
            <a:avLst/>
          </a:prstGeom>
          <a:solidFill>
            <a:srgbClr val="F0F3FB"/>
          </a:solidFill>
          <a:ln w="19050">
            <a:solidFill>
              <a:srgbClr val="445895"/>
            </a:solidFill>
            <a:miter lim="800000"/>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1400" b="1" i="0" dirty="0"/>
              <a:t>医疗费用负担</a:t>
            </a:r>
            <a:endParaRPr lang="en-AU" sz="1400" b="1" i="0" dirty="0"/>
          </a:p>
          <a:p>
            <a:pPr lvl="1"/>
            <a:r>
              <a:rPr lang="zh-CN" altLang="en-US" sz="1400" i="0" dirty="0" smtClean="0"/>
              <a:t>使用“猜测”方法预测实施三个更新定义</a:t>
            </a:r>
            <a:r>
              <a:rPr lang="en-US" altLang="zh-CN" sz="1400" i="0" dirty="0" smtClean="0"/>
              <a:t>(ASRM-2016</a:t>
            </a:r>
            <a:r>
              <a:rPr lang="zh-CN" altLang="en-US" sz="1400" i="0" dirty="0" smtClean="0"/>
              <a:t>、</a:t>
            </a:r>
            <a:r>
              <a:rPr lang="en-US" altLang="zh-CN" sz="1400" i="0" dirty="0" smtClean="0"/>
              <a:t>ESHRE/ESGE-2016</a:t>
            </a:r>
            <a:r>
              <a:rPr lang="zh-CN" altLang="en-US" sz="1400" i="0" dirty="0" smtClean="0"/>
              <a:t>和</a:t>
            </a:r>
            <a:r>
              <a:rPr lang="en-US" altLang="zh-CN" sz="1400" i="0" dirty="0" smtClean="0"/>
              <a:t>CUME-2018)</a:t>
            </a:r>
            <a:r>
              <a:rPr lang="zh-CN" altLang="en-US" sz="1400" i="0" dirty="0" smtClean="0"/>
              <a:t>相关的费用。</a:t>
            </a:r>
            <a:endParaRPr lang="en-AU" sz="1400" i="0" dirty="0"/>
          </a:p>
          <a:p>
            <a:pPr lvl="1"/>
            <a:r>
              <a:rPr lang="zh-CN" altLang="en-US" sz="1400" i="0" dirty="0" smtClean="0"/>
              <a:t>根据最近的一项评估，世界上有</a:t>
            </a:r>
            <a:r>
              <a:rPr lang="en-US" altLang="zh-CN" sz="1400" i="0" dirty="0" smtClean="0"/>
              <a:t>5.72</a:t>
            </a:r>
            <a:r>
              <a:rPr lang="zh-CN" altLang="en-US" sz="1400" i="0" dirty="0" smtClean="0"/>
              <a:t>亿年龄在</a:t>
            </a:r>
            <a:r>
              <a:rPr lang="en-US" altLang="zh-CN" sz="1400" i="0" dirty="0" smtClean="0"/>
              <a:t>15</a:t>
            </a:r>
            <a:r>
              <a:rPr lang="zh-CN" altLang="en-US" sz="1400" i="0" dirty="0" smtClean="0"/>
              <a:t>岁到</a:t>
            </a:r>
            <a:r>
              <a:rPr lang="en-US" altLang="zh-CN" sz="1400" i="0" dirty="0" smtClean="0"/>
              <a:t>24</a:t>
            </a:r>
            <a:r>
              <a:rPr lang="zh-CN" altLang="en-US" sz="1400" i="0" dirty="0" smtClean="0"/>
              <a:t>岁之间的女性，美国和欧盟分别有</a:t>
            </a:r>
            <a:r>
              <a:rPr lang="en-US" altLang="zh-CN" sz="1400" i="0" dirty="0" smtClean="0"/>
              <a:t>2100</a:t>
            </a:r>
            <a:r>
              <a:rPr lang="zh-CN" altLang="en-US" sz="1400" i="0" dirty="0" smtClean="0"/>
              <a:t>万和</a:t>
            </a:r>
            <a:r>
              <a:rPr lang="en-US" altLang="zh-CN" sz="1400" i="0" dirty="0" smtClean="0"/>
              <a:t>2700</a:t>
            </a:r>
            <a:r>
              <a:rPr lang="zh-CN" altLang="en-US" sz="1400" i="0" dirty="0" smtClean="0"/>
              <a:t>万。</a:t>
            </a:r>
            <a:endParaRPr lang="en-AU" sz="1400" i="0" dirty="0"/>
          </a:p>
          <a:p>
            <a:pPr lvl="1"/>
            <a:r>
              <a:rPr lang="zh-CN" altLang="en-US" sz="1400" i="0" dirty="0" smtClean="0"/>
              <a:t>作者认为根据最近的</a:t>
            </a:r>
            <a:r>
              <a:rPr lang="en-US" altLang="zh-CN" sz="1400" i="0" dirty="0" smtClean="0"/>
              <a:t>ASRM-2016</a:t>
            </a:r>
            <a:r>
              <a:rPr lang="zh-CN" altLang="en-US" sz="1400" i="0" dirty="0" smtClean="0"/>
              <a:t>指南和当前临床的普遍观点，可以给没有不良孕产史的妇女在怀孕前进行宫腔镜子宫成形术。因此，计算是基于每次门诊宫腔镜手术的平均费用</a:t>
            </a:r>
            <a:r>
              <a:rPr lang="en-US" altLang="zh-CN" sz="1400" i="0" dirty="0" smtClean="0"/>
              <a:t>1500</a:t>
            </a:r>
            <a:r>
              <a:rPr lang="zh-CN" altLang="en-US" sz="1400" i="0" dirty="0" smtClean="0"/>
              <a:t>美元进行的。</a:t>
            </a:r>
            <a:endParaRPr lang="en-AU" sz="1400" i="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5" name="TextBox 1"/>
          <p:cNvSpPr txBox="1">
            <a:spLocks noChangeArrowheads="1"/>
          </p:cNvSpPr>
          <p:nvPr/>
        </p:nvSpPr>
        <p:spPr bwMode="auto">
          <a:xfrm>
            <a:off x="250130" y="1671191"/>
            <a:ext cx="8642350" cy="46166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400" b="1" i="0" dirty="0" smtClean="0"/>
              <a:t>结果</a:t>
            </a:r>
            <a:endParaRPr lang="en-GB" altLang="it-IT" sz="2400" b="1" i="0" dirty="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250130" y="2348880"/>
            <a:ext cx="4821936" cy="4320480"/>
          </a:xfrm>
        </p:spPr>
        <p:txBody>
          <a:bodyPr/>
          <a:lstStyle/>
          <a:p>
            <a:pPr>
              <a:lnSpc>
                <a:spcPct val="150000"/>
              </a:lnSpc>
            </a:pPr>
            <a:r>
              <a:rPr lang="en-US" altLang="zh-CN" sz="1400" dirty="0" smtClean="0"/>
              <a:t>261</a:t>
            </a:r>
            <a:r>
              <a:rPr lang="zh-CN" altLang="en-US" sz="1400" dirty="0" smtClean="0"/>
              <a:t>名妇女符合条件并被纳入初步研究和当前分析中。</a:t>
            </a:r>
            <a:endParaRPr lang="en-AU" sz="1400" dirty="0"/>
          </a:p>
          <a:p>
            <a:pPr>
              <a:lnSpc>
                <a:spcPct val="150000"/>
              </a:lnSpc>
            </a:pPr>
            <a:r>
              <a:rPr lang="zh-CN" altLang="en-US" sz="1400" dirty="0" smtClean="0"/>
              <a:t>不孕症者占</a:t>
            </a:r>
            <a:r>
              <a:rPr lang="en-US" altLang="zh-CN" sz="1400" dirty="0" smtClean="0"/>
              <a:t>37.5%(98/261)</a:t>
            </a:r>
            <a:r>
              <a:rPr lang="zh-CN" altLang="en-US" sz="1400" dirty="0" smtClean="0"/>
              <a:t>，有流产史者占</a:t>
            </a:r>
            <a:r>
              <a:rPr lang="en-US" altLang="zh-CN" sz="1400" dirty="0" smtClean="0"/>
              <a:t>17.2%(45/261)</a:t>
            </a:r>
            <a:r>
              <a:rPr lang="zh-CN" altLang="en-US" sz="1400" dirty="0" smtClean="0"/>
              <a:t>，</a:t>
            </a:r>
            <a:r>
              <a:rPr lang="en-US" altLang="zh-CN" sz="1400" dirty="0" smtClean="0"/>
              <a:t>15</a:t>
            </a:r>
            <a:r>
              <a:rPr lang="zh-CN" altLang="en-US" sz="1400" dirty="0" smtClean="0"/>
              <a:t>名妇女既有不孕症又有流产史。</a:t>
            </a:r>
            <a:endParaRPr lang="en-AU" sz="1400" dirty="0"/>
          </a:p>
          <a:p>
            <a:pPr>
              <a:lnSpc>
                <a:spcPct val="150000"/>
              </a:lnSpc>
            </a:pPr>
            <a:r>
              <a:rPr lang="zh-CN" altLang="en-US" sz="1400" dirty="0" smtClean="0"/>
              <a:t>使用</a:t>
            </a:r>
            <a:r>
              <a:rPr lang="en-US" altLang="zh-CN" sz="1400" dirty="0" smtClean="0"/>
              <a:t>ESHRE/ESGE-2016</a:t>
            </a:r>
            <a:r>
              <a:rPr lang="zh-CN" altLang="en-US" sz="1400" dirty="0" smtClean="0"/>
              <a:t>标准，所有异常的患病率均显著升高，与</a:t>
            </a:r>
            <a:r>
              <a:rPr lang="en-US" altLang="zh-CN" sz="1400" dirty="0" smtClean="0"/>
              <a:t>ASRM-2016</a:t>
            </a:r>
            <a:r>
              <a:rPr lang="zh-CN" altLang="en-US" sz="1400" dirty="0" smtClean="0"/>
              <a:t>标准相比</a:t>
            </a:r>
            <a:r>
              <a:rPr lang="en-US" altLang="zh-CN" sz="1400" dirty="0" smtClean="0"/>
              <a:t>(</a:t>
            </a:r>
            <a:r>
              <a:rPr lang="zh-CN" altLang="en-US" sz="1400" dirty="0" smtClean="0"/>
              <a:t>将正常</a:t>
            </a:r>
            <a:r>
              <a:rPr lang="en-US" altLang="zh-CN" sz="1400" dirty="0" smtClean="0"/>
              <a:t>/</a:t>
            </a:r>
            <a:r>
              <a:rPr lang="zh-CN" altLang="en-US" sz="1400" dirty="0" smtClean="0"/>
              <a:t>弓形子宫作为灰区：</a:t>
            </a:r>
            <a:r>
              <a:rPr lang="en-US" altLang="zh-CN" sz="1400" dirty="0" smtClean="0"/>
              <a:t>RR</a:t>
            </a:r>
            <a:r>
              <a:rPr lang="zh-CN" altLang="en-US" sz="1400" dirty="0" smtClean="0"/>
              <a:t>，</a:t>
            </a:r>
            <a:r>
              <a:rPr lang="en-US" altLang="zh-CN" sz="1400" dirty="0" smtClean="0"/>
              <a:t>3.5</a:t>
            </a:r>
            <a:r>
              <a:rPr lang="zh-CN" altLang="en-US" sz="1400" dirty="0" smtClean="0"/>
              <a:t>（</a:t>
            </a:r>
            <a:r>
              <a:rPr lang="en-US" altLang="zh-CN" sz="1400" dirty="0" smtClean="0"/>
              <a:t>95%CI</a:t>
            </a:r>
            <a:r>
              <a:rPr lang="zh-CN" altLang="en-US" sz="1400" dirty="0" smtClean="0"/>
              <a:t>，</a:t>
            </a:r>
            <a:r>
              <a:rPr lang="en-US" altLang="zh-CN" sz="1400" dirty="0" smtClean="0"/>
              <a:t>2.3-5.2</a:t>
            </a:r>
            <a:r>
              <a:rPr lang="zh-CN" altLang="en-US" sz="1400" dirty="0" smtClean="0"/>
              <a:t>），</a:t>
            </a:r>
            <a:r>
              <a:rPr lang="en-US" altLang="zh-CN" sz="1400" dirty="0" smtClean="0"/>
              <a:t>P </a:t>
            </a:r>
            <a:r>
              <a:rPr lang="zh-CN" altLang="en-US" sz="1400" dirty="0" smtClean="0"/>
              <a:t>＜ </a:t>
            </a:r>
            <a:r>
              <a:rPr lang="en-US" altLang="zh-CN" sz="1400" dirty="0" smtClean="0"/>
              <a:t>0.01</a:t>
            </a:r>
            <a:r>
              <a:rPr lang="zh-CN" altLang="en-US" sz="1400" dirty="0" smtClean="0"/>
              <a:t>；将先天性子宫畸形作为灰区：</a:t>
            </a:r>
            <a:r>
              <a:rPr lang="en-US" altLang="zh-CN" sz="1400" dirty="0" smtClean="0"/>
              <a:t>RR 2.1 (95%CI</a:t>
            </a:r>
            <a:r>
              <a:rPr lang="zh-CN" altLang="en-US" sz="1400" dirty="0" smtClean="0"/>
              <a:t>，</a:t>
            </a:r>
            <a:r>
              <a:rPr lang="en-US" altLang="zh-CN" sz="1400" dirty="0" smtClean="0"/>
              <a:t>1.5-2.9)</a:t>
            </a:r>
            <a:r>
              <a:rPr lang="zh-CN" altLang="en-US" sz="1400" dirty="0" smtClean="0"/>
              <a:t>，</a:t>
            </a:r>
            <a:r>
              <a:rPr lang="en-US" altLang="zh-CN" sz="1400" dirty="0" smtClean="0"/>
              <a:t>P </a:t>
            </a:r>
            <a:r>
              <a:rPr lang="zh-CN" altLang="en-US" sz="1400" dirty="0" smtClean="0"/>
              <a:t>＜ </a:t>
            </a:r>
            <a:r>
              <a:rPr lang="en-US" altLang="zh-CN" sz="1400" dirty="0" smtClean="0"/>
              <a:t>0.01</a:t>
            </a:r>
            <a:r>
              <a:rPr lang="zh-CN" altLang="en-US" sz="1400" dirty="0" smtClean="0"/>
              <a:t>；与</a:t>
            </a:r>
            <a:r>
              <a:rPr lang="en-US" altLang="zh-CN" sz="1400" dirty="0" smtClean="0"/>
              <a:t>CUME-2018</a:t>
            </a:r>
            <a:r>
              <a:rPr lang="zh-CN" altLang="en-US" sz="1400" dirty="0" smtClean="0"/>
              <a:t>标准相比，</a:t>
            </a:r>
            <a:r>
              <a:rPr lang="en-US" altLang="zh-CN" sz="1400" dirty="0" smtClean="0"/>
              <a:t>(RR</a:t>
            </a:r>
            <a:r>
              <a:rPr lang="zh-CN" altLang="en-US" sz="1400" dirty="0" smtClean="0"/>
              <a:t>，</a:t>
            </a:r>
            <a:r>
              <a:rPr lang="en-US" altLang="zh-CN" sz="1400" dirty="0" smtClean="0"/>
              <a:t>2.1 (95%CI</a:t>
            </a:r>
            <a:r>
              <a:rPr lang="zh-CN" altLang="en-US" sz="1400" dirty="0" smtClean="0"/>
              <a:t>，</a:t>
            </a:r>
            <a:r>
              <a:rPr lang="en-US" altLang="zh-CN" sz="1400" dirty="0" smtClean="0"/>
              <a:t>1.5-2.9</a:t>
            </a:r>
            <a:r>
              <a:rPr lang="zh-CN" altLang="en-US" sz="1400" dirty="0" smtClean="0"/>
              <a:t>，</a:t>
            </a:r>
            <a:r>
              <a:rPr lang="en-US" altLang="zh-CN" sz="1400" dirty="0" smtClean="0"/>
              <a:t>P</a:t>
            </a:r>
            <a:r>
              <a:rPr lang="zh-CN" altLang="en-US" sz="1400" dirty="0" smtClean="0"/>
              <a:t>＜</a:t>
            </a:r>
            <a:r>
              <a:rPr lang="en-US" altLang="zh-CN" sz="1400" dirty="0" smtClean="0"/>
              <a:t>0.0 1)</a:t>
            </a:r>
            <a:r>
              <a:rPr lang="zh-CN" altLang="en-US" sz="1400" dirty="0" smtClean="0"/>
              <a:t>，与 </a:t>
            </a:r>
            <a:r>
              <a:rPr lang="en-US" altLang="zh-CN" sz="1400" dirty="0" smtClean="0"/>
              <a:t>ESHRE/ESGE-2014</a:t>
            </a:r>
            <a:r>
              <a:rPr lang="zh-CN" altLang="en-US" sz="1400" dirty="0" smtClean="0"/>
              <a:t>标准相比</a:t>
            </a:r>
            <a:r>
              <a:rPr lang="en-US" altLang="zh-CN" sz="1400" dirty="0" smtClean="0"/>
              <a:t>(RR</a:t>
            </a:r>
            <a:r>
              <a:rPr lang="zh-CN" altLang="en-US" sz="1400" dirty="0" smtClean="0"/>
              <a:t>，</a:t>
            </a:r>
            <a:r>
              <a:rPr lang="en-US" altLang="zh-CN" sz="1400" dirty="0" smtClean="0"/>
              <a:t>1.65 (95%CI</a:t>
            </a:r>
            <a:r>
              <a:rPr lang="zh-CN" altLang="en-US" sz="1400" dirty="0" smtClean="0"/>
              <a:t>，</a:t>
            </a:r>
            <a:r>
              <a:rPr lang="en-US" altLang="zh-CN" sz="1400" dirty="0" smtClean="0"/>
              <a:t>1.2-2.2)</a:t>
            </a:r>
            <a:r>
              <a:rPr lang="zh-CN" altLang="en-US" sz="1400" dirty="0" smtClean="0"/>
              <a:t>，</a:t>
            </a:r>
            <a:r>
              <a:rPr lang="en-US" altLang="zh-CN" sz="1400" dirty="0" smtClean="0"/>
              <a:t>P</a:t>
            </a:r>
            <a:r>
              <a:rPr lang="zh-CN" altLang="en-US" sz="1400" dirty="0" smtClean="0"/>
              <a:t>＜</a:t>
            </a:r>
            <a:r>
              <a:rPr lang="en-US" altLang="zh-CN" sz="1400" dirty="0" smtClean="0"/>
              <a:t>0.0 1)</a:t>
            </a:r>
            <a:r>
              <a:rPr lang="zh-CN" altLang="en-US" sz="1400" dirty="0" smtClean="0"/>
              <a:t>，以及与修订版</a:t>
            </a:r>
            <a:r>
              <a:rPr lang="en-US" altLang="zh-CN" sz="1400" dirty="0" smtClean="0"/>
              <a:t>AFS-1988</a:t>
            </a:r>
            <a:r>
              <a:rPr lang="zh-CN" altLang="en-US" sz="1400" dirty="0" smtClean="0"/>
              <a:t>标准相比 </a:t>
            </a:r>
            <a:r>
              <a:rPr lang="en-US" altLang="zh-CN" sz="1400" dirty="0" smtClean="0"/>
              <a:t>(RR</a:t>
            </a:r>
            <a:r>
              <a:rPr lang="zh-CN" altLang="en-US" sz="1400" dirty="0" smtClean="0"/>
              <a:t>，</a:t>
            </a:r>
            <a:r>
              <a:rPr lang="en-US" altLang="zh-CN" sz="1400" dirty="0" smtClean="0"/>
              <a:t>2.1(95%CI</a:t>
            </a:r>
            <a:r>
              <a:rPr lang="zh-CN" altLang="en-US" sz="1400" dirty="0" smtClean="0"/>
              <a:t>，</a:t>
            </a:r>
            <a:r>
              <a:rPr lang="en-US" altLang="zh-CN" sz="1400" dirty="0" smtClean="0"/>
              <a:t>1.5-2.9)</a:t>
            </a:r>
            <a:r>
              <a:rPr lang="zh-CN" altLang="en-US" sz="1400" dirty="0" smtClean="0"/>
              <a:t>，</a:t>
            </a:r>
            <a:r>
              <a:rPr lang="en-US" altLang="zh-CN" sz="1400" dirty="0" smtClean="0"/>
              <a:t>P </a:t>
            </a:r>
            <a:r>
              <a:rPr lang="zh-CN" altLang="en-US" sz="1400" dirty="0" smtClean="0"/>
              <a:t>＜</a:t>
            </a:r>
            <a:r>
              <a:rPr lang="en-US" altLang="zh-CN" sz="1400" dirty="0" smtClean="0"/>
              <a:t>0.0 1)</a:t>
            </a:r>
            <a:r>
              <a:rPr lang="zh-CN" altLang="en-US" sz="1400" dirty="0" smtClean="0"/>
              <a:t>。</a:t>
            </a:r>
            <a:endParaRPr lang="en-AU" sz="1400" dirty="0"/>
          </a:p>
        </p:txBody>
      </p:sp>
      <p:sp>
        <p:nvSpPr>
          <p:cNvPr id="15" name="TextBox 14"/>
          <p:cNvSpPr txBox="1"/>
          <p:nvPr/>
        </p:nvSpPr>
        <p:spPr>
          <a:xfrm>
            <a:off x="4857752" y="6073170"/>
            <a:ext cx="4178744" cy="600164"/>
          </a:xfrm>
          <a:prstGeom prst="rect">
            <a:avLst/>
          </a:prstGeom>
          <a:noFill/>
        </p:spPr>
        <p:txBody>
          <a:bodyPr wrap="square" rtlCol="0">
            <a:spAutoFit/>
          </a:bodyPr>
          <a:lstStyle/>
          <a:p>
            <a:r>
              <a:rPr lang="zh-CN" altLang="en-US" sz="1100" i="0" dirty="0" smtClean="0"/>
              <a:t>根据当前分析</a:t>
            </a:r>
            <a:r>
              <a:rPr lang="en-US" altLang="zh-CN" sz="1100" i="0" dirty="0" smtClean="0"/>
              <a:t>(2019</a:t>
            </a:r>
            <a:r>
              <a:rPr lang="zh-CN" altLang="en-US" sz="1100" i="0" dirty="0" smtClean="0"/>
              <a:t>年</a:t>
            </a:r>
            <a:r>
              <a:rPr lang="en-US" altLang="zh-CN" sz="1100" i="0" dirty="0" smtClean="0"/>
              <a:t>)</a:t>
            </a:r>
            <a:r>
              <a:rPr lang="zh-CN" altLang="en-US" sz="1100" i="0" dirty="0" smtClean="0"/>
              <a:t>以及我们之前对同一样本的分析</a:t>
            </a:r>
            <a:r>
              <a:rPr lang="en-US" altLang="zh-CN" sz="1100" i="0" dirty="0" smtClean="0"/>
              <a:t>(2015)</a:t>
            </a:r>
            <a:r>
              <a:rPr lang="zh-CN" altLang="en-US" sz="1100" i="0" dirty="0" smtClean="0"/>
              <a:t>中使用的最近更新的定义，在</a:t>
            </a:r>
            <a:r>
              <a:rPr lang="en-US" altLang="zh-CN" sz="1100" i="0" dirty="0" smtClean="0"/>
              <a:t>261</a:t>
            </a:r>
            <a:r>
              <a:rPr lang="zh-CN" altLang="en-US" sz="1100" i="0" dirty="0" smtClean="0"/>
              <a:t>名妇女的研究人群中，所有先天性子宫异常</a:t>
            </a:r>
            <a:r>
              <a:rPr lang="en-US" altLang="zh-CN" sz="1100" i="0" dirty="0" smtClean="0"/>
              <a:t>(a)</a:t>
            </a:r>
            <a:r>
              <a:rPr lang="zh-CN" altLang="en-US" sz="1100" i="0" dirty="0" smtClean="0"/>
              <a:t>和纵隔子宫</a:t>
            </a:r>
            <a:r>
              <a:rPr lang="en-US" altLang="zh-CN" sz="1100" i="0" dirty="0" smtClean="0"/>
              <a:t>(b)</a:t>
            </a:r>
            <a:r>
              <a:rPr lang="zh-CN" altLang="en-US" sz="1100" i="0" dirty="0" smtClean="0"/>
              <a:t>的患病率以百分比和</a:t>
            </a:r>
            <a:r>
              <a:rPr lang="en-US" altLang="zh-CN" sz="1100" i="0" dirty="0" smtClean="0"/>
              <a:t>95%CI</a:t>
            </a:r>
            <a:r>
              <a:rPr lang="zh-CN" altLang="en-US" sz="1100" i="0" dirty="0" smtClean="0"/>
              <a:t>表示。</a:t>
            </a:r>
            <a:endParaRPr lang="en-US" sz="1100" i="0" dirty="0"/>
          </a:p>
        </p:txBody>
      </p:sp>
      <p:sp>
        <p:nvSpPr>
          <p:cNvPr id="14" name="Text Box 5"/>
          <p:cNvSpPr txBox="1">
            <a:spLocks noChangeArrowheads="1"/>
          </p:cNvSpPr>
          <p:nvPr/>
        </p:nvSpPr>
        <p:spPr bwMode="auto">
          <a:xfrm>
            <a:off x="0" y="937891"/>
            <a:ext cx="9143999" cy="683264"/>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pic>
        <p:nvPicPr>
          <p:cNvPr id="8" name="Picture 7"/>
          <p:cNvPicPr>
            <a:picLocks noChangeAspect="1"/>
          </p:cNvPicPr>
          <p:nvPr/>
        </p:nvPicPr>
        <p:blipFill>
          <a:blip r:embed="rId5" cstate="print"/>
          <a:stretch>
            <a:fillRect/>
          </a:stretch>
        </p:blipFill>
        <p:spPr>
          <a:xfrm>
            <a:off x="5364088" y="2348880"/>
            <a:ext cx="2966169" cy="367200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5" name="TextBox 1"/>
          <p:cNvSpPr txBox="1">
            <a:spLocks noChangeArrowheads="1"/>
          </p:cNvSpPr>
          <p:nvPr/>
        </p:nvSpPr>
        <p:spPr bwMode="auto">
          <a:xfrm>
            <a:off x="2571" y="1638769"/>
            <a:ext cx="8642350" cy="46166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400" b="1" i="0" dirty="0" smtClean="0"/>
              <a:t>结果</a:t>
            </a:r>
            <a:endParaRPr lang="en-GB" altLang="it-IT" sz="2400" b="1" i="0" dirty="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179388" y="2180087"/>
            <a:ext cx="4041153" cy="2185017"/>
          </a:xfrm>
        </p:spPr>
        <p:txBody>
          <a:bodyPr/>
          <a:lstStyle/>
          <a:p>
            <a:pPr marL="0" indent="0">
              <a:buNone/>
            </a:pPr>
            <a:r>
              <a:rPr lang="zh-CN" altLang="en-US" sz="1400" dirty="0" smtClean="0"/>
              <a:t>内部宫底凹陷的诊断：</a:t>
            </a:r>
            <a:endParaRPr lang="en-AU" sz="1400" dirty="0"/>
          </a:p>
          <a:p>
            <a:r>
              <a:rPr lang="zh-CN" altLang="en-US" sz="1200" dirty="0" smtClean="0"/>
              <a:t>所有妇女中</a:t>
            </a:r>
            <a:r>
              <a:rPr lang="en-US" altLang="zh-CN" sz="1200" dirty="0" smtClean="0"/>
              <a:t>73.2%</a:t>
            </a:r>
            <a:r>
              <a:rPr lang="zh-CN" altLang="en-US" sz="1200" dirty="0" smtClean="0"/>
              <a:t>会有宫底内部凹陷：</a:t>
            </a:r>
          </a:p>
          <a:p>
            <a:pPr>
              <a:buNone/>
            </a:pPr>
            <a:r>
              <a:rPr lang="zh-CN" altLang="en-US" sz="1200" dirty="0" smtClean="0"/>
              <a:t>                 </a:t>
            </a:r>
            <a:r>
              <a:rPr lang="en-US" altLang="zh-CN" sz="1200" dirty="0" smtClean="0"/>
              <a:t>- </a:t>
            </a:r>
            <a:r>
              <a:rPr lang="zh-CN" altLang="en-US" sz="1200" dirty="0" smtClean="0"/>
              <a:t>不孕症妇女中</a:t>
            </a:r>
            <a:r>
              <a:rPr lang="en-US" altLang="zh-CN" sz="1200" dirty="0" smtClean="0"/>
              <a:t>79%(75/98)</a:t>
            </a:r>
            <a:r>
              <a:rPr lang="zh-CN" altLang="en-US" sz="1200" dirty="0" smtClean="0"/>
              <a:t>的会有，</a:t>
            </a:r>
          </a:p>
          <a:p>
            <a:pPr>
              <a:buNone/>
            </a:pPr>
            <a:r>
              <a:rPr lang="zh-CN" altLang="en-US" sz="1200" dirty="0" smtClean="0"/>
              <a:t>                 </a:t>
            </a:r>
            <a:r>
              <a:rPr lang="en-US" altLang="zh-CN" sz="1200" dirty="0" smtClean="0"/>
              <a:t>- </a:t>
            </a:r>
            <a:r>
              <a:rPr lang="zh-CN" altLang="en-US" sz="1200" dirty="0" smtClean="0"/>
              <a:t>无不孕症的妇女中</a:t>
            </a:r>
            <a:r>
              <a:rPr lang="en-US" altLang="zh-CN" sz="1200" dirty="0" smtClean="0"/>
              <a:t>71.2%(116/163)</a:t>
            </a:r>
            <a:r>
              <a:rPr lang="zh-CN" altLang="en-US" sz="1200" dirty="0" smtClean="0"/>
              <a:t>会有，</a:t>
            </a:r>
            <a:endParaRPr lang="en-US" altLang="zh-CN" sz="1200" dirty="0" smtClean="0"/>
          </a:p>
          <a:p>
            <a:pPr>
              <a:buNone/>
            </a:pPr>
            <a:r>
              <a:rPr lang="en-US" altLang="zh-CN" sz="1200" dirty="0" smtClean="0"/>
              <a:t>                 - </a:t>
            </a:r>
            <a:r>
              <a:rPr lang="zh-CN" altLang="en-US" sz="1200" dirty="0" smtClean="0"/>
              <a:t>有流产史的妇女中</a:t>
            </a:r>
            <a:r>
              <a:rPr lang="en-US" altLang="zh-CN" sz="1200" dirty="0" smtClean="0"/>
              <a:t>86.7%(39/45)</a:t>
            </a:r>
            <a:r>
              <a:rPr lang="zh-CN" altLang="en-US" sz="1200" dirty="0" smtClean="0"/>
              <a:t>会有，</a:t>
            </a:r>
          </a:p>
          <a:p>
            <a:pPr>
              <a:buNone/>
            </a:pPr>
            <a:r>
              <a:rPr lang="zh-CN" altLang="en-US" sz="1200" dirty="0" smtClean="0"/>
              <a:t>                 </a:t>
            </a:r>
            <a:r>
              <a:rPr lang="en-US" altLang="zh-CN" sz="1200" dirty="0" smtClean="0"/>
              <a:t>- </a:t>
            </a:r>
            <a:r>
              <a:rPr lang="zh-CN" altLang="en-US" sz="1200" dirty="0" smtClean="0"/>
              <a:t>无流产史的妇女中</a:t>
            </a:r>
            <a:r>
              <a:rPr lang="en-US" altLang="zh-CN" sz="1200" dirty="0" smtClean="0"/>
              <a:t>70.4%(152/216)</a:t>
            </a:r>
            <a:r>
              <a:rPr lang="zh-CN" altLang="en-US" sz="1200" dirty="0" smtClean="0"/>
              <a:t>会有。</a:t>
            </a:r>
            <a:r>
              <a:rPr lang="en-AU" sz="1200" dirty="0" smtClean="0"/>
              <a:t>.</a:t>
            </a:r>
            <a:endParaRPr lang="en-AU" sz="1200" dirty="0"/>
          </a:p>
          <a:p>
            <a:pPr marL="228600" indent="-171450"/>
            <a:r>
              <a:rPr lang="zh-CN" altLang="en-US" sz="1200" dirty="0" smtClean="0"/>
              <a:t>宫底内部凹陷与不孕症或流产史之间无明显相关性</a:t>
            </a:r>
            <a:r>
              <a:rPr lang="en-US" altLang="zh-CN" sz="1200" dirty="0" smtClean="0"/>
              <a:t>(P=0.8</a:t>
            </a:r>
            <a:r>
              <a:rPr lang="zh-CN" altLang="en-US" sz="1200" dirty="0" smtClean="0"/>
              <a:t>和</a:t>
            </a:r>
            <a:r>
              <a:rPr lang="en-US" altLang="zh-CN" sz="1200" dirty="0" smtClean="0"/>
              <a:t>P=0.4)</a:t>
            </a:r>
            <a:r>
              <a:rPr lang="zh-CN" altLang="en-US" sz="1200" dirty="0" smtClean="0"/>
              <a:t>。内部凹陷深度的中值为</a:t>
            </a:r>
            <a:r>
              <a:rPr lang="en-US" altLang="zh-CN" sz="1200" dirty="0" smtClean="0"/>
              <a:t>2.8 (</a:t>
            </a:r>
            <a:r>
              <a:rPr lang="zh-CN" altLang="en-US" sz="1200" dirty="0" smtClean="0"/>
              <a:t>四分位差为</a:t>
            </a:r>
            <a:r>
              <a:rPr lang="en-US" altLang="zh-CN" sz="1200" dirty="0" smtClean="0"/>
              <a:t>0-5.9) mm</a:t>
            </a:r>
            <a:r>
              <a:rPr lang="zh-CN" altLang="en-US" sz="1200" dirty="0" smtClean="0"/>
              <a:t>。</a:t>
            </a:r>
            <a:endParaRPr lang="en-AU" sz="1200" dirty="0"/>
          </a:p>
        </p:txBody>
      </p:sp>
      <p:sp>
        <p:nvSpPr>
          <p:cNvPr id="15" name="Content Placeholder 9"/>
          <p:cNvSpPr txBox="1"/>
          <p:nvPr/>
        </p:nvSpPr>
        <p:spPr bwMode="auto">
          <a:xfrm>
            <a:off x="3357554" y="4509120"/>
            <a:ext cx="5786445" cy="1819038"/>
          </a:xfrm>
          <a:prstGeom prst="rect">
            <a:avLst/>
          </a:prstGeom>
          <a:noFill/>
          <a:ln>
            <a:noFill/>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zh-CN" altLang="en-US" sz="1400" i="0" kern="0" dirty="0" smtClean="0"/>
              <a:t>纵隔子宫的诊断：</a:t>
            </a:r>
            <a:endParaRPr lang="en-AU" sz="1400" i="0" kern="0" dirty="0"/>
          </a:p>
          <a:p>
            <a:r>
              <a:rPr lang="en-US" altLang="zh-CN" sz="1100" i="0" kern="0" dirty="0" smtClean="0"/>
              <a:t>85/261(32.6%(95%CI</a:t>
            </a:r>
            <a:r>
              <a:rPr lang="zh-CN" altLang="en-US" sz="1100" i="0" kern="0" dirty="0" smtClean="0"/>
              <a:t>，</a:t>
            </a:r>
            <a:r>
              <a:rPr lang="en-US" altLang="zh-CN" sz="1100" i="0" kern="0" dirty="0" smtClean="0"/>
              <a:t>28-38%))</a:t>
            </a:r>
            <a:r>
              <a:rPr lang="zh-CN" altLang="en-US" sz="1100" i="0" kern="0" dirty="0" smtClean="0"/>
              <a:t>的子宫被三个定义</a:t>
            </a:r>
            <a:r>
              <a:rPr lang="en-US" altLang="zh-CN" sz="1100" i="0" kern="0" dirty="0" smtClean="0"/>
              <a:t>(ESHRE/ESGE-2016</a:t>
            </a:r>
            <a:r>
              <a:rPr lang="zh-CN" altLang="en-US" sz="1100" i="0" kern="0" dirty="0" smtClean="0"/>
              <a:t>，</a:t>
            </a:r>
            <a:r>
              <a:rPr lang="en-US" altLang="zh-CN" sz="1100" i="0" kern="0" dirty="0" smtClean="0"/>
              <a:t>ASRM-2016</a:t>
            </a:r>
            <a:r>
              <a:rPr lang="zh-CN" altLang="en-US" sz="1100" i="0" kern="0" dirty="0" smtClean="0"/>
              <a:t>，</a:t>
            </a:r>
            <a:r>
              <a:rPr lang="en-US" altLang="zh-CN" sz="1100" i="0" kern="0" dirty="0" smtClean="0"/>
              <a:t>CUME-2018)</a:t>
            </a:r>
            <a:r>
              <a:rPr lang="zh-CN" altLang="en-US" sz="1100" i="0" kern="0" dirty="0" smtClean="0"/>
              <a:t>中至少一个识别为纵隔子宫。</a:t>
            </a:r>
            <a:endParaRPr lang="en-AU" sz="1100" i="0" kern="0" dirty="0"/>
          </a:p>
          <a:p>
            <a:r>
              <a:rPr lang="zh-CN" altLang="en-US" sz="1100" i="0" kern="0" dirty="0" smtClean="0"/>
              <a:t>三个定义都满足的只有</a:t>
            </a:r>
            <a:r>
              <a:rPr lang="en-US" altLang="zh-CN" sz="1100" i="0" kern="0" dirty="0" smtClean="0"/>
              <a:t>7/261(2.6%(95%CI</a:t>
            </a:r>
            <a:r>
              <a:rPr lang="zh-CN" altLang="en-US" sz="1100" i="0" kern="0" dirty="0" smtClean="0"/>
              <a:t>，</a:t>
            </a:r>
            <a:r>
              <a:rPr lang="en-US" altLang="zh-CN" sz="1100" i="0" kern="0" dirty="0" smtClean="0"/>
              <a:t>1.2-5.5%))</a:t>
            </a:r>
            <a:r>
              <a:rPr lang="zh-CN" altLang="en-US" sz="1100" i="0" kern="0" dirty="0" smtClean="0"/>
              <a:t>。</a:t>
            </a:r>
            <a:endParaRPr lang="en-AU" sz="1100" i="0" kern="0" dirty="0"/>
          </a:p>
          <a:p>
            <a:r>
              <a:rPr lang="zh-CN" altLang="en-US" sz="1100" i="0" kern="0" dirty="0" smtClean="0"/>
              <a:t>按照</a:t>
            </a:r>
            <a:r>
              <a:rPr lang="en-US" altLang="zh-CN" sz="1100" i="0" kern="0" dirty="0" smtClean="0"/>
              <a:t>ESHRE/ESGE-2016</a:t>
            </a:r>
            <a:r>
              <a:rPr lang="zh-CN" altLang="en-US" sz="1100" i="0" kern="0" dirty="0" smtClean="0"/>
              <a:t>标准，纵隔子宫的发生率</a:t>
            </a:r>
            <a:r>
              <a:rPr lang="en-US" altLang="zh-CN" sz="1100" i="0" kern="0" dirty="0" smtClean="0"/>
              <a:t>(31%</a:t>
            </a:r>
            <a:r>
              <a:rPr lang="zh-CN" altLang="en-US" sz="1100" i="0" kern="0" dirty="0" smtClean="0"/>
              <a:t>，</a:t>
            </a:r>
            <a:r>
              <a:rPr lang="en-US" altLang="zh-CN" sz="1100" i="0" kern="0" dirty="0" smtClean="0"/>
              <a:t>80/261)</a:t>
            </a:r>
            <a:r>
              <a:rPr lang="zh-CN" altLang="en-US" sz="1100" i="0" kern="0" dirty="0" smtClean="0"/>
              <a:t>明显升高：</a:t>
            </a:r>
            <a:r>
              <a:rPr lang="en-AU" sz="1100" i="0" kern="0" dirty="0" smtClean="0"/>
              <a:t> </a:t>
            </a:r>
          </a:p>
          <a:p>
            <a:pPr lvl="1"/>
            <a:r>
              <a:rPr lang="en-AU" sz="1100" i="0" kern="0" dirty="0" smtClean="0"/>
              <a:t>CUME-2018</a:t>
            </a:r>
            <a:r>
              <a:rPr lang="zh-CN" altLang="en-US" sz="1100" i="0" kern="0" dirty="0" smtClean="0"/>
              <a:t>标准</a:t>
            </a:r>
            <a:r>
              <a:rPr lang="en-US" altLang="zh-CN" sz="1100" i="0" kern="0" dirty="0" smtClean="0"/>
              <a:t>(12%</a:t>
            </a:r>
            <a:r>
              <a:rPr lang="zh-CN" altLang="en-US" sz="1100" i="0" kern="0" dirty="0" smtClean="0"/>
              <a:t>，</a:t>
            </a:r>
            <a:r>
              <a:rPr lang="en-US" altLang="zh-CN" sz="1100" i="0" kern="0" dirty="0" smtClean="0"/>
              <a:t>31/261</a:t>
            </a:r>
            <a:r>
              <a:rPr lang="zh-CN" altLang="en-US" sz="1100" i="0" kern="0" dirty="0" smtClean="0"/>
              <a:t>，</a:t>
            </a:r>
            <a:r>
              <a:rPr lang="en-AU" sz="1100" i="0" kern="0" dirty="0" smtClean="0"/>
              <a:t>RR=2.6(95%CI，1.8~3.8)，P＜0.0001) </a:t>
            </a:r>
            <a:r>
              <a:rPr lang="zh-CN" altLang="en-US" sz="1100" i="0" kern="0" dirty="0" smtClean="0"/>
              <a:t>，</a:t>
            </a:r>
            <a:endParaRPr lang="en-AU" sz="1100" i="0" kern="0" dirty="0" smtClean="0"/>
          </a:p>
          <a:p>
            <a:pPr lvl="1"/>
            <a:r>
              <a:rPr lang="en-AU" sz="1100" i="0" kern="0" dirty="0" smtClean="0"/>
              <a:t>ASRM-2016</a:t>
            </a:r>
            <a:r>
              <a:rPr lang="zh-CN" altLang="en-US" sz="1100" i="0" kern="0" dirty="0" smtClean="0"/>
              <a:t>标准</a:t>
            </a:r>
            <a:r>
              <a:rPr lang="en-US" altLang="zh-CN" sz="1100" i="0" kern="0" dirty="0" smtClean="0"/>
              <a:t>(5%</a:t>
            </a:r>
            <a:r>
              <a:rPr lang="zh-CN" altLang="en-US" sz="1100" i="0" kern="0" dirty="0" smtClean="0"/>
              <a:t>，</a:t>
            </a:r>
            <a:r>
              <a:rPr lang="en-US" altLang="zh-CN" sz="1100" i="0" kern="0" dirty="0" smtClean="0"/>
              <a:t>12/261</a:t>
            </a:r>
            <a:r>
              <a:rPr lang="zh-CN" altLang="en-US" sz="1100" i="0" kern="0" dirty="0" smtClean="0"/>
              <a:t>，</a:t>
            </a:r>
            <a:r>
              <a:rPr lang="en-AU" sz="1100" i="0" kern="0" dirty="0" smtClean="0"/>
              <a:t>RR=6.7(95%CI，3.7~11.9)，P＜0.0001)</a:t>
            </a:r>
            <a:r>
              <a:rPr lang="zh-CN" altLang="en-US" sz="1100" i="0" kern="0" dirty="0" smtClean="0"/>
              <a:t>。</a:t>
            </a:r>
            <a:endParaRPr lang="en-AU" sz="1100" i="0" kern="0" dirty="0"/>
          </a:p>
        </p:txBody>
      </p:sp>
      <p:sp>
        <p:nvSpPr>
          <p:cNvPr id="12" name="Text Box 5"/>
          <p:cNvSpPr txBox="1">
            <a:spLocks noChangeArrowheads="1"/>
          </p:cNvSpPr>
          <p:nvPr/>
        </p:nvSpPr>
        <p:spPr bwMode="auto">
          <a:xfrm>
            <a:off x="0" y="937891"/>
            <a:ext cx="9143999" cy="683264"/>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pic>
        <p:nvPicPr>
          <p:cNvPr id="6" name="Picture 5"/>
          <p:cNvPicPr>
            <a:picLocks noChangeAspect="1"/>
          </p:cNvPicPr>
          <p:nvPr/>
        </p:nvPicPr>
        <p:blipFill>
          <a:blip r:embed="rId5" cstate="print"/>
          <a:stretch>
            <a:fillRect/>
          </a:stretch>
        </p:blipFill>
        <p:spPr>
          <a:xfrm>
            <a:off x="261987" y="4571878"/>
            <a:ext cx="3130452" cy="2097482"/>
          </a:xfrm>
          <a:prstGeom prst="rect">
            <a:avLst/>
          </a:prstGeom>
        </p:spPr>
      </p:pic>
      <p:pic>
        <p:nvPicPr>
          <p:cNvPr id="8" name="Picture 7"/>
          <p:cNvPicPr>
            <a:picLocks noChangeAspect="1"/>
          </p:cNvPicPr>
          <p:nvPr/>
        </p:nvPicPr>
        <p:blipFill>
          <a:blip r:embed="rId6" cstate="print"/>
          <a:stretch>
            <a:fillRect/>
          </a:stretch>
        </p:blipFill>
        <p:spPr>
          <a:xfrm>
            <a:off x="4220541" y="2254604"/>
            <a:ext cx="4815955" cy="1724673"/>
          </a:xfrm>
          <a:prstGeom prst="rect">
            <a:avLst/>
          </a:prstGeom>
        </p:spPr>
      </p:pic>
      <p:sp>
        <p:nvSpPr>
          <p:cNvPr id="9" name="TextBox 8"/>
          <p:cNvSpPr txBox="1"/>
          <p:nvPr/>
        </p:nvSpPr>
        <p:spPr>
          <a:xfrm>
            <a:off x="4143373" y="3933056"/>
            <a:ext cx="4857784" cy="400110"/>
          </a:xfrm>
          <a:prstGeom prst="rect">
            <a:avLst/>
          </a:prstGeom>
          <a:noFill/>
        </p:spPr>
        <p:txBody>
          <a:bodyPr wrap="square" rtlCol="0">
            <a:spAutoFit/>
          </a:bodyPr>
          <a:lstStyle/>
          <a:p>
            <a:r>
              <a:rPr lang="zh-CN" altLang="en-US" sz="1000" i="0" dirty="0" smtClean="0"/>
              <a:t>符合三种纵隔子宫定义的子宫超声图像：根据</a:t>
            </a:r>
            <a:r>
              <a:rPr lang="en-US" altLang="zh-CN" sz="1000" i="0" dirty="0" smtClean="0"/>
              <a:t>(</a:t>
            </a:r>
            <a:r>
              <a:rPr lang="en-GB" sz="1000" i="0" dirty="0" smtClean="0"/>
              <a:t>a)ASRM-2016；(b)ESHRE/ESGE-2016</a:t>
            </a:r>
            <a:r>
              <a:rPr lang="zh-CN" altLang="en-US" sz="1000" i="0" dirty="0" smtClean="0"/>
              <a:t>和</a:t>
            </a:r>
            <a:r>
              <a:rPr lang="en-US" altLang="zh-CN" sz="1000" i="0" dirty="0" smtClean="0"/>
              <a:t>(</a:t>
            </a:r>
            <a:r>
              <a:rPr lang="en-GB" sz="1000" i="0" dirty="0" smtClean="0"/>
              <a:t>c)CUME-2018。</a:t>
            </a:r>
            <a:endParaRPr lang="en-GB" sz="1000" i="0" dirty="0"/>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4006</Words>
  <Application>Microsoft Office PowerPoint</Application>
  <PresentationFormat>On-screen Show (4:3)</PresentationFormat>
  <Paragraphs>160</Paragraphs>
  <Slides>14</Slides>
  <Notes>12</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14</vt:i4>
      </vt:variant>
    </vt:vector>
  </HeadingPairs>
  <TitlesOfParts>
    <vt:vector size="18" baseType="lpstr">
      <vt:lpstr>Arial</vt:lpstr>
      <vt:lpstr>Calibri</vt:lpstr>
      <vt:lpstr>Default Design</vt:lpstr>
      <vt:lpstr>5_Default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ISUOGUSR</dc:creator>
  <cp:lastModifiedBy>Renata Kotsia</cp:lastModifiedBy>
  <cp:revision>1024</cp:revision>
  <cp:lastPrinted>2011-09-13T15:07:00Z</cp:lastPrinted>
  <dcterms:created xsi:type="dcterms:W3CDTF">2016-05-13T18:06:00Z</dcterms:created>
  <dcterms:modified xsi:type="dcterms:W3CDTF">2020-01-20T11:39:36Z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2052-11.1.0.9339</vt:lpwstr>
  </property>
</Properties>
</file>