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handoutMasterIdLst>
    <p:handoutMasterId r:id="rId16"/>
  </p:handoutMasterIdLst>
  <p:sldIdLst>
    <p:sldId id="309" r:id="rId2"/>
    <p:sldId id="340" r:id="rId3"/>
    <p:sldId id="351" r:id="rId4"/>
    <p:sldId id="352" r:id="rId5"/>
    <p:sldId id="353" r:id="rId6"/>
    <p:sldId id="354" r:id="rId7"/>
    <p:sldId id="355" r:id="rId8"/>
    <p:sldId id="356" r:id="rId9"/>
    <p:sldId id="357" r:id="rId10"/>
    <p:sldId id="364" r:id="rId11"/>
    <p:sldId id="359" r:id="rId12"/>
    <p:sldId id="361" r:id="rId13"/>
    <p:sldId id="360" r:id="rId1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0F3FB"/>
    <a:srgbClr val="DEDDDA"/>
    <a:srgbClr val="E6B9B8"/>
    <a:srgbClr val="DAD8D4"/>
    <a:srgbClr val="EADEE7"/>
    <a:srgbClr val="E2E1DE"/>
    <a:srgbClr val="44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3" autoAdjust="0"/>
    <p:restoredTop sz="95304" autoAdjust="0"/>
  </p:normalViewPr>
  <p:slideViewPr>
    <p:cSldViewPr snapToObjects="1">
      <p:cViewPr varScale="1">
        <p:scale>
          <a:sx n="85" d="100"/>
          <a:sy n="85" d="100"/>
        </p:scale>
        <p:origin x="9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847FC7-DA70-4580-A99C-79171AF315F6}" type="datetimeFigureOut">
              <a:rPr lang="zh-CN" altLang="en-US" smtClean="0"/>
              <a:pPr/>
              <a:t>2018/10/11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763B11-3FB7-484C-8FB0-8AE82DAD0C4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A4A78E-3EE6-460E-BAE4-6F39EE78D39A}" type="slidenum">
              <a:rPr lang="en-GB" altLang="en-US"/>
              <a:pPr>
                <a:defRPr/>
              </a:pPr>
              <a:t>‹#›</a:t>
            </a:fld>
            <a:endParaRPr lang="en-GB" altLang="en-US"/>
          </a:p>
        </p:txBody>
      </p:sp>
    </p:spTree>
    <p:extLst>
      <p:ext uri="{BB962C8B-B14F-4D97-AF65-F5344CB8AC3E}">
        <p14:creationId xmlns:p14="http://schemas.microsoft.com/office/powerpoint/2010/main" val="2949848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333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10</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6893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11</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8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12</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780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13</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551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2</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304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3</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3098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4</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9942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5</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4099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6</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3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7</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2459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8</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1566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9</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226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08BDF1-9D91-4E9D-A985-AB887679A1A4}" type="slidenum">
              <a:rPr lang="en-GB" altLang="en-US"/>
              <a:pPr>
                <a:defRPr/>
              </a:pPr>
              <a:t>‹#›</a:t>
            </a:fld>
            <a:endParaRPr lang="en-GB" altLang="en-US"/>
          </a:p>
        </p:txBody>
      </p:sp>
    </p:spTree>
    <p:extLst>
      <p:ext uri="{BB962C8B-B14F-4D97-AF65-F5344CB8AC3E}">
        <p14:creationId xmlns:p14="http://schemas.microsoft.com/office/powerpoint/2010/main" val="28653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4D0954-41DC-4048-AD49-8681FC5FEB85}" type="slidenum">
              <a:rPr lang="en-GB" altLang="en-US"/>
              <a:pPr>
                <a:defRPr/>
              </a:pPr>
              <a:t>‹#›</a:t>
            </a:fld>
            <a:endParaRPr lang="en-GB" altLang="en-US"/>
          </a:p>
        </p:txBody>
      </p:sp>
    </p:spTree>
    <p:extLst>
      <p:ext uri="{BB962C8B-B14F-4D97-AF65-F5344CB8AC3E}">
        <p14:creationId xmlns:p14="http://schemas.microsoft.com/office/powerpoint/2010/main" val="36506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D981B3-F320-46FA-959C-EC02D7CB87D8}" type="slidenum">
              <a:rPr lang="en-GB" altLang="en-US"/>
              <a:pPr>
                <a:defRPr/>
              </a:pPr>
              <a:t>‹#›</a:t>
            </a:fld>
            <a:endParaRPr lang="en-GB" altLang="en-US"/>
          </a:p>
        </p:txBody>
      </p:sp>
    </p:spTree>
    <p:extLst>
      <p:ext uri="{BB962C8B-B14F-4D97-AF65-F5344CB8AC3E}">
        <p14:creationId xmlns:p14="http://schemas.microsoft.com/office/powerpoint/2010/main" val="17096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AA0C07-FBAB-45EA-9EA0-0F846D884E94}" type="slidenum">
              <a:rPr lang="en-GB" altLang="en-US"/>
              <a:pPr>
                <a:defRPr/>
              </a:pPr>
              <a:t>‹#›</a:t>
            </a:fld>
            <a:endParaRPr lang="en-GB" altLang="en-US"/>
          </a:p>
        </p:txBody>
      </p:sp>
    </p:spTree>
    <p:extLst>
      <p:ext uri="{BB962C8B-B14F-4D97-AF65-F5344CB8AC3E}">
        <p14:creationId xmlns:p14="http://schemas.microsoft.com/office/powerpoint/2010/main" val="1925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842D02-3FAE-4A94-B744-96C0B9096095}" type="slidenum">
              <a:rPr lang="en-GB" altLang="en-US"/>
              <a:pPr>
                <a:defRPr/>
              </a:pPr>
              <a:t>‹#›</a:t>
            </a:fld>
            <a:endParaRPr lang="en-GB" altLang="en-US"/>
          </a:p>
        </p:txBody>
      </p:sp>
    </p:spTree>
    <p:extLst>
      <p:ext uri="{BB962C8B-B14F-4D97-AF65-F5344CB8AC3E}">
        <p14:creationId xmlns:p14="http://schemas.microsoft.com/office/powerpoint/2010/main" val="267530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672DF-3394-4394-872F-F7B9D8F0B6BD}" type="slidenum">
              <a:rPr lang="en-GB" altLang="en-US"/>
              <a:pPr>
                <a:defRPr/>
              </a:pPr>
              <a:t>‹#›</a:t>
            </a:fld>
            <a:endParaRPr lang="en-GB" altLang="en-US"/>
          </a:p>
        </p:txBody>
      </p:sp>
    </p:spTree>
    <p:extLst>
      <p:ext uri="{BB962C8B-B14F-4D97-AF65-F5344CB8AC3E}">
        <p14:creationId xmlns:p14="http://schemas.microsoft.com/office/powerpoint/2010/main" val="3828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2C1DFD-8525-4B64-A219-C894CA097007}" type="slidenum">
              <a:rPr lang="en-GB" altLang="en-US"/>
              <a:pPr>
                <a:defRPr/>
              </a:pPr>
              <a:t>‹#›</a:t>
            </a:fld>
            <a:endParaRPr lang="en-GB" altLang="en-US"/>
          </a:p>
        </p:txBody>
      </p:sp>
    </p:spTree>
    <p:extLst>
      <p:ext uri="{BB962C8B-B14F-4D97-AF65-F5344CB8AC3E}">
        <p14:creationId xmlns:p14="http://schemas.microsoft.com/office/powerpoint/2010/main" val="28387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B712F23-2806-4EF2-802D-8768E9DA9CC0}" type="slidenum">
              <a:rPr lang="en-GB" altLang="en-US"/>
              <a:pPr>
                <a:defRPr/>
              </a:pPr>
              <a:t>‹#›</a:t>
            </a:fld>
            <a:endParaRPr lang="en-GB" altLang="en-US"/>
          </a:p>
        </p:txBody>
      </p:sp>
    </p:spTree>
    <p:extLst>
      <p:ext uri="{BB962C8B-B14F-4D97-AF65-F5344CB8AC3E}">
        <p14:creationId xmlns:p14="http://schemas.microsoft.com/office/powerpoint/2010/main" val="31001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158C17-ACF6-4ED4-9A33-6E121EB48A0E}" type="slidenum">
              <a:rPr lang="en-GB" altLang="en-US"/>
              <a:pPr>
                <a:defRPr/>
              </a:pPr>
              <a:t>‹#›</a:t>
            </a:fld>
            <a:endParaRPr lang="en-GB" altLang="en-US"/>
          </a:p>
        </p:txBody>
      </p:sp>
    </p:spTree>
    <p:extLst>
      <p:ext uri="{BB962C8B-B14F-4D97-AF65-F5344CB8AC3E}">
        <p14:creationId xmlns:p14="http://schemas.microsoft.com/office/powerpoint/2010/main" val="2361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167FF1-7836-416C-83DA-F5E58369D55D}" type="slidenum">
              <a:rPr lang="en-GB" altLang="en-US"/>
              <a:pPr>
                <a:defRPr/>
              </a:pPr>
              <a:t>‹#›</a:t>
            </a:fld>
            <a:endParaRPr lang="en-GB" altLang="en-US"/>
          </a:p>
        </p:txBody>
      </p:sp>
    </p:spTree>
    <p:extLst>
      <p:ext uri="{BB962C8B-B14F-4D97-AF65-F5344CB8AC3E}">
        <p14:creationId xmlns:p14="http://schemas.microsoft.com/office/powerpoint/2010/main" val="253736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90225B-4AA4-4B8F-984C-A32A5D582A94}" type="slidenum">
              <a:rPr lang="en-GB" altLang="en-US"/>
              <a:pPr>
                <a:defRPr/>
              </a:pPr>
              <a:t>‹#›</a:t>
            </a:fld>
            <a:endParaRPr lang="en-GB" altLang="en-US"/>
          </a:p>
        </p:txBody>
      </p:sp>
    </p:spTree>
    <p:extLst>
      <p:ext uri="{BB962C8B-B14F-4D97-AF65-F5344CB8AC3E}">
        <p14:creationId xmlns:p14="http://schemas.microsoft.com/office/powerpoint/2010/main" val="33794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6A2C6E-5D53-48DC-9A64-03C2834424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611187" y="1288363"/>
            <a:ext cx="7921625" cy="89255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smtClean="0">
                <a:latin typeface="+mj-lt"/>
              </a:rPr>
              <a:t>UOG Journal Club: October 2018</a:t>
            </a:r>
          </a:p>
          <a:p>
            <a:pPr algn="ctr">
              <a:defRPr/>
            </a:pPr>
            <a:r>
              <a:rPr lang="zh-CN" altLang="en-US" sz="2000" b="1" dirty="0" smtClean="0">
                <a:latin typeface="+mj-lt"/>
              </a:rPr>
              <a:t>国际妇产超声杂志俱乐</a:t>
            </a:r>
            <a:r>
              <a:rPr lang="zh-CN" altLang="en-US" sz="2000" b="1" dirty="0" smtClean="0">
                <a:latin typeface="+mj-lt"/>
              </a:rPr>
              <a:t>部</a:t>
            </a:r>
            <a:endParaRPr lang="en-GB" sz="2000" b="1" dirty="0" smtClean="0">
              <a:latin typeface="+mj-lt"/>
            </a:endParaRPr>
          </a:p>
        </p:txBody>
      </p:sp>
      <p:pic>
        <p:nvPicPr>
          <p:cNvPr id="3076"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4647583"/>
            <a:ext cx="2476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395536" y="2125305"/>
            <a:ext cx="8534555" cy="1631216"/>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dirty="0">
                <a:latin typeface="+mj-lt"/>
              </a:rPr>
              <a:t>Maternal hemodynamics, fetal biometry and Doppler indices</a:t>
            </a:r>
          </a:p>
          <a:p>
            <a:pPr algn="ctr" eaLnBrk="1" hangingPunct="1">
              <a:defRPr/>
            </a:pPr>
            <a:r>
              <a:rPr lang="en-US" sz="2000" b="1" dirty="0">
                <a:latin typeface="+mj-lt"/>
              </a:rPr>
              <a:t>in pregnancies followed up for suspected fetal growth</a:t>
            </a:r>
          </a:p>
          <a:p>
            <a:pPr algn="ctr" eaLnBrk="1" hangingPunct="1">
              <a:defRPr/>
            </a:pPr>
            <a:r>
              <a:rPr lang="en-US" sz="2000" b="1" smtClean="0">
                <a:latin typeface="+mj-lt"/>
              </a:rPr>
              <a:t>Restriction</a:t>
            </a:r>
          </a:p>
          <a:p>
            <a:pPr algn="ctr" eaLnBrk="1" hangingPunct="1">
              <a:defRPr/>
            </a:pPr>
            <a:r>
              <a:rPr lang="zh-CN" altLang="en-US" sz="2000" b="1" smtClean="0">
                <a:latin typeface="+mj-lt"/>
              </a:rPr>
              <a:t>对于随访可疑为宫内生长受限的胎儿，其妊娠期母体血流动力、胎儿生长发育及多普勒指标的变化</a:t>
            </a:r>
            <a:endParaRPr lang="en-US" sz="2000" b="1" dirty="0" smtClean="0">
              <a:latin typeface="+mj-lt"/>
            </a:endParaRPr>
          </a:p>
        </p:txBody>
      </p:sp>
      <p:sp>
        <p:nvSpPr>
          <p:cNvPr id="3078" name="TextBox 2"/>
          <p:cNvSpPr txBox="1">
            <a:spLocks noChangeArrowheads="1"/>
          </p:cNvSpPr>
          <p:nvPr/>
        </p:nvSpPr>
        <p:spPr bwMode="auto">
          <a:xfrm>
            <a:off x="2881170" y="4941168"/>
            <a:ext cx="6048921" cy="1354217"/>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dirty="0" smtClean="0">
                <a:latin typeface="+mj-lt"/>
              </a:rPr>
              <a:t>Journal Club slides prepared by Dr Alessandra </a:t>
            </a:r>
            <a:r>
              <a:rPr lang="en-GB" dirty="0" err="1" smtClean="0">
                <a:latin typeface="+mj-lt"/>
              </a:rPr>
              <a:t>Familiari</a:t>
            </a:r>
            <a:endParaRPr lang="en-GB" dirty="0" smtClean="0">
              <a:latin typeface="+mj-lt"/>
            </a:endParaRPr>
          </a:p>
          <a:p>
            <a:pPr algn="ctr" eaLnBrk="1" hangingPunct="1">
              <a:defRPr/>
            </a:pPr>
            <a:r>
              <a:rPr lang="en-GB" dirty="0" smtClean="0">
                <a:latin typeface="+mj-lt"/>
              </a:rPr>
              <a:t>(UOG Editor for Trainees</a:t>
            </a:r>
            <a:r>
              <a:rPr lang="en-GB" dirty="0" smtClean="0">
                <a:latin typeface="+mj-lt"/>
              </a:rPr>
              <a:t>)</a:t>
            </a:r>
          </a:p>
          <a:p>
            <a:pPr algn="ctr" eaLnBrk="1" hangingPunct="1">
              <a:defRPr/>
            </a:pPr>
            <a:endParaRPr lang="en-GB" sz="1000" dirty="0" smtClean="0">
              <a:latin typeface="+mj-lt"/>
            </a:endParaRPr>
          </a:p>
          <a:p>
            <a:pPr algn="ctr" eaLnBrk="1" hangingPunct="1">
              <a:defRPr/>
            </a:pPr>
            <a:r>
              <a:rPr lang="en-GB" dirty="0">
                <a:latin typeface="+mj-lt"/>
              </a:rPr>
              <a:t>Translation by </a:t>
            </a:r>
            <a:r>
              <a:rPr lang="en-GB" dirty="0" smtClean="0">
                <a:latin typeface="+mj-lt"/>
              </a:rPr>
              <a:t>Dr </a:t>
            </a:r>
            <a:r>
              <a:rPr lang="en-GB" dirty="0" err="1">
                <a:latin typeface="+mj-lt"/>
              </a:rPr>
              <a:t>Lijuan</a:t>
            </a:r>
            <a:r>
              <a:rPr lang="en-GB" dirty="0">
                <a:latin typeface="+mj-lt"/>
              </a:rPr>
              <a:t> Sun and </a:t>
            </a:r>
            <a:r>
              <a:rPr lang="en-GB" dirty="0" err="1">
                <a:latin typeface="+mj-lt"/>
              </a:rPr>
              <a:t>Prof.</a:t>
            </a:r>
            <a:r>
              <a:rPr lang="en-GB" dirty="0">
                <a:latin typeface="+mj-lt"/>
              </a:rPr>
              <a:t> </a:t>
            </a:r>
            <a:r>
              <a:rPr lang="en-GB" dirty="0" err="1">
                <a:latin typeface="+mj-lt"/>
              </a:rPr>
              <a:t>Qingqing</a:t>
            </a:r>
            <a:r>
              <a:rPr lang="en-GB" dirty="0">
                <a:latin typeface="+mj-lt"/>
              </a:rPr>
              <a:t> Wu, ISUOG China Task Force</a:t>
            </a:r>
            <a:endParaRPr lang="en-GB" dirty="0" smtClean="0">
              <a:latin typeface="+mj-lt"/>
            </a:endParaRPr>
          </a:p>
        </p:txBody>
      </p:sp>
      <p:sp>
        <p:nvSpPr>
          <p:cNvPr id="9" name="TextBox 1"/>
          <p:cNvSpPr txBox="1">
            <a:spLocks noChangeArrowheads="1"/>
          </p:cNvSpPr>
          <p:nvPr/>
        </p:nvSpPr>
        <p:spPr bwMode="auto">
          <a:xfrm>
            <a:off x="179388" y="3756521"/>
            <a:ext cx="8526002" cy="92333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tabLst>
                <a:tab pos="788988" algn="l"/>
                <a:tab pos="881063" algn="l"/>
              </a:tabLst>
              <a:defRPr/>
            </a:pPr>
            <a:r>
              <a:rPr lang="en-US" dirty="0" smtClean="0">
                <a:latin typeface="+mj-lt"/>
              </a:rPr>
              <a:t>L. A. Roberts, H. Z. Ling, L. C. Poon, K. H. </a:t>
            </a:r>
            <a:r>
              <a:rPr lang="en-US" dirty="0" err="1" smtClean="0">
                <a:latin typeface="+mj-lt"/>
              </a:rPr>
              <a:t>Nicolaides</a:t>
            </a:r>
            <a:r>
              <a:rPr lang="en-US" dirty="0" smtClean="0">
                <a:latin typeface="+mj-lt"/>
              </a:rPr>
              <a:t> and N. A. </a:t>
            </a:r>
            <a:r>
              <a:rPr lang="en-US" dirty="0" err="1" smtClean="0">
                <a:latin typeface="+mj-lt"/>
              </a:rPr>
              <a:t>Kametas</a:t>
            </a:r>
            <a:endParaRPr lang="en-US" dirty="0" smtClean="0">
              <a:latin typeface="+mj-lt"/>
            </a:endParaRPr>
          </a:p>
          <a:p>
            <a:pPr algn="ctr" eaLnBrk="1" hangingPunct="1">
              <a:tabLst>
                <a:tab pos="788988" algn="l"/>
                <a:tab pos="881063" algn="l"/>
              </a:tabLst>
              <a:defRPr/>
            </a:pPr>
            <a:r>
              <a:rPr lang="en-US" i="1" dirty="0" smtClean="0">
                <a:latin typeface="+mj-lt"/>
              </a:rPr>
              <a:t>Volume 52, Issue 4, pages 507</a:t>
            </a:r>
            <a:r>
              <a:rPr lang="en-GB" i="1" dirty="0" smtClean="0"/>
              <a:t>–</a:t>
            </a:r>
            <a:r>
              <a:rPr lang="en-US" i="1" dirty="0" smtClean="0">
                <a:latin typeface="+mj-lt"/>
              </a:rPr>
              <a:t>514</a:t>
            </a:r>
          </a:p>
          <a:p>
            <a:pPr algn="ctr" eaLnBrk="1" hangingPunct="1">
              <a:tabLst>
                <a:tab pos="788988" algn="l"/>
                <a:tab pos="881063" algn="l"/>
              </a:tabLst>
              <a:defRPr/>
            </a:pPr>
            <a:endParaRPr lang="en-US" i="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7" name="CasellaDiTesto 6"/>
          <p:cNvSpPr txBox="1"/>
          <p:nvPr/>
        </p:nvSpPr>
        <p:spPr>
          <a:xfrm>
            <a:off x="107504" y="2051556"/>
            <a:ext cx="8713093" cy="523220"/>
          </a:xfrm>
          <a:prstGeom prst="rect">
            <a:avLst/>
          </a:prstGeom>
          <a:noFill/>
        </p:spPr>
        <p:txBody>
          <a:bodyPr wrap="square" rtlCol="0">
            <a:spAutoFit/>
          </a:bodyPr>
          <a:lstStyle/>
          <a:p>
            <a:pPr algn="ctr"/>
            <a:r>
              <a:rPr lang="en-GB" sz="2800" b="1" smtClean="0"/>
              <a:t>Results</a:t>
            </a:r>
            <a:r>
              <a:rPr lang="zh-CN" altLang="en-US" sz="2800" b="1" smtClean="0"/>
              <a:t>结果</a:t>
            </a:r>
            <a:endParaRPr lang="en-GB" sz="2800" b="1" dirty="0"/>
          </a:p>
        </p:txBody>
      </p:sp>
      <p:sp>
        <p:nvSpPr>
          <p:cNvPr id="8" name="CasellaDiTesto 7"/>
          <p:cNvSpPr txBox="1"/>
          <p:nvPr/>
        </p:nvSpPr>
        <p:spPr>
          <a:xfrm>
            <a:off x="323528" y="2807514"/>
            <a:ext cx="8497070" cy="3693319"/>
          </a:xfrm>
          <a:prstGeom prst="rect">
            <a:avLst/>
          </a:prstGeom>
          <a:noFill/>
          <a:ln>
            <a:noFill/>
          </a:ln>
        </p:spPr>
        <p:txBody>
          <a:bodyPr wrap="square" rtlCol="0">
            <a:spAutoFit/>
          </a:bodyPr>
          <a:lstStyle/>
          <a:p>
            <a:pPr marL="285750" indent="-285750" algn="just">
              <a:buFont typeface="Arial" charset="0"/>
              <a:buChar char="•"/>
            </a:pPr>
            <a:r>
              <a:rPr lang="it-IT" dirty="0"/>
              <a:t>Multivariate logistic regression analysis for the </a:t>
            </a:r>
            <a:r>
              <a:rPr lang="it-IT" dirty="0" smtClean="0"/>
              <a:t>prediction of </a:t>
            </a:r>
            <a:r>
              <a:rPr lang="it-IT" dirty="0"/>
              <a:t>delivery of a neonate with a birth </a:t>
            </a:r>
            <a:r>
              <a:rPr lang="it-IT" dirty="0" smtClean="0"/>
              <a:t>weight &lt; 3</a:t>
            </a:r>
            <a:r>
              <a:rPr lang="en-GB" baseline="30000" dirty="0" err="1"/>
              <a:t>th</a:t>
            </a:r>
            <a:r>
              <a:rPr lang="it-IT" dirty="0" smtClean="0"/>
              <a:t> percentile demonstrated that the </a:t>
            </a:r>
            <a:r>
              <a:rPr lang="it-IT" dirty="0"/>
              <a:t>addition of maternal hemodynamic variables </a:t>
            </a:r>
            <a:r>
              <a:rPr lang="it-IT" dirty="0" smtClean="0"/>
              <a:t>produced a </a:t>
            </a:r>
            <a:r>
              <a:rPr lang="it-IT" dirty="0"/>
              <a:t>better prediction model than did the </a:t>
            </a:r>
            <a:r>
              <a:rPr lang="it-IT" dirty="0" smtClean="0"/>
              <a:t>one based </a:t>
            </a:r>
            <a:r>
              <a:rPr lang="it-IT" dirty="0"/>
              <a:t>solely on maternal demographics, fetal </a:t>
            </a:r>
            <a:r>
              <a:rPr lang="it-IT" dirty="0" smtClean="0"/>
              <a:t>biometry and </a:t>
            </a:r>
            <a:r>
              <a:rPr lang="it-IT" dirty="0"/>
              <a:t>Doppler </a:t>
            </a:r>
            <a:r>
              <a:rPr lang="it-IT" dirty="0" smtClean="0"/>
              <a:t>indices.</a:t>
            </a:r>
            <a:r>
              <a:rPr lang="zh-CN" altLang="en-US" dirty="0" smtClean="0"/>
              <a:t>预测新生儿出生体重小于第</a:t>
            </a:r>
            <a:r>
              <a:rPr lang="en-US" altLang="zh-CN" dirty="0" smtClean="0"/>
              <a:t>3</a:t>
            </a:r>
            <a:r>
              <a:rPr lang="zh-CN" altLang="en-US" dirty="0" smtClean="0"/>
              <a:t>百分位的多元逻辑回归分析显示，加入母体血流动力指标比仅仅使用母体一般情况指标、胎儿生长发育和多普勒指标更能形成好的预测模型。</a:t>
            </a:r>
            <a:endParaRPr lang="it-IT" dirty="0" smtClean="0"/>
          </a:p>
          <a:p>
            <a:pPr marL="285750" indent="-285750" algn="just">
              <a:buFont typeface="Arial" charset="0"/>
              <a:buChar char="•"/>
            </a:pPr>
            <a:r>
              <a:rPr lang="it-IT" dirty="0"/>
              <a:t>M</a:t>
            </a:r>
            <a:r>
              <a:rPr lang="it-IT" dirty="0" smtClean="0"/>
              <a:t>ultivariate </a:t>
            </a:r>
            <a:r>
              <a:rPr lang="it-IT" dirty="0"/>
              <a:t>logistic regression analysis for the </a:t>
            </a:r>
            <a:r>
              <a:rPr lang="it-IT" dirty="0" smtClean="0"/>
              <a:t>prediction of </a:t>
            </a:r>
            <a:r>
              <a:rPr lang="it-IT" dirty="0"/>
              <a:t>subsequent </a:t>
            </a:r>
            <a:r>
              <a:rPr lang="it-IT" dirty="0" smtClean="0"/>
              <a:t>FGR showed that </a:t>
            </a:r>
            <a:r>
              <a:rPr lang="it-IT" dirty="0"/>
              <a:t>maternal hemodynamic </a:t>
            </a:r>
            <a:r>
              <a:rPr lang="it-IT" dirty="0" smtClean="0"/>
              <a:t>variables did </a:t>
            </a:r>
            <a:r>
              <a:rPr lang="it-IT" dirty="0"/>
              <a:t>not provide an improvement in the </a:t>
            </a:r>
            <a:r>
              <a:rPr lang="it-IT" dirty="0" smtClean="0"/>
              <a:t>prediction model </a:t>
            </a:r>
            <a:r>
              <a:rPr lang="it-IT" dirty="0"/>
              <a:t>based on maternal demographics, </a:t>
            </a:r>
            <a:r>
              <a:rPr lang="it-IT" dirty="0" smtClean="0"/>
              <a:t>fetal biometry </a:t>
            </a:r>
            <a:r>
              <a:rPr lang="it-IT" dirty="0"/>
              <a:t>and Doppler </a:t>
            </a:r>
            <a:r>
              <a:rPr lang="it-IT" dirty="0" smtClean="0"/>
              <a:t>indices.</a:t>
            </a:r>
            <a:r>
              <a:rPr lang="zh-CN" altLang="en-US" dirty="0" smtClean="0"/>
              <a:t>预测之后发生</a:t>
            </a:r>
            <a:r>
              <a:rPr lang="en-US" altLang="zh-CN" dirty="0" smtClean="0"/>
              <a:t>FGR</a:t>
            </a:r>
            <a:r>
              <a:rPr lang="zh-CN" altLang="en-US" dirty="0" smtClean="0"/>
              <a:t>的多元逻辑回归分析显示，在母体一般情况、胎儿生长发育和多普勒指标中加入母体血流动力指标不能形成更好的预测模型。</a:t>
            </a:r>
            <a:endParaRPr lang="it-IT" dirty="0"/>
          </a:p>
        </p:txBody>
      </p:sp>
    </p:spTree>
    <p:extLst>
      <p:ext uri="{BB962C8B-B14F-4D97-AF65-F5344CB8AC3E}">
        <p14:creationId xmlns:p14="http://schemas.microsoft.com/office/powerpoint/2010/main" val="73140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215452" y="1844824"/>
            <a:ext cx="8713093" cy="523220"/>
          </a:xfrm>
          <a:prstGeom prst="rect">
            <a:avLst/>
          </a:prstGeom>
          <a:noFill/>
        </p:spPr>
        <p:txBody>
          <a:bodyPr wrap="square" rtlCol="0">
            <a:spAutoFit/>
          </a:bodyPr>
          <a:lstStyle/>
          <a:p>
            <a:pPr algn="ctr"/>
            <a:r>
              <a:rPr lang="en-GB" sz="2800" b="1" smtClean="0"/>
              <a:t>Discussion</a:t>
            </a:r>
            <a:r>
              <a:rPr lang="zh-CN" altLang="en-US" sz="2800" b="1" smtClean="0"/>
              <a:t>讨论</a:t>
            </a:r>
            <a:endParaRPr lang="en-GB" sz="2800" b="1" dirty="0" smtClean="0"/>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0" y="2368044"/>
            <a:ext cx="8713092" cy="4031873"/>
          </a:xfrm>
          <a:prstGeom prst="rect">
            <a:avLst/>
          </a:prstGeom>
          <a:noFill/>
        </p:spPr>
        <p:txBody>
          <a:bodyPr wrap="square" rtlCol="0">
            <a:spAutoFit/>
          </a:bodyPr>
          <a:lstStyle/>
          <a:p>
            <a:pPr marL="285750" indent="-285750" algn="just">
              <a:buFont typeface="Arial" charset="0"/>
              <a:buChar char="•"/>
            </a:pPr>
            <a:r>
              <a:rPr lang="en-GB" sz="1600" dirty="0" smtClean="0"/>
              <a:t>All three groups at presentation were characterized by lower maternal SV and CO Z-scores and higher PVR Z-score compared with normal pregnancies.3</a:t>
            </a:r>
            <a:r>
              <a:rPr lang="zh-CN" altLang="en-US" sz="1600" dirty="0" smtClean="0"/>
              <a:t>组即时数据显示，与正常妊娠相比母体每博输出量和心输出量的</a:t>
            </a:r>
            <a:r>
              <a:rPr lang="en-US" altLang="zh-CN" sz="1600" dirty="0" smtClean="0"/>
              <a:t>Z</a:t>
            </a:r>
            <a:r>
              <a:rPr lang="zh-CN" altLang="en-US" sz="1600" dirty="0" smtClean="0"/>
              <a:t>评分较低，</a:t>
            </a:r>
            <a:r>
              <a:rPr lang="en-GB" altLang="zh-CN" sz="1600" dirty="0" smtClean="0"/>
              <a:t> PVR Z</a:t>
            </a:r>
            <a:r>
              <a:rPr lang="zh-CN" altLang="en-US" sz="1600" dirty="0" smtClean="0"/>
              <a:t>评分较高。</a:t>
            </a:r>
            <a:endParaRPr lang="en-GB" sz="1600" dirty="0"/>
          </a:p>
          <a:p>
            <a:pPr marL="285750" indent="-285750" algn="just">
              <a:buFont typeface="Arial" charset="0"/>
              <a:buChar char="•"/>
            </a:pPr>
            <a:r>
              <a:rPr lang="en-GB" sz="1600" dirty="0" smtClean="0"/>
              <a:t>Women with an abnormal </a:t>
            </a:r>
            <a:r>
              <a:rPr lang="en-GB" sz="1600" dirty="0" err="1" smtClean="0"/>
              <a:t>fetal</a:t>
            </a:r>
            <a:r>
              <a:rPr lang="en-GB" sz="1600" dirty="0" smtClean="0"/>
              <a:t> Doppler index at presentation demonstrated the lowest CO and SV Z-scores, highest PVR Z-scores, asymmetrical biometry, signs of redistribution and the highest </a:t>
            </a:r>
            <a:r>
              <a:rPr lang="en-GB" sz="1600" dirty="0" err="1" smtClean="0"/>
              <a:t>UtA</a:t>
            </a:r>
            <a:r>
              <a:rPr lang="en-GB" sz="1600" dirty="0" smtClean="0"/>
              <a:t>-PI Z-score. </a:t>
            </a:r>
            <a:r>
              <a:rPr lang="zh-CN" altLang="en-US" sz="1600" dirty="0" smtClean="0"/>
              <a:t>具有异常胎儿频谱的母体其</a:t>
            </a:r>
            <a:r>
              <a:rPr lang="en-US" altLang="zh-CN" sz="1600" dirty="0" smtClean="0"/>
              <a:t>CO</a:t>
            </a:r>
            <a:r>
              <a:rPr lang="zh-CN" altLang="en-US" sz="1600" dirty="0" smtClean="0"/>
              <a:t>和</a:t>
            </a:r>
            <a:r>
              <a:rPr lang="en-US" altLang="zh-CN" sz="1600" dirty="0" smtClean="0"/>
              <a:t>SV</a:t>
            </a:r>
            <a:r>
              <a:rPr lang="zh-CN" altLang="en-US" sz="1600" dirty="0" smtClean="0"/>
              <a:t>的</a:t>
            </a:r>
            <a:r>
              <a:rPr lang="en-US" altLang="zh-CN" sz="1600" dirty="0" smtClean="0"/>
              <a:t>Z</a:t>
            </a:r>
            <a:r>
              <a:rPr lang="zh-CN" altLang="en-US" sz="1600" dirty="0" smtClean="0"/>
              <a:t>评分最低，</a:t>
            </a:r>
            <a:r>
              <a:rPr lang="en-GB" altLang="zh-CN" sz="1600" dirty="0" smtClean="0"/>
              <a:t> PVR Z</a:t>
            </a:r>
            <a:r>
              <a:rPr lang="zh-CN" altLang="en-US" sz="1600" dirty="0" smtClean="0"/>
              <a:t>评分最高，胎儿发育不对称，胎儿血流重分布及</a:t>
            </a:r>
            <a:r>
              <a:rPr lang="en-GB" altLang="zh-CN" sz="1600" dirty="0" err="1" smtClean="0"/>
              <a:t>UtA</a:t>
            </a:r>
            <a:r>
              <a:rPr lang="en-GB" altLang="zh-CN" sz="1600" dirty="0" smtClean="0"/>
              <a:t>-PI Z</a:t>
            </a:r>
            <a:r>
              <a:rPr lang="zh-CN" altLang="en-US" sz="1600" dirty="0" smtClean="0"/>
              <a:t>评分最高。</a:t>
            </a:r>
            <a:endParaRPr lang="en-GB" sz="1600" dirty="0"/>
          </a:p>
          <a:p>
            <a:pPr marL="285750" indent="-285750" algn="just">
              <a:buFont typeface="Arial" charset="0"/>
              <a:buChar char="•"/>
            </a:pPr>
            <a:r>
              <a:rPr lang="en-GB" sz="1600" dirty="0" smtClean="0"/>
              <a:t>Pregnancies that subsequently demonstrated abnormal </a:t>
            </a:r>
            <a:r>
              <a:rPr lang="en-GB" sz="1600" dirty="0" err="1" smtClean="0"/>
              <a:t>fetal</a:t>
            </a:r>
            <a:r>
              <a:rPr lang="en-GB" sz="1600" dirty="0" smtClean="0"/>
              <a:t> Doppler indices had no significant differences in terms of maternal </a:t>
            </a:r>
            <a:r>
              <a:rPr lang="en-GB" sz="1600" dirty="0" err="1" smtClean="0"/>
              <a:t>hemodynamics</a:t>
            </a:r>
            <a:r>
              <a:rPr lang="en-GB" sz="1600" dirty="0" smtClean="0"/>
              <a:t>, </a:t>
            </a:r>
            <a:r>
              <a:rPr lang="en-GB" sz="1600" dirty="0" err="1" smtClean="0"/>
              <a:t>fetal</a:t>
            </a:r>
            <a:r>
              <a:rPr lang="en-GB" sz="1600" dirty="0" smtClean="0"/>
              <a:t> biometry and Doppler indices, apart from higher UA-PI Z-score.</a:t>
            </a:r>
            <a:r>
              <a:rPr lang="zh-CN" altLang="en-US" sz="1600" dirty="0" smtClean="0"/>
              <a:t>在接下来的检查中出现胎儿异常多普勒频谱妊娠中，除了</a:t>
            </a:r>
            <a:r>
              <a:rPr lang="en-GB" altLang="zh-CN" sz="1600" dirty="0" smtClean="0"/>
              <a:t>UA-PI Z</a:t>
            </a:r>
            <a:r>
              <a:rPr lang="zh-CN" altLang="en-US" sz="1600" dirty="0" smtClean="0"/>
              <a:t>评分较高之外，母体血流动力学、胎儿生长发育和多普勒指标均显示无统计学差异。</a:t>
            </a:r>
            <a:endParaRPr lang="en-GB" sz="1600" dirty="0"/>
          </a:p>
          <a:p>
            <a:pPr marL="285750" indent="-285750" algn="just">
              <a:buFont typeface="Arial" charset="0"/>
              <a:buChar char="•"/>
            </a:pPr>
            <a:r>
              <a:rPr lang="en-GB" sz="1600" dirty="0" smtClean="0"/>
              <a:t>Pregnancies with a birth weight &lt; 3</a:t>
            </a:r>
            <a:r>
              <a:rPr lang="en-GB" sz="1600" baseline="30000" dirty="0"/>
              <a:t>th</a:t>
            </a:r>
            <a:r>
              <a:rPr lang="en-GB" sz="1600" dirty="0" smtClean="0"/>
              <a:t> percentile had distinct differences compared with those with birth weight ≥</a:t>
            </a:r>
            <a:r>
              <a:rPr lang="en-GB" sz="1600" dirty="0"/>
              <a:t> </a:t>
            </a:r>
            <a:r>
              <a:rPr lang="en-GB" sz="1600" dirty="0" smtClean="0"/>
              <a:t>3</a:t>
            </a:r>
            <a:r>
              <a:rPr lang="en-GB" sz="1600" baseline="30000" dirty="0" smtClean="0"/>
              <a:t>th</a:t>
            </a:r>
            <a:r>
              <a:rPr lang="en-GB" sz="1600" dirty="0" smtClean="0"/>
              <a:t> percentile in terms of maternal </a:t>
            </a:r>
            <a:r>
              <a:rPr lang="en-GB" sz="1600" dirty="0" err="1" smtClean="0"/>
              <a:t>hemodynamics</a:t>
            </a:r>
            <a:r>
              <a:rPr lang="en-GB" sz="1600" dirty="0" smtClean="0"/>
              <a:t> and </a:t>
            </a:r>
            <a:r>
              <a:rPr lang="en-GB" sz="1600" dirty="0" err="1" smtClean="0"/>
              <a:t>fetal</a:t>
            </a:r>
            <a:r>
              <a:rPr lang="en-GB" sz="1600" dirty="0" smtClean="0"/>
              <a:t> Doppler indices. </a:t>
            </a:r>
            <a:r>
              <a:rPr lang="zh-CN" altLang="en-US" sz="1600" dirty="0" smtClean="0"/>
              <a:t>出生体重小于第</a:t>
            </a:r>
            <a:r>
              <a:rPr lang="en-US" altLang="zh-CN" sz="1600" dirty="0" smtClean="0"/>
              <a:t>3</a:t>
            </a:r>
            <a:r>
              <a:rPr lang="zh-CN" altLang="en-US" sz="1600" dirty="0" smtClean="0"/>
              <a:t>百分位组与出生体重大于第</a:t>
            </a:r>
            <a:r>
              <a:rPr lang="en-US" altLang="zh-CN" sz="1600" dirty="0" smtClean="0"/>
              <a:t>3</a:t>
            </a:r>
            <a:r>
              <a:rPr lang="zh-CN" altLang="en-US" sz="1600" dirty="0" smtClean="0"/>
              <a:t>百分位组的妊娠相比，母体血流动力学和胎儿多普勒指标均存在明显差异。</a:t>
            </a:r>
            <a:endParaRPr lang="en-GB" sz="1600" dirty="0" smtClean="0"/>
          </a:p>
        </p:txBody>
      </p:sp>
    </p:spTree>
    <p:extLst>
      <p:ext uri="{BB962C8B-B14F-4D97-AF65-F5344CB8AC3E}">
        <p14:creationId xmlns:p14="http://schemas.microsoft.com/office/powerpoint/2010/main" val="72920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7" name="CasellaDiTesto 6"/>
          <p:cNvSpPr txBox="1"/>
          <p:nvPr/>
        </p:nvSpPr>
        <p:spPr>
          <a:xfrm>
            <a:off x="179387" y="1844824"/>
            <a:ext cx="8713093" cy="523220"/>
          </a:xfrm>
          <a:prstGeom prst="rect">
            <a:avLst/>
          </a:prstGeom>
          <a:noFill/>
        </p:spPr>
        <p:txBody>
          <a:bodyPr wrap="square" rtlCol="0">
            <a:spAutoFit/>
          </a:bodyPr>
          <a:lstStyle/>
          <a:p>
            <a:pPr algn="ctr"/>
            <a:r>
              <a:rPr lang="en-GB" sz="2800" b="1" smtClean="0"/>
              <a:t>Discussion</a:t>
            </a:r>
            <a:r>
              <a:rPr lang="zh-CN" altLang="en-US" sz="2800" b="1" smtClean="0"/>
              <a:t>讨论</a:t>
            </a:r>
            <a:endParaRPr lang="en-GB" sz="2800" b="1" dirty="0" smtClean="0"/>
          </a:p>
        </p:txBody>
      </p:sp>
      <p:sp>
        <p:nvSpPr>
          <p:cNvPr id="3" name="CasellaDiTesto 2"/>
          <p:cNvSpPr txBox="1"/>
          <p:nvPr/>
        </p:nvSpPr>
        <p:spPr>
          <a:xfrm>
            <a:off x="215516" y="2574920"/>
            <a:ext cx="3024336" cy="1708160"/>
          </a:xfrm>
          <a:prstGeom prst="rect">
            <a:avLst/>
          </a:prstGeom>
          <a:noFill/>
          <a:ln>
            <a:solidFill>
              <a:schemeClr val="tx1"/>
            </a:solidFill>
          </a:ln>
        </p:spPr>
        <p:txBody>
          <a:bodyPr wrap="square" rtlCol="0">
            <a:spAutoFit/>
          </a:bodyPr>
          <a:lstStyle/>
          <a:p>
            <a:pPr algn="just">
              <a:lnSpc>
                <a:spcPct val="150000"/>
              </a:lnSpc>
            </a:pPr>
            <a:r>
              <a:rPr lang="it-IT" sz="1400" b="1" dirty="0" err="1" smtClean="0"/>
              <a:t>Higher</a:t>
            </a:r>
            <a:r>
              <a:rPr lang="it-IT" sz="1400" b="1" dirty="0" smtClean="0"/>
              <a:t> </a:t>
            </a:r>
            <a:r>
              <a:rPr lang="it-IT" sz="1400" b="1" dirty="0"/>
              <a:t>CO </a:t>
            </a:r>
            <a:r>
              <a:rPr lang="it-IT" sz="1400" b="1" dirty="0" err="1"/>
              <a:t>Z</a:t>
            </a:r>
            <a:r>
              <a:rPr lang="it-IT" sz="1400" b="1" dirty="0"/>
              <a:t>-score </a:t>
            </a:r>
            <a:r>
              <a:rPr lang="it-IT" sz="1400" b="1" dirty="0" err="1"/>
              <a:t>was</a:t>
            </a:r>
            <a:r>
              <a:rPr lang="it-IT" sz="1400" b="1" dirty="0"/>
              <a:t> </a:t>
            </a:r>
            <a:r>
              <a:rPr lang="it-IT" sz="1400" b="1" dirty="0" err="1"/>
              <a:t>associated</a:t>
            </a:r>
            <a:r>
              <a:rPr lang="it-IT" sz="1400" b="1" dirty="0"/>
              <a:t> with </a:t>
            </a:r>
            <a:r>
              <a:rPr lang="it-IT" sz="1400" b="1" dirty="0" err="1"/>
              <a:t>higher</a:t>
            </a:r>
            <a:r>
              <a:rPr lang="it-IT" sz="1400" b="1" dirty="0"/>
              <a:t> MCA-PI</a:t>
            </a:r>
          </a:p>
          <a:p>
            <a:pPr algn="just">
              <a:lnSpc>
                <a:spcPct val="150000"/>
              </a:lnSpc>
            </a:pPr>
            <a:r>
              <a:rPr lang="it-IT" sz="1400" b="1" dirty="0"/>
              <a:t>Z-score and lower UtA-PI </a:t>
            </a:r>
            <a:r>
              <a:rPr lang="it-IT" sz="1400" b="1" smtClean="0"/>
              <a:t>Z-score </a:t>
            </a:r>
          </a:p>
          <a:p>
            <a:pPr algn="just">
              <a:lnSpc>
                <a:spcPct val="150000"/>
              </a:lnSpc>
            </a:pPr>
            <a:r>
              <a:rPr lang="zh-CN" altLang="en-US" sz="1400" b="1" smtClean="0"/>
              <a:t>较高的</a:t>
            </a:r>
            <a:r>
              <a:rPr lang="it-IT" sz="1400" b="1" smtClean="0"/>
              <a:t>CO </a:t>
            </a:r>
            <a:r>
              <a:rPr lang="en-US" altLang="zh-CN" sz="1400" b="1" smtClean="0"/>
              <a:t>Z</a:t>
            </a:r>
            <a:r>
              <a:rPr lang="zh-CN" altLang="en-US" sz="1400" b="1" smtClean="0"/>
              <a:t>评分与较高的</a:t>
            </a:r>
            <a:r>
              <a:rPr lang="it-IT" altLang="zh-CN" sz="1400" b="1" smtClean="0"/>
              <a:t>MCA-PI Z</a:t>
            </a:r>
            <a:r>
              <a:rPr lang="zh-CN" altLang="en-US" sz="1400" b="1" smtClean="0"/>
              <a:t>评分、较低的</a:t>
            </a:r>
            <a:r>
              <a:rPr lang="it-IT" altLang="zh-CN" sz="1400" b="1" smtClean="0"/>
              <a:t>UtA-PI Z</a:t>
            </a:r>
            <a:r>
              <a:rPr lang="zh-CN" altLang="en-US" sz="1400" b="1" smtClean="0"/>
              <a:t>评分相关。</a:t>
            </a:r>
            <a:endParaRPr lang="it-IT" sz="1400" b="1" dirty="0"/>
          </a:p>
        </p:txBody>
      </p:sp>
      <p:sp>
        <p:nvSpPr>
          <p:cNvPr id="11" name="CasellaDiTesto 10"/>
          <p:cNvSpPr txBox="1"/>
          <p:nvPr/>
        </p:nvSpPr>
        <p:spPr>
          <a:xfrm>
            <a:off x="215516" y="4417079"/>
            <a:ext cx="3024336" cy="2354491"/>
          </a:xfrm>
          <a:prstGeom prst="rect">
            <a:avLst/>
          </a:prstGeom>
          <a:noFill/>
          <a:ln>
            <a:solidFill>
              <a:schemeClr val="tx1"/>
            </a:solidFill>
          </a:ln>
        </p:spPr>
        <p:txBody>
          <a:bodyPr wrap="square" rtlCol="0">
            <a:spAutoFit/>
          </a:bodyPr>
          <a:lstStyle/>
          <a:p>
            <a:pPr algn="just">
              <a:lnSpc>
                <a:spcPct val="150000"/>
              </a:lnSpc>
            </a:pPr>
            <a:r>
              <a:rPr lang="it-IT" sz="1400" b="1" dirty="0" smtClean="0"/>
              <a:t>Higher MAP and </a:t>
            </a:r>
            <a:r>
              <a:rPr lang="it-IT" sz="1400" b="1" dirty="0"/>
              <a:t>PVR Z-scores were associated with higher </a:t>
            </a:r>
            <a:endParaRPr lang="it-IT" sz="1400" b="1" dirty="0" smtClean="0"/>
          </a:p>
          <a:p>
            <a:pPr algn="just">
              <a:lnSpc>
                <a:spcPct val="150000"/>
              </a:lnSpc>
            </a:pPr>
            <a:r>
              <a:rPr lang="it-IT" sz="1400" b="1" dirty="0" smtClean="0"/>
              <a:t>UA-PI Z-score </a:t>
            </a:r>
            <a:r>
              <a:rPr lang="it-IT" sz="1400" b="1" dirty="0"/>
              <a:t>and lower MCA-PI, HC and </a:t>
            </a:r>
            <a:r>
              <a:rPr lang="it-IT" sz="1400" b="1" dirty="0" smtClean="0"/>
              <a:t>AC Z-scores </a:t>
            </a:r>
            <a:r>
              <a:rPr lang="zh-CN" altLang="en-US" sz="1400" b="1" dirty="0" smtClean="0"/>
              <a:t>较高的</a:t>
            </a:r>
            <a:r>
              <a:rPr lang="it-IT" altLang="zh-CN" sz="1400" b="1" dirty="0" smtClean="0"/>
              <a:t>MAP </a:t>
            </a:r>
            <a:r>
              <a:rPr lang="zh-CN" altLang="en-US" sz="1400" b="1" dirty="0" smtClean="0"/>
              <a:t>和 </a:t>
            </a:r>
            <a:r>
              <a:rPr lang="it-IT" altLang="zh-CN" sz="1400" b="1" dirty="0" smtClean="0"/>
              <a:t>PVR </a:t>
            </a:r>
            <a:r>
              <a:rPr lang="en-US" altLang="zh-CN" sz="1400" b="1" dirty="0" smtClean="0"/>
              <a:t>Z</a:t>
            </a:r>
            <a:r>
              <a:rPr lang="zh-CN" altLang="en-US" sz="1400" b="1" dirty="0" smtClean="0"/>
              <a:t>评分与较高的</a:t>
            </a:r>
            <a:r>
              <a:rPr lang="it-IT" altLang="zh-CN" sz="1400" b="1" dirty="0" smtClean="0"/>
              <a:t>UA-PI Z</a:t>
            </a:r>
            <a:r>
              <a:rPr lang="zh-CN" altLang="en-US" sz="1400" b="1" dirty="0" smtClean="0"/>
              <a:t>评分、较低的</a:t>
            </a:r>
            <a:r>
              <a:rPr lang="it-IT" altLang="zh-CN" sz="1400" b="1" dirty="0" smtClean="0"/>
              <a:t>MCA-PI</a:t>
            </a:r>
            <a:r>
              <a:rPr lang="zh-CN" altLang="en-US" sz="1400" b="1" dirty="0" smtClean="0"/>
              <a:t>、</a:t>
            </a:r>
            <a:r>
              <a:rPr lang="it-IT" altLang="zh-CN" sz="1400" b="1" dirty="0" smtClean="0"/>
              <a:t>HC </a:t>
            </a:r>
            <a:r>
              <a:rPr lang="zh-CN" altLang="en-US" sz="1400" b="1" dirty="0" smtClean="0"/>
              <a:t>和</a:t>
            </a:r>
            <a:r>
              <a:rPr lang="it-IT" altLang="zh-CN" sz="1400" b="1" dirty="0" smtClean="0"/>
              <a:t> AC Z</a:t>
            </a:r>
            <a:r>
              <a:rPr lang="zh-CN" altLang="en-US" sz="1400" b="1" dirty="0" smtClean="0"/>
              <a:t>评分相关。</a:t>
            </a:r>
            <a:endParaRPr lang="it-IT" sz="1400" b="1" dirty="0"/>
          </a:p>
        </p:txBody>
      </p:sp>
      <p:sp>
        <p:nvSpPr>
          <p:cNvPr id="5" name="Parentesi quadra chiusa 4"/>
          <p:cNvSpPr/>
          <p:nvPr/>
        </p:nvSpPr>
        <p:spPr bwMode="auto">
          <a:xfrm>
            <a:off x="3563888" y="3429000"/>
            <a:ext cx="720080" cy="2520280"/>
          </a:xfrm>
          <a:prstGeom prst="rightBracke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cs typeface="Arial" charset="0"/>
            </a:endParaRPr>
          </a:p>
        </p:txBody>
      </p:sp>
      <p:sp>
        <p:nvSpPr>
          <p:cNvPr id="8" name="CasellaDiTesto 7"/>
          <p:cNvSpPr txBox="1"/>
          <p:nvPr/>
        </p:nvSpPr>
        <p:spPr>
          <a:xfrm>
            <a:off x="4788024" y="2708920"/>
            <a:ext cx="3888432" cy="2885405"/>
          </a:xfrm>
          <a:prstGeom prst="rect">
            <a:avLst/>
          </a:prstGeom>
          <a:noFill/>
          <a:ln>
            <a:solidFill>
              <a:srgbClr val="FF0000"/>
            </a:solidFill>
          </a:ln>
        </p:spPr>
        <p:txBody>
          <a:bodyPr wrap="square" rtlCol="0">
            <a:spAutoFit/>
          </a:bodyPr>
          <a:lstStyle/>
          <a:p>
            <a:pPr marL="285750" indent="-285750" algn="just">
              <a:lnSpc>
                <a:spcPct val="150000"/>
              </a:lnSpc>
              <a:buFont typeface="Wingdings" charset="2"/>
              <a:buChar char="Ø"/>
            </a:pPr>
            <a:r>
              <a:rPr lang="it-IT" sz="1100" b="1" dirty="0" smtClean="0"/>
              <a:t>VOLUME DEPLETION AND HIGH RESISTANCE IN THE MATERNAL CARDIOVASCULAR SYSTEM ARE ASSOCIATED WITH INCREASED PLACENTAL RESISTANCE AND FETAL GROWTH IMPAIRMENT.</a:t>
            </a:r>
          </a:p>
          <a:p>
            <a:pPr marL="285750" indent="-285750" algn="just">
              <a:lnSpc>
                <a:spcPct val="150000"/>
              </a:lnSpc>
            </a:pPr>
            <a:r>
              <a:rPr lang="zh-CN" altLang="en-US" sz="1100" b="1" dirty="0" smtClean="0"/>
              <a:t>容量减少及母体心血管系统的高阻力与胎盘阻力增加及胎儿生长受损相关。</a:t>
            </a:r>
            <a:endParaRPr lang="it-IT" sz="1400" b="1" dirty="0" smtClean="0"/>
          </a:p>
          <a:p>
            <a:pPr marL="285750" indent="-285750" algn="just">
              <a:lnSpc>
                <a:spcPct val="150000"/>
              </a:lnSpc>
              <a:buFont typeface="Wingdings" charset="2"/>
              <a:buChar char="Ø"/>
            </a:pPr>
            <a:r>
              <a:rPr lang="it-IT" sz="1100" b="1" dirty="0" smtClean="0"/>
              <a:t>CORRELATIONS ARE MODEST AND EXPLAIN ONLY A SMALL PART OF THE VARIABILITY IN FETAL BIOMETRY AND DOPPLER VARIABLES.</a:t>
            </a:r>
          </a:p>
          <a:p>
            <a:pPr marL="285750" indent="-285750" algn="just">
              <a:lnSpc>
                <a:spcPct val="150000"/>
              </a:lnSpc>
            </a:pPr>
            <a:r>
              <a:rPr lang="zh-CN" altLang="en-US" sz="1100" b="1" dirty="0" smtClean="0"/>
              <a:t>上述指标具有一定的相关性，但仅解释了胎儿生长发育和多普勒指标变异的一小部分。</a:t>
            </a:r>
            <a:endParaRPr lang="it-IT" sz="1100" b="1" dirty="0"/>
          </a:p>
        </p:txBody>
      </p:sp>
      <p:cxnSp>
        <p:nvCxnSpPr>
          <p:cNvPr id="10" name="Connettore 1 9"/>
          <p:cNvCxnSpPr>
            <a:stCxn id="5" idx="2"/>
          </p:cNvCxnSpPr>
          <p:nvPr/>
        </p:nvCxnSpPr>
        <p:spPr bwMode="auto">
          <a:xfrm>
            <a:off x="4283968" y="4689140"/>
            <a:ext cx="50405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94631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179387" y="1988840"/>
            <a:ext cx="8713093" cy="523220"/>
          </a:xfrm>
          <a:prstGeom prst="rect">
            <a:avLst/>
          </a:prstGeom>
          <a:noFill/>
        </p:spPr>
        <p:txBody>
          <a:bodyPr wrap="square" rtlCol="0">
            <a:spAutoFit/>
          </a:bodyPr>
          <a:lstStyle/>
          <a:p>
            <a:pPr algn="ctr"/>
            <a:r>
              <a:rPr lang="en-GB" sz="2800" b="1" smtClean="0"/>
              <a:t>Discussion points</a:t>
            </a:r>
            <a:r>
              <a:rPr lang="zh-CN" altLang="en-US" sz="2800" b="1" smtClean="0"/>
              <a:t>讨论点</a:t>
            </a:r>
            <a:endParaRPr lang="en-GB" b="1" dirty="0">
              <a:solidFill>
                <a:srgbClr val="FF0000"/>
              </a:solidFill>
            </a:endParaRPr>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323528" y="2654910"/>
            <a:ext cx="8352927" cy="3323987"/>
          </a:xfrm>
          <a:prstGeom prst="rect">
            <a:avLst/>
          </a:prstGeom>
          <a:noFill/>
        </p:spPr>
        <p:txBody>
          <a:bodyPr wrap="square" rtlCol="0">
            <a:spAutoFit/>
          </a:bodyPr>
          <a:lstStyle/>
          <a:p>
            <a:pPr marL="285750" indent="-285750" algn="just">
              <a:buFont typeface="Arial" charset="0"/>
              <a:buChar char="•"/>
            </a:pPr>
            <a:r>
              <a:rPr lang="en-GB" sz="1400" dirty="0" smtClean="0"/>
              <a:t>What is the possible explanation of having similar maternal </a:t>
            </a:r>
            <a:r>
              <a:rPr lang="en-GB" sz="1400" dirty="0" err="1" smtClean="0"/>
              <a:t>hemodynamics</a:t>
            </a:r>
            <a:r>
              <a:rPr lang="en-GB" sz="1400" dirty="0" smtClean="0"/>
              <a:t>, </a:t>
            </a:r>
            <a:r>
              <a:rPr lang="en-GB" sz="1400" dirty="0" err="1" smtClean="0"/>
              <a:t>fetal</a:t>
            </a:r>
            <a:r>
              <a:rPr lang="en-GB" sz="1400" dirty="0" smtClean="0"/>
              <a:t> biometry and Doppler indices between Groups 2 and 3, despite the fact that abnormal </a:t>
            </a:r>
            <a:r>
              <a:rPr lang="en-GB" sz="1400" dirty="0" err="1" smtClean="0"/>
              <a:t>fetal</a:t>
            </a:r>
            <a:r>
              <a:rPr lang="en-GB" sz="1400" dirty="0" smtClean="0"/>
              <a:t> Doppler indices were evident in Group 2?</a:t>
            </a:r>
          </a:p>
          <a:p>
            <a:pPr marL="285750" indent="-285750" algn="just">
              <a:buFont typeface="Arial" charset="0"/>
              <a:buChar char="•"/>
            </a:pPr>
            <a:r>
              <a:rPr lang="zh-CN" altLang="en-US" sz="1400" dirty="0" smtClean="0"/>
              <a:t>组</a:t>
            </a:r>
            <a:r>
              <a:rPr lang="en-US" altLang="zh-CN" sz="1400" dirty="0" smtClean="0"/>
              <a:t>2</a:t>
            </a:r>
            <a:r>
              <a:rPr lang="zh-CN" altLang="en-US" sz="1400" dirty="0" smtClean="0"/>
              <a:t>与组</a:t>
            </a:r>
            <a:r>
              <a:rPr lang="en-US" altLang="zh-CN" sz="1400" dirty="0" smtClean="0"/>
              <a:t>3</a:t>
            </a:r>
            <a:r>
              <a:rPr lang="zh-CN" altLang="en-US" sz="1400" dirty="0" smtClean="0"/>
              <a:t>相比胎儿多普勒指标明显异常，为什么组</a:t>
            </a:r>
            <a:r>
              <a:rPr lang="en-US" altLang="zh-CN" sz="1400" dirty="0" smtClean="0"/>
              <a:t>2</a:t>
            </a:r>
            <a:r>
              <a:rPr lang="zh-CN" altLang="en-US" sz="1400" dirty="0" smtClean="0"/>
              <a:t>与组</a:t>
            </a:r>
            <a:r>
              <a:rPr lang="en-US" altLang="zh-CN" sz="1400" dirty="0" smtClean="0"/>
              <a:t>3</a:t>
            </a:r>
            <a:r>
              <a:rPr lang="zh-CN" altLang="en-US" sz="1400" dirty="0" smtClean="0"/>
              <a:t>具有相似的母体血流动力学变化、胎儿生长发育和多普勒指标？</a:t>
            </a:r>
            <a:endParaRPr lang="en-GB" sz="1400" dirty="0" smtClean="0"/>
          </a:p>
          <a:p>
            <a:pPr marL="285750" indent="-285750" algn="just">
              <a:buFont typeface="Arial" charset="0"/>
              <a:buChar char="•"/>
            </a:pPr>
            <a:r>
              <a:rPr lang="en-GB" sz="1400" dirty="0" smtClean="0"/>
              <a:t>Is it possible that Group 2 is “only” an “earlier stage” of FGR? Or does it </a:t>
            </a:r>
            <a:r>
              <a:rPr lang="en-GB" sz="1400" dirty="0"/>
              <a:t>just have a better maternal hemodynamic </a:t>
            </a:r>
            <a:r>
              <a:rPr lang="en-GB" sz="1400" dirty="0" smtClean="0"/>
              <a:t>profile, and </a:t>
            </a:r>
            <a:r>
              <a:rPr lang="en-GB" sz="1400" dirty="0"/>
              <a:t>further insult, such as hypertension with </a:t>
            </a:r>
            <a:r>
              <a:rPr lang="en-GB" sz="1400" dirty="0" smtClean="0"/>
              <a:t>subsequent antihypertensive </a:t>
            </a:r>
            <a:r>
              <a:rPr lang="en-GB" sz="1400" dirty="0"/>
              <a:t>treatment, </a:t>
            </a:r>
            <a:r>
              <a:rPr lang="en-GB" sz="1400" dirty="0" smtClean="0"/>
              <a:t>worsen </a:t>
            </a:r>
            <a:r>
              <a:rPr lang="en-GB" sz="1400" dirty="0"/>
              <a:t>maternal and </a:t>
            </a:r>
            <a:r>
              <a:rPr lang="en-GB" sz="1400" dirty="0" err="1" smtClean="0"/>
              <a:t>fetal</a:t>
            </a:r>
            <a:r>
              <a:rPr lang="en-GB" sz="1400" dirty="0" smtClean="0"/>
              <a:t> homeostasis?</a:t>
            </a:r>
          </a:p>
          <a:p>
            <a:pPr marL="285750" indent="-285750" algn="just">
              <a:buFont typeface="Arial" charset="0"/>
              <a:buChar char="•"/>
            </a:pPr>
            <a:r>
              <a:rPr lang="zh-CN" altLang="en-US" sz="1400" dirty="0" smtClean="0"/>
              <a:t>组</a:t>
            </a:r>
            <a:r>
              <a:rPr lang="en-US" altLang="zh-CN" sz="1400" dirty="0" smtClean="0"/>
              <a:t>2</a:t>
            </a:r>
            <a:r>
              <a:rPr lang="zh-CN" altLang="en-US" sz="1400" dirty="0" smtClean="0"/>
              <a:t>是否可能是</a:t>
            </a:r>
            <a:r>
              <a:rPr lang="en-US" altLang="zh-CN" sz="1400" dirty="0" smtClean="0"/>
              <a:t>FGR</a:t>
            </a:r>
            <a:r>
              <a:rPr lang="zh-CN" altLang="en-US" sz="1400" dirty="0" smtClean="0"/>
              <a:t>的早期阶段？或者它具备更好的母体血流动力和进一步的损害，比如发展为高血压及进一步的抗高血压治疗以及母体和胎儿的动态平衡受损。</a:t>
            </a:r>
            <a:endParaRPr lang="en-GB" sz="1400" dirty="0" smtClean="0"/>
          </a:p>
          <a:p>
            <a:pPr marL="285750" indent="-285750" algn="just">
              <a:buFont typeface="Arial" charset="0"/>
              <a:buChar char="•"/>
            </a:pPr>
            <a:r>
              <a:rPr lang="en-GB" sz="1400" dirty="0" smtClean="0"/>
              <a:t>Is it possible to speculate that </a:t>
            </a:r>
            <a:r>
              <a:rPr lang="en-GB" sz="1400" dirty="0"/>
              <a:t>impaired maternal cardiovascular adaptation </a:t>
            </a:r>
            <a:r>
              <a:rPr lang="en-GB" sz="1400" dirty="0" smtClean="0"/>
              <a:t>and evidence </a:t>
            </a:r>
            <a:r>
              <a:rPr lang="en-GB" sz="1400" dirty="0"/>
              <a:t>of placental insufficiency </a:t>
            </a:r>
            <a:r>
              <a:rPr lang="en-GB" sz="1400" dirty="0" smtClean="0"/>
              <a:t>could indicate earlier </a:t>
            </a:r>
            <a:r>
              <a:rPr lang="en-GB" sz="1400" dirty="0"/>
              <a:t>delivery </a:t>
            </a:r>
            <a:r>
              <a:rPr lang="en-GB" sz="1400" dirty="0" smtClean="0"/>
              <a:t>in </a:t>
            </a:r>
            <a:r>
              <a:rPr lang="en-GB" sz="1400" dirty="0"/>
              <a:t>such a high-risk </a:t>
            </a:r>
            <a:r>
              <a:rPr lang="en-GB" sz="1400" dirty="0" smtClean="0"/>
              <a:t>group in order to improve outcomes?</a:t>
            </a:r>
          </a:p>
          <a:p>
            <a:pPr marL="285750" indent="-285750" algn="just">
              <a:buFont typeface="Arial" charset="0"/>
              <a:buChar char="•"/>
            </a:pPr>
            <a:r>
              <a:rPr lang="zh-CN" altLang="en-US" sz="1400" dirty="0" smtClean="0"/>
              <a:t>为了提高高危组的结局，是否可将母体心血管适应性和胎盘功能不足作为尽早结束分娩的指证。</a:t>
            </a:r>
            <a:endParaRPr lang="en-GB" sz="1400" dirty="0" smtClean="0"/>
          </a:p>
          <a:p>
            <a:pPr marL="285750" indent="-285750" algn="just">
              <a:buFont typeface="Arial" charset="0"/>
              <a:buChar char="•"/>
            </a:pPr>
            <a:endParaRPr lang="en-GB" sz="1400" dirty="0"/>
          </a:p>
        </p:txBody>
      </p:sp>
    </p:spTree>
    <p:extLst>
      <p:ext uri="{BB962C8B-B14F-4D97-AF65-F5344CB8AC3E}">
        <p14:creationId xmlns:p14="http://schemas.microsoft.com/office/powerpoint/2010/main" val="195573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18369"/>
            <a:ext cx="9144001"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600" b="1" kern="0" smtClean="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smtClean="0">
                <a:solidFill>
                  <a:schemeClr val="bg1"/>
                </a:solidFill>
                <a:latin typeface="Arial"/>
              </a:rPr>
              <a:t>Roberts </a:t>
            </a:r>
            <a:r>
              <a:rPr lang="en-US" sz="1400" i="1" kern="0" dirty="0" smtClean="0">
                <a:solidFill>
                  <a:schemeClr val="bg1"/>
                </a:solidFill>
                <a:latin typeface="Arial"/>
              </a:rPr>
              <a:t>et al.</a:t>
            </a:r>
            <a:r>
              <a:rPr lang="en-GB" sz="1400" i="1" kern="0" dirty="0" smtClean="0">
                <a:solidFill>
                  <a:schemeClr val="bg1"/>
                </a:solidFill>
                <a:latin typeface="Arial"/>
              </a:rPr>
              <a:t>, </a:t>
            </a:r>
            <a:r>
              <a:rPr lang="en-GB" sz="1400" i="1" kern="0" dirty="0">
                <a:solidFill>
                  <a:schemeClr val="bg1"/>
                </a:solidFill>
                <a:latin typeface="Arial"/>
              </a:rPr>
              <a:t>UOG </a:t>
            </a:r>
            <a:r>
              <a:rPr lang="en-GB" sz="1400" i="1" kern="0" dirty="0" smtClean="0">
                <a:solidFill>
                  <a:schemeClr val="bg1"/>
                </a:solidFill>
                <a:latin typeface="Arial"/>
              </a:rPr>
              <a:t>2018</a:t>
            </a:r>
            <a:endParaRPr lang="en-GB" sz="1400" i="1" kern="0" dirty="0">
              <a:solidFill>
                <a:schemeClr val="bg1"/>
              </a:solidFill>
              <a:latin typeface="Arial"/>
            </a:endParaRPr>
          </a:p>
        </p:txBody>
      </p:sp>
      <p:sp>
        <p:nvSpPr>
          <p:cNvPr id="2" name="CasellaDiTesto 1"/>
          <p:cNvSpPr txBox="1"/>
          <p:nvPr/>
        </p:nvSpPr>
        <p:spPr>
          <a:xfrm>
            <a:off x="359531" y="1556792"/>
            <a:ext cx="8424936" cy="4893647"/>
          </a:xfrm>
          <a:prstGeom prst="rect">
            <a:avLst/>
          </a:prstGeom>
          <a:noFill/>
        </p:spPr>
        <p:txBody>
          <a:bodyPr wrap="square" rtlCol="0">
            <a:spAutoFit/>
          </a:bodyPr>
          <a:lstStyle/>
          <a:p>
            <a:pPr algn="ctr">
              <a:lnSpc>
                <a:spcPct val="150000"/>
              </a:lnSpc>
            </a:pPr>
            <a:r>
              <a:rPr lang="en-GB" sz="2800" b="1" dirty="0" smtClean="0"/>
              <a:t>Introduction</a:t>
            </a:r>
            <a:r>
              <a:rPr lang="zh-CN" altLang="en-US" sz="2800" b="1" dirty="0" smtClean="0"/>
              <a:t>引言</a:t>
            </a:r>
            <a:endParaRPr lang="en-GB" sz="1000" b="1" dirty="0" smtClean="0"/>
          </a:p>
          <a:p>
            <a:pPr marL="285750" indent="-285750" algn="just">
              <a:buFont typeface="Arial" charset="0"/>
              <a:buChar char="•"/>
            </a:pPr>
            <a:r>
              <a:rPr lang="en-GB" dirty="0" smtClean="0"/>
              <a:t>Small-for-gestational-age </a:t>
            </a:r>
            <a:r>
              <a:rPr lang="en-GB" dirty="0"/>
              <a:t>(SGA) fetuses with </a:t>
            </a:r>
            <a:r>
              <a:rPr lang="en-GB" dirty="0" smtClean="0"/>
              <a:t>birth weight &lt; 10</a:t>
            </a:r>
            <a:r>
              <a:rPr lang="en-GB" baseline="30000" dirty="0" smtClean="0"/>
              <a:t>th</a:t>
            </a:r>
            <a:r>
              <a:rPr lang="en-GB" dirty="0" smtClean="0"/>
              <a:t> percentile show increased perinatal complications.</a:t>
            </a:r>
            <a:r>
              <a:rPr lang="zh-CN" altLang="en-US" dirty="0" smtClean="0"/>
              <a:t>小于孕龄儿定义为出生体重小于第</a:t>
            </a:r>
            <a:r>
              <a:rPr lang="en-US" altLang="zh-CN" dirty="0" smtClean="0"/>
              <a:t>10</a:t>
            </a:r>
            <a:r>
              <a:rPr lang="zh-CN" altLang="en-US" dirty="0" smtClean="0"/>
              <a:t>百分位，已显示小于孕龄儿的围产期并发症会增加。</a:t>
            </a:r>
            <a:endParaRPr lang="en-GB" dirty="0" smtClean="0"/>
          </a:p>
          <a:p>
            <a:pPr marL="285750" indent="-285750" algn="just">
              <a:buFont typeface="Arial" charset="0"/>
              <a:buChar char="•"/>
            </a:pPr>
            <a:r>
              <a:rPr lang="en-GB" dirty="0" smtClean="0"/>
              <a:t>The risk of major adverse outcome is </a:t>
            </a:r>
            <a:r>
              <a:rPr lang="en-US" dirty="0" smtClean="0"/>
              <a:t>particularly </a:t>
            </a:r>
            <a:r>
              <a:rPr lang="en-US" dirty="0"/>
              <a:t>marked in the subgroup </a:t>
            </a:r>
            <a:r>
              <a:rPr lang="en-US" dirty="0" smtClean="0"/>
              <a:t>with birth weight &lt;</a:t>
            </a:r>
            <a:r>
              <a:rPr lang="en-GB" dirty="0"/>
              <a:t> </a:t>
            </a:r>
            <a:r>
              <a:rPr lang="en-US" dirty="0" smtClean="0"/>
              <a:t>3</a:t>
            </a:r>
            <a:r>
              <a:rPr lang="en-US" baseline="30000" dirty="0" smtClean="0"/>
              <a:t>rd</a:t>
            </a:r>
            <a:r>
              <a:rPr lang="en-US" dirty="0" smtClean="0"/>
              <a:t> percentile and </a:t>
            </a:r>
            <a:r>
              <a:rPr lang="en-US" dirty="0"/>
              <a:t>in those with </a:t>
            </a:r>
            <a:r>
              <a:rPr lang="en-US" dirty="0" smtClean="0"/>
              <a:t>redistribution </a:t>
            </a:r>
            <a:r>
              <a:rPr lang="en-US" dirty="0"/>
              <a:t>of the fetal circulation with increased </a:t>
            </a:r>
            <a:r>
              <a:rPr lang="en-US" dirty="0" err="1" smtClean="0"/>
              <a:t>pulsatility</a:t>
            </a:r>
            <a:r>
              <a:rPr lang="en-US" dirty="0" smtClean="0"/>
              <a:t> index </a:t>
            </a:r>
            <a:r>
              <a:rPr lang="en-US" dirty="0"/>
              <a:t>(PI) in the umbilical artery (UA), </a:t>
            </a:r>
            <a:r>
              <a:rPr lang="en-US" dirty="0" smtClean="0"/>
              <a:t>reduced PI </a:t>
            </a:r>
            <a:r>
              <a:rPr lang="en-US" dirty="0"/>
              <a:t>in the fetal middle cerebral artery (MCA) and </a:t>
            </a:r>
            <a:r>
              <a:rPr lang="en-US" dirty="0" smtClean="0"/>
              <a:t>reduced amniotic </a:t>
            </a:r>
            <a:r>
              <a:rPr lang="en-US" dirty="0"/>
              <a:t>fluid </a:t>
            </a:r>
            <a:r>
              <a:rPr lang="en-US" dirty="0" smtClean="0"/>
              <a:t>level.</a:t>
            </a:r>
            <a:r>
              <a:rPr lang="zh-CN" altLang="en-US" dirty="0" smtClean="0"/>
              <a:t>尤其对于出生体重小于第</a:t>
            </a:r>
            <a:r>
              <a:rPr lang="en-US" altLang="zh-CN" dirty="0" smtClean="0"/>
              <a:t>3</a:t>
            </a:r>
            <a:r>
              <a:rPr lang="zh-CN" altLang="en-US" dirty="0" smtClean="0"/>
              <a:t>百分位、胎儿循环重新分布（表现为脐动脉搏动指数增加、大脑中动脉搏动指数下降）及羊水量减少的亚组来说，其主要不良结局的风险显著增加。</a:t>
            </a:r>
            <a:endParaRPr lang="en-US" dirty="0" smtClean="0"/>
          </a:p>
          <a:p>
            <a:pPr marL="285750" indent="-285750" algn="just">
              <a:buFont typeface="Arial" charset="0"/>
              <a:buChar char="•"/>
            </a:pPr>
            <a:r>
              <a:rPr lang="en-GB" dirty="0"/>
              <a:t>T</a:t>
            </a:r>
            <a:r>
              <a:rPr lang="en-GB" dirty="0" smtClean="0"/>
              <a:t>he knowledge that</a:t>
            </a:r>
            <a:r>
              <a:rPr lang="en-GB" dirty="0"/>
              <a:t>, in pregnancies with impaired </a:t>
            </a:r>
            <a:r>
              <a:rPr lang="en-GB" dirty="0" err="1"/>
              <a:t>fetal</a:t>
            </a:r>
            <a:r>
              <a:rPr lang="en-GB" dirty="0"/>
              <a:t> growth </a:t>
            </a:r>
            <a:r>
              <a:rPr lang="en-GB" dirty="0" smtClean="0"/>
              <a:t>there is </a:t>
            </a:r>
            <a:r>
              <a:rPr lang="en-GB" dirty="0"/>
              <a:t>abnormal maternal cardiac function, has been </a:t>
            </a:r>
            <a:r>
              <a:rPr lang="en-GB" dirty="0" smtClean="0"/>
              <a:t>utilized for </a:t>
            </a:r>
            <a:r>
              <a:rPr lang="en-GB" dirty="0"/>
              <a:t>screening for the risk of placental insufficiency at </a:t>
            </a:r>
            <a:r>
              <a:rPr lang="en-GB" dirty="0" smtClean="0"/>
              <a:t>the routine </a:t>
            </a:r>
            <a:r>
              <a:rPr lang="en-GB" dirty="0"/>
              <a:t>first-trimester scan in both high- and </a:t>
            </a:r>
            <a:r>
              <a:rPr lang="en-GB" dirty="0" smtClean="0"/>
              <a:t>low-risk pregnancies.</a:t>
            </a:r>
            <a:r>
              <a:rPr lang="zh-CN" altLang="en-US" dirty="0" smtClean="0"/>
              <a:t> 我们知道宫内生长受损的胎儿，存在母体心脏功能异常，这已常规用于高风险和低风险人群在孕早期对胎盘功能不足的筛查。</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asellaDiTesto 1"/>
          <p:cNvSpPr txBox="1"/>
          <p:nvPr/>
        </p:nvSpPr>
        <p:spPr>
          <a:xfrm>
            <a:off x="1331640" y="1687354"/>
            <a:ext cx="7128792" cy="4599592"/>
          </a:xfrm>
          <a:prstGeom prst="rect">
            <a:avLst/>
          </a:prstGeom>
          <a:noFill/>
          <a:ln>
            <a:solidFill>
              <a:schemeClr val="tx1"/>
            </a:solidFill>
          </a:ln>
        </p:spPr>
        <p:txBody>
          <a:bodyPr wrap="square" rtlCol="0">
            <a:spAutoFit/>
          </a:bodyPr>
          <a:lstStyle/>
          <a:p>
            <a:pPr algn="ctr"/>
            <a:r>
              <a:rPr lang="en-GB" sz="2400" b="1" dirty="0" smtClean="0">
                <a:solidFill>
                  <a:srgbClr val="FF0000"/>
                </a:solidFill>
              </a:rPr>
              <a:t>Aim of the study</a:t>
            </a:r>
            <a:r>
              <a:rPr lang="zh-CN" altLang="en-US" sz="2400" b="1" dirty="0" smtClean="0">
                <a:solidFill>
                  <a:srgbClr val="FF0000"/>
                </a:solidFill>
              </a:rPr>
              <a:t>研究目的</a:t>
            </a:r>
            <a:endParaRPr lang="en-GB" sz="2400" b="1" dirty="0" smtClean="0">
              <a:solidFill>
                <a:srgbClr val="FF0000"/>
              </a:solidFill>
            </a:endParaRPr>
          </a:p>
          <a:p>
            <a:pPr algn="ctr"/>
            <a:endParaRPr lang="en-GB" b="1" dirty="0" smtClean="0">
              <a:solidFill>
                <a:srgbClr val="FF0000"/>
              </a:solidFill>
            </a:endParaRPr>
          </a:p>
          <a:p>
            <a:pPr algn="ctr">
              <a:lnSpc>
                <a:spcPct val="200000"/>
              </a:lnSpc>
            </a:pPr>
            <a:r>
              <a:rPr lang="en-GB" sz="1600" b="1" dirty="0" smtClean="0"/>
              <a:t>To </a:t>
            </a:r>
            <a:r>
              <a:rPr lang="en-GB" sz="1600" b="1" dirty="0"/>
              <a:t>assess whether </a:t>
            </a:r>
            <a:r>
              <a:rPr lang="en-GB" sz="1600" b="1" dirty="0" smtClean="0"/>
              <a:t>maternal </a:t>
            </a:r>
            <a:r>
              <a:rPr lang="en-GB" sz="1600" b="1" dirty="0" err="1" smtClean="0"/>
              <a:t>hemodynamics</a:t>
            </a:r>
            <a:r>
              <a:rPr lang="en-GB" sz="1600" b="1" dirty="0"/>
              <a:t>, </a:t>
            </a:r>
            <a:r>
              <a:rPr lang="en-GB" sz="1600" b="1" dirty="0" err="1"/>
              <a:t>fetal</a:t>
            </a:r>
            <a:r>
              <a:rPr lang="en-GB" sz="1600" b="1" dirty="0"/>
              <a:t> biometry and Doppler indices </a:t>
            </a:r>
            <a:r>
              <a:rPr lang="en-GB" sz="1600" b="1" dirty="0" smtClean="0"/>
              <a:t>at presentation</a:t>
            </a:r>
            <a:r>
              <a:rPr lang="en-GB" sz="1600" b="1" dirty="0"/>
              <a:t>, in women referred to a specialist clinic </a:t>
            </a:r>
            <a:r>
              <a:rPr lang="en-GB" sz="1600" b="1" dirty="0" smtClean="0"/>
              <a:t>for the </a:t>
            </a:r>
            <a:r>
              <a:rPr lang="en-GB" sz="1600" b="1" dirty="0"/>
              <a:t>management of pregnancy with a SGA </a:t>
            </a:r>
            <a:r>
              <a:rPr lang="en-GB" sz="1600" b="1" dirty="0" err="1"/>
              <a:t>fetus</a:t>
            </a:r>
            <a:r>
              <a:rPr lang="en-GB" sz="1600" b="1" dirty="0"/>
              <a:t>,  </a:t>
            </a:r>
            <a:r>
              <a:rPr lang="en-GB" sz="1600" b="1" dirty="0" smtClean="0"/>
              <a:t>can </a:t>
            </a:r>
            <a:r>
              <a:rPr lang="en-GB" sz="1600" b="1" dirty="0"/>
              <a:t>predict the </a:t>
            </a:r>
            <a:r>
              <a:rPr lang="en-GB" sz="1600" b="1" dirty="0" smtClean="0"/>
              <a:t>subsequent development of an </a:t>
            </a:r>
            <a:r>
              <a:rPr lang="en-GB" sz="1600" b="1" dirty="0"/>
              <a:t>abnormal </a:t>
            </a:r>
            <a:r>
              <a:rPr lang="en-GB" sz="1600" b="1" dirty="0" err="1"/>
              <a:t>fetal</a:t>
            </a:r>
            <a:r>
              <a:rPr lang="en-GB" sz="1600" b="1" dirty="0"/>
              <a:t> Doppler index or birth </a:t>
            </a:r>
            <a:r>
              <a:rPr lang="en-GB" sz="1600" b="1" dirty="0" smtClean="0"/>
              <a:t>weight &lt;</a:t>
            </a:r>
            <a:r>
              <a:rPr lang="en-GB" sz="1600" dirty="0"/>
              <a:t> </a:t>
            </a:r>
            <a:r>
              <a:rPr lang="en-GB" sz="1600" b="1" dirty="0" smtClean="0"/>
              <a:t>3</a:t>
            </a:r>
            <a:r>
              <a:rPr lang="en-GB" sz="1600" b="1" baseline="30000" dirty="0" smtClean="0"/>
              <a:t>rd</a:t>
            </a:r>
            <a:r>
              <a:rPr lang="en-GB" sz="1600" b="1" dirty="0" smtClean="0"/>
              <a:t> percentile.</a:t>
            </a:r>
          </a:p>
          <a:p>
            <a:pPr algn="ctr">
              <a:lnSpc>
                <a:spcPct val="200000"/>
              </a:lnSpc>
            </a:pPr>
            <a:r>
              <a:rPr lang="zh-CN" altLang="en-US" sz="1600" b="1" dirty="0" smtClean="0"/>
              <a:t>对于在专家门诊就诊并进行治疗的</a:t>
            </a:r>
            <a:r>
              <a:rPr lang="en-US" altLang="zh-CN" sz="1600" b="1" dirty="0" smtClean="0"/>
              <a:t>SGA</a:t>
            </a:r>
            <a:r>
              <a:rPr lang="zh-CN" altLang="en-US" sz="1600" b="1" dirty="0" smtClean="0"/>
              <a:t>胎儿，对母体的血流动力、胎儿生长发育及多普勒指标进行评估，目的是评价上述指标是否可对胎儿进一步发展为多普勒指标异常或出生体重小于第</a:t>
            </a:r>
            <a:r>
              <a:rPr lang="en-US" altLang="zh-CN" sz="1600" b="1" dirty="0" smtClean="0"/>
              <a:t>3</a:t>
            </a:r>
            <a:r>
              <a:rPr lang="zh-CN" altLang="en-US" sz="1600" b="1" dirty="0" smtClean="0"/>
              <a:t>百分位进行预测。</a:t>
            </a:r>
            <a:endParaRPr lang="en-GB" sz="1600" b="1" dirty="0"/>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Tree>
    <p:extLst>
      <p:ext uri="{BB962C8B-B14F-4D97-AF65-F5344CB8AC3E}">
        <p14:creationId xmlns:p14="http://schemas.microsoft.com/office/powerpoint/2010/main" val="176765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asellaDiTesto 1"/>
          <p:cNvSpPr txBox="1"/>
          <p:nvPr/>
        </p:nvSpPr>
        <p:spPr>
          <a:xfrm>
            <a:off x="0" y="1700808"/>
            <a:ext cx="8748464" cy="4770537"/>
          </a:xfrm>
          <a:prstGeom prst="rect">
            <a:avLst/>
          </a:prstGeom>
          <a:noFill/>
        </p:spPr>
        <p:txBody>
          <a:bodyPr wrap="square" rtlCol="0">
            <a:spAutoFit/>
          </a:bodyPr>
          <a:lstStyle/>
          <a:p>
            <a:pPr algn="ctr"/>
            <a:r>
              <a:rPr lang="en-GB" sz="2800" b="1" dirty="0" smtClean="0"/>
              <a:t>Methods</a:t>
            </a:r>
            <a:r>
              <a:rPr lang="zh-CN" altLang="en-US" sz="2800" b="1" dirty="0" smtClean="0"/>
              <a:t>方法</a:t>
            </a:r>
            <a:endParaRPr lang="en-GB" sz="2800" b="1" dirty="0" smtClean="0"/>
          </a:p>
          <a:p>
            <a:pPr algn="ctr"/>
            <a:endParaRPr lang="en-GB" sz="1200" b="1" dirty="0">
              <a:solidFill>
                <a:srgbClr val="FF0000"/>
              </a:solidFill>
            </a:endParaRPr>
          </a:p>
          <a:p>
            <a:pPr marL="285750" indent="-285750" algn="just">
              <a:buFont typeface="Arial" charset="0"/>
              <a:buChar char="•"/>
            </a:pPr>
            <a:r>
              <a:rPr lang="en-GB" sz="1200" dirty="0" smtClean="0"/>
              <a:t>Prospective </a:t>
            </a:r>
            <a:r>
              <a:rPr lang="en-GB" sz="1200" dirty="0"/>
              <a:t>observational cohort </a:t>
            </a:r>
            <a:r>
              <a:rPr lang="en-GB" sz="1200" dirty="0" smtClean="0"/>
              <a:t>study.</a:t>
            </a:r>
            <a:r>
              <a:rPr lang="zh-CN" altLang="en-US" sz="1200" dirty="0" smtClean="0"/>
              <a:t>前瞻性观察队列研究。</a:t>
            </a:r>
            <a:endParaRPr lang="en-GB" sz="1200" dirty="0" smtClean="0"/>
          </a:p>
          <a:p>
            <a:pPr marL="285750" indent="-285750" algn="just">
              <a:buFont typeface="Arial" charset="0"/>
              <a:buChar char="•"/>
            </a:pPr>
            <a:endParaRPr lang="en-GB" sz="1200" dirty="0" smtClean="0"/>
          </a:p>
          <a:p>
            <a:pPr marL="285750" indent="-285750" algn="just">
              <a:buFont typeface="Arial" charset="0"/>
              <a:buChar char="•"/>
            </a:pPr>
            <a:r>
              <a:rPr lang="en-GB" sz="1200" dirty="0"/>
              <a:t>Maternal hemodynamic assessment was performed </a:t>
            </a:r>
            <a:r>
              <a:rPr lang="en-GB" sz="1200" dirty="0" smtClean="0"/>
              <a:t>on initial </a:t>
            </a:r>
            <a:r>
              <a:rPr lang="en-GB" sz="1200" dirty="0"/>
              <a:t>presentation to the SGA clinic using a </a:t>
            </a:r>
            <a:r>
              <a:rPr lang="en-GB" sz="1200" dirty="0" smtClean="0"/>
              <a:t>non-invasive </a:t>
            </a:r>
            <a:r>
              <a:rPr lang="en-GB" sz="1200" dirty="0" err="1" smtClean="0"/>
              <a:t>bioreactance</a:t>
            </a:r>
            <a:r>
              <a:rPr lang="en-GB" sz="1200" dirty="0" smtClean="0"/>
              <a:t> method and cardiac output (CO) </a:t>
            </a:r>
            <a:r>
              <a:rPr lang="en-GB" sz="1200" dirty="0"/>
              <a:t>(L/min), stroke volume (SV) (mL), heart </a:t>
            </a:r>
            <a:r>
              <a:rPr lang="en-GB" sz="1200" dirty="0" smtClean="0"/>
              <a:t>rate (HR</a:t>
            </a:r>
            <a:r>
              <a:rPr lang="en-GB" sz="1200" dirty="0"/>
              <a:t>) </a:t>
            </a:r>
            <a:r>
              <a:rPr lang="en-GB" sz="1200" dirty="0" smtClean="0"/>
              <a:t>(bpm) </a:t>
            </a:r>
            <a:r>
              <a:rPr lang="en-GB" sz="1200" dirty="0"/>
              <a:t>and peripheral vascular </a:t>
            </a:r>
            <a:r>
              <a:rPr lang="en-GB" sz="1200" dirty="0" smtClean="0"/>
              <a:t>resistance PVR </a:t>
            </a:r>
            <a:r>
              <a:rPr lang="en-GB" sz="1200" dirty="0"/>
              <a:t>(dynes × s/cm</a:t>
            </a:r>
            <a:r>
              <a:rPr lang="en-GB" sz="1200" baseline="30000" dirty="0"/>
              <a:t>5</a:t>
            </a:r>
            <a:r>
              <a:rPr lang="en-GB" sz="1200" dirty="0" smtClean="0"/>
              <a:t>) were recorded. </a:t>
            </a:r>
            <a:r>
              <a:rPr lang="zh-CN" altLang="en-US" sz="1200" dirty="0" smtClean="0"/>
              <a:t>母体的血流动力是</a:t>
            </a:r>
            <a:r>
              <a:rPr lang="en-US" altLang="zh-CN" sz="1200" dirty="0" smtClean="0"/>
              <a:t>SGA</a:t>
            </a:r>
            <a:r>
              <a:rPr lang="zh-CN" altLang="en-US" sz="1200" dirty="0" smtClean="0"/>
              <a:t>门诊首先评估的内容，使用无创生物反应法并记录如下指标：心输出量</a:t>
            </a:r>
            <a:r>
              <a:rPr lang="en-GB" altLang="zh-CN" sz="1200" dirty="0" smtClean="0"/>
              <a:t>(CO) (L/min), </a:t>
            </a:r>
            <a:r>
              <a:rPr lang="zh-CN" altLang="en-US" sz="1200" dirty="0" smtClean="0"/>
              <a:t>每博输出量</a:t>
            </a:r>
            <a:r>
              <a:rPr lang="en-GB" altLang="zh-CN" sz="1200" dirty="0" smtClean="0"/>
              <a:t>(SV) (</a:t>
            </a:r>
            <a:r>
              <a:rPr lang="en-GB" altLang="zh-CN" sz="1200" dirty="0" err="1" smtClean="0"/>
              <a:t>mL</a:t>
            </a:r>
            <a:r>
              <a:rPr lang="en-GB" altLang="zh-CN" sz="1200" dirty="0" smtClean="0"/>
              <a:t>), </a:t>
            </a:r>
            <a:r>
              <a:rPr lang="zh-CN" altLang="en-US" sz="1200" dirty="0" smtClean="0"/>
              <a:t>心率</a:t>
            </a:r>
            <a:r>
              <a:rPr lang="en-GB" altLang="zh-CN" sz="1200" dirty="0" smtClean="0"/>
              <a:t>(HR) (</a:t>
            </a:r>
            <a:r>
              <a:rPr lang="en-GB" altLang="zh-CN" sz="1200" dirty="0" err="1" smtClean="0"/>
              <a:t>bpm</a:t>
            </a:r>
            <a:r>
              <a:rPr lang="en-GB" altLang="zh-CN" sz="1200" dirty="0" smtClean="0"/>
              <a:t>) </a:t>
            </a:r>
            <a:r>
              <a:rPr lang="zh-CN" altLang="en-US" sz="1200" dirty="0" smtClean="0"/>
              <a:t>和周边血流阻力</a:t>
            </a:r>
            <a:r>
              <a:rPr lang="en-US" altLang="zh-CN" sz="1200" dirty="0" smtClean="0"/>
              <a:t>(</a:t>
            </a:r>
            <a:r>
              <a:rPr lang="en-GB" altLang="zh-CN" sz="1200" dirty="0" smtClean="0"/>
              <a:t>PVR) (dynes × s/cm</a:t>
            </a:r>
            <a:r>
              <a:rPr lang="en-GB" altLang="zh-CN" sz="1200" baseline="30000" dirty="0" smtClean="0"/>
              <a:t>5</a:t>
            </a:r>
            <a:r>
              <a:rPr lang="en-GB" altLang="zh-CN" sz="1200" dirty="0" smtClean="0"/>
              <a:t>) </a:t>
            </a:r>
            <a:r>
              <a:rPr lang="zh-CN" altLang="en-US" sz="1200" dirty="0" smtClean="0"/>
              <a:t>。</a:t>
            </a:r>
            <a:endParaRPr lang="en-GB" sz="1200" dirty="0" smtClean="0"/>
          </a:p>
          <a:p>
            <a:pPr marL="285750" indent="-285750" algn="just">
              <a:buFont typeface="Arial" charset="0"/>
              <a:buChar char="•"/>
            </a:pPr>
            <a:endParaRPr lang="en-GB" sz="1200" dirty="0" smtClean="0"/>
          </a:p>
          <a:p>
            <a:pPr marL="285750" indent="-285750" algn="just">
              <a:buFont typeface="Arial" charset="0"/>
              <a:buChar char="•"/>
            </a:pPr>
            <a:r>
              <a:rPr lang="en-GB" sz="1200" dirty="0"/>
              <a:t>Reference ranges across gestation for maternal hemodynamic and </a:t>
            </a:r>
            <a:r>
              <a:rPr lang="en-GB" sz="1200" dirty="0" err="1"/>
              <a:t>fetal</a:t>
            </a:r>
            <a:r>
              <a:rPr lang="en-GB" sz="1200" dirty="0"/>
              <a:t> variables were used and their </a:t>
            </a:r>
            <a:r>
              <a:rPr lang="en-GB" sz="1200" i="1" dirty="0"/>
              <a:t>Z</a:t>
            </a:r>
            <a:r>
              <a:rPr lang="en-GB" sz="1200" dirty="0"/>
              <a:t>-scores </a:t>
            </a:r>
            <a:r>
              <a:rPr lang="en-GB" sz="1200" dirty="0" smtClean="0"/>
              <a:t>calculated.</a:t>
            </a:r>
            <a:r>
              <a:rPr lang="zh-CN" altLang="en-US" sz="1200" dirty="0" smtClean="0"/>
              <a:t>根据母体血流动力和胎儿变量的妊娠期参考值计算</a:t>
            </a:r>
            <a:r>
              <a:rPr lang="en-US" altLang="zh-CN" sz="1200" dirty="0" smtClean="0"/>
              <a:t>Z</a:t>
            </a:r>
            <a:r>
              <a:rPr lang="zh-CN" altLang="en-US" sz="1200" dirty="0" smtClean="0"/>
              <a:t>评分。</a:t>
            </a:r>
            <a:endParaRPr lang="en-GB" sz="1200" dirty="0" smtClean="0"/>
          </a:p>
          <a:p>
            <a:pPr marL="285750" indent="-285750" algn="just">
              <a:buFont typeface="Arial" charset="0"/>
              <a:buChar char="•"/>
            </a:pPr>
            <a:endParaRPr lang="en-GB" sz="1200" dirty="0" smtClean="0"/>
          </a:p>
          <a:p>
            <a:pPr marL="285750" indent="-285750" algn="just">
              <a:buFont typeface="Arial" charset="0"/>
              <a:buChar char="•"/>
            </a:pPr>
            <a:r>
              <a:rPr lang="en-GB" sz="1200" dirty="0" smtClean="0"/>
              <a:t>Estimated </a:t>
            </a:r>
            <a:r>
              <a:rPr lang="en-GB" sz="1200" dirty="0" err="1" smtClean="0"/>
              <a:t>fetal</a:t>
            </a:r>
            <a:r>
              <a:rPr lang="en-GB" sz="1200" dirty="0" smtClean="0"/>
              <a:t> weight (EFW) </a:t>
            </a:r>
            <a:r>
              <a:rPr lang="en-GB" sz="1200" dirty="0"/>
              <a:t>percentile and </a:t>
            </a:r>
            <a:r>
              <a:rPr lang="en-GB" sz="1200" i="1" dirty="0"/>
              <a:t>Z</a:t>
            </a:r>
            <a:r>
              <a:rPr lang="en-GB" sz="1200" dirty="0"/>
              <a:t>-score were derived from sonographic </a:t>
            </a:r>
            <a:r>
              <a:rPr lang="en-GB" sz="1200" dirty="0" smtClean="0"/>
              <a:t>measurements. </a:t>
            </a:r>
            <a:r>
              <a:rPr lang="zh-CN" altLang="en-US" sz="1200" dirty="0" smtClean="0"/>
              <a:t>使用超声估测胎儿体重百分位数和</a:t>
            </a:r>
            <a:r>
              <a:rPr lang="en-US" altLang="zh-CN" sz="1200" dirty="0" smtClean="0"/>
              <a:t>Z</a:t>
            </a:r>
            <a:r>
              <a:rPr lang="zh-CN" altLang="en-US" sz="1200" dirty="0" smtClean="0"/>
              <a:t>评分。</a:t>
            </a:r>
            <a:endParaRPr lang="en-GB" sz="1200" dirty="0" smtClean="0"/>
          </a:p>
          <a:p>
            <a:pPr marL="285750" indent="-285750" algn="just">
              <a:buFont typeface="Arial" charset="0"/>
              <a:buChar char="•"/>
            </a:pPr>
            <a:endParaRPr lang="en-GB" sz="1200" dirty="0" smtClean="0"/>
          </a:p>
          <a:p>
            <a:pPr marL="285750" indent="-285750" algn="just">
              <a:buFont typeface="Arial" charset="0"/>
              <a:buChar char="•"/>
            </a:pPr>
            <a:r>
              <a:rPr lang="en-GB" sz="1200" dirty="0"/>
              <a:t>UA-PI, </a:t>
            </a:r>
            <a:r>
              <a:rPr lang="en-GB" sz="1200" dirty="0" err="1"/>
              <a:t>fetal</a:t>
            </a:r>
            <a:r>
              <a:rPr lang="en-GB" sz="1200" dirty="0"/>
              <a:t> </a:t>
            </a:r>
            <a:r>
              <a:rPr lang="en-GB" sz="1200" dirty="0" smtClean="0"/>
              <a:t>MCA-PI, </a:t>
            </a:r>
            <a:r>
              <a:rPr lang="en-GB" sz="1200" dirty="0"/>
              <a:t>mean </a:t>
            </a:r>
            <a:r>
              <a:rPr lang="en-GB" sz="1200" dirty="0" err="1" smtClean="0"/>
              <a:t>UtA</a:t>
            </a:r>
            <a:r>
              <a:rPr lang="en-GB" sz="1200" dirty="0" smtClean="0"/>
              <a:t>-PI and measurement of </a:t>
            </a:r>
            <a:r>
              <a:rPr lang="en-GB" sz="1200" dirty="0"/>
              <a:t>deepest vertical pool (DVP) </a:t>
            </a:r>
            <a:r>
              <a:rPr lang="en-GB" sz="1200" dirty="0" smtClean="0"/>
              <a:t>were assessed.</a:t>
            </a:r>
            <a:r>
              <a:rPr lang="zh-CN" altLang="en-US" sz="1200" dirty="0" smtClean="0"/>
              <a:t>测量胎儿脐动脉搏动指数、胎儿大脑中动脉搏动指数、子宫动脉平均搏动指数和羊水最大垂直深度。</a:t>
            </a:r>
            <a:endParaRPr lang="en-GB" sz="1200" dirty="0" smtClean="0"/>
          </a:p>
          <a:p>
            <a:pPr marL="285750" indent="-285750" algn="just">
              <a:buFont typeface="Arial" charset="0"/>
              <a:buChar char="•"/>
            </a:pPr>
            <a:endParaRPr lang="en-GB" sz="1200" dirty="0" smtClean="0"/>
          </a:p>
          <a:p>
            <a:pPr marL="285750" indent="-285750" algn="just">
              <a:buFont typeface="Arial" charset="0"/>
              <a:buChar char="•"/>
            </a:pPr>
            <a:r>
              <a:rPr lang="en-GB" sz="1200" dirty="0"/>
              <a:t>Abnormal </a:t>
            </a:r>
            <a:r>
              <a:rPr lang="en-GB" sz="1200" dirty="0" err="1"/>
              <a:t>fetal</a:t>
            </a:r>
            <a:r>
              <a:rPr lang="en-GB" sz="1200" dirty="0"/>
              <a:t> Doppler index was defined as UA-PI </a:t>
            </a:r>
            <a:r>
              <a:rPr lang="en-GB" sz="1200" dirty="0" smtClean="0"/>
              <a:t>&gt; 95</a:t>
            </a:r>
            <a:r>
              <a:rPr lang="en-GB" sz="1200" baseline="30000" dirty="0" smtClean="0"/>
              <a:t>th</a:t>
            </a:r>
            <a:r>
              <a:rPr lang="en-GB" sz="1200" dirty="0" smtClean="0"/>
              <a:t> percentile </a:t>
            </a:r>
            <a:r>
              <a:rPr lang="en-GB" sz="1200" dirty="0"/>
              <a:t>and/or MCA-PI &lt; </a:t>
            </a:r>
            <a:r>
              <a:rPr lang="en-GB" sz="1200" dirty="0" smtClean="0"/>
              <a:t>5</a:t>
            </a:r>
            <a:r>
              <a:rPr lang="en-GB" sz="1200" baseline="30000" dirty="0" smtClean="0"/>
              <a:t>th</a:t>
            </a:r>
            <a:r>
              <a:rPr lang="en-GB" sz="1200" dirty="0" smtClean="0"/>
              <a:t> percentile</a:t>
            </a:r>
            <a:r>
              <a:rPr lang="en-GB" sz="1200" dirty="0"/>
              <a:t>. </a:t>
            </a:r>
            <a:r>
              <a:rPr lang="zh-CN" altLang="en-US" sz="1200" dirty="0" smtClean="0"/>
              <a:t>胎儿异常多普勒指标定义为脐动脉搏动指数大于第</a:t>
            </a:r>
            <a:r>
              <a:rPr lang="en-US" altLang="zh-CN" sz="1200" dirty="0" smtClean="0"/>
              <a:t>95</a:t>
            </a:r>
            <a:r>
              <a:rPr lang="zh-CN" altLang="en-US" sz="1200" dirty="0" smtClean="0"/>
              <a:t>百分位和</a:t>
            </a:r>
            <a:r>
              <a:rPr lang="en-US" altLang="zh-CN" sz="1200" dirty="0" smtClean="0"/>
              <a:t>/</a:t>
            </a:r>
            <a:r>
              <a:rPr lang="zh-CN" altLang="en-US" sz="1200" dirty="0" smtClean="0"/>
              <a:t>或大脑中动脉搏动指数小于第</a:t>
            </a:r>
            <a:r>
              <a:rPr lang="en-US" altLang="zh-CN" sz="1200" dirty="0" smtClean="0"/>
              <a:t>5</a:t>
            </a:r>
            <a:r>
              <a:rPr lang="zh-CN" altLang="en-US" sz="1200" dirty="0" smtClean="0"/>
              <a:t>百分位。</a:t>
            </a:r>
            <a:endParaRPr lang="en-GB" sz="1200" dirty="0" smtClean="0"/>
          </a:p>
          <a:p>
            <a:pPr marL="285750" indent="-285750" algn="just">
              <a:buFont typeface="Arial" charset="0"/>
              <a:buChar char="•"/>
            </a:pPr>
            <a:endParaRPr lang="en-GB" sz="1200" dirty="0" smtClean="0"/>
          </a:p>
          <a:p>
            <a:pPr marL="285750" indent="-285750" algn="just">
              <a:buFont typeface="Arial" charset="0"/>
              <a:buChar char="•"/>
            </a:pPr>
            <a:r>
              <a:rPr lang="en-GB" sz="1200" dirty="0" smtClean="0"/>
              <a:t>The </a:t>
            </a:r>
            <a:r>
              <a:rPr lang="en-GB" sz="1200" dirty="0"/>
              <a:t>consensus definition of </a:t>
            </a:r>
            <a:r>
              <a:rPr lang="en-GB" sz="1200" dirty="0" smtClean="0"/>
              <a:t>FGR, developed </a:t>
            </a:r>
            <a:r>
              <a:rPr lang="en-GB" sz="1200" dirty="0"/>
              <a:t>through a Delphi </a:t>
            </a:r>
            <a:r>
              <a:rPr lang="en-GB" sz="1200" dirty="0" smtClean="0"/>
              <a:t>procedure, </a:t>
            </a:r>
            <a:r>
              <a:rPr lang="en-GB" sz="1200" dirty="0"/>
              <a:t>was used to define FGR at subsequent </a:t>
            </a:r>
            <a:r>
              <a:rPr lang="en-GB" sz="1200" dirty="0" smtClean="0"/>
              <a:t>visits.</a:t>
            </a:r>
            <a:r>
              <a:rPr lang="zh-CN" altLang="en-US" sz="1200" dirty="0" smtClean="0"/>
              <a:t> 关于</a:t>
            </a:r>
            <a:r>
              <a:rPr lang="en-US" altLang="zh-CN" sz="1200" dirty="0" smtClean="0"/>
              <a:t>FGR</a:t>
            </a:r>
            <a:r>
              <a:rPr lang="zh-CN" altLang="en-US" sz="1200" dirty="0" smtClean="0"/>
              <a:t>的定义共识通过</a:t>
            </a:r>
            <a:r>
              <a:rPr lang="en-GB" altLang="zh-CN" sz="1200" dirty="0" smtClean="0"/>
              <a:t>Delphi</a:t>
            </a:r>
            <a:r>
              <a:rPr lang="zh-CN" altLang="en-US" sz="1200" dirty="0" smtClean="0"/>
              <a:t>程序开发，在接下来的研究中用于定义</a:t>
            </a:r>
            <a:r>
              <a:rPr lang="en-US" altLang="zh-CN" sz="1200" dirty="0" smtClean="0"/>
              <a:t>FGR</a:t>
            </a:r>
            <a:r>
              <a:rPr lang="zh-CN" altLang="en-US" sz="1200" dirty="0" smtClean="0"/>
              <a:t>。</a:t>
            </a:r>
            <a:endParaRPr lang="en-GB" sz="1200" dirty="0"/>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smtClean="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kern="0" dirty="0" smtClean="0">
                <a:solidFill>
                  <a:schemeClr val="bg1"/>
                </a:solidFill>
                <a:latin typeface="Arial"/>
              </a:rPr>
              <a:t>Roberts et al.</a:t>
            </a:r>
            <a:r>
              <a:rPr lang="en-GB" sz="1400" kern="0" dirty="0" smtClean="0">
                <a:solidFill>
                  <a:schemeClr val="bg1"/>
                </a:solidFill>
                <a:latin typeface="Arial"/>
              </a:rPr>
              <a:t>, UOG 2018</a:t>
            </a:r>
            <a:endParaRPr lang="en-GB" sz="1400" kern="0" dirty="0">
              <a:solidFill>
                <a:schemeClr val="bg1"/>
              </a:solidFill>
              <a:latin typeface="Arial"/>
            </a:endParaRPr>
          </a:p>
        </p:txBody>
      </p:sp>
    </p:spTree>
    <p:extLst>
      <p:ext uri="{BB962C8B-B14F-4D97-AF65-F5344CB8AC3E}">
        <p14:creationId xmlns:p14="http://schemas.microsoft.com/office/powerpoint/2010/main" val="78909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467544" y="1871821"/>
            <a:ext cx="8280920" cy="3739485"/>
          </a:xfrm>
          <a:prstGeom prst="rect">
            <a:avLst/>
          </a:prstGeom>
          <a:noFill/>
        </p:spPr>
        <p:txBody>
          <a:bodyPr wrap="square" rtlCol="0">
            <a:spAutoFit/>
          </a:bodyPr>
          <a:lstStyle/>
          <a:p>
            <a:pPr algn="ctr"/>
            <a:r>
              <a:rPr lang="en-GB" sz="2000" b="1" smtClean="0"/>
              <a:t>Statistical analysis</a:t>
            </a:r>
            <a:r>
              <a:rPr lang="zh-CN" altLang="en-US" sz="2000" b="1" smtClean="0"/>
              <a:t>统计分析</a:t>
            </a:r>
            <a:endParaRPr lang="en-GB" sz="2000" b="1" dirty="0" smtClean="0"/>
          </a:p>
          <a:p>
            <a:pPr algn="just">
              <a:lnSpc>
                <a:spcPct val="150000"/>
              </a:lnSpc>
            </a:pPr>
            <a:endParaRPr lang="en-GB" sz="1400" b="1" dirty="0"/>
          </a:p>
          <a:p>
            <a:pPr algn="just"/>
            <a:r>
              <a:rPr lang="en-GB" sz="1400" dirty="0"/>
              <a:t>Maternal demographics, </a:t>
            </a:r>
            <a:r>
              <a:rPr lang="en-GB" sz="1400" dirty="0" err="1"/>
              <a:t>fetal</a:t>
            </a:r>
            <a:r>
              <a:rPr lang="en-GB" sz="1400" dirty="0"/>
              <a:t> biometry, </a:t>
            </a:r>
            <a:r>
              <a:rPr lang="en-GB" sz="1400" dirty="0" smtClean="0"/>
              <a:t>UA-PI, MCA-PI</a:t>
            </a:r>
            <a:r>
              <a:rPr lang="en-GB" sz="1400" dirty="0"/>
              <a:t>, mean </a:t>
            </a:r>
            <a:r>
              <a:rPr lang="en-GB" sz="1400" dirty="0" err="1"/>
              <a:t>UtA</a:t>
            </a:r>
            <a:r>
              <a:rPr lang="en-GB" sz="1400" dirty="0"/>
              <a:t>-PI, amniotic fluid DVP and </a:t>
            </a:r>
            <a:r>
              <a:rPr lang="en-GB" sz="1400" dirty="0" smtClean="0"/>
              <a:t>maternal hemodynamic </a:t>
            </a:r>
            <a:r>
              <a:rPr lang="en-GB" sz="1400" dirty="0"/>
              <a:t>variables </a:t>
            </a:r>
            <a:r>
              <a:rPr lang="en-GB" sz="1400" dirty="0" smtClean="0"/>
              <a:t>Z-scores were </a:t>
            </a:r>
            <a:r>
              <a:rPr lang="en-GB" sz="1400" dirty="0"/>
              <a:t>compared </a:t>
            </a:r>
            <a:r>
              <a:rPr lang="en-GB" sz="1400" smtClean="0"/>
              <a:t>between:</a:t>
            </a:r>
            <a:r>
              <a:rPr lang="zh-CN" altLang="en-US" sz="1400" smtClean="0"/>
              <a:t>在下列研究组之间比较孕妇一般情况、胎儿生长发育、脐动脉搏动指数、大脑中动脉搏动指数、子宫动脉平均搏动指数、</a:t>
            </a:r>
            <a:r>
              <a:rPr lang="zh-CN" altLang="en-US" sz="1400" smtClean="0">
                <a:ea typeface="Calibri" charset="0"/>
                <a:cs typeface="Calibri" charset="0"/>
              </a:rPr>
              <a:t>羊水最大垂直深度</a:t>
            </a:r>
            <a:r>
              <a:rPr lang="zh-CN" altLang="en-US" sz="1400" smtClean="0"/>
              <a:t>和母体血流动力指标</a:t>
            </a:r>
            <a:r>
              <a:rPr lang="en-US" altLang="zh-CN" sz="1400" smtClean="0"/>
              <a:t>Z</a:t>
            </a:r>
            <a:r>
              <a:rPr lang="zh-CN" altLang="en-US" sz="1400" smtClean="0"/>
              <a:t>评分。</a:t>
            </a:r>
            <a:endParaRPr lang="en-GB" sz="1400" dirty="0" smtClean="0"/>
          </a:p>
          <a:p>
            <a:pPr marL="342900" indent="-342900" algn="just">
              <a:buFont typeface="Arial" panose="020B0604020202020204" pitchFamily="34" charset="0"/>
              <a:buChar char="•"/>
            </a:pPr>
            <a:r>
              <a:rPr lang="en-GB" sz="1400" dirty="0">
                <a:solidFill>
                  <a:srgbClr val="FF0000"/>
                </a:solidFill>
              </a:rPr>
              <a:t>W</a:t>
            </a:r>
            <a:r>
              <a:rPr lang="en-GB" sz="1400" dirty="0" smtClean="0">
                <a:solidFill>
                  <a:srgbClr val="FF0000"/>
                </a:solidFill>
              </a:rPr>
              <a:t>omen with an </a:t>
            </a:r>
            <a:r>
              <a:rPr lang="en-GB" sz="1400" dirty="0">
                <a:solidFill>
                  <a:srgbClr val="FF0000"/>
                </a:solidFill>
              </a:rPr>
              <a:t>abnormal </a:t>
            </a:r>
            <a:r>
              <a:rPr lang="en-GB" sz="1400" dirty="0" err="1">
                <a:solidFill>
                  <a:srgbClr val="FF0000"/>
                </a:solidFill>
              </a:rPr>
              <a:t>fetal</a:t>
            </a:r>
            <a:r>
              <a:rPr lang="en-GB" sz="1400" dirty="0">
                <a:solidFill>
                  <a:srgbClr val="FF0000"/>
                </a:solidFill>
              </a:rPr>
              <a:t> Doppler index at </a:t>
            </a:r>
            <a:r>
              <a:rPr lang="en-GB" sz="1400" dirty="0" smtClean="0">
                <a:solidFill>
                  <a:srgbClr val="FF0000"/>
                </a:solidFill>
              </a:rPr>
              <a:t>presentation </a:t>
            </a:r>
            <a:r>
              <a:rPr lang="en-GB" sz="1400" i="1" dirty="0" smtClean="0">
                <a:solidFill>
                  <a:srgbClr val="FF0000"/>
                </a:solidFill>
              </a:rPr>
              <a:t>(Group </a:t>
            </a:r>
            <a:r>
              <a:rPr lang="en-GB" sz="1400" i="1" dirty="0">
                <a:solidFill>
                  <a:srgbClr val="FF0000"/>
                </a:solidFill>
              </a:rPr>
              <a:t>1</a:t>
            </a:r>
            <a:r>
              <a:rPr lang="en-GB" sz="1400" i="1">
                <a:solidFill>
                  <a:srgbClr val="FF0000"/>
                </a:solidFill>
              </a:rPr>
              <a:t>), </a:t>
            </a:r>
            <a:r>
              <a:rPr lang="zh-CN" altLang="en-US" sz="1400" i="1" smtClean="0">
                <a:solidFill>
                  <a:srgbClr val="FF0000"/>
                </a:solidFill>
              </a:rPr>
              <a:t>胎儿即时多普勒指标异常组（组</a:t>
            </a:r>
            <a:r>
              <a:rPr lang="en-US" altLang="zh-CN" sz="1400" i="1" smtClean="0">
                <a:solidFill>
                  <a:srgbClr val="FF0000"/>
                </a:solidFill>
              </a:rPr>
              <a:t>1</a:t>
            </a:r>
            <a:r>
              <a:rPr lang="zh-CN" altLang="en-US" sz="1400" i="1" smtClean="0">
                <a:solidFill>
                  <a:srgbClr val="FF0000"/>
                </a:solidFill>
              </a:rPr>
              <a:t>）</a:t>
            </a:r>
            <a:endParaRPr lang="en-GB" sz="1400" i="1" dirty="0" smtClean="0">
              <a:solidFill>
                <a:srgbClr val="FF0000"/>
              </a:solidFill>
            </a:endParaRPr>
          </a:p>
          <a:p>
            <a:pPr marL="342900" indent="-342900" algn="just">
              <a:buFont typeface="Arial" panose="020B0604020202020204" pitchFamily="34" charset="0"/>
              <a:buChar char="•"/>
            </a:pPr>
            <a:r>
              <a:rPr lang="en-GB" sz="1400" dirty="0" smtClean="0">
                <a:solidFill>
                  <a:srgbClr val="FF0000"/>
                </a:solidFill>
              </a:rPr>
              <a:t>Women </a:t>
            </a:r>
            <a:r>
              <a:rPr lang="en-GB" sz="1400" dirty="0">
                <a:solidFill>
                  <a:srgbClr val="FF0000"/>
                </a:solidFill>
              </a:rPr>
              <a:t>who had </a:t>
            </a:r>
            <a:r>
              <a:rPr lang="en-GB" sz="1400" dirty="0" smtClean="0">
                <a:solidFill>
                  <a:srgbClr val="FF0000"/>
                </a:solidFill>
              </a:rPr>
              <a:t>developed an </a:t>
            </a:r>
            <a:r>
              <a:rPr lang="en-GB" sz="1400" dirty="0">
                <a:solidFill>
                  <a:srgbClr val="FF0000"/>
                </a:solidFill>
              </a:rPr>
              <a:t>abnormal </a:t>
            </a:r>
            <a:r>
              <a:rPr lang="en-GB" sz="1400" dirty="0" err="1" smtClean="0">
                <a:solidFill>
                  <a:srgbClr val="FF0000"/>
                </a:solidFill>
              </a:rPr>
              <a:t>fetal</a:t>
            </a:r>
            <a:r>
              <a:rPr lang="en-GB" sz="1400" dirty="0" smtClean="0">
                <a:solidFill>
                  <a:srgbClr val="FF0000"/>
                </a:solidFill>
              </a:rPr>
              <a:t> Doppler </a:t>
            </a:r>
            <a:r>
              <a:rPr lang="en-GB" sz="1400" dirty="0">
                <a:solidFill>
                  <a:srgbClr val="FF0000"/>
                </a:solidFill>
              </a:rPr>
              <a:t>index at a subsequent visit </a:t>
            </a:r>
            <a:r>
              <a:rPr lang="en-GB" sz="1400" i="1" dirty="0">
                <a:solidFill>
                  <a:srgbClr val="FF0000"/>
                </a:solidFill>
              </a:rPr>
              <a:t>(Group 2</a:t>
            </a:r>
            <a:r>
              <a:rPr lang="en-GB" sz="1400" i="1" smtClean="0">
                <a:solidFill>
                  <a:srgbClr val="FF0000"/>
                </a:solidFill>
              </a:rPr>
              <a:t>), </a:t>
            </a:r>
            <a:r>
              <a:rPr lang="zh-CN" altLang="en-US" sz="1400" i="1" smtClean="0">
                <a:solidFill>
                  <a:srgbClr val="FF0000"/>
                </a:solidFill>
              </a:rPr>
              <a:t>在接下来的检查中出现胎儿异常多普勒频谱组（组</a:t>
            </a:r>
            <a:r>
              <a:rPr lang="en-US" altLang="zh-CN" sz="1400" i="1" smtClean="0">
                <a:solidFill>
                  <a:srgbClr val="FF0000"/>
                </a:solidFill>
              </a:rPr>
              <a:t>2</a:t>
            </a:r>
            <a:r>
              <a:rPr lang="zh-CN" altLang="en-US" sz="1400" i="1" smtClean="0">
                <a:solidFill>
                  <a:srgbClr val="FF0000"/>
                </a:solidFill>
              </a:rPr>
              <a:t>）</a:t>
            </a:r>
            <a:endParaRPr lang="en-GB" sz="1400" dirty="0">
              <a:solidFill>
                <a:srgbClr val="FF0000"/>
              </a:solidFill>
            </a:endParaRPr>
          </a:p>
          <a:p>
            <a:pPr marL="342900" indent="-342900" algn="just">
              <a:buFont typeface="Arial" panose="020B0604020202020204" pitchFamily="34" charset="0"/>
              <a:buChar char="•"/>
            </a:pPr>
            <a:r>
              <a:rPr lang="en-GB" sz="1400" dirty="0" smtClean="0">
                <a:solidFill>
                  <a:srgbClr val="FF0000"/>
                </a:solidFill>
              </a:rPr>
              <a:t>Women who </a:t>
            </a:r>
            <a:r>
              <a:rPr lang="en-GB" sz="1400" dirty="0">
                <a:solidFill>
                  <a:srgbClr val="FF0000"/>
                </a:solidFill>
              </a:rPr>
              <a:t>did not develop an abnormal </a:t>
            </a:r>
            <a:r>
              <a:rPr lang="en-GB" sz="1400" dirty="0" err="1">
                <a:solidFill>
                  <a:srgbClr val="FF0000"/>
                </a:solidFill>
              </a:rPr>
              <a:t>fetal</a:t>
            </a:r>
            <a:r>
              <a:rPr lang="en-GB" sz="1400" dirty="0">
                <a:solidFill>
                  <a:srgbClr val="FF0000"/>
                </a:solidFill>
              </a:rPr>
              <a:t> Doppler </a:t>
            </a:r>
            <a:r>
              <a:rPr lang="en-GB" sz="1400" dirty="0" smtClean="0">
                <a:solidFill>
                  <a:srgbClr val="FF0000"/>
                </a:solidFill>
              </a:rPr>
              <a:t>index during </a:t>
            </a:r>
            <a:r>
              <a:rPr lang="en-GB" sz="1400" dirty="0">
                <a:solidFill>
                  <a:srgbClr val="FF0000"/>
                </a:solidFill>
              </a:rPr>
              <a:t>pregnancy </a:t>
            </a:r>
            <a:r>
              <a:rPr lang="en-GB" sz="1400" i="1" dirty="0">
                <a:solidFill>
                  <a:srgbClr val="FF0000"/>
                </a:solidFill>
              </a:rPr>
              <a:t>(Group </a:t>
            </a:r>
            <a:r>
              <a:rPr lang="en-GB" sz="1400" i="1">
                <a:solidFill>
                  <a:srgbClr val="FF0000"/>
                </a:solidFill>
              </a:rPr>
              <a:t>3</a:t>
            </a:r>
            <a:r>
              <a:rPr lang="en-GB" sz="1400" i="1" smtClean="0">
                <a:solidFill>
                  <a:srgbClr val="FF0000"/>
                </a:solidFill>
              </a:rPr>
              <a:t>).</a:t>
            </a:r>
            <a:r>
              <a:rPr lang="zh-CN" altLang="en-US" sz="1400" i="1" smtClean="0">
                <a:solidFill>
                  <a:srgbClr val="FF0000"/>
                </a:solidFill>
              </a:rPr>
              <a:t>妊娠期胎儿多普勒指标无异常组（组</a:t>
            </a:r>
            <a:r>
              <a:rPr lang="en-US" altLang="zh-CN" sz="1400" i="1" smtClean="0">
                <a:solidFill>
                  <a:srgbClr val="FF0000"/>
                </a:solidFill>
              </a:rPr>
              <a:t>3</a:t>
            </a:r>
            <a:r>
              <a:rPr lang="zh-CN" altLang="en-US" sz="1400" i="1" smtClean="0">
                <a:solidFill>
                  <a:srgbClr val="FF0000"/>
                </a:solidFill>
              </a:rPr>
              <a:t>）</a:t>
            </a:r>
            <a:endParaRPr lang="en-GB" sz="1400" dirty="0" smtClean="0"/>
          </a:p>
          <a:p>
            <a:pPr algn="just"/>
            <a:r>
              <a:rPr lang="en-GB" sz="1400" dirty="0" smtClean="0"/>
              <a:t>Comparisons were also </a:t>
            </a:r>
            <a:r>
              <a:rPr lang="en-GB" sz="1400" dirty="0"/>
              <a:t>made between the above parameters in </a:t>
            </a:r>
            <a:r>
              <a:rPr lang="en-GB" sz="1400" dirty="0" smtClean="0"/>
              <a:t>women who </a:t>
            </a:r>
            <a:r>
              <a:rPr lang="en-GB" sz="1400" dirty="0"/>
              <a:t>delivered a neonate with a birth weight &lt; 3</a:t>
            </a:r>
            <a:r>
              <a:rPr lang="en-GB" sz="1400" baseline="30000" dirty="0" smtClean="0"/>
              <a:t>rd</a:t>
            </a:r>
            <a:r>
              <a:rPr lang="en-GB" sz="1400" dirty="0" smtClean="0"/>
              <a:t> percentile </a:t>
            </a:r>
            <a:r>
              <a:rPr lang="en-GB" sz="1400" dirty="0"/>
              <a:t>and those who delivered a neonate with a </a:t>
            </a:r>
            <a:r>
              <a:rPr lang="en-GB" sz="1400" dirty="0" smtClean="0"/>
              <a:t>birth </a:t>
            </a:r>
            <a:r>
              <a:rPr lang="en-GB" sz="1400" dirty="0"/>
              <a:t>weight ≥ </a:t>
            </a:r>
            <a:r>
              <a:rPr lang="en-GB" sz="1400" dirty="0" smtClean="0"/>
              <a:t>3</a:t>
            </a:r>
            <a:r>
              <a:rPr lang="en-GB" sz="1400" baseline="30000" dirty="0" smtClean="0"/>
              <a:t>rd</a:t>
            </a:r>
            <a:r>
              <a:rPr lang="en-GB" sz="1400" dirty="0" smtClean="0"/>
              <a:t> </a:t>
            </a:r>
            <a:r>
              <a:rPr lang="en-GB" sz="1400" smtClean="0"/>
              <a:t>percentile.</a:t>
            </a:r>
            <a:r>
              <a:rPr lang="zh-CN" altLang="en-US" sz="1400" smtClean="0"/>
              <a:t>上述指标也在出生体重小于第</a:t>
            </a:r>
            <a:r>
              <a:rPr lang="en-US" altLang="zh-CN" sz="1400" smtClean="0"/>
              <a:t>3</a:t>
            </a:r>
            <a:r>
              <a:rPr lang="zh-CN" altLang="en-US" sz="1400" smtClean="0"/>
              <a:t>百分位组和出生体重大于第</a:t>
            </a:r>
            <a:r>
              <a:rPr lang="en-US" altLang="zh-CN" sz="1400" smtClean="0"/>
              <a:t>3</a:t>
            </a:r>
            <a:r>
              <a:rPr lang="zh-CN" altLang="en-US" sz="1400" smtClean="0"/>
              <a:t>百分位组之间进行比较，</a:t>
            </a:r>
            <a:endParaRPr lang="en-GB" sz="1400" smtClean="0"/>
          </a:p>
          <a:p>
            <a:pPr algn="just"/>
            <a:endParaRPr lang="en-GB" sz="1400" b="1" dirty="0" smtClean="0"/>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smtClean="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smtClean="0">
                <a:solidFill>
                  <a:schemeClr val="bg1"/>
                </a:solidFill>
                <a:latin typeface="Arial"/>
              </a:rPr>
              <a:t>Roberts et al.</a:t>
            </a:r>
            <a:r>
              <a:rPr lang="en-GB" sz="1400" i="1" kern="0" dirty="0" smtClean="0">
                <a:solidFill>
                  <a:schemeClr val="bg1"/>
                </a:solidFill>
                <a:latin typeface="Arial"/>
              </a:rPr>
              <a:t>, UOG 2018</a:t>
            </a:r>
            <a:endParaRPr lang="en-GB" sz="1400" i="1" kern="0" dirty="0">
              <a:solidFill>
                <a:schemeClr val="bg1"/>
              </a:solidFill>
              <a:latin typeface="Arial"/>
            </a:endParaRPr>
          </a:p>
        </p:txBody>
      </p:sp>
    </p:spTree>
    <p:extLst>
      <p:ext uri="{BB962C8B-B14F-4D97-AF65-F5344CB8AC3E}">
        <p14:creationId xmlns:p14="http://schemas.microsoft.com/office/powerpoint/2010/main" val="119899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smtClean="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smtClean="0">
                <a:solidFill>
                  <a:schemeClr val="bg1"/>
                </a:solidFill>
                <a:latin typeface="Arial"/>
              </a:rPr>
              <a:t>Roberts et al.</a:t>
            </a:r>
            <a:r>
              <a:rPr lang="en-GB" sz="1400" i="1" kern="0" dirty="0" smtClean="0">
                <a:solidFill>
                  <a:schemeClr val="bg1"/>
                </a:solidFill>
                <a:latin typeface="Arial"/>
              </a:rPr>
              <a:t>, UOG 2018</a:t>
            </a:r>
            <a:endParaRPr lang="en-GB" sz="1400" i="1" kern="0" dirty="0">
              <a:solidFill>
                <a:schemeClr val="bg1"/>
              </a:solidFill>
              <a:latin typeface="Arial"/>
            </a:endParaRPr>
          </a:p>
        </p:txBody>
      </p:sp>
      <p:pic>
        <p:nvPicPr>
          <p:cNvPr id="7" name="Immagine 6"/>
          <p:cNvPicPr>
            <a:picLocks noChangeAspect="1"/>
          </p:cNvPicPr>
          <p:nvPr/>
        </p:nvPicPr>
        <p:blipFill>
          <a:blip r:embed="rId5" cstate="print"/>
          <a:stretch>
            <a:fillRect/>
          </a:stretch>
        </p:blipFill>
        <p:spPr>
          <a:xfrm>
            <a:off x="0" y="1750361"/>
            <a:ext cx="4716016" cy="4752528"/>
          </a:xfrm>
          <a:prstGeom prst="rect">
            <a:avLst/>
          </a:prstGeom>
        </p:spPr>
      </p:pic>
      <p:sp>
        <p:nvSpPr>
          <p:cNvPr id="13" name="Rettangolo 12"/>
          <p:cNvSpPr/>
          <p:nvPr/>
        </p:nvSpPr>
        <p:spPr bwMode="auto">
          <a:xfrm>
            <a:off x="5500093" y="5949280"/>
            <a:ext cx="512067" cy="576064"/>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cs typeface="Arial" charset="0"/>
            </a:endParaRPr>
          </a:p>
        </p:txBody>
      </p:sp>
      <p:sp>
        <p:nvSpPr>
          <p:cNvPr id="8" name="CasellaDiTesto 7"/>
          <p:cNvSpPr txBox="1"/>
          <p:nvPr/>
        </p:nvSpPr>
        <p:spPr>
          <a:xfrm>
            <a:off x="4572001" y="2180253"/>
            <a:ext cx="4320480" cy="1200329"/>
          </a:xfrm>
          <a:prstGeom prst="rect">
            <a:avLst/>
          </a:prstGeom>
          <a:noFill/>
          <a:ln>
            <a:solidFill>
              <a:schemeClr val="tx1"/>
            </a:solidFill>
          </a:ln>
        </p:spPr>
        <p:txBody>
          <a:bodyPr wrap="square" rtlCol="0">
            <a:spAutoFit/>
          </a:bodyPr>
          <a:lstStyle/>
          <a:p>
            <a:pPr algn="just"/>
            <a:r>
              <a:rPr lang="it-IT" sz="1200" b="1" dirty="0">
                <a:latin typeface="+mj-lt"/>
                <a:ea typeface="Calibri" charset="0"/>
                <a:cs typeface="Calibri" charset="0"/>
              </a:rPr>
              <a:t>There were no significant </a:t>
            </a:r>
            <a:r>
              <a:rPr lang="it-IT" sz="1200" b="1" dirty="0" smtClean="0">
                <a:latin typeface="+mj-lt"/>
                <a:ea typeface="Calibri" charset="0"/>
                <a:cs typeface="Calibri" charset="0"/>
              </a:rPr>
              <a:t>differences in </a:t>
            </a:r>
            <a:r>
              <a:rPr lang="it-IT" sz="1200" b="1" dirty="0">
                <a:latin typeface="+mj-lt"/>
                <a:ea typeface="Calibri" charset="0"/>
                <a:cs typeface="Calibri" charset="0"/>
              </a:rPr>
              <a:t>maternal demographics between groups, </a:t>
            </a:r>
            <a:r>
              <a:rPr lang="it-IT" sz="1200" b="1" dirty="0" smtClean="0">
                <a:latin typeface="+mj-lt"/>
                <a:ea typeface="Calibri" charset="0"/>
                <a:cs typeface="Calibri" charset="0"/>
              </a:rPr>
              <a:t>apart from </a:t>
            </a:r>
            <a:r>
              <a:rPr lang="it-IT" sz="1200" b="1" dirty="0">
                <a:latin typeface="+mj-lt"/>
                <a:ea typeface="Calibri" charset="0"/>
                <a:cs typeface="Calibri" charset="0"/>
              </a:rPr>
              <a:t>a higher rate of women taking </a:t>
            </a:r>
            <a:r>
              <a:rPr lang="it-IT" sz="1200" b="1" dirty="0" smtClean="0">
                <a:latin typeface="+mj-lt"/>
                <a:ea typeface="Calibri" charset="0"/>
                <a:cs typeface="Calibri" charset="0"/>
              </a:rPr>
              <a:t>labetalol and methyldopa for </a:t>
            </a:r>
            <a:r>
              <a:rPr lang="it-IT" sz="1200" b="1" dirty="0">
                <a:latin typeface="+mj-lt"/>
                <a:ea typeface="Calibri" charset="0"/>
                <a:cs typeface="Calibri" charset="0"/>
              </a:rPr>
              <a:t>blood-pressure control in Group 1 vs </a:t>
            </a:r>
            <a:r>
              <a:rPr lang="it-IT" sz="1200" b="1" dirty="0" smtClean="0">
                <a:latin typeface="+mj-lt"/>
                <a:ea typeface="Calibri" charset="0"/>
                <a:cs typeface="Calibri" charset="0"/>
              </a:rPr>
              <a:t>Group 3.</a:t>
            </a:r>
            <a:r>
              <a:rPr lang="zh-CN" altLang="en-US" sz="1200" b="1" dirty="0" smtClean="0">
                <a:latin typeface="+mj-lt"/>
                <a:ea typeface="Calibri" charset="0"/>
                <a:cs typeface="Calibri" charset="0"/>
              </a:rPr>
              <a:t>组</a:t>
            </a:r>
            <a:r>
              <a:rPr lang="en-US" altLang="zh-CN" sz="1200" b="1" dirty="0" smtClean="0">
                <a:latin typeface="+mj-lt"/>
                <a:ea typeface="Calibri" charset="0"/>
                <a:cs typeface="Calibri" charset="0"/>
              </a:rPr>
              <a:t>1</a:t>
            </a:r>
            <a:r>
              <a:rPr lang="zh-CN" altLang="en-US" sz="1200" b="1" dirty="0" smtClean="0">
                <a:latin typeface="+mj-lt"/>
                <a:ea typeface="Calibri" charset="0"/>
                <a:cs typeface="Calibri" charset="0"/>
              </a:rPr>
              <a:t>和组</a:t>
            </a:r>
            <a:r>
              <a:rPr lang="en-US" altLang="zh-CN" sz="1200" b="1" dirty="0" smtClean="0">
                <a:latin typeface="+mj-lt"/>
                <a:ea typeface="Calibri" charset="0"/>
                <a:cs typeface="Calibri" charset="0"/>
              </a:rPr>
              <a:t>3</a:t>
            </a:r>
            <a:r>
              <a:rPr lang="zh-CN" altLang="en-US" sz="1200" b="1" dirty="0" smtClean="0">
                <a:latin typeface="+mj-lt"/>
                <a:ea typeface="Calibri" charset="0"/>
                <a:cs typeface="Calibri" charset="0"/>
              </a:rPr>
              <a:t>间进行比较，除了组</a:t>
            </a:r>
            <a:r>
              <a:rPr lang="en-US" altLang="zh-CN" sz="1200" b="1" dirty="0" smtClean="0">
                <a:latin typeface="+mj-lt"/>
                <a:ea typeface="Calibri" charset="0"/>
                <a:cs typeface="Calibri" charset="0"/>
              </a:rPr>
              <a:t>1</a:t>
            </a:r>
            <a:r>
              <a:rPr lang="zh-CN" altLang="en-US" sz="1200" b="1" dirty="0" smtClean="0">
                <a:latin typeface="+mj-lt"/>
                <a:ea typeface="Calibri" charset="0"/>
                <a:cs typeface="Calibri" charset="0"/>
              </a:rPr>
              <a:t>孕妇服用拉贝洛尔和甲基多巴控制血压的比例增高外，其他孕妇一般情况指标均无统计学差异。</a:t>
            </a:r>
            <a:endParaRPr lang="it-IT" sz="1200" b="1" dirty="0">
              <a:latin typeface="+mj-lt"/>
              <a:ea typeface="Calibri" charset="0"/>
              <a:cs typeface="Calibri" charset="0"/>
            </a:endParaRPr>
          </a:p>
        </p:txBody>
      </p:sp>
      <p:sp>
        <p:nvSpPr>
          <p:cNvPr id="9" name="CasellaDiTesto 8"/>
          <p:cNvSpPr txBox="1"/>
          <p:nvPr/>
        </p:nvSpPr>
        <p:spPr>
          <a:xfrm>
            <a:off x="4572001" y="3573016"/>
            <a:ext cx="4320479" cy="1200329"/>
          </a:xfrm>
          <a:prstGeom prst="rect">
            <a:avLst/>
          </a:prstGeom>
          <a:noFill/>
          <a:ln>
            <a:solidFill>
              <a:schemeClr val="tx1"/>
            </a:solidFill>
          </a:ln>
        </p:spPr>
        <p:txBody>
          <a:bodyPr wrap="square" rtlCol="0">
            <a:spAutoFit/>
          </a:bodyPr>
          <a:lstStyle/>
          <a:p>
            <a:pPr algn="just"/>
            <a:r>
              <a:rPr lang="it-IT" sz="1200" b="1" dirty="0">
                <a:latin typeface="+mj-lt"/>
                <a:ea typeface="Calibri" charset="0"/>
                <a:cs typeface="Calibri" charset="0"/>
              </a:rPr>
              <a:t>Gestational age at presentation to the SGA clinic </a:t>
            </a:r>
            <a:r>
              <a:rPr lang="it-IT" sz="1200" b="1" dirty="0" smtClean="0">
                <a:latin typeface="+mj-lt"/>
                <a:ea typeface="Calibri" charset="0"/>
                <a:cs typeface="Calibri" charset="0"/>
              </a:rPr>
              <a:t>was similar </a:t>
            </a:r>
            <a:r>
              <a:rPr lang="it-IT" sz="1200" b="1" dirty="0">
                <a:latin typeface="+mj-lt"/>
                <a:ea typeface="Calibri" charset="0"/>
                <a:cs typeface="Calibri" charset="0"/>
              </a:rPr>
              <a:t>in all groups (around 32 weeks), but there was </a:t>
            </a:r>
            <a:r>
              <a:rPr lang="it-IT" sz="1200" b="1" dirty="0" smtClean="0">
                <a:latin typeface="+mj-lt"/>
                <a:ea typeface="Calibri" charset="0"/>
                <a:cs typeface="Calibri" charset="0"/>
              </a:rPr>
              <a:t>a significant </a:t>
            </a:r>
            <a:r>
              <a:rPr lang="it-IT" sz="1200" b="1" dirty="0">
                <a:latin typeface="+mj-lt"/>
                <a:ea typeface="Calibri" charset="0"/>
                <a:cs typeface="Calibri" charset="0"/>
              </a:rPr>
              <a:t>difference in EFW percentile at </a:t>
            </a:r>
            <a:r>
              <a:rPr lang="it-IT" sz="1200" b="1" dirty="0" smtClean="0">
                <a:latin typeface="+mj-lt"/>
                <a:ea typeface="Calibri" charset="0"/>
                <a:cs typeface="Calibri" charset="0"/>
              </a:rPr>
              <a:t>presentation between </a:t>
            </a:r>
            <a:r>
              <a:rPr lang="it-IT" sz="1200" b="1" dirty="0">
                <a:latin typeface="+mj-lt"/>
                <a:ea typeface="Calibri" charset="0"/>
                <a:cs typeface="Calibri" charset="0"/>
              </a:rPr>
              <a:t>Groups 1 and </a:t>
            </a:r>
            <a:r>
              <a:rPr lang="it-IT" sz="1200" b="1" dirty="0" smtClean="0">
                <a:latin typeface="+mj-lt"/>
                <a:ea typeface="Calibri" charset="0"/>
                <a:cs typeface="Calibri" charset="0"/>
              </a:rPr>
              <a:t>3. 3</a:t>
            </a:r>
            <a:r>
              <a:rPr lang="zh-CN" altLang="en-US" sz="1200" b="1" dirty="0" smtClean="0">
                <a:latin typeface="+mj-lt"/>
                <a:ea typeface="Calibri" charset="0"/>
                <a:cs typeface="Calibri" charset="0"/>
              </a:rPr>
              <a:t>组间比较，</a:t>
            </a:r>
            <a:r>
              <a:rPr lang="en-US" altLang="zh-CN" sz="1200" b="1" dirty="0" smtClean="0">
                <a:latin typeface="+mj-lt"/>
                <a:ea typeface="Calibri" charset="0"/>
                <a:cs typeface="Calibri" charset="0"/>
              </a:rPr>
              <a:t>SGA</a:t>
            </a:r>
            <a:r>
              <a:rPr lang="zh-CN" altLang="en-US" sz="1200" b="1" dirty="0" smtClean="0">
                <a:latin typeface="+mj-lt"/>
                <a:ea typeface="Calibri" charset="0"/>
                <a:cs typeface="Calibri" charset="0"/>
              </a:rPr>
              <a:t>门诊就诊孕周相似，约为</a:t>
            </a:r>
            <a:r>
              <a:rPr lang="en-US" altLang="zh-CN" sz="1200" b="1" dirty="0" smtClean="0">
                <a:latin typeface="+mj-lt"/>
                <a:ea typeface="Calibri" charset="0"/>
                <a:cs typeface="Calibri" charset="0"/>
              </a:rPr>
              <a:t>32</a:t>
            </a:r>
            <a:r>
              <a:rPr lang="zh-CN" altLang="en-US" sz="1200" b="1" dirty="0" smtClean="0">
                <a:latin typeface="+mj-lt"/>
                <a:ea typeface="Calibri" charset="0"/>
                <a:cs typeface="Calibri" charset="0"/>
              </a:rPr>
              <a:t>周，但组</a:t>
            </a:r>
            <a:r>
              <a:rPr lang="en-US" altLang="zh-CN" sz="1200" b="1" dirty="0" smtClean="0">
                <a:latin typeface="+mj-lt"/>
                <a:ea typeface="Calibri" charset="0"/>
                <a:cs typeface="Calibri" charset="0"/>
              </a:rPr>
              <a:t>1</a:t>
            </a:r>
            <a:r>
              <a:rPr lang="zh-CN" altLang="en-US" sz="1200" b="1" dirty="0" smtClean="0">
                <a:latin typeface="+mj-lt"/>
                <a:ea typeface="Calibri" charset="0"/>
                <a:cs typeface="Calibri" charset="0"/>
              </a:rPr>
              <a:t>与组</a:t>
            </a:r>
            <a:r>
              <a:rPr lang="en-US" altLang="zh-CN" sz="1200" b="1" dirty="0" smtClean="0">
                <a:latin typeface="+mj-lt"/>
                <a:ea typeface="Calibri" charset="0"/>
                <a:cs typeface="Calibri" charset="0"/>
              </a:rPr>
              <a:t>3</a:t>
            </a:r>
            <a:r>
              <a:rPr lang="zh-CN" altLang="en-US" sz="1200" b="1" dirty="0" smtClean="0">
                <a:latin typeface="+mj-lt"/>
                <a:ea typeface="Calibri" charset="0"/>
                <a:cs typeface="Calibri" charset="0"/>
              </a:rPr>
              <a:t>比较，门诊超声即时估测胎儿百分位数具有统计学差异。</a:t>
            </a:r>
            <a:endParaRPr lang="it-IT" sz="1200" b="1" dirty="0">
              <a:latin typeface="+mj-lt"/>
              <a:ea typeface="Calibri" charset="0"/>
              <a:cs typeface="Calibri" charset="0"/>
            </a:endParaRPr>
          </a:p>
        </p:txBody>
      </p:sp>
      <p:sp>
        <p:nvSpPr>
          <p:cNvPr id="10" name="CasellaDiTesto 9"/>
          <p:cNvSpPr txBox="1"/>
          <p:nvPr/>
        </p:nvSpPr>
        <p:spPr>
          <a:xfrm>
            <a:off x="4572001" y="4933617"/>
            <a:ext cx="4176464" cy="1015663"/>
          </a:xfrm>
          <a:prstGeom prst="rect">
            <a:avLst/>
          </a:prstGeom>
          <a:noFill/>
          <a:ln>
            <a:solidFill>
              <a:schemeClr val="tx1"/>
            </a:solidFill>
          </a:ln>
        </p:spPr>
        <p:txBody>
          <a:bodyPr wrap="square" rtlCol="0">
            <a:spAutoFit/>
          </a:bodyPr>
          <a:lstStyle/>
          <a:p>
            <a:pPr algn="just"/>
            <a:r>
              <a:rPr lang="it-IT" sz="1200" b="1" dirty="0">
                <a:latin typeface="+mj-lt"/>
                <a:ea typeface="Calibri" charset="0"/>
                <a:cs typeface="Calibri" charset="0"/>
              </a:rPr>
              <a:t>All three groups had </a:t>
            </a:r>
            <a:r>
              <a:rPr lang="it-IT" sz="1200" b="1" dirty="0" smtClean="0">
                <a:latin typeface="+mj-lt"/>
                <a:ea typeface="Calibri" charset="0"/>
                <a:cs typeface="Calibri" charset="0"/>
              </a:rPr>
              <a:t>a low </a:t>
            </a:r>
            <a:r>
              <a:rPr lang="it-IT" sz="1200" b="1" dirty="0">
                <a:latin typeface="+mj-lt"/>
                <a:ea typeface="Calibri" charset="0"/>
                <a:cs typeface="Calibri" charset="0"/>
              </a:rPr>
              <a:t>negative Z-score for maternal CO (owing to a </a:t>
            </a:r>
            <a:r>
              <a:rPr lang="it-IT" sz="1200" b="1" dirty="0" smtClean="0">
                <a:latin typeface="+mj-lt"/>
                <a:ea typeface="Calibri" charset="0"/>
                <a:cs typeface="Calibri" charset="0"/>
              </a:rPr>
              <a:t>lower SV</a:t>
            </a:r>
            <a:r>
              <a:rPr lang="it-IT" sz="1200" b="1" dirty="0">
                <a:latin typeface="+mj-lt"/>
                <a:ea typeface="Calibri" charset="0"/>
                <a:cs typeface="Calibri" charset="0"/>
              </a:rPr>
              <a:t>) and a high positive Z-score for </a:t>
            </a:r>
            <a:r>
              <a:rPr lang="it-IT" sz="1200" b="1" dirty="0" smtClean="0">
                <a:latin typeface="+mj-lt"/>
                <a:ea typeface="Calibri" charset="0"/>
                <a:cs typeface="Calibri" charset="0"/>
              </a:rPr>
              <a:t>PVR. 3</a:t>
            </a:r>
            <a:r>
              <a:rPr lang="zh-CN" altLang="en-US" sz="1200" b="1" dirty="0" smtClean="0">
                <a:latin typeface="+mj-lt"/>
                <a:ea typeface="Calibri" charset="0"/>
                <a:cs typeface="Calibri" charset="0"/>
              </a:rPr>
              <a:t>组均具有负的较低的母体心输出量</a:t>
            </a:r>
            <a:r>
              <a:rPr lang="en-US" altLang="zh-CN" sz="1200" b="1" dirty="0" smtClean="0">
                <a:latin typeface="+mj-lt"/>
                <a:ea typeface="Calibri" charset="0"/>
                <a:cs typeface="Calibri" charset="0"/>
              </a:rPr>
              <a:t>Z</a:t>
            </a:r>
            <a:r>
              <a:rPr lang="zh-CN" altLang="en-US" sz="1200" b="1" dirty="0" smtClean="0">
                <a:latin typeface="+mj-lt"/>
                <a:ea typeface="Calibri" charset="0"/>
                <a:cs typeface="Calibri" charset="0"/>
              </a:rPr>
              <a:t>评分（由于每博输出量较低）及正的较高的周边血流阻力</a:t>
            </a:r>
            <a:r>
              <a:rPr lang="en-US" altLang="zh-CN" sz="1200" b="1" dirty="0" smtClean="0">
                <a:latin typeface="+mj-lt"/>
                <a:ea typeface="Calibri" charset="0"/>
                <a:cs typeface="Calibri" charset="0"/>
              </a:rPr>
              <a:t>Z</a:t>
            </a:r>
            <a:r>
              <a:rPr lang="zh-CN" altLang="en-US" sz="1200" b="1" dirty="0" smtClean="0">
                <a:latin typeface="+mj-lt"/>
                <a:ea typeface="Calibri" charset="0"/>
                <a:cs typeface="Calibri" charset="0"/>
              </a:rPr>
              <a:t>评分。</a:t>
            </a:r>
            <a:endParaRPr lang="it-IT" altLang="en-US" sz="1200" b="1" dirty="0">
              <a:latin typeface="+mj-lt"/>
              <a:ea typeface="Calibri" charset="0"/>
              <a:cs typeface="Calibri" charset="0"/>
            </a:endParaRPr>
          </a:p>
        </p:txBody>
      </p:sp>
      <p:sp>
        <p:nvSpPr>
          <p:cNvPr id="12" name="CasellaDiTesto 11"/>
          <p:cNvSpPr txBox="1"/>
          <p:nvPr/>
        </p:nvSpPr>
        <p:spPr>
          <a:xfrm>
            <a:off x="6012160" y="1657033"/>
            <a:ext cx="2052618" cy="523220"/>
          </a:xfrm>
          <a:prstGeom prst="rect">
            <a:avLst/>
          </a:prstGeom>
          <a:noFill/>
        </p:spPr>
        <p:txBody>
          <a:bodyPr wrap="square" rtlCol="0">
            <a:spAutoFit/>
          </a:bodyPr>
          <a:lstStyle/>
          <a:p>
            <a:pPr algn="ctr"/>
            <a:r>
              <a:rPr lang="it-IT" sz="2800" b="1" dirty="0" smtClean="0"/>
              <a:t>Results</a:t>
            </a:r>
            <a:r>
              <a:rPr lang="zh-CN" altLang="en-US" b="1" dirty="0" smtClean="0"/>
              <a:t>结果</a:t>
            </a:r>
            <a:endParaRPr lang="it-IT" b="1" dirty="0"/>
          </a:p>
        </p:txBody>
      </p:sp>
    </p:spTree>
    <p:extLst>
      <p:ext uri="{BB962C8B-B14F-4D97-AF65-F5344CB8AC3E}">
        <p14:creationId xmlns:p14="http://schemas.microsoft.com/office/powerpoint/2010/main" val="1064608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pic>
        <p:nvPicPr>
          <p:cNvPr id="3" name="Immagine 2"/>
          <p:cNvPicPr>
            <a:picLocks noChangeAspect="1"/>
          </p:cNvPicPr>
          <p:nvPr/>
        </p:nvPicPr>
        <p:blipFill>
          <a:blip r:embed="rId5" cstate="print"/>
          <a:stretch>
            <a:fillRect/>
          </a:stretch>
        </p:blipFill>
        <p:spPr>
          <a:xfrm>
            <a:off x="0" y="3113584"/>
            <a:ext cx="8822522" cy="3744416"/>
          </a:xfrm>
          <a:prstGeom prst="rect">
            <a:avLst/>
          </a:prstGeom>
        </p:spPr>
      </p:pic>
      <p:sp>
        <p:nvSpPr>
          <p:cNvPr id="6" name="CasellaDiTesto 5"/>
          <p:cNvSpPr txBox="1"/>
          <p:nvPr/>
        </p:nvSpPr>
        <p:spPr>
          <a:xfrm>
            <a:off x="215452" y="1700808"/>
            <a:ext cx="8713093" cy="523220"/>
          </a:xfrm>
          <a:prstGeom prst="rect">
            <a:avLst/>
          </a:prstGeom>
          <a:noFill/>
        </p:spPr>
        <p:txBody>
          <a:bodyPr wrap="square" rtlCol="0">
            <a:spAutoFit/>
          </a:bodyPr>
          <a:lstStyle/>
          <a:p>
            <a:pPr algn="ctr"/>
            <a:r>
              <a:rPr lang="en-GB" sz="2800" b="1" smtClean="0"/>
              <a:t>Results</a:t>
            </a:r>
            <a:r>
              <a:rPr lang="zh-CN" altLang="en-US" sz="2800" b="1" smtClean="0"/>
              <a:t>结果</a:t>
            </a:r>
            <a:endParaRPr lang="en-GB" sz="2800" b="1" dirty="0"/>
          </a:p>
        </p:txBody>
      </p:sp>
      <p:sp>
        <p:nvSpPr>
          <p:cNvPr id="4" name="CasellaDiTesto 3"/>
          <p:cNvSpPr txBox="1"/>
          <p:nvPr/>
        </p:nvSpPr>
        <p:spPr>
          <a:xfrm>
            <a:off x="575617" y="2097921"/>
            <a:ext cx="8352928" cy="1384995"/>
          </a:xfrm>
          <a:prstGeom prst="rect">
            <a:avLst/>
          </a:prstGeom>
          <a:noFill/>
        </p:spPr>
        <p:txBody>
          <a:bodyPr wrap="square" rtlCol="0">
            <a:spAutoFit/>
          </a:bodyPr>
          <a:lstStyle/>
          <a:p>
            <a:pPr algn="just"/>
            <a:r>
              <a:rPr lang="it-IT" sz="1200" b="1" dirty="0">
                <a:latin typeface="+mj-lt"/>
                <a:ea typeface="Calibri" charset="0"/>
                <a:cs typeface="Calibri" charset="0"/>
              </a:rPr>
              <a:t>Box-and-whiskers plots of Z-scores of maternal hemodynamic and fetal biometry and Doppler variables in 86 pregnancies </a:t>
            </a:r>
            <a:r>
              <a:rPr lang="it-IT" sz="1200" b="1" dirty="0" smtClean="0">
                <a:latin typeface="+mj-lt"/>
                <a:ea typeface="Calibri" charset="0"/>
                <a:cs typeface="Calibri" charset="0"/>
              </a:rPr>
              <a:t>with estimated </a:t>
            </a:r>
            <a:r>
              <a:rPr lang="it-IT" sz="1200" b="1" dirty="0">
                <a:latin typeface="+mj-lt"/>
                <a:ea typeface="Calibri" charset="0"/>
                <a:cs typeface="Calibri" charset="0"/>
              </a:rPr>
              <a:t>fetal </a:t>
            </a:r>
            <a:r>
              <a:rPr lang="it-IT" sz="1200" b="1" dirty="0" smtClean="0">
                <a:latin typeface="+mj-lt"/>
                <a:ea typeface="Calibri" charset="0"/>
                <a:cs typeface="Calibri" charset="0"/>
              </a:rPr>
              <a:t>weight ≤</a:t>
            </a:r>
            <a:r>
              <a:rPr lang="en-GB" sz="1200" b="1" dirty="0"/>
              <a:t> </a:t>
            </a:r>
            <a:r>
              <a:rPr lang="it-IT" sz="1200" b="1" dirty="0" smtClean="0">
                <a:latin typeface="+mj-lt"/>
                <a:ea typeface="Calibri" charset="0"/>
                <a:cs typeface="Calibri" charset="0"/>
              </a:rPr>
              <a:t>10th percentile </a:t>
            </a:r>
            <a:r>
              <a:rPr lang="it-IT" sz="1200" b="1" dirty="0">
                <a:latin typeface="+mj-lt"/>
                <a:ea typeface="Calibri" charset="0"/>
                <a:cs typeface="Calibri" charset="0"/>
              </a:rPr>
              <a:t>with abnormal Doppler index (UA-PI &gt; 95th percentile and/or MCA-PI &lt; 5th percentile) </a:t>
            </a:r>
            <a:r>
              <a:rPr lang="it-IT" sz="1200" b="1" dirty="0" smtClean="0">
                <a:latin typeface="+mj-lt"/>
                <a:ea typeface="Calibri" charset="0"/>
                <a:cs typeface="Calibri" charset="0"/>
              </a:rPr>
              <a:t>at presentation (dark box) , </a:t>
            </a:r>
            <a:r>
              <a:rPr lang="it-IT" sz="1200" b="1" dirty="0">
                <a:latin typeface="+mj-lt"/>
                <a:ea typeface="Calibri" charset="0"/>
                <a:cs typeface="Calibri" charset="0"/>
              </a:rPr>
              <a:t>those that subsequently developed abnormal Doppler index </a:t>
            </a:r>
            <a:r>
              <a:rPr lang="it-IT" sz="1200" b="1" dirty="0" smtClean="0">
                <a:latin typeface="+mj-lt"/>
                <a:ea typeface="Calibri" charset="0"/>
                <a:cs typeface="Calibri" charset="0"/>
              </a:rPr>
              <a:t> (grey box) and </a:t>
            </a:r>
            <a:r>
              <a:rPr lang="it-IT" sz="1200" b="1" dirty="0">
                <a:latin typeface="+mj-lt"/>
                <a:ea typeface="Calibri" charset="0"/>
                <a:cs typeface="Calibri" charset="0"/>
              </a:rPr>
              <a:t>those with normal Doppler indices </a:t>
            </a:r>
            <a:r>
              <a:rPr lang="it-IT" sz="1200" b="1" dirty="0" smtClean="0">
                <a:latin typeface="+mj-lt"/>
                <a:ea typeface="Calibri" charset="0"/>
                <a:cs typeface="Calibri" charset="0"/>
              </a:rPr>
              <a:t>throughout pregnancy  (white box).</a:t>
            </a:r>
          </a:p>
          <a:p>
            <a:pPr algn="just"/>
            <a:r>
              <a:rPr lang="en-US" altLang="zh-CN" sz="1200" dirty="0" smtClean="0"/>
              <a:t>86</a:t>
            </a:r>
            <a:r>
              <a:rPr lang="zh-CN" altLang="en-US" sz="1200" dirty="0" smtClean="0"/>
              <a:t>例胎儿母体血流动力学、胎儿生长发育及多普勒指标的盒形</a:t>
            </a:r>
            <a:r>
              <a:rPr lang="en-US" altLang="zh-CN" sz="1200" dirty="0" smtClean="0"/>
              <a:t>-</a:t>
            </a:r>
            <a:r>
              <a:rPr lang="zh-CN" altLang="en-US" sz="1200" dirty="0" smtClean="0"/>
              <a:t>虚线图，黑色盒子表示超声即时估测胎儿体重小于第</a:t>
            </a:r>
            <a:r>
              <a:rPr lang="en-US" altLang="zh-CN" sz="1200" dirty="0" smtClean="0"/>
              <a:t>10</a:t>
            </a:r>
            <a:r>
              <a:rPr lang="zh-CN" altLang="en-US" sz="1200" dirty="0" smtClean="0"/>
              <a:t>百分位且胎儿多普勒指标异常（</a:t>
            </a:r>
            <a:r>
              <a:rPr lang="it-IT" altLang="zh-CN" sz="1200" dirty="0" smtClean="0"/>
              <a:t> UA-PI </a:t>
            </a:r>
            <a:r>
              <a:rPr lang="zh-CN" altLang="en-US" sz="1200" dirty="0" smtClean="0"/>
              <a:t>大于第</a:t>
            </a:r>
            <a:r>
              <a:rPr lang="en-US" altLang="zh-CN" sz="1200" dirty="0" smtClean="0"/>
              <a:t>95</a:t>
            </a:r>
            <a:r>
              <a:rPr lang="zh-CN" altLang="en-US" sz="1200" dirty="0" smtClean="0"/>
              <a:t>百分位和</a:t>
            </a:r>
            <a:r>
              <a:rPr lang="en-US" altLang="zh-CN" sz="1200" dirty="0" smtClean="0"/>
              <a:t>/</a:t>
            </a:r>
            <a:r>
              <a:rPr lang="zh-CN" altLang="en-US" sz="1200" dirty="0" smtClean="0"/>
              <a:t>或</a:t>
            </a:r>
            <a:r>
              <a:rPr lang="it-IT" altLang="zh-CN" sz="1200" dirty="0" smtClean="0"/>
              <a:t>MCA-PI</a:t>
            </a:r>
            <a:r>
              <a:rPr lang="zh-CN" altLang="en-US" sz="1200" dirty="0" smtClean="0"/>
              <a:t>小于第</a:t>
            </a:r>
            <a:r>
              <a:rPr lang="en-US" altLang="zh-CN" sz="1200" dirty="0" smtClean="0"/>
              <a:t>5</a:t>
            </a:r>
            <a:r>
              <a:rPr lang="zh-CN" altLang="en-US" sz="1200" dirty="0" smtClean="0"/>
              <a:t>百分位），灰色盒子表示随后的检查中胎儿多普勒指标异常，白色盒子表示妊娠期间多普勒指标无异常。</a:t>
            </a:r>
            <a:endParaRPr lang="it-IT" altLang="en-US" sz="1200" dirty="0"/>
          </a:p>
        </p:txBody>
      </p:sp>
    </p:spTree>
    <p:extLst>
      <p:ext uri="{BB962C8B-B14F-4D97-AF65-F5344CB8AC3E}">
        <p14:creationId xmlns:p14="http://schemas.microsoft.com/office/powerpoint/2010/main" val="1736899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179387" y="1700808"/>
            <a:ext cx="8713093" cy="523220"/>
          </a:xfrm>
          <a:prstGeom prst="rect">
            <a:avLst/>
          </a:prstGeom>
          <a:noFill/>
        </p:spPr>
        <p:txBody>
          <a:bodyPr wrap="square" rtlCol="0">
            <a:spAutoFit/>
          </a:bodyPr>
          <a:lstStyle/>
          <a:p>
            <a:pPr algn="ctr"/>
            <a:r>
              <a:rPr lang="en-GB" sz="2800" b="1" smtClean="0"/>
              <a:t>Results</a:t>
            </a:r>
            <a:r>
              <a:rPr lang="zh-CN" altLang="en-US" sz="2800" b="1" smtClean="0"/>
              <a:t>结果</a:t>
            </a:r>
            <a:endParaRPr lang="en-GB" sz="2800" b="1" dirty="0" smtClean="0"/>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179387" y="2247830"/>
            <a:ext cx="8713093" cy="3785652"/>
          </a:xfrm>
          <a:prstGeom prst="rect">
            <a:avLst/>
          </a:prstGeom>
          <a:noFill/>
          <a:ln>
            <a:noFill/>
          </a:ln>
        </p:spPr>
        <p:txBody>
          <a:bodyPr wrap="square" rtlCol="0">
            <a:spAutoFit/>
          </a:bodyPr>
          <a:lstStyle/>
          <a:p>
            <a:pPr marL="171450" indent="-171450" algn="just">
              <a:buFont typeface="Arial" charset="0"/>
              <a:buChar char="•"/>
            </a:pPr>
            <a:r>
              <a:rPr lang="it-IT" sz="1200" dirty="0">
                <a:latin typeface="+mn-lt"/>
                <a:ea typeface="Calibri" charset="0"/>
                <a:cs typeface="Calibri" charset="0"/>
              </a:rPr>
              <a:t>All three groups had low negative Z-scores of </a:t>
            </a:r>
            <a:r>
              <a:rPr lang="it-IT" sz="1200" dirty="0" smtClean="0">
                <a:latin typeface="+mn-lt"/>
                <a:ea typeface="Calibri" charset="0"/>
                <a:cs typeface="Calibri" charset="0"/>
              </a:rPr>
              <a:t>logHC, logAC </a:t>
            </a:r>
            <a:r>
              <a:rPr lang="it-IT" sz="1200">
                <a:latin typeface="+mn-lt"/>
                <a:ea typeface="Calibri" charset="0"/>
                <a:cs typeface="Calibri" charset="0"/>
              </a:rPr>
              <a:t>and </a:t>
            </a:r>
            <a:r>
              <a:rPr lang="it-IT" sz="1200" smtClean="0">
                <a:latin typeface="+mn-lt"/>
                <a:ea typeface="Calibri" charset="0"/>
                <a:cs typeface="Calibri" charset="0"/>
              </a:rPr>
              <a:t>FL.3</a:t>
            </a:r>
            <a:r>
              <a:rPr lang="zh-CN" altLang="en-US" sz="1200" smtClean="0">
                <a:latin typeface="+mn-lt"/>
                <a:ea typeface="Calibri" charset="0"/>
                <a:cs typeface="Calibri" charset="0"/>
              </a:rPr>
              <a:t>组均具有负的较低的关于</a:t>
            </a:r>
            <a:r>
              <a:rPr lang="it-IT" altLang="zh-CN" sz="1200" smtClean="0">
                <a:ea typeface="Calibri" charset="0"/>
                <a:cs typeface="Calibri" charset="0"/>
              </a:rPr>
              <a:t>logHC, logAC </a:t>
            </a:r>
            <a:r>
              <a:rPr lang="zh-CN" altLang="en-US" sz="1200" smtClean="0">
                <a:ea typeface="Calibri" charset="0"/>
                <a:cs typeface="Calibri" charset="0"/>
              </a:rPr>
              <a:t>和</a:t>
            </a:r>
            <a:r>
              <a:rPr lang="it-IT" altLang="zh-CN" sz="1200" smtClean="0">
                <a:ea typeface="Calibri" charset="0"/>
                <a:cs typeface="Calibri" charset="0"/>
              </a:rPr>
              <a:t> FL</a:t>
            </a:r>
            <a:r>
              <a:rPr lang="zh-CN" altLang="en-US" sz="1200" smtClean="0">
                <a:ea typeface="Calibri" charset="0"/>
                <a:cs typeface="Calibri" charset="0"/>
              </a:rPr>
              <a:t>的</a:t>
            </a:r>
            <a:r>
              <a:rPr lang="en-US" altLang="zh-CN" sz="1200" smtClean="0">
                <a:latin typeface="+mn-lt"/>
                <a:ea typeface="Calibri" charset="0"/>
                <a:cs typeface="Calibri" charset="0"/>
              </a:rPr>
              <a:t>Z</a:t>
            </a:r>
            <a:r>
              <a:rPr lang="zh-CN" altLang="en-US" sz="1200" smtClean="0">
                <a:latin typeface="+mn-lt"/>
                <a:ea typeface="Calibri" charset="0"/>
                <a:cs typeface="Calibri" charset="0"/>
              </a:rPr>
              <a:t>评分</a:t>
            </a:r>
            <a:r>
              <a:rPr lang="en-US" altLang="zh-CN" sz="1200" smtClean="0">
                <a:latin typeface="+mn-lt"/>
                <a:ea typeface="Calibri" charset="0"/>
                <a:cs typeface="Calibri" charset="0"/>
              </a:rPr>
              <a:t>.</a:t>
            </a:r>
            <a:endParaRPr lang="it-IT" sz="1200" dirty="0" smtClean="0">
              <a:latin typeface="+mn-lt"/>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smtClean="0">
                <a:latin typeface="+mn-lt"/>
                <a:ea typeface="Calibri" charset="0"/>
                <a:cs typeface="Calibri" charset="0"/>
              </a:rPr>
              <a:t>Group </a:t>
            </a:r>
            <a:r>
              <a:rPr lang="it-IT" sz="1200" dirty="0">
                <a:latin typeface="+mn-lt"/>
                <a:ea typeface="Calibri" charset="0"/>
                <a:cs typeface="Calibri" charset="0"/>
              </a:rPr>
              <a:t>1 had lower logHC </a:t>
            </a:r>
            <a:r>
              <a:rPr lang="it-IT" sz="1200" dirty="0" smtClean="0">
                <a:latin typeface="+mn-lt"/>
                <a:ea typeface="Calibri" charset="0"/>
                <a:cs typeface="Calibri" charset="0"/>
              </a:rPr>
              <a:t>Z-score than </a:t>
            </a:r>
            <a:r>
              <a:rPr lang="it-IT" sz="1200" dirty="0">
                <a:latin typeface="+mn-lt"/>
                <a:ea typeface="Calibri" charset="0"/>
                <a:cs typeface="Calibri" charset="0"/>
              </a:rPr>
              <a:t>did Group 2 and lower logAC Z-score than </a:t>
            </a:r>
            <a:r>
              <a:rPr lang="it-IT" sz="1200" dirty="0" smtClean="0">
                <a:latin typeface="+mn-lt"/>
                <a:ea typeface="Calibri" charset="0"/>
                <a:cs typeface="Calibri" charset="0"/>
              </a:rPr>
              <a:t>did both </a:t>
            </a:r>
            <a:r>
              <a:rPr lang="it-IT" sz="1200" dirty="0">
                <a:latin typeface="+mn-lt"/>
                <a:ea typeface="Calibri" charset="0"/>
                <a:cs typeface="Calibri" charset="0"/>
              </a:rPr>
              <a:t>Groups 2 and </a:t>
            </a:r>
            <a:r>
              <a:rPr lang="it-IT" sz="1200" smtClean="0">
                <a:latin typeface="+mn-lt"/>
                <a:ea typeface="Calibri" charset="0"/>
                <a:cs typeface="Calibri" charset="0"/>
              </a:rPr>
              <a:t>3. </a:t>
            </a:r>
            <a:r>
              <a:rPr lang="zh-CN" altLang="en-US" sz="1200" smtClean="0">
                <a:latin typeface="+mn-lt"/>
                <a:ea typeface="Calibri" charset="0"/>
                <a:cs typeface="Calibri" charset="0"/>
              </a:rPr>
              <a:t>组</a:t>
            </a:r>
            <a:r>
              <a:rPr lang="en-US" altLang="zh-CN" sz="1200" smtClean="0">
                <a:latin typeface="+mn-lt"/>
                <a:ea typeface="Calibri" charset="0"/>
                <a:cs typeface="Calibri" charset="0"/>
              </a:rPr>
              <a:t>1</a:t>
            </a:r>
            <a:r>
              <a:rPr lang="zh-CN" altLang="en-US" sz="1200" smtClean="0">
                <a:latin typeface="+mn-lt"/>
                <a:ea typeface="Calibri" charset="0"/>
                <a:cs typeface="Calibri" charset="0"/>
              </a:rPr>
              <a:t>与组</a:t>
            </a:r>
            <a:r>
              <a:rPr lang="en-US" altLang="zh-CN" sz="1200" smtClean="0">
                <a:latin typeface="+mn-lt"/>
                <a:ea typeface="Calibri" charset="0"/>
                <a:cs typeface="Calibri" charset="0"/>
              </a:rPr>
              <a:t>2</a:t>
            </a:r>
            <a:r>
              <a:rPr lang="zh-CN" altLang="en-US" sz="1200" smtClean="0">
                <a:latin typeface="+mn-lt"/>
                <a:ea typeface="Calibri" charset="0"/>
                <a:cs typeface="Calibri" charset="0"/>
              </a:rPr>
              <a:t>比较具有较低的</a:t>
            </a:r>
            <a:r>
              <a:rPr lang="it-IT" altLang="zh-CN" sz="1200" smtClean="0">
                <a:ea typeface="Calibri" charset="0"/>
                <a:cs typeface="Calibri" charset="0"/>
              </a:rPr>
              <a:t>logHC  Z</a:t>
            </a:r>
            <a:r>
              <a:rPr lang="zh-CN" altLang="en-US" sz="1200" smtClean="0">
                <a:ea typeface="Calibri" charset="0"/>
                <a:cs typeface="Calibri" charset="0"/>
              </a:rPr>
              <a:t>评分，与组</a:t>
            </a:r>
            <a:r>
              <a:rPr lang="en-US" altLang="zh-CN" sz="1200" smtClean="0">
                <a:ea typeface="Calibri" charset="0"/>
                <a:cs typeface="Calibri" charset="0"/>
              </a:rPr>
              <a:t>2</a:t>
            </a:r>
            <a:r>
              <a:rPr lang="zh-CN" altLang="en-US" sz="1200" smtClean="0">
                <a:ea typeface="Calibri" charset="0"/>
                <a:cs typeface="Calibri" charset="0"/>
              </a:rPr>
              <a:t>和组</a:t>
            </a:r>
            <a:r>
              <a:rPr lang="en-US" altLang="zh-CN" sz="1200" smtClean="0">
                <a:ea typeface="Calibri" charset="0"/>
                <a:cs typeface="Calibri" charset="0"/>
              </a:rPr>
              <a:t>3</a:t>
            </a:r>
            <a:r>
              <a:rPr lang="zh-CN" altLang="en-US" sz="1200" smtClean="0">
                <a:ea typeface="Calibri" charset="0"/>
                <a:cs typeface="Calibri" charset="0"/>
              </a:rPr>
              <a:t>比较具有较低的</a:t>
            </a:r>
            <a:r>
              <a:rPr lang="it-IT" altLang="zh-CN" sz="1200" smtClean="0">
                <a:ea typeface="Calibri" charset="0"/>
                <a:cs typeface="Calibri" charset="0"/>
              </a:rPr>
              <a:t>logAC Z</a:t>
            </a:r>
            <a:r>
              <a:rPr lang="zh-CN" altLang="en-US" sz="1200" smtClean="0">
                <a:ea typeface="Calibri" charset="0"/>
                <a:cs typeface="Calibri" charset="0"/>
              </a:rPr>
              <a:t>评分。</a:t>
            </a:r>
            <a:endParaRPr lang="it-IT" sz="1200" dirty="0" smtClean="0">
              <a:latin typeface="+mn-lt"/>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smtClean="0">
                <a:latin typeface="+mn-lt"/>
                <a:ea typeface="Calibri" charset="0"/>
                <a:cs typeface="Calibri" charset="0"/>
              </a:rPr>
              <a:t>There </a:t>
            </a:r>
            <a:r>
              <a:rPr lang="it-IT" sz="1200" dirty="0">
                <a:latin typeface="+mn-lt"/>
                <a:ea typeface="Calibri" charset="0"/>
                <a:cs typeface="Calibri" charset="0"/>
              </a:rPr>
              <a:t>were no differences in </a:t>
            </a:r>
            <a:r>
              <a:rPr lang="it-IT" sz="1200" dirty="0" smtClean="0">
                <a:latin typeface="+mn-lt"/>
                <a:ea typeface="Calibri" charset="0"/>
                <a:cs typeface="Calibri" charset="0"/>
              </a:rPr>
              <a:t>FL Z-scores </a:t>
            </a:r>
            <a:r>
              <a:rPr lang="it-IT" sz="1200" dirty="0">
                <a:latin typeface="+mn-lt"/>
                <a:ea typeface="Calibri" charset="0"/>
                <a:cs typeface="Calibri" charset="0"/>
              </a:rPr>
              <a:t>between </a:t>
            </a:r>
            <a:r>
              <a:rPr lang="it-IT" sz="1200">
                <a:latin typeface="+mn-lt"/>
                <a:ea typeface="Calibri" charset="0"/>
                <a:cs typeface="Calibri" charset="0"/>
              </a:rPr>
              <a:t>the </a:t>
            </a:r>
            <a:r>
              <a:rPr lang="it-IT" sz="1200" smtClean="0">
                <a:latin typeface="+mn-lt"/>
                <a:ea typeface="Calibri" charset="0"/>
                <a:cs typeface="Calibri" charset="0"/>
              </a:rPr>
              <a:t>groups.3</a:t>
            </a:r>
            <a:r>
              <a:rPr lang="zh-CN" altLang="en-US" sz="1200" smtClean="0">
                <a:latin typeface="+mn-lt"/>
                <a:ea typeface="Calibri" charset="0"/>
                <a:cs typeface="Calibri" charset="0"/>
              </a:rPr>
              <a:t>组间比较</a:t>
            </a:r>
            <a:r>
              <a:rPr lang="en-US" altLang="zh-CN" sz="1200" smtClean="0">
                <a:latin typeface="+mn-lt"/>
                <a:ea typeface="Calibri" charset="0"/>
                <a:cs typeface="Calibri" charset="0"/>
              </a:rPr>
              <a:t>FL</a:t>
            </a:r>
            <a:r>
              <a:rPr lang="zh-CN" altLang="en-US" sz="1200" smtClean="0">
                <a:latin typeface="+mn-lt"/>
                <a:ea typeface="Calibri" charset="0"/>
                <a:cs typeface="Calibri" charset="0"/>
              </a:rPr>
              <a:t>的</a:t>
            </a:r>
            <a:r>
              <a:rPr lang="en-US" altLang="zh-CN" sz="1200" smtClean="0">
                <a:latin typeface="+mn-lt"/>
                <a:ea typeface="Calibri" charset="0"/>
                <a:cs typeface="Calibri" charset="0"/>
              </a:rPr>
              <a:t>Z</a:t>
            </a:r>
            <a:r>
              <a:rPr lang="zh-CN" altLang="en-US" sz="1200" smtClean="0">
                <a:latin typeface="+mn-lt"/>
                <a:ea typeface="Calibri" charset="0"/>
                <a:cs typeface="Calibri" charset="0"/>
              </a:rPr>
              <a:t>评分均无统计学意义。</a:t>
            </a:r>
            <a:endParaRPr lang="it-IT" sz="1200" dirty="0" smtClean="0">
              <a:latin typeface="+mn-lt"/>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smtClean="0">
                <a:latin typeface="+mn-lt"/>
                <a:ea typeface="Calibri" charset="0"/>
                <a:cs typeface="Calibri" charset="0"/>
              </a:rPr>
              <a:t>All </a:t>
            </a:r>
            <a:r>
              <a:rPr lang="it-IT" sz="1200" dirty="0">
                <a:latin typeface="+mn-lt"/>
                <a:ea typeface="Calibri" charset="0"/>
                <a:cs typeface="Calibri" charset="0"/>
              </a:rPr>
              <a:t>three groups had </a:t>
            </a:r>
            <a:r>
              <a:rPr lang="it-IT" sz="1200" dirty="0" smtClean="0">
                <a:latin typeface="+mn-lt"/>
                <a:ea typeface="Calibri" charset="0"/>
                <a:cs typeface="Calibri" charset="0"/>
              </a:rPr>
              <a:t>a high </a:t>
            </a:r>
            <a:r>
              <a:rPr lang="it-IT" sz="1200" dirty="0">
                <a:latin typeface="+mn-lt"/>
                <a:ea typeface="Calibri" charset="0"/>
                <a:cs typeface="Calibri" charset="0"/>
              </a:rPr>
              <a:t>positive Z-score for UA-PI, with a gradual </a:t>
            </a:r>
            <a:r>
              <a:rPr lang="it-IT" sz="1200" dirty="0" smtClean="0">
                <a:latin typeface="+mn-lt"/>
                <a:ea typeface="Calibri" charset="0"/>
                <a:cs typeface="Calibri" charset="0"/>
              </a:rPr>
              <a:t>reduction from </a:t>
            </a:r>
            <a:r>
              <a:rPr lang="it-IT" sz="1200" dirty="0">
                <a:latin typeface="+mn-lt"/>
                <a:ea typeface="Calibri" charset="0"/>
                <a:cs typeface="Calibri" charset="0"/>
              </a:rPr>
              <a:t>Group 1 to </a:t>
            </a:r>
            <a:r>
              <a:rPr lang="it-IT" sz="1200">
                <a:latin typeface="+mn-lt"/>
                <a:ea typeface="Calibri" charset="0"/>
                <a:cs typeface="Calibri" charset="0"/>
              </a:rPr>
              <a:t>Group </a:t>
            </a:r>
            <a:r>
              <a:rPr lang="it-IT" sz="1200" smtClean="0">
                <a:latin typeface="+mn-lt"/>
                <a:ea typeface="Calibri" charset="0"/>
                <a:cs typeface="Calibri" charset="0"/>
              </a:rPr>
              <a:t>3.3</a:t>
            </a:r>
            <a:r>
              <a:rPr lang="zh-CN" altLang="en-US" sz="1200" smtClean="0">
                <a:latin typeface="+mn-lt"/>
                <a:ea typeface="Calibri" charset="0"/>
                <a:cs typeface="Calibri" charset="0"/>
              </a:rPr>
              <a:t>组间均具有正的较高的</a:t>
            </a:r>
            <a:r>
              <a:rPr lang="it-IT" altLang="zh-CN" sz="1200" smtClean="0">
                <a:ea typeface="Calibri" charset="0"/>
                <a:cs typeface="Calibri" charset="0"/>
              </a:rPr>
              <a:t>UA-PI Z</a:t>
            </a:r>
            <a:r>
              <a:rPr lang="zh-CN" altLang="en-US" sz="1200" smtClean="0">
                <a:ea typeface="Calibri" charset="0"/>
                <a:cs typeface="Calibri" charset="0"/>
              </a:rPr>
              <a:t>评分，且组</a:t>
            </a:r>
            <a:r>
              <a:rPr lang="en-US" altLang="zh-CN" sz="1200" smtClean="0">
                <a:ea typeface="Calibri" charset="0"/>
                <a:cs typeface="Calibri" charset="0"/>
              </a:rPr>
              <a:t>1</a:t>
            </a:r>
            <a:r>
              <a:rPr lang="zh-CN" altLang="en-US" sz="1200" smtClean="0">
                <a:ea typeface="Calibri" charset="0"/>
                <a:cs typeface="Calibri" charset="0"/>
              </a:rPr>
              <a:t>至组</a:t>
            </a:r>
            <a:r>
              <a:rPr lang="en-US" altLang="zh-CN" sz="1200" smtClean="0">
                <a:ea typeface="Calibri" charset="0"/>
                <a:cs typeface="Calibri" charset="0"/>
              </a:rPr>
              <a:t>3 </a:t>
            </a:r>
            <a:r>
              <a:rPr lang="it-IT" altLang="zh-CN" sz="1200" smtClean="0">
                <a:ea typeface="Calibri" charset="0"/>
                <a:cs typeface="Calibri" charset="0"/>
              </a:rPr>
              <a:t>Z</a:t>
            </a:r>
            <a:r>
              <a:rPr lang="zh-CN" altLang="en-US" sz="1200" smtClean="0">
                <a:ea typeface="Calibri" charset="0"/>
                <a:cs typeface="Calibri" charset="0"/>
              </a:rPr>
              <a:t>评分依次减小。</a:t>
            </a:r>
            <a:endParaRPr lang="it-IT" altLang="zh-CN" sz="1200" smtClean="0">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smtClean="0">
                <a:latin typeface="+mn-lt"/>
                <a:ea typeface="Calibri" charset="0"/>
                <a:cs typeface="Calibri" charset="0"/>
              </a:rPr>
              <a:t>Group </a:t>
            </a:r>
            <a:r>
              <a:rPr lang="it-IT" sz="1200" dirty="0">
                <a:latin typeface="+mn-lt"/>
                <a:ea typeface="Calibri" charset="0"/>
                <a:cs typeface="Calibri" charset="0"/>
              </a:rPr>
              <a:t>3 had a lower </a:t>
            </a:r>
            <a:r>
              <a:rPr lang="it-IT" sz="1200" dirty="0" smtClean="0">
                <a:latin typeface="+mn-lt"/>
                <a:ea typeface="Calibri" charset="0"/>
                <a:cs typeface="Calibri" charset="0"/>
              </a:rPr>
              <a:t>UA-PI Z-score </a:t>
            </a:r>
            <a:r>
              <a:rPr lang="it-IT" sz="1200" dirty="0">
                <a:latin typeface="+mn-lt"/>
                <a:ea typeface="Calibri" charset="0"/>
                <a:cs typeface="Calibri" charset="0"/>
              </a:rPr>
              <a:t>compared with both Groups 1 and </a:t>
            </a:r>
            <a:r>
              <a:rPr lang="it-IT" sz="1200" smtClean="0">
                <a:latin typeface="+mn-lt"/>
                <a:ea typeface="Calibri" charset="0"/>
                <a:cs typeface="Calibri" charset="0"/>
              </a:rPr>
              <a:t>2. </a:t>
            </a:r>
            <a:r>
              <a:rPr lang="zh-CN" altLang="en-US" sz="1200" smtClean="0">
                <a:latin typeface="+mn-lt"/>
                <a:ea typeface="Calibri" charset="0"/>
                <a:cs typeface="Calibri" charset="0"/>
              </a:rPr>
              <a:t>组</a:t>
            </a:r>
            <a:r>
              <a:rPr lang="en-US" altLang="zh-CN" sz="1200" smtClean="0">
                <a:latin typeface="+mn-lt"/>
                <a:ea typeface="Calibri" charset="0"/>
                <a:cs typeface="Calibri" charset="0"/>
              </a:rPr>
              <a:t>3</a:t>
            </a:r>
            <a:r>
              <a:rPr lang="zh-CN" altLang="en-US" sz="1200" smtClean="0">
                <a:latin typeface="+mn-lt"/>
                <a:ea typeface="Calibri" charset="0"/>
                <a:cs typeface="Calibri" charset="0"/>
              </a:rPr>
              <a:t>与组</a:t>
            </a:r>
            <a:r>
              <a:rPr lang="en-US" altLang="zh-CN" sz="1200" smtClean="0">
                <a:latin typeface="+mn-lt"/>
                <a:ea typeface="Calibri" charset="0"/>
                <a:cs typeface="Calibri" charset="0"/>
              </a:rPr>
              <a:t>2</a:t>
            </a:r>
            <a:r>
              <a:rPr lang="zh-CN" altLang="en-US" sz="1200" smtClean="0">
                <a:latin typeface="+mn-lt"/>
                <a:ea typeface="Calibri" charset="0"/>
                <a:cs typeface="Calibri" charset="0"/>
              </a:rPr>
              <a:t>、组</a:t>
            </a:r>
            <a:r>
              <a:rPr lang="en-US" altLang="zh-CN" sz="1200" smtClean="0">
                <a:latin typeface="+mn-lt"/>
                <a:ea typeface="Calibri" charset="0"/>
                <a:cs typeface="Calibri" charset="0"/>
              </a:rPr>
              <a:t>1</a:t>
            </a:r>
            <a:r>
              <a:rPr lang="zh-CN" altLang="en-US" sz="1200" smtClean="0">
                <a:latin typeface="+mn-lt"/>
                <a:ea typeface="Calibri" charset="0"/>
                <a:cs typeface="Calibri" charset="0"/>
              </a:rPr>
              <a:t>比较具有较低的</a:t>
            </a:r>
            <a:r>
              <a:rPr lang="it-IT" altLang="zh-CN" sz="1200" smtClean="0">
                <a:ea typeface="Calibri" charset="0"/>
                <a:cs typeface="Calibri" charset="0"/>
              </a:rPr>
              <a:t>UA-PI Z</a:t>
            </a:r>
            <a:r>
              <a:rPr lang="zh-CN" altLang="en-US" sz="1200" smtClean="0">
                <a:ea typeface="Calibri" charset="0"/>
                <a:cs typeface="Calibri" charset="0"/>
              </a:rPr>
              <a:t>评分。</a:t>
            </a:r>
            <a:endParaRPr lang="it-IT" sz="1200" dirty="0" smtClean="0">
              <a:latin typeface="+mn-lt"/>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smtClean="0">
                <a:latin typeface="+mn-lt"/>
                <a:ea typeface="Calibri" charset="0"/>
                <a:cs typeface="Calibri" charset="0"/>
              </a:rPr>
              <a:t>There was </a:t>
            </a:r>
            <a:r>
              <a:rPr lang="it-IT" sz="1200" dirty="0">
                <a:latin typeface="+mn-lt"/>
                <a:ea typeface="Calibri" charset="0"/>
                <a:cs typeface="Calibri" charset="0"/>
              </a:rPr>
              <a:t>a gradual decline in MCA-PI Z-score from </a:t>
            </a:r>
            <a:r>
              <a:rPr lang="it-IT" sz="1200" dirty="0" smtClean="0">
                <a:latin typeface="+mn-lt"/>
                <a:ea typeface="Calibri" charset="0"/>
                <a:cs typeface="Calibri" charset="0"/>
              </a:rPr>
              <a:t>Group 3 </a:t>
            </a:r>
            <a:r>
              <a:rPr lang="it-IT" sz="1200" dirty="0">
                <a:latin typeface="+mn-lt"/>
                <a:ea typeface="Calibri" charset="0"/>
                <a:cs typeface="Calibri" charset="0"/>
              </a:rPr>
              <a:t>to Group 1, with Group 3 having significantly </a:t>
            </a:r>
            <a:r>
              <a:rPr lang="it-IT" sz="1200" dirty="0" smtClean="0">
                <a:latin typeface="+mn-lt"/>
                <a:ea typeface="Calibri" charset="0"/>
                <a:cs typeface="Calibri" charset="0"/>
              </a:rPr>
              <a:t>higher MCA-PI </a:t>
            </a:r>
            <a:r>
              <a:rPr lang="it-IT" sz="1200" dirty="0">
                <a:latin typeface="+mn-lt"/>
                <a:ea typeface="Calibri" charset="0"/>
                <a:cs typeface="Calibri" charset="0"/>
              </a:rPr>
              <a:t>Z-score compared with Group </a:t>
            </a:r>
            <a:r>
              <a:rPr lang="it-IT" sz="1200" smtClean="0">
                <a:latin typeface="+mn-lt"/>
                <a:ea typeface="Calibri" charset="0"/>
                <a:cs typeface="Calibri" charset="0"/>
              </a:rPr>
              <a:t>1.</a:t>
            </a:r>
            <a:r>
              <a:rPr lang="zh-CN" altLang="en-US" sz="1200" smtClean="0">
                <a:latin typeface="+mn-lt"/>
                <a:ea typeface="Calibri" charset="0"/>
                <a:cs typeface="Calibri" charset="0"/>
              </a:rPr>
              <a:t>组</a:t>
            </a:r>
            <a:r>
              <a:rPr lang="en-US" altLang="zh-CN" sz="1200" smtClean="0">
                <a:latin typeface="+mn-lt"/>
                <a:ea typeface="Calibri" charset="0"/>
                <a:cs typeface="Calibri" charset="0"/>
              </a:rPr>
              <a:t>3</a:t>
            </a:r>
            <a:r>
              <a:rPr lang="zh-CN" altLang="en-US" sz="1200" smtClean="0">
                <a:latin typeface="+mn-lt"/>
                <a:ea typeface="Calibri" charset="0"/>
                <a:cs typeface="Calibri" charset="0"/>
              </a:rPr>
              <a:t>至组</a:t>
            </a:r>
            <a:r>
              <a:rPr lang="en-US" altLang="zh-CN" sz="1200" smtClean="0">
                <a:latin typeface="+mn-lt"/>
                <a:ea typeface="Calibri" charset="0"/>
                <a:cs typeface="Calibri" charset="0"/>
              </a:rPr>
              <a:t>1</a:t>
            </a:r>
            <a:r>
              <a:rPr lang="it-IT" altLang="zh-CN" sz="1200" smtClean="0">
                <a:ea typeface="Calibri" charset="0"/>
                <a:cs typeface="Calibri" charset="0"/>
              </a:rPr>
              <a:t>MCA-PI Z</a:t>
            </a:r>
            <a:r>
              <a:rPr lang="zh-CN" altLang="en-US" sz="1200" smtClean="0">
                <a:ea typeface="Calibri" charset="0"/>
                <a:cs typeface="Calibri" charset="0"/>
              </a:rPr>
              <a:t>评分依次减小，组</a:t>
            </a:r>
            <a:r>
              <a:rPr lang="en-US" altLang="zh-CN" sz="1200" smtClean="0">
                <a:ea typeface="Calibri" charset="0"/>
                <a:cs typeface="Calibri" charset="0"/>
              </a:rPr>
              <a:t>3</a:t>
            </a:r>
            <a:r>
              <a:rPr lang="zh-CN" altLang="en-US" sz="1200" smtClean="0">
                <a:ea typeface="Calibri" charset="0"/>
                <a:cs typeface="Calibri" charset="0"/>
              </a:rPr>
              <a:t>与组</a:t>
            </a:r>
            <a:r>
              <a:rPr lang="en-US" altLang="zh-CN" sz="1200" smtClean="0">
                <a:ea typeface="Calibri" charset="0"/>
                <a:cs typeface="Calibri" charset="0"/>
              </a:rPr>
              <a:t>1</a:t>
            </a:r>
            <a:r>
              <a:rPr lang="zh-CN" altLang="en-US" sz="1200" smtClean="0">
                <a:ea typeface="Calibri" charset="0"/>
                <a:cs typeface="Calibri" charset="0"/>
              </a:rPr>
              <a:t>比较</a:t>
            </a:r>
            <a:r>
              <a:rPr lang="it-IT" altLang="zh-CN" sz="1200" smtClean="0">
                <a:ea typeface="Calibri" charset="0"/>
                <a:cs typeface="Calibri" charset="0"/>
              </a:rPr>
              <a:t>MCA-PI </a:t>
            </a:r>
            <a:r>
              <a:rPr lang="zh-CN" altLang="en-US" sz="1200" smtClean="0">
                <a:ea typeface="Calibri" charset="0"/>
                <a:cs typeface="Calibri" charset="0"/>
              </a:rPr>
              <a:t>显著增加。</a:t>
            </a:r>
            <a:endParaRPr lang="it-IT" sz="1200" dirty="0" smtClean="0">
              <a:latin typeface="+mn-lt"/>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smtClean="0">
                <a:latin typeface="+mn-lt"/>
                <a:ea typeface="Calibri" charset="0"/>
                <a:cs typeface="Calibri" charset="0"/>
              </a:rPr>
              <a:t>Group </a:t>
            </a:r>
            <a:r>
              <a:rPr lang="it-IT" sz="1200" dirty="0">
                <a:latin typeface="+mn-lt"/>
                <a:ea typeface="Calibri" charset="0"/>
                <a:cs typeface="Calibri" charset="0"/>
              </a:rPr>
              <a:t>1 had </a:t>
            </a:r>
            <a:r>
              <a:rPr lang="it-IT" sz="1200" dirty="0" smtClean="0">
                <a:latin typeface="+mn-lt"/>
                <a:ea typeface="Calibri" charset="0"/>
                <a:cs typeface="Calibri" charset="0"/>
              </a:rPr>
              <a:t>a higher </a:t>
            </a:r>
            <a:r>
              <a:rPr lang="it-IT" sz="1200" dirty="0">
                <a:latin typeface="+mn-lt"/>
                <a:ea typeface="Calibri" charset="0"/>
                <a:cs typeface="Calibri" charset="0"/>
              </a:rPr>
              <a:t>prevalence of </a:t>
            </a:r>
            <a:r>
              <a:rPr lang="it-IT" sz="1200" dirty="0" smtClean="0">
                <a:latin typeface="+mn-lt"/>
                <a:ea typeface="Calibri" charset="0"/>
                <a:cs typeface="Calibri" charset="0"/>
              </a:rPr>
              <a:t>DVP &lt; 5th </a:t>
            </a:r>
            <a:r>
              <a:rPr lang="it-IT" sz="1200" dirty="0">
                <a:latin typeface="+mn-lt"/>
                <a:ea typeface="Calibri" charset="0"/>
                <a:cs typeface="Calibri" charset="0"/>
              </a:rPr>
              <a:t>percentile compared </a:t>
            </a:r>
            <a:r>
              <a:rPr lang="it-IT" sz="1200" dirty="0" smtClean="0">
                <a:latin typeface="+mn-lt"/>
                <a:ea typeface="Calibri" charset="0"/>
                <a:cs typeface="Calibri" charset="0"/>
              </a:rPr>
              <a:t>with Group </a:t>
            </a:r>
            <a:r>
              <a:rPr lang="it-IT" sz="1200" smtClean="0">
                <a:latin typeface="+mn-lt"/>
                <a:ea typeface="Calibri" charset="0"/>
                <a:cs typeface="Calibri" charset="0"/>
              </a:rPr>
              <a:t>3.</a:t>
            </a:r>
            <a:r>
              <a:rPr lang="zh-CN" altLang="en-US" sz="1200" smtClean="0">
                <a:latin typeface="+mn-lt"/>
                <a:ea typeface="Calibri" charset="0"/>
                <a:cs typeface="Calibri" charset="0"/>
              </a:rPr>
              <a:t>组</a:t>
            </a:r>
            <a:r>
              <a:rPr lang="en-US" altLang="zh-CN" sz="1200" smtClean="0">
                <a:latin typeface="+mn-lt"/>
                <a:ea typeface="Calibri" charset="0"/>
                <a:cs typeface="Calibri" charset="0"/>
              </a:rPr>
              <a:t>1</a:t>
            </a:r>
            <a:r>
              <a:rPr lang="zh-CN" altLang="en-US" sz="1200" smtClean="0">
                <a:latin typeface="+mn-lt"/>
                <a:ea typeface="Calibri" charset="0"/>
                <a:cs typeface="Calibri" charset="0"/>
              </a:rPr>
              <a:t>与组</a:t>
            </a:r>
            <a:r>
              <a:rPr lang="en-US" altLang="zh-CN" sz="1200" smtClean="0">
                <a:latin typeface="+mn-lt"/>
                <a:ea typeface="Calibri" charset="0"/>
                <a:cs typeface="Calibri" charset="0"/>
              </a:rPr>
              <a:t>3</a:t>
            </a:r>
            <a:r>
              <a:rPr lang="zh-CN" altLang="en-US" sz="1200" smtClean="0">
                <a:latin typeface="+mn-lt"/>
                <a:ea typeface="Calibri" charset="0"/>
                <a:cs typeface="Calibri" charset="0"/>
              </a:rPr>
              <a:t>比较，羊水最大垂直深度小于第</a:t>
            </a:r>
            <a:r>
              <a:rPr lang="en-US" altLang="zh-CN" sz="1200" smtClean="0">
                <a:latin typeface="+mn-lt"/>
                <a:ea typeface="Calibri" charset="0"/>
                <a:cs typeface="Calibri" charset="0"/>
              </a:rPr>
              <a:t>5</a:t>
            </a:r>
            <a:r>
              <a:rPr lang="zh-CN" altLang="en-US" sz="1200" smtClean="0">
                <a:latin typeface="+mn-lt"/>
                <a:ea typeface="Calibri" charset="0"/>
                <a:cs typeface="Calibri" charset="0"/>
              </a:rPr>
              <a:t>百分位的发生率明显增加。</a:t>
            </a:r>
            <a:endParaRPr lang="it-IT" sz="1200" dirty="0" smtClean="0">
              <a:latin typeface="+mn-lt"/>
              <a:ea typeface="Calibri" charset="0"/>
              <a:cs typeface="Calibri" charset="0"/>
            </a:endParaRPr>
          </a:p>
          <a:p>
            <a:pPr marL="171450" indent="-171450" algn="just">
              <a:buFont typeface="Arial" charset="0"/>
              <a:buChar char="•"/>
            </a:pPr>
            <a:endParaRPr lang="it-IT" sz="1200" dirty="0" smtClean="0">
              <a:latin typeface="+mn-lt"/>
              <a:ea typeface="Calibri" charset="0"/>
              <a:cs typeface="Calibri" charset="0"/>
            </a:endParaRPr>
          </a:p>
          <a:p>
            <a:pPr marL="171450" indent="-171450" algn="just">
              <a:buFont typeface="Arial" charset="0"/>
              <a:buChar char="•"/>
            </a:pPr>
            <a:r>
              <a:rPr lang="it-IT" sz="1200" dirty="0">
                <a:latin typeface="+mn-lt"/>
                <a:ea typeface="Calibri" charset="0"/>
                <a:cs typeface="Calibri" charset="0"/>
              </a:rPr>
              <a:t>Mean UtA-PI Z-score was higher in Group 1 than in Groups 2 and 3, but the difference did not </a:t>
            </a:r>
            <a:r>
              <a:rPr lang="it-IT" sz="1200" dirty="0" smtClean="0">
                <a:latin typeface="+mn-lt"/>
                <a:ea typeface="Calibri" charset="0"/>
                <a:cs typeface="Calibri" charset="0"/>
              </a:rPr>
              <a:t>reach statistical </a:t>
            </a:r>
            <a:r>
              <a:rPr lang="it-IT" sz="1200" smtClean="0">
                <a:latin typeface="+mn-lt"/>
                <a:ea typeface="Calibri" charset="0"/>
                <a:cs typeface="Calibri" charset="0"/>
              </a:rPr>
              <a:t>significance.</a:t>
            </a:r>
            <a:r>
              <a:rPr lang="zh-CN" altLang="en-US" sz="1200" smtClean="0">
                <a:latin typeface="+mn-lt"/>
                <a:ea typeface="Calibri" charset="0"/>
                <a:cs typeface="Calibri" charset="0"/>
              </a:rPr>
              <a:t>组</a:t>
            </a:r>
            <a:r>
              <a:rPr lang="en-US" altLang="zh-CN" sz="1200" smtClean="0">
                <a:latin typeface="+mn-lt"/>
                <a:ea typeface="Calibri" charset="0"/>
                <a:cs typeface="Calibri" charset="0"/>
              </a:rPr>
              <a:t>1 </a:t>
            </a:r>
            <a:r>
              <a:rPr lang="zh-CN" altLang="en-US" sz="1200" smtClean="0">
                <a:latin typeface="+mn-lt"/>
                <a:ea typeface="Calibri" charset="0"/>
                <a:cs typeface="Calibri" charset="0"/>
              </a:rPr>
              <a:t>与组</a:t>
            </a:r>
            <a:r>
              <a:rPr lang="en-US" altLang="zh-CN" sz="1200" smtClean="0">
                <a:latin typeface="+mn-lt"/>
                <a:ea typeface="Calibri" charset="0"/>
                <a:cs typeface="Calibri" charset="0"/>
              </a:rPr>
              <a:t>2</a:t>
            </a:r>
            <a:r>
              <a:rPr lang="zh-CN" altLang="en-US" sz="1200" smtClean="0">
                <a:latin typeface="+mn-lt"/>
                <a:ea typeface="Calibri" charset="0"/>
                <a:cs typeface="Calibri" charset="0"/>
              </a:rPr>
              <a:t>、组</a:t>
            </a:r>
            <a:r>
              <a:rPr lang="en-US" altLang="zh-CN" sz="1200" smtClean="0">
                <a:latin typeface="+mn-lt"/>
                <a:ea typeface="Calibri" charset="0"/>
                <a:cs typeface="Calibri" charset="0"/>
              </a:rPr>
              <a:t>3</a:t>
            </a:r>
            <a:r>
              <a:rPr lang="zh-CN" altLang="en-US" sz="1200" smtClean="0">
                <a:latin typeface="+mn-lt"/>
                <a:ea typeface="Calibri" charset="0"/>
                <a:cs typeface="Calibri" charset="0"/>
              </a:rPr>
              <a:t>进行比较，平均</a:t>
            </a:r>
            <a:r>
              <a:rPr lang="it-IT" altLang="zh-CN" sz="1200" smtClean="0">
                <a:ea typeface="Calibri" charset="0"/>
                <a:cs typeface="Calibri" charset="0"/>
              </a:rPr>
              <a:t>UtA-PI Z</a:t>
            </a:r>
            <a:r>
              <a:rPr lang="zh-CN" altLang="en-US" sz="1200" smtClean="0">
                <a:ea typeface="Calibri" charset="0"/>
                <a:cs typeface="Calibri" charset="0"/>
              </a:rPr>
              <a:t>评分较高，但无统计学意义。</a:t>
            </a:r>
            <a:endParaRPr lang="it-IT" sz="1200" dirty="0">
              <a:latin typeface="+mn-lt"/>
              <a:ea typeface="Calibri" charset="0"/>
              <a:cs typeface="Calibri" charset="0"/>
            </a:endParaRPr>
          </a:p>
        </p:txBody>
      </p:sp>
    </p:spTree>
    <p:extLst>
      <p:ext uri="{BB962C8B-B14F-4D97-AF65-F5344CB8AC3E}">
        <p14:creationId xmlns:p14="http://schemas.microsoft.com/office/powerpoint/2010/main" val="115935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400" b="1" kern="0" dirty="0">
                <a:solidFill>
                  <a:schemeClr val="bg1"/>
                </a:solidFill>
                <a:latin typeface="Arial"/>
              </a:rPr>
              <a:t>Maternal hemodynamics, fetal biometry and Doppler indices in pregnancies followed up for suspected fetal growth restriction</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pic>
        <p:nvPicPr>
          <p:cNvPr id="3" name="Immagine 2"/>
          <p:cNvPicPr>
            <a:picLocks noChangeAspect="1"/>
          </p:cNvPicPr>
          <p:nvPr/>
        </p:nvPicPr>
        <p:blipFill rotWithShape="1">
          <a:blip r:embed="rId5" cstate="print"/>
          <a:srcRect b="21678"/>
          <a:stretch/>
        </p:blipFill>
        <p:spPr>
          <a:xfrm>
            <a:off x="107504" y="2339588"/>
            <a:ext cx="9052145" cy="2575446"/>
          </a:xfrm>
          <a:prstGeom prst="rect">
            <a:avLst/>
          </a:prstGeom>
        </p:spPr>
      </p:pic>
      <p:sp>
        <p:nvSpPr>
          <p:cNvPr id="9" name="CasellaDiTesto 8"/>
          <p:cNvSpPr txBox="1"/>
          <p:nvPr/>
        </p:nvSpPr>
        <p:spPr>
          <a:xfrm>
            <a:off x="215452" y="1763524"/>
            <a:ext cx="8713093" cy="523220"/>
          </a:xfrm>
          <a:prstGeom prst="rect">
            <a:avLst/>
          </a:prstGeom>
          <a:noFill/>
        </p:spPr>
        <p:txBody>
          <a:bodyPr wrap="square" rtlCol="0">
            <a:spAutoFit/>
          </a:bodyPr>
          <a:lstStyle/>
          <a:p>
            <a:pPr algn="ctr"/>
            <a:r>
              <a:rPr lang="en-GB" sz="2800" b="1" smtClean="0"/>
              <a:t>Results</a:t>
            </a:r>
            <a:r>
              <a:rPr lang="zh-CN" altLang="en-US" sz="2800" b="1" smtClean="0"/>
              <a:t>结果</a:t>
            </a:r>
            <a:endParaRPr lang="en-GB" sz="2800" b="1" dirty="0"/>
          </a:p>
        </p:txBody>
      </p:sp>
      <p:sp>
        <p:nvSpPr>
          <p:cNvPr id="2" name="Rectangle 1"/>
          <p:cNvSpPr/>
          <p:nvPr/>
        </p:nvSpPr>
        <p:spPr>
          <a:xfrm>
            <a:off x="107502" y="4961200"/>
            <a:ext cx="9036497" cy="1569660"/>
          </a:xfrm>
          <a:prstGeom prst="rect">
            <a:avLst/>
          </a:prstGeom>
        </p:spPr>
        <p:txBody>
          <a:bodyPr wrap="square">
            <a:spAutoFit/>
          </a:bodyPr>
          <a:lstStyle/>
          <a:p>
            <a:pPr marL="285750" indent="-285750">
              <a:buFont typeface="Arial" charset="0"/>
              <a:buChar char="•"/>
            </a:pPr>
            <a:r>
              <a:rPr lang="it-IT" sz="1200" dirty="0"/>
              <a:t>There were modest correlations between maternal hemodynamic, fetal biometry and fetal and placental Doppler variable </a:t>
            </a:r>
            <a:r>
              <a:rPr lang="it-IT" sz="1200" dirty="0" smtClean="0"/>
              <a:t>Z-scores.</a:t>
            </a:r>
            <a:r>
              <a:rPr lang="zh-CN" altLang="en-US" sz="1200" dirty="0" smtClean="0"/>
              <a:t>在母体血流动力学、胎儿生长发育以及胎儿和胎盘多普勒变量</a:t>
            </a:r>
            <a:r>
              <a:rPr lang="en-US" altLang="zh-CN" sz="1200" dirty="0" smtClean="0"/>
              <a:t>Z</a:t>
            </a:r>
            <a:r>
              <a:rPr lang="zh-CN" altLang="en-US" sz="1200" dirty="0" smtClean="0"/>
              <a:t>评分之间存在一定的相关性。</a:t>
            </a:r>
            <a:endParaRPr lang="it-IT" sz="1200" dirty="0"/>
          </a:p>
          <a:p>
            <a:pPr marL="285750" indent="-285750">
              <a:buFont typeface="Arial" charset="0"/>
              <a:buChar char="•"/>
            </a:pPr>
            <a:r>
              <a:rPr lang="it-IT" sz="1200" dirty="0"/>
              <a:t>The Z-score of CO was correlated positively with that of MCA-PI and negatively with that of </a:t>
            </a:r>
            <a:r>
              <a:rPr lang="it-IT" sz="1200" dirty="0" smtClean="0"/>
              <a:t>UtA-PI.</a:t>
            </a:r>
            <a:r>
              <a:rPr lang="zh-CN" altLang="en-US" sz="1200" dirty="0" smtClean="0"/>
              <a:t>心输出量</a:t>
            </a:r>
            <a:r>
              <a:rPr lang="en-US" altLang="zh-CN" sz="1200" dirty="0" smtClean="0"/>
              <a:t>Z</a:t>
            </a:r>
            <a:r>
              <a:rPr lang="zh-CN" altLang="en-US" sz="1200" dirty="0" smtClean="0"/>
              <a:t>评分与</a:t>
            </a:r>
            <a:r>
              <a:rPr lang="it-IT" altLang="zh-CN" sz="1200" dirty="0" smtClean="0"/>
              <a:t>MCA-PI </a:t>
            </a:r>
            <a:r>
              <a:rPr lang="zh-CN" altLang="en-US" sz="1200" dirty="0" smtClean="0"/>
              <a:t>呈正相关，而与</a:t>
            </a:r>
            <a:r>
              <a:rPr lang="it-IT" altLang="zh-CN" sz="1200" dirty="0" smtClean="0"/>
              <a:t>UtA-PI</a:t>
            </a:r>
            <a:r>
              <a:rPr lang="zh-CN" altLang="en-US" sz="1200" dirty="0" smtClean="0"/>
              <a:t>呈负相关。</a:t>
            </a:r>
            <a:endParaRPr lang="it-IT" sz="1200" dirty="0"/>
          </a:p>
          <a:p>
            <a:pPr marL="285750" indent="-285750">
              <a:buFont typeface="Arial" charset="0"/>
              <a:buChar char="•"/>
            </a:pPr>
            <a:r>
              <a:rPr lang="it-IT" sz="1200" dirty="0"/>
              <a:t>The Z-score of HR was correlated positively with those of logAC and logFL and negatively with that of </a:t>
            </a:r>
            <a:r>
              <a:rPr lang="it-IT" sz="1200" dirty="0" smtClean="0"/>
              <a:t>UtA-PI.</a:t>
            </a:r>
            <a:r>
              <a:rPr lang="zh-CN" altLang="en-US" sz="1200" dirty="0" smtClean="0"/>
              <a:t>心率</a:t>
            </a:r>
            <a:r>
              <a:rPr lang="en-US" altLang="zh-CN" sz="1200" dirty="0" smtClean="0"/>
              <a:t>Z</a:t>
            </a:r>
            <a:r>
              <a:rPr lang="zh-CN" altLang="en-US" sz="1200" dirty="0" smtClean="0"/>
              <a:t>评分与</a:t>
            </a:r>
            <a:r>
              <a:rPr lang="it-IT" altLang="zh-CN" sz="1200" dirty="0" smtClean="0"/>
              <a:t>logAC</a:t>
            </a:r>
            <a:r>
              <a:rPr lang="zh-CN" altLang="en-US" sz="1200" dirty="0" smtClean="0"/>
              <a:t>和</a:t>
            </a:r>
            <a:r>
              <a:rPr lang="it-IT" altLang="zh-CN" sz="1200" dirty="0" smtClean="0"/>
              <a:t>logFL</a:t>
            </a:r>
            <a:r>
              <a:rPr lang="zh-CN" altLang="en-US" sz="1200" dirty="0" smtClean="0"/>
              <a:t>呈正相关，而与</a:t>
            </a:r>
            <a:r>
              <a:rPr lang="it-IT" altLang="zh-CN" sz="1200" dirty="0" smtClean="0"/>
              <a:t>UtA-PI</a:t>
            </a:r>
            <a:r>
              <a:rPr lang="zh-CN" altLang="en-US" sz="1200" dirty="0" smtClean="0"/>
              <a:t>呈负相关。</a:t>
            </a:r>
            <a:endParaRPr lang="it-IT" sz="1200" dirty="0"/>
          </a:p>
          <a:p>
            <a:pPr marL="285750" indent="-285750">
              <a:buFont typeface="Arial" charset="0"/>
              <a:buChar char="•"/>
            </a:pPr>
            <a:r>
              <a:rPr lang="it-IT" sz="1200" dirty="0"/>
              <a:t>The Z-scores of MAP and logPVR were correlated positively with that of UA-PI and negatively with those of logHC, logAC and </a:t>
            </a:r>
            <a:r>
              <a:rPr lang="it-IT" sz="1200" dirty="0" smtClean="0"/>
              <a:t>MCA-PI.</a:t>
            </a:r>
            <a:r>
              <a:rPr lang="it-IT" altLang="zh-CN" sz="1200" dirty="0" smtClean="0"/>
              <a:t> MAP </a:t>
            </a:r>
            <a:r>
              <a:rPr lang="zh-CN" altLang="en-US" sz="1200" dirty="0" smtClean="0"/>
              <a:t>和</a:t>
            </a:r>
            <a:r>
              <a:rPr lang="it-IT" altLang="zh-CN" sz="1200" dirty="0" smtClean="0"/>
              <a:t> logPVR </a:t>
            </a:r>
            <a:r>
              <a:rPr lang="zh-CN" altLang="en-US" sz="1200" dirty="0" smtClean="0"/>
              <a:t>的</a:t>
            </a:r>
            <a:r>
              <a:rPr lang="en-US" altLang="zh-CN" sz="1200" dirty="0" smtClean="0"/>
              <a:t>Z</a:t>
            </a:r>
            <a:r>
              <a:rPr lang="zh-CN" altLang="en-US" sz="1200" dirty="0" smtClean="0"/>
              <a:t>评分与</a:t>
            </a:r>
            <a:r>
              <a:rPr lang="it-IT" altLang="zh-CN" sz="1200" dirty="0" smtClean="0"/>
              <a:t>UA-PI </a:t>
            </a:r>
            <a:r>
              <a:rPr lang="zh-CN" altLang="en-US" sz="1200" dirty="0" smtClean="0"/>
              <a:t>呈正相关，而与</a:t>
            </a:r>
            <a:r>
              <a:rPr lang="it-IT" altLang="zh-CN" sz="1200" dirty="0" smtClean="0"/>
              <a:t>logHC, logAC </a:t>
            </a:r>
            <a:r>
              <a:rPr lang="zh-CN" altLang="en-US" sz="1200" dirty="0" smtClean="0"/>
              <a:t>和</a:t>
            </a:r>
            <a:r>
              <a:rPr lang="it-IT" altLang="zh-CN" sz="1200" dirty="0" smtClean="0"/>
              <a:t>MCA-PI</a:t>
            </a:r>
            <a:r>
              <a:rPr lang="zh-CN" altLang="en-US" sz="1200" dirty="0" smtClean="0"/>
              <a:t>呈负相关。</a:t>
            </a:r>
            <a:endParaRPr lang="it-IT" sz="1200" dirty="0"/>
          </a:p>
        </p:txBody>
      </p:sp>
    </p:spTree>
    <p:extLst>
      <p:ext uri="{BB962C8B-B14F-4D97-AF65-F5344CB8AC3E}">
        <p14:creationId xmlns:p14="http://schemas.microsoft.com/office/powerpoint/2010/main" val="341172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31898</TotalTime>
  <Words>2542</Words>
  <Application>Microsoft Office PowerPoint</Application>
  <PresentationFormat>On-screen Show (4:3)</PresentationFormat>
  <Paragraphs>132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宋体</vt:lpstr>
      <vt:lpstr>Arial</vt:lpstr>
      <vt:lpstr>Calibri</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Renata Kotsia</cp:lastModifiedBy>
  <cp:revision>1001</cp:revision>
  <dcterms:created xsi:type="dcterms:W3CDTF">2011-05-07T13:59:23Z</dcterms:created>
  <dcterms:modified xsi:type="dcterms:W3CDTF">2018-10-11T14:56:34Z</dcterms:modified>
</cp:coreProperties>
</file>