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8" r:id="rId2"/>
    <p:sldId id="259" r:id="rId3"/>
    <p:sldId id="301" r:id="rId4"/>
    <p:sldId id="260" r:id="rId5"/>
    <p:sldId id="262" r:id="rId6"/>
    <p:sldId id="296" r:id="rId7"/>
    <p:sldId id="302" r:id="rId8"/>
    <p:sldId id="303" r:id="rId9"/>
    <p:sldId id="279" r:id="rId10"/>
    <p:sldId id="304" r:id="rId11"/>
    <p:sldId id="297" r:id="rId12"/>
    <p:sldId id="268" r:id="rId13"/>
    <p:sldId id="305" r:id="rId14"/>
    <p:sldId id="306" r:id="rId15"/>
    <p:sldId id="28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07" autoAdjust="0"/>
    <p:restoredTop sz="96341" autoAdjust="0"/>
  </p:normalViewPr>
  <p:slideViewPr>
    <p:cSldViewPr snapToGrid="0" snapToObjects="1">
      <p:cViewPr varScale="1">
        <p:scale>
          <a:sx n="103" d="100"/>
          <a:sy n="103" d="100"/>
        </p:scale>
        <p:origin x="102" y="2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2EE9A-9182-8E4D-A249-974FABE59AC9}" type="datetimeFigureOut">
              <a:rPr lang="en-US" smtClean="0"/>
              <a:t>1/20/2020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82C0-B187-C147-AA0E-6EEE63739975}" type="slidenum">
              <a:rPr lang="en-US" smtClean="0"/>
              <a:t>‹#›</a:t>
            </a:fld>
            <a:endParaRPr lang="en-US" dirty="0"/>
          </a:p>
        </p:txBody>
      </p:sp>
    </p:spTree>
    <p:extLst>
      <p:ext uri="{BB962C8B-B14F-4D97-AF65-F5344CB8AC3E}">
        <p14:creationId xmlns:p14="http://schemas.microsoft.com/office/powerpoint/2010/main" val="12300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5</a:t>
            </a:fld>
            <a:endParaRPr lang="en-US" dirty="0"/>
          </a:p>
        </p:txBody>
      </p:sp>
    </p:spTree>
    <p:extLst>
      <p:ext uri="{BB962C8B-B14F-4D97-AF65-F5344CB8AC3E}">
        <p14:creationId xmlns:p14="http://schemas.microsoft.com/office/powerpoint/2010/main" val="140547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6</a:t>
            </a:fld>
            <a:endParaRPr lang="en-US" dirty="0"/>
          </a:p>
        </p:txBody>
      </p:sp>
    </p:spTree>
    <p:extLst>
      <p:ext uri="{BB962C8B-B14F-4D97-AF65-F5344CB8AC3E}">
        <p14:creationId xmlns:p14="http://schemas.microsoft.com/office/powerpoint/2010/main" val="365322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7</a:t>
            </a:fld>
            <a:endParaRPr lang="en-US" dirty="0"/>
          </a:p>
        </p:txBody>
      </p:sp>
    </p:spTree>
    <p:extLst>
      <p:ext uri="{BB962C8B-B14F-4D97-AF65-F5344CB8AC3E}">
        <p14:creationId xmlns:p14="http://schemas.microsoft.com/office/powerpoint/2010/main" val="203886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8</a:t>
            </a:fld>
            <a:endParaRPr lang="en-US" dirty="0"/>
          </a:p>
        </p:txBody>
      </p:sp>
    </p:spTree>
    <p:extLst>
      <p:ext uri="{BB962C8B-B14F-4D97-AF65-F5344CB8AC3E}">
        <p14:creationId xmlns:p14="http://schemas.microsoft.com/office/powerpoint/2010/main" val="335481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560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023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34622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2098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90295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87748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96243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2305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4411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1074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874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B9AC-B1BF-134D-941C-C41134F8FB10}" type="datetimeFigureOut">
              <a:rPr lang="en-US" smtClean="0"/>
              <a:t>1/20/2020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9E509-1C91-DB4A-B99D-32040C87BC6D}" type="slidenum">
              <a:rPr lang="en-US" smtClean="0"/>
              <a:t>‹#›</a:t>
            </a:fld>
            <a:endParaRPr lang="en-US" dirty="0"/>
          </a:p>
        </p:txBody>
      </p:sp>
    </p:spTree>
    <p:extLst>
      <p:ext uri="{BB962C8B-B14F-4D97-AF65-F5344CB8AC3E}">
        <p14:creationId xmlns:p14="http://schemas.microsoft.com/office/powerpoint/2010/main" val="191796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p:cNvSpPr txBox="1">
            <a:spLocks noChangeArrowheads="1"/>
          </p:cNvSpPr>
          <p:nvPr/>
        </p:nvSpPr>
        <p:spPr bwMode="auto">
          <a:xfrm>
            <a:off x="228600" y="1244600"/>
            <a:ext cx="8748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b="1" dirty="0">
                <a:solidFill>
                  <a:srgbClr val="000000"/>
                </a:solidFill>
                <a:ea typeface="Arial" charset="0"/>
                <a:cs typeface="Arial" charset="0"/>
              </a:rPr>
              <a:t>UOG Journal Club: February 2020</a:t>
            </a:r>
          </a:p>
        </p:txBody>
      </p:sp>
      <p:sp>
        <p:nvSpPr>
          <p:cNvPr id="13317" name="TextBox 1"/>
          <p:cNvSpPr txBox="1">
            <a:spLocks noChangeArrowheads="1"/>
          </p:cNvSpPr>
          <p:nvPr/>
        </p:nvSpPr>
        <p:spPr bwMode="auto">
          <a:xfrm>
            <a:off x="600123" y="2054944"/>
            <a:ext cx="8005665" cy="254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2400" b="1" dirty="0"/>
              <a:t>Learning curve for detection of pelvic parts of ureters by transvaginal </a:t>
            </a:r>
            <a:r>
              <a:rPr lang="en-US" sz="2400" b="1" dirty="0" smtClean="0"/>
              <a:t>sonography: </a:t>
            </a:r>
            <a:r>
              <a:rPr lang="en-US" sz="2400" b="1" dirty="0"/>
              <a:t>feasibility study</a:t>
            </a:r>
          </a:p>
          <a:p>
            <a:pPr algn="ctr">
              <a:buNone/>
            </a:pPr>
            <a:endParaRPr lang="en-US" sz="2000" b="1" dirty="0"/>
          </a:p>
          <a:p>
            <a:pPr algn="ctr">
              <a:buNone/>
            </a:pPr>
            <a:r>
              <a:rPr lang="en-US" sz="2000" dirty="0"/>
              <a:t>M. K. AAS-ENG, M. SALAMA, U. SEVELDA, C. RUESCH, </a:t>
            </a:r>
            <a:endParaRPr lang="en-US" sz="2000" dirty="0" smtClean="0"/>
          </a:p>
          <a:p>
            <a:pPr algn="ctr">
              <a:buNone/>
            </a:pPr>
            <a:r>
              <a:rPr lang="en-US" sz="2000" dirty="0" smtClean="0"/>
              <a:t>Z</a:t>
            </a:r>
            <a:r>
              <a:rPr lang="en-US" sz="2000" dirty="0"/>
              <a:t>. NEMETH and G. HUDELIST</a:t>
            </a:r>
          </a:p>
          <a:p>
            <a:pPr algn="ctr">
              <a:buNone/>
            </a:pPr>
            <a:endParaRPr lang="sv-SE" altLang="en-US" sz="1800" dirty="0"/>
          </a:p>
          <a:p>
            <a:pPr algn="ctr">
              <a:spcBef>
                <a:spcPct val="0"/>
              </a:spcBef>
              <a:spcAft>
                <a:spcPts val="600"/>
              </a:spcAft>
              <a:buNone/>
            </a:pPr>
            <a:r>
              <a:rPr lang="it-IT" altLang="en-US" sz="1800" i="1" dirty="0"/>
              <a:t>Volume </a:t>
            </a:r>
            <a:r>
              <a:rPr lang="it-IT" altLang="en-US" sz="1800" i="1" dirty="0" smtClean="0"/>
              <a:t>55, </a:t>
            </a:r>
            <a:r>
              <a:rPr lang="it-IT" altLang="en-US" sz="1800" i="1" dirty="0"/>
              <a:t>Issue </a:t>
            </a:r>
            <a:r>
              <a:rPr lang="it-IT" altLang="en-US" sz="1800" i="1" dirty="0" smtClean="0"/>
              <a:t>2, </a:t>
            </a:r>
            <a:r>
              <a:rPr lang="it-IT" altLang="en-US" sz="1800" i="1" dirty="0"/>
              <a:t>Pages </a:t>
            </a:r>
            <a:r>
              <a:rPr lang="it-IT" altLang="en-US" sz="1800" i="1" dirty="0" smtClean="0"/>
              <a:t>264</a:t>
            </a:r>
            <a:r>
              <a:rPr lang="it-IT" altLang="en-US" sz="1800" i="1" dirty="0" smtClean="0">
                <a:latin typeface="Segoe UI" panose="020B0502040204020203" pitchFamily="34" charset="0"/>
                <a:ea typeface="Segoe UI" panose="020B0502040204020203" pitchFamily="34" charset="0"/>
                <a:cs typeface="Segoe UI" panose="020B0502040204020203" pitchFamily="34" charset="0"/>
              </a:rPr>
              <a:t>−268</a:t>
            </a:r>
            <a:r>
              <a:rPr lang="it-IT" altLang="en-US" sz="1800" i="1" dirty="0" smtClean="0"/>
              <a:t>   </a:t>
            </a:r>
            <a:endParaRPr lang="en-GB" altLang="en-US" sz="1800" b="1" dirty="0"/>
          </a:p>
        </p:txBody>
      </p:sp>
      <p:sp>
        <p:nvSpPr>
          <p:cNvPr id="13318" name="TextBox 2"/>
          <p:cNvSpPr txBox="1">
            <a:spLocks noChangeArrowheads="1"/>
          </p:cNvSpPr>
          <p:nvPr/>
        </p:nvSpPr>
        <p:spPr bwMode="auto">
          <a:xfrm>
            <a:off x="2352282" y="5305763"/>
            <a:ext cx="50387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it-IT" sz="1900" dirty="0">
                <a:solidFill>
                  <a:srgbClr val="000000"/>
                </a:solidFill>
                <a:ea typeface="Arial" charset="0"/>
                <a:cs typeface="Arial" charset="0"/>
              </a:rPr>
              <a:t>Journal Club slides prepared by Dr Yael Raz</a:t>
            </a:r>
          </a:p>
          <a:p>
            <a:pPr algn="ctr" eaLnBrk="1" hangingPunct="1">
              <a:spcBef>
                <a:spcPct val="0"/>
              </a:spcBef>
              <a:buFontTx/>
              <a:buNone/>
            </a:pPr>
            <a:r>
              <a:rPr lang="en-GB" altLang="it-IT" sz="1900" dirty="0">
                <a:solidFill>
                  <a:srgbClr val="000000"/>
                </a:solidFill>
                <a:ea typeface="Arial" charset="0"/>
                <a:cs typeface="Arial" charset="0"/>
              </a:rPr>
              <a:t>(UOG Editor for Trainees)</a:t>
            </a:r>
          </a:p>
        </p:txBody>
      </p:sp>
      <p:grpSp>
        <p:nvGrpSpPr>
          <p:cNvPr id="12" name="Group 2"/>
          <p:cNvGrpSpPr>
            <a:grpSpLocks/>
          </p:cNvGrpSpPr>
          <p:nvPr/>
        </p:nvGrpSpPr>
        <p:grpSpPr bwMode="auto">
          <a:xfrm>
            <a:off x="0" y="0"/>
            <a:ext cx="9144000" cy="923925"/>
            <a:chOff x="0" y="3755"/>
            <a:chExt cx="5760" cy="582"/>
          </a:xfrm>
        </p:grpSpPr>
        <p:pic>
          <p:nvPicPr>
            <p:cNvPr id="1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51" descr="\\ISUOG-DC01\users\ostirrup\Desktop\Journal Club logo.t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825" y="5080000"/>
            <a:ext cx="1576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7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 y="1491809"/>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a:t>
            </a:r>
            <a:endParaRPr lang="en-US" sz="2800" b="1" dirty="0">
              <a:solidFill>
                <a:srgbClr val="000000"/>
              </a:solidFill>
              <a:effectLst>
                <a:outerShdw blurRad="50800" dist="38100" dir="2700000" algn="tl" rotWithShape="0">
                  <a:prstClr val="black">
                    <a:alpha val="40000"/>
                  </a:prstClr>
                </a:outerShdw>
              </a:effectLst>
            </a:endParaRP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5">
            <a:extLst>
              <a:ext uri="{FF2B5EF4-FFF2-40B4-BE49-F238E27FC236}">
                <a16:creationId xmlns:a16="http://schemas.microsoft.com/office/drawing/2014/main" id="{629B849B-C294-B049-BE68-B6EA77D833E9}"/>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Learning curve for detection of pelvic parts of ureters by transvaginal sonography: feasibility study</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pic>
        <p:nvPicPr>
          <p:cNvPr id="8" name="Picture 7">
            <a:extLst>
              <a:ext uri="{FF2B5EF4-FFF2-40B4-BE49-F238E27FC236}">
                <a16:creationId xmlns:a16="http://schemas.microsoft.com/office/drawing/2014/main" id="{BE1760C0-5AB6-8242-A86F-4E36796E9B00}"/>
              </a:ext>
            </a:extLst>
          </p:cNvPr>
          <p:cNvPicPr>
            <a:picLocks noChangeAspect="1"/>
          </p:cNvPicPr>
          <p:nvPr/>
        </p:nvPicPr>
        <p:blipFill>
          <a:blip r:embed="rId4"/>
          <a:stretch>
            <a:fillRect/>
          </a:stretch>
        </p:blipFill>
        <p:spPr>
          <a:xfrm>
            <a:off x="1870116" y="2026324"/>
            <a:ext cx="3518978" cy="4831676"/>
          </a:xfrm>
          <a:prstGeom prst="rect">
            <a:avLst/>
          </a:prstGeom>
        </p:spPr>
      </p:pic>
      <p:grpSp>
        <p:nvGrpSpPr>
          <p:cNvPr id="2" name="Group 1"/>
          <p:cNvGrpSpPr/>
          <p:nvPr/>
        </p:nvGrpSpPr>
        <p:grpSpPr>
          <a:xfrm>
            <a:off x="5610217" y="2294435"/>
            <a:ext cx="2777995" cy="1134565"/>
            <a:chOff x="6366005" y="2294435"/>
            <a:chExt cx="2777995" cy="1134565"/>
          </a:xfrm>
        </p:grpSpPr>
        <p:sp>
          <p:nvSpPr>
            <p:cNvPr id="16" name="Segnaposto contenuto 2">
              <a:extLst>
                <a:ext uri="{FF2B5EF4-FFF2-40B4-BE49-F238E27FC236}">
                  <a16:creationId xmlns:a16="http://schemas.microsoft.com/office/drawing/2014/main" id="{5D040A33-3ECF-0948-AF53-A2EAA4204A3E}"/>
                </a:ext>
              </a:extLst>
            </p:cNvPr>
            <p:cNvSpPr txBox="1">
              <a:spLocks/>
            </p:cNvSpPr>
            <p:nvPr/>
          </p:nvSpPr>
          <p:spPr bwMode="auto">
            <a:xfrm>
              <a:off x="6491110" y="2294435"/>
              <a:ext cx="2652890" cy="113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1400" dirty="0"/>
                <a:t>Trainees 1, 2 and 3 reached the predefined level of proficiency for identification of the right ureter after 48, 34 and 38 patients, respectively.</a:t>
              </a:r>
            </a:p>
            <a:p>
              <a:endParaRPr lang="en-US" sz="1800" b="1" dirty="0"/>
            </a:p>
            <a:p>
              <a:endParaRPr lang="en-US" sz="1800" dirty="0"/>
            </a:p>
            <a:p>
              <a:pPr marL="0" indent="0">
                <a:buNone/>
              </a:pPr>
              <a:endParaRPr lang="en-US" sz="1800" dirty="0"/>
            </a:p>
          </p:txBody>
        </p:sp>
        <p:sp>
          <p:nvSpPr>
            <p:cNvPr id="11" name="Triangle 10">
              <a:extLst>
                <a:ext uri="{FF2B5EF4-FFF2-40B4-BE49-F238E27FC236}">
                  <a16:creationId xmlns:a16="http://schemas.microsoft.com/office/drawing/2014/main" id="{272F7985-DCC6-564E-A2F1-00E07E660186}"/>
                </a:ext>
              </a:extLst>
            </p:cNvPr>
            <p:cNvSpPr/>
            <p:nvPr/>
          </p:nvSpPr>
          <p:spPr>
            <a:xfrm rot="16200000">
              <a:off x="6166636" y="2799164"/>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5619551" y="4140168"/>
            <a:ext cx="2777995" cy="1134565"/>
            <a:chOff x="6366005" y="4140168"/>
            <a:chExt cx="2777995" cy="1134565"/>
          </a:xfrm>
        </p:grpSpPr>
        <p:sp>
          <p:nvSpPr>
            <p:cNvPr id="15" name="Segnaposto contenuto 2">
              <a:extLst>
                <a:ext uri="{FF2B5EF4-FFF2-40B4-BE49-F238E27FC236}">
                  <a16:creationId xmlns:a16="http://schemas.microsoft.com/office/drawing/2014/main" id="{C1A6199C-9FA0-D547-BA31-45A25299C39B}"/>
                </a:ext>
              </a:extLst>
            </p:cNvPr>
            <p:cNvSpPr txBox="1">
              <a:spLocks/>
            </p:cNvSpPr>
            <p:nvPr/>
          </p:nvSpPr>
          <p:spPr bwMode="auto">
            <a:xfrm>
              <a:off x="6491110" y="4140168"/>
              <a:ext cx="2652890" cy="113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1400" dirty="0"/>
                <a:t>Trainees 1, 2 and 3 reached the predefined level of proficiency for identification of the left ureter after 47, 38 and 27 patients, respectively.</a:t>
              </a:r>
            </a:p>
            <a:p>
              <a:endParaRPr lang="en-US" sz="1800" b="1" dirty="0"/>
            </a:p>
            <a:p>
              <a:endParaRPr lang="en-US" sz="1800" dirty="0"/>
            </a:p>
            <a:p>
              <a:pPr marL="0" indent="0">
                <a:buNone/>
              </a:pPr>
              <a:endParaRPr lang="en-US" sz="1800" dirty="0"/>
            </a:p>
          </p:txBody>
        </p:sp>
        <p:sp>
          <p:nvSpPr>
            <p:cNvPr id="17" name="Triangle 16">
              <a:extLst>
                <a:ext uri="{FF2B5EF4-FFF2-40B4-BE49-F238E27FC236}">
                  <a16:creationId xmlns:a16="http://schemas.microsoft.com/office/drawing/2014/main" id="{332D2A46-C4E1-6E46-8565-E84EB2FF3F1A}"/>
                </a:ext>
              </a:extLst>
            </p:cNvPr>
            <p:cNvSpPr/>
            <p:nvPr/>
          </p:nvSpPr>
          <p:spPr>
            <a:xfrm rot="16200000">
              <a:off x="6166636" y="4644897"/>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531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 y="148052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a:t>
            </a:r>
            <a:r>
              <a:rPr lang="en-US" sz="2800" b="1" dirty="0">
                <a:solidFill>
                  <a:srgbClr val="000000"/>
                </a:solidFill>
                <a:effectLst>
                  <a:outerShdw blurRad="50800" dist="38100" dir="2700000" algn="tl" rotWithShape="0">
                    <a:prstClr val="black">
                      <a:alpha val="40000"/>
                    </a:prstClr>
                  </a:outerShdw>
                </a:effectLst>
              </a:rPr>
              <a:t> </a:t>
            </a: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5">
            <a:extLst>
              <a:ext uri="{FF2B5EF4-FFF2-40B4-BE49-F238E27FC236}">
                <a16:creationId xmlns:a16="http://schemas.microsoft.com/office/drawing/2014/main" id="{D74A3858-914D-724C-BB30-7827D927DEF5}"/>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Learning curve for detection of pelvic parts of ureters by transvaginal sonography: feasibility study</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pic>
        <p:nvPicPr>
          <p:cNvPr id="3" name="Picture 2">
            <a:extLst>
              <a:ext uri="{FF2B5EF4-FFF2-40B4-BE49-F238E27FC236}">
                <a16:creationId xmlns:a16="http://schemas.microsoft.com/office/drawing/2014/main" id="{BD1EE0BE-8A74-3D48-94D9-026BE5D21E2A}"/>
              </a:ext>
            </a:extLst>
          </p:cNvPr>
          <p:cNvPicPr>
            <a:picLocks noChangeAspect="1"/>
          </p:cNvPicPr>
          <p:nvPr/>
        </p:nvPicPr>
        <p:blipFill rotWithShape="1">
          <a:blip r:embed="rId4"/>
          <a:srcRect r="1235"/>
          <a:stretch/>
        </p:blipFill>
        <p:spPr>
          <a:xfrm>
            <a:off x="179388" y="2070693"/>
            <a:ext cx="8740678" cy="4377389"/>
          </a:xfrm>
          <a:prstGeom prst="rect">
            <a:avLst/>
          </a:prstGeom>
        </p:spPr>
      </p:pic>
    </p:spTree>
    <p:extLst>
      <p:ext uri="{BB962C8B-B14F-4D97-AF65-F5344CB8AC3E}">
        <p14:creationId xmlns:p14="http://schemas.microsoft.com/office/powerpoint/2010/main" val="701234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48823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Discussion – Main findings </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179387" y="2238568"/>
            <a:ext cx="8815323" cy="47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The trainees, with a basic level of competence in TVS, acquired an adequate level of proficiency in identifying the right ureter after a maximum of 48 TVS examinations, and the left ureter after a maximum of 47 TVS examinations.</a:t>
            </a:r>
          </a:p>
          <a:p>
            <a:endParaRPr lang="en-US" sz="1800" dirty="0"/>
          </a:p>
          <a:p>
            <a:r>
              <a:rPr lang="en-US" sz="1800" dirty="0"/>
              <a:t>Intertrainee variability was observed, </a:t>
            </a:r>
            <a:r>
              <a:rPr lang="en-US" sz="1800" dirty="0" smtClean="0"/>
              <a:t>in </a:t>
            </a:r>
            <a:r>
              <a:rPr lang="en-US" sz="1800" dirty="0"/>
              <a:t>accordance with the results Bazot et al., who evaluated learning curves for TVS visualization of endometriomas. This may be explained by small differences in experience of the trainees as well as technical aspects.</a:t>
            </a:r>
          </a:p>
          <a:p>
            <a:endParaRPr lang="en-US" sz="1800" dirty="0"/>
          </a:p>
          <a:p>
            <a:r>
              <a:rPr lang="en-US" sz="1800" dirty="0"/>
              <a:t>The number of scans (about 48) apparently required in order to become capable in identifying the ureters should be easily incorporated into training protocols for TVS and feasible in everyday clinical teaching practice.</a:t>
            </a:r>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9EB6AB93-5849-C34A-93F4-94C3CA6516CF}"/>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Learning curve for detection of pelvic parts of ureters by transvaginal sonography: feasibility study</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22219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48823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Discussion – Limitations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179387" y="2238568"/>
            <a:ext cx="8722017" cy="426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Eligible women were recruited from a tertiary referral setting, in which gynecologists perform both the TVS workup and surgery - learning curve may be different for trainees in other settings, in which these disciplines are separate.</a:t>
            </a:r>
          </a:p>
          <a:p>
            <a:endParaRPr lang="en-US" sz="800" dirty="0"/>
          </a:p>
          <a:p>
            <a:r>
              <a:rPr lang="en-US" sz="1800" dirty="0"/>
              <a:t>All three trainees were general gynecologists with basic experience in TVS - results may not be transferable to gynecological residents or less experienced gynecological staff performing TVS without any prior knowledge.</a:t>
            </a:r>
          </a:p>
          <a:p>
            <a:endParaRPr lang="en-US" sz="800" dirty="0"/>
          </a:p>
          <a:p>
            <a:r>
              <a:rPr lang="en-US" sz="1800" dirty="0"/>
              <a:t>The time limit of 150 s to identify successfully each ureter may have been too low. However, it was set to assess the practical feasibility of including examination of the ureters as part of the routine TVS workup in a tertiary referral setting. </a:t>
            </a:r>
          </a:p>
          <a:p>
            <a:endParaRPr lang="en-US" sz="800" dirty="0"/>
          </a:p>
          <a:p>
            <a:r>
              <a:rPr lang="en-US" sz="1800" dirty="0"/>
              <a:t>The interaction between expert examiner, patient and trainee may have differed from day to day, thereby influencing the learning curves.</a:t>
            </a:r>
          </a:p>
          <a:p>
            <a:endParaRPr lang="en-US" sz="1800" dirty="0"/>
          </a:p>
          <a:p>
            <a:endParaRPr lang="en-US" sz="1800" dirty="0"/>
          </a:p>
          <a:p>
            <a:endParaRPr lang="en-US" sz="1800" dirty="0"/>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9EB6AB93-5849-C34A-93F4-94C3CA6516CF}"/>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Learning curve for detection of pelvic parts of ureters by transvaginal sonography: feasibility study</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391794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48823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Conclusions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a:spLocks/>
          </p:cNvSpPr>
          <p:nvPr/>
        </p:nvSpPr>
        <p:spPr bwMode="auto">
          <a:xfrm>
            <a:off x="179388" y="2238568"/>
            <a:ext cx="8675364" cy="294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The present study is the first to show that performing around 40–50 TVS examinations is necessary to become capable of identifying using TVS the pelvic part of the ureters in a tertiary referral setting.</a:t>
            </a:r>
          </a:p>
          <a:p>
            <a:pPr marL="0" indent="0">
              <a:buNone/>
            </a:pPr>
            <a:endParaRPr lang="en-US" sz="1800" dirty="0"/>
          </a:p>
          <a:p>
            <a:r>
              <a:rPr lang="en-US" sz="1800" dirty="0"/>
              <a:t>Identification of the ureters could be included in the workup of all patients with pelvic pain. </a:t>
            </a:r>
          </a:p>
          <a:p>
            <a:pPr marL="0" indent="0">
              <a:buNone/>
            </a:pPr>
            <a:endParaRPr lang="en-US" sz="1800" dirty="0"/>
          </a:p>
          <a:p>
            <a:r>
              <a:rPr lang="en-US" sz="1800" dirty="0"/>
              <a:t>Implementation of this diagnostic step may enhance the detection rates of early ureteral obstruction.</a:t>
            </a:r>
          </a:p>
          <a:p>
            <a:endParaRPr lang="en-US" sz="1800" dirty="0"/>
          </a:p>
          <a:p>
            <a:endParaRPr lang="en-US" sz="1800" dirty="0"/>
          </a:p>
          <a:p>
            <a:endParaRPr lang="en-US" sz="1800" dirty="0"/>
          </a:p>
          <a:p>
            <a:endParaRPr lang="en-US" sz="1800" dirty="0"/>
          </a:p>
          <a:p>
            <a:endParaRPr lang="en-US" sz="1800" dirty="0"/>
          </a:p>
          <a:p>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9EB6AB93-5849-C34A-93F4-94C3CA6516CF}"/>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Learning curve for detection of pelvic parts of ureters by transvaginal sonography: feasibility study</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386070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8">
            <a:extLst>
              <a:ext uri="{FF2B5EF4-FFF2-40B4-BE49-F238E27FC236}">
                <a16:creationId xmlns:a16="http://schemas.microsoft.com/office/drawing/2014/main" id="{6F755BF1-710C-B946-9081-878D01B7098F}"/>
              </a:ext>
            </a:extLst>
          </p:cNvPr>
          <p:cNvSpPr>
            <a:spLocks noChangeArrowheads="1"/>
          </p:cNvSpPr>
          <p:nvPr/>
        </p:nvSpPr>
        <p:spPr bwMode="auto">
          <a:xfrm>
            <a:off x="-3929" y="169880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US" altLang="he-IL" sz="2800" b="1" dirty="0">
                <a:effectLst>
                  <a:outerShdw blurRad="50800" dist="38100" dir="2700000" algn="tl" rotWithShape="0">
                    <a:prstClr val="black">
                      <a:alpha val="40000"/>
                    </a:prstClr>
                  </a:outerShdw>
                </a:effectLst>
              </a:rPr>
              <a:t>Points for discussion</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1" name="Segnaposto contenuto 2">
            <a:extLst>
              <a:ext uri="{FF2B5EF4-FFF2-40B4-BE49-F238E27FC236}">
                <a16:creationId xmlns:a16="http://schemas.microsoft.com/office/drawing/2014/main" id="{408D8403-56D4-014B-BC4D-DA852128E6AD}"/>
              </a:ext>
            </a:extLst>
          </p:cNvPr>
          <p:cNvSpPr txBox="1">
            <a:spLocks/>
          </p:cNvSpPr>
          <p:nvPr/>
        </p:nvSpPr>
        <p:spPr bwMode="auto">
          <a:xfrm>
            <a:off x="307910" y="2517966"/>
            <a:ext cx="8528180" cy="22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Endometriosis </a:t>
            </a:r>
            <a:r>
              <a:rPr lang="en-US" sz="1800" dirty="0" smtClean="0"/>
              <a:t>‘changes</a:t>
            </a:r>
            <a:r>
              <a:rPr lang="en-US" sz="1800" dirty="0" smtClean="0"/>
              <a:t>’</a:t>
            </a:r>
            <a:r>
              <a:rPr lang="en-US" sz="1800" dirty="0" smtClean="0"/>
              <a:t> </a:t>
            </a:r>
            <a:r>
              <a:rPr lang="en-US" sz="1800" dirty="0"/>
              <a:t>normal pelvic anatomy. Should TVS for identification of the pelvic part of the ureter and proximal hydroureter be included as part of the routine TVS workup for women with endometriosis or left for expert sonographers?</a:t>
            </a:r>
          </a:p>
          <a:p>
            <a:endParaRPr lang="en-US" sz="1800" dirty="0">
              <a:cs typeface="Arial" panose="020B0604020202020204" pitchFamily="34" charset="0"/>
            </a:endParaRPr>
          </a:p>
          <a:p>
            <a:r>
              <a:rPr lang="en-US" sz="1800" dirty="0">
                <a:cs typeface="Arial" panose="020B0604020202020204" pitchFamily="34" charset="0"/>
              </a:rPr>
              <a:t>Urinary tract endometriosis is rare. Is it justified to include it’s evaluation as a routine?</a:t>
            </a:r>
          </a:p>
          <a:p>
            <a:endParaRPr lang="en-US" sz="1800" dirty="0">
              <a:cs typeface="Arial" panose="020B0604020202020204" pitchFamily="34" charset="0"/>
            </a:endParaRPr>
          </a:p>
          <a:p>
            <a:pPr marL="0" indent="0">
              <a:buNone/>
            </a:pPr>
            <a:endParaRPr lang="en-US" sz="1800" dirty="0">
              <a:cs typeface="Arial" panose="020B0604020202020204" pitchFamily="34" charset="0"/>
            </a:endParaRPr>
          </a:p>
          <a:p>
            <a:endParaRPr lang="en-US" sz="1800" dirty="0"/>
          </a:p>
          <a:p>
            <a:endParaRPr lang="en-US" sz="1800" dirty="0"/>
          </a:p>
          <a:p>
            <a:pPr marL="0" indent="0">
              <a:buNone/>
            </a:pPr>
            <a:endParaRPr lang="en-US" sz="1800" dirty="0"/>
          </a:p>
          <a:p>
            <a:pPr marL="0" indent="0">
              <a:buNone/>
            </a:pPr>
            <a:r>
              <a:rPr lang="en-US" sz="1800" dirty="0"/>
              <a:t> </a:t>
            </a:r>
          </a:p>
          <a:p>
            <a:endParaRPr lang="en-US" sz="18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800" dirty="0"/>
          </a:p>
          <a:p>
            <a:endParaRPr lang="en-US" sz="1800" b="1" dirty="0"/>
          </a:p>
          <a:p>
            <a:endParaRPr lang="en-US" sz="1800" dirty="0"/>
          </a:p>
          <a:p>
            <a:endParaRPr lang="en-US" sz="1800" dirty="0"/>
          </a:p>
          <a:p>
            <a:endParaRPr lang="en-US" sz="1800" dirty="0"/>
          </a:p>
          <a:p>
            <a:endParaRPr lang="en-US" sz="1800" dirty="0"/>
          </a:p>
        </p:txBody>
      </p:sp>
      <p:sp>
        <p:nvSpPr>
          <p:cNvPr id="16" name="Text Box 5">
            <a:extLst>
              <a:ext uri="{FF2B5EF4-FFF2-40B4-BE49-F238E27FC236}">
                <a16:creationId xmlns:a16="http://schemas.microsoft.com/office/drawing/2014/main" id="{DFB1AC8B-6C17-FE42-896E-EAB99B4B2C74}"/>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Learning curve for detection of pelvic parts of ureters by transvaginal sonography: feasibility study</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224313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Learning curve for detection of pelvic parts of ureters by transvaginal </a:t>
            </a:r>
            <a:r>
              <a:rPr lang="en-US" sz="1400" b="1" dirty="0" smtClean="0">
                <a:solidFill>
                  <a:schemeClr val="bg1"/>
                </a:solidFill>
              </a:rPr>
              <a:t>sonography: </a:t>
            </a:r>
            <a:r>
              <a:rPr lang="en-US" sz="1400" b="1" dirty="0">
                <a:solidFill>
                  <a:schemeClr val="bg1"/>
                </a:solidFill>
              </a:rPr>
              <a:t>feasibility study</a:t>
            </a:r>
          </a:p>
          <a:p>
            <a:pPr algn="ctr">
              <a:spcBef>
                <a:spcPct val="0"/>
              </a:spcBef>
              <a:buNone/>
            </a:pPr>
            <a:r>
              <a:rPr lang="en-US" sz="1400" i="1" dirty="0" err="1" smtClean="0">
                <a:solidFill>
                  <a:schemeClr val="bg1"/>
                </a:solidFill>
              </a:rPr>
              <a:t>Aas-Eng</a:t>
            </a:r>
            <a:r>
              <a:rPr lang="en-US" sz="1400" i="1" dirty="0" smtClean="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
        <p:nvSpPr>
          <p:cNvPr id="14343" name="TextBox 1"/>
          <p:cNvSpPr txBox="1">
            <a:spLocks noChangeArrowheads="1"/>
          </p:cNvSpPr>
          <p:nvPr/>
        </p:nvSpPr>
        <p:spPr bwMode="auto">
          <a:xfrm>
            <a:off x="0" y="1582895"/>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GB" altLang="it-IT" sz="2800" b="1" dirty="0">
                <a:effectLst>
                  <a:outerShdw blurRad="50800" dist="38100" dir="2700000" algn="tl" rotWithShape="0">
                    <a:prstClr val="black">
                      <a:alpha val="40000"/>
                    </a:prstClr>
                  </a:outerShdw>
                </a:effectLst>
              </a:rPr>
              <a:t>Introduction - </a:t>
            </a:r>
            <a:r>
              <a:rPr lang="en-US" sz="2800" b="1" dirty="0">
                <a:effectLst>
                  <a:outerShdw blurRad="50800" dist="38100" dir="2700000" algn="tl" rotWithShape="0">
                    <a:prstClr val="black">
                      <a:alpha val="40000"/>
                    </a:prstClr>
                  </a:outerShdw>
                </a:effectLst>
              </a:rPr>
              <a:t>Urinary tract endometriosis </a:t>
            </a:r>
            <a:endParaRPr lang="en-GB" altLang="it-IT" sz="2800" b="1" dirty="0">
              <a:effectLst>
                <a:outerShdw blurRad="50800" dist="38100" dir="2700000" algn="tl" rotWithShape="0">
                  <a:prstClr val="black">
                    <a:alpha val="40000"/>
                  </a:prstClr>
                </a:outerShdw>
              </a:effectLst>
            </a:endParaRPr>
          </a:p>
        </p:txBody>
      </p:sp>
      <p:sp>
        <p:nvSpPr>
          <p:cNvPr id="23" name="Segnaposto contenuto 2"/>
          <p:cNvSpPr txBox="1">
            <a:spLocks/>
          </p:cNvSpPr>
          <p:nvPr/>
        </p:nvSpPr>
        <p:spPr bwMode="auto">
          <a:xfrm>
            <a:off x="393992" y="2400628"/>
            <a:ext cx="8554066" cy="38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t>Urinary tract endometriosis (UTE) shows a prevalence of 1–5.5% in women affected by endometriosis</a:t>
            </a:r>
            <a:r>
              <a:rPr lang="en-US" sz="2000" dirty="0" smtClean="0"/>
              <a:t>.</a:t>
            </a:r>
          </a:p>
          <a:p>
            <a:endParaRPr lang="en-US" sz="500" dirty="0"/>
          </a:p>
          <a:p>
            <a:r>
              <a:rPr lang="en-US" sz="2000" dirty="0" smtClean="0"/>
              <a:t>UTE </a:t>
            </a:r>
            <a:r>
              <a:rPr lang="en-US" sz="2000" dirty="0"/>
              <a:t>is associated with more advanced stages of deep infiltrating endometriosis (DIE</a:t>
            </a:r>
            <a:r>
              <a:rPr lang="en-US" sz="2000" dirty="0" smtClean="0"/>
              <a:t>).</a:t>
            </a:r>
          </a:p>
          <a:p>
            <a:endParaRPr lang="en-US" sz="500" dirty="0"/>
          </a:p>
          <a:p>
            <a:r>
              <a:rPr lang="en-US" sz="2000" dirty="0" smtClean="0"/>
              <a:t>Ureteral </a:t>
            </a:r>
            <a:r>
              <a:rPr lang="en-US" sz="2000" dirty="0"/>
              <a:t>involvement and thereby obstruction may lead to hydronephrosis and parenchymal damage</a:t>
            </a:r>
            <a:r>
              <a:rPr lang="en-US" sz="2000" dirty="0" smtClean="0"/>
              <a:t>.</a:t>
            </a:r>
          </a:p>
          <a:p>
            <a:pPr marL="0" indent="0">
              <a:buNone/>
            </a:pPr>
            <a:endParaRPr lang="en-US" sz="500" dirty="0"/>
          </a:p>
          <a:p>
            <a:r>
              <a:rPr lang="en-US" sz="2000" dirty="0" smtClean="0"/>
              <a:t>Symptoms </a:t>
            </a:r>
            <a:r>
              <a:rPr lang="en-US" sz="2000" dirty="0"/>
              <a:t>are often unspecific (dysmenorrhea, pelvic pain) - only 69% of patients with bladder endometriosis exhibit urinary complaints</a:t>
            </a:r>
            <a:r>
              <a:rPr lang="en-US" sz="2000" dirty="0" smtClean="0"/>
              <a:t>.</a:t>
            </a:r>
          </a:p>
          <a:p>
            <a:endParaRPr lang="en-US" sz="500" dirty="0" smtClean="0"/>
          </a:p>
          <a:p>
            <a:r>
              <a:rPr lang="en-US" sz="2000" dirty="0" smtClean="0"/>
              <a:t>Surgical </a:t>
            </a:r>
            <a:r>
              <a:rPr lang="en-US" sz="2000" dirty="0"/>
              <a:t>treatment of UTE is regarded as a safe procedure in expert hands and when performed in a tertiary referral setting.</a:t>
            </a:r>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pPr marL="0" indent="0">
              <a:buNone/>
              <a:defRPr/>
            </a:pPr>
            <a:r>
              <a:rPr lang="en-US" sz="20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982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Learning curve for detection of pelvic parts of ureters by transvaginal sonography: feasibility study</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
        <p:nvSpPr>
          <p:cNvPr id="14343" name="TextBox 1"/>
          <p:cNvSpPr txBox="1">
            <a:spLocks noChangeArrowheads="1"/>
          </p:cNvSpPr>
          <p:nvPr/>
        </p:nvSpPr>
        <p:spPr bwMode="auto">
          <a:xfrm>
            <a:off x="-3655" y="1494075"/>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GB" altLang="it-IT" sz="2800" b="1" dirty="0">
                <a:effectLst>
                  <a:outerShdw blurRad="50800" dist="38100" dir="2700000" algn="tl" rotWithShape="0">
                    <a:prstClr val="black">
                      <a:alpha val="40000"/>
                    </a:prstClr>
                  </a:outerShdw>
                </a:effectLst>
              </a:rPr>
              <a:t>Introduction –Role of TVS in </a:t>
            </a:r>
            <a:r>
              <a:rPr lang="en-US" altLang="it-IT" sz="2800" b="1" dirty="0">
                <a:effectLst>
                  <a:outerShdw blurRad="50800" dist="38100" dir="2700000" algn="tl" rotWithShape="0">
                    <a:prstClr val="black">
                      <a:alpha val="40000"/>
                    </a:prstClr>
                  </a:outerShdw>
                </a:effectLst>
              </a:rPr>
              <a:t>u</a:t>
            </a:r>
            <a:r>
              <a:rPr lang="en-US" sz="2800" b="1" dirty="0">
                <a:effectLst>
                  <a:outerShdw blurRad="50800" dist="38100" dir="2700000" algn="tl" rotWithShape="0">
                    <a:prstClr val="black">
                      <a:alpha val="40000"/>
                    </a:prstClr>
                  </a:outerShdw>
                </a:effectLst>
              </a:rPr>
              <a:t>rinary tract endometriosis</a:t>
            </a:r>
            <a:r>
              <a:rPr lang="en-GB" altLang="it-IT" sz="2800" b="1" dirty="0">
                <a:effectLst>
                  <a:outerShdw blurRad="50800" dist="38100" dir="2700000" algn="tl" rotWithShape="0">
                    <a:prstClr val="black">
                      <a:alpha val="40000"/>
                    </a:prstClr>
                  </a:outerShdw>
                </a:effectLst>
              </a:rPr>
              <a:t> </a:t>
            </a:r>
          </a:p>
        </p:txBody>
      </p:sp>
      <p:sp>
        <p:nvSpPr>
          <p:cNvPr id="23" name="Segnaposto contenuto 2"/>
          <p:cNvSpPr txBox="1">
            <a:spLocks/>
          </p:cNvSpPr>
          <p:nvPr/>
        </p:nvSpPr>
        <p:spPr bwMode="auto">
          <a:xfrm>
            <a:off x="179388" y="2629693"/>
            <a:ext cx="8740678" cy="322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t>Accurate presurgical staging of DIE is important for adequate patient counseling and in planning a multidisciplinary surgical procedure. </a:t>
            </a:r>
            <a:endParaRPr lang="en-US" sz="2000" dirty="0" smtClean="0"/>
          </a:p>
          <a:p>
            <a:endParaRPr lang="en-US" sz="500" dirty="0" smtClean="0"/>
          </a:p>
          <a:p>
            <a:r>
              <a:rPr lang="en-US" sz="2000" dirty="0" smtClean="0"/>
              <a:t>Transvaginal </a:t>
            </a:r>
            <a:r>
              <a:rPr lang="en-US" sz="2000" dirty="0"/>
              <a:t>sonography (TVS) can be used to diagnose the anatomical location and size of a ureteral lesion. </a:t>
            </a:r>
            <a:endParaRPr lang="en-US" sz="2000" dirty="0" smtClean="0"/>
          </a:p>
          <a:p>
            <a:endParaRPr lang="en-US" sz="500" dirty="0"/>
          </a:p>
          <a:p>
            <a:r>
              <a:rPr lang="en-US" sz="2000" dirty="0" smtClean="0"/>
              <a:t>TVS </a:t>
            </a:r>
            <a:r>
              <a:rPr lang="en-US" sz="2000" dirty="0"/>
              <a:t>can diagnose proximal hydronephrosis up to the level of the uterine artery and allows visualization of early stages of ureteral obstruction, even prior to sonographic detection of renal hydronephrosis</a:t>
            </a:r>
            <a:r>
              <a:rPr lang="en-US" sz="2000" dirty="0" smtClean="0"/>
              <a:t>.</a:t>
            </a:r>
          </a:p>
          <a:p>
            <a:endParaRPr lang="en-US" sz="500" dirty="0"/>
          </a:p>
          <a:p>
            <a:r>
              <a:rPr lang="en-US" sz="2000" dirty="0" smtClean="0"/>
              <a:t>Several </a:t>
            </a:r>
            <a:r>
              <a:rPr lang="en-US" sz="2000" dirty="0"/>
              <a:t>studies have proposed that assessment of the ureters should be part of the TVS examination in women with suspected DIE.</a:t>
            </a:r>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pPr marL="0" indent="0">
              <a:buNone/>
              <a:defRPr/>
            </a:pPr>
            <a:r>
              <a:rPr lang="en-US" sz="20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506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8" name="Content Placeholder 2"/>
          <p:cNvSpPr txBox="1">
            <a:spLocks/>
          </p:cNvSpPr>
          <p:nvPr/>
        </p:nvSpPr>
        <p:spPr>
          <a:xfrm>
            <a:off x="1211263" y="2824703"/>
            <a:ext cx="7025951" cy="8748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Arial" panose="020B0604020202020204" pitchFamily="34" charset="0"/>
              </a:rPr>
              <a:t>To evaluate the learning curve for TVS-based detection of the pelvic parts of the ureters in a tertiary referral setting.</a:t>
            </a:r>
          </a:p>
          <a:p>
            <a:endParaRPr lang="en-US" sz="2000" dirty="0"/>
          </a:p>
          <a:p>
            <a:endParaRPr lang="en-US" sz="2000" dirty="0">
              <a:latin typeface="Arial" charset="0"/>
              <a:ea typeface="Arial" charset="0"/>
              <a:cs typeface="Arial" charset="0"/>
            </a:endParaRPr>
          </a:p>
        </p:txBody>
      </p:sp>
      <p:sp>
        <p:nvSpPr>
          <p:cNvPr id="19" name="Rectangle 8"/>
          <p:cNvSpPr>
            <a:spLocks noChangeArrowheads="1"/>
          </p:cNvSpPr>
          <p:nvPr/>
        </p:nvSpPr>
        <p:spPr bwMode="auto">
          <a:xfrm>
            <a:off x="0" y="181391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800" b="1" dirty="0">
                <a:solidFill>
                  <a:srgbClr val="000000"/>
                </a:solidFill>
                <a:effectLst>
                  <a:outerShdw blurRad="50800" dist="38100" dir="2700000" algn="tl" rotWithShape="0">
                    <a:prstClr val="black">
                      <a:alpha val="40000"/>
                    </a:prstClr>
                  </a:outerShdw>
                </a:effectLst>
              </a:rPr>
              <a:t>Aim of the study</a:t>
            </a: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CFB1DA11-2CB2-B645-9B8C-F9138C43C753}"/>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Learning curve for detection of pelvic parts of ureters by transvaginal sonography: feasibility study</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94966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515299"/>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M</a:t>
            </a:r>
            <a:r>
              <a:rPr lang="en-US" altLang="en-US" sz="2800" b="1" dirty="0">
                <a:solidFill>
                  <a:srgbClr val="000000"/>
                </a:solidFill>
                <a:effectLst>
                  <a:outerShdw blurRad="50800" dist="38100" dir="2700000" algn="tl" rotWithShape="0">
                    <a:prstClr val="black">
                      <a:alpha val="40000"/>
                    </a:prstClr>
                  </a:outerShdw>
                </a:effectLst>
              </a:rPr>
              <a:t>ethods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228600" y="2273605"/>
            <a:ext cx="8570167" cy="425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Prospective study</a:t>
            </a:r>
            <a:r>
              <a:rPr lang="en-US" sz="1800" dirty="0" smtClean="0"/>
              <a:t>.</a:t>
            </a:r>
          </a:p>
          <a:p>
            <a:endParaRPr lang="en-US" sz="500" dirty="0"/>
          </a:p>
          <a:p>
            <a:r>
              <a:rPr lang="en-US" sz="1800" dirty="0" smtClean="0"/>
              <a:t>Recruited were consecutive </a:t>
            </a:r>
            <a:r>
              <a:rPr lang="en-US" sz="1800" dirty="0"/>
              <a:t>women attending an outpatient gynecological clinic in a tertiary referral center for endometriosis and pelvic pain between January 2017 </a:t>
            </a:r>
            <a:r>
              <a:rPr lang="en-US" sz="1800" dirty="0" smtClean="0"/>
              <a:t>and </a:t>
            </a:r>
            <a:r>
              <a:rPr lang="en-US" sz="1800" dirty="0"/>
              <a:t>June 2017</a:t>
            </a:r>
            <a:r>
              <a:rPr lang="en-US" sz="1800" dirty="0" smtClean="0"/>
              <a:t>.</a:t>
            </a:r>
          </a:p>
          <a:p>
            <a:endParaRPr lang="en-US" sz="500" dirty="0"/>
          </a:p>
          <a:p>
            <a:r>
              <a:rPr lang="en-US" sz="1800" dirty="0" smtClean="0"/>
              <a:t>The </a:t>
            </a:r>
            <a:r>
              <a:rPr lang="en-US" sz="1800" dirty="0"/>
              <a:t>number of women recruited was dependent on how many were required for the trainees to reach proficiency. Virgins / women with previous hysterectomy or surgery for DIE were excluded</a:t>
            </a:r>
            <a:r>
              <a:rPr lang="en-US" sz="1800" dirty="0" smtClean="0"/>
              <a:t>.</a:t>
            </a:r>
          </a:p>
          <a:p>
            <a:endParaRPr lang="en-US" sz="500" dirty="0"/>
          </a:p>
          <a:p>
            <a:r>
              <a:rPr lang="en-US" sz="1800" dirty="0" smtClean="0"/>
              <a:t>The </a:t>
            </a:r>
            <a:r>
              <a:rPr lang="en-US" sz="1800" dirty="0"/>
              <a:t>sonographers participating in the study were an expert examiner and three trainees who were general gynecologists with a basic knowledge of TVS </a:t>
            </a:r>
            <a:r>
              <a:rPr lang="en-US" sz="1800" dirty="0" smtClean="0"/>
              <a:t>(each </a:t>
            </a:r>
            <a:r>
              <a:rPr lang="en-US" sz="1800" dirty="0" smtClean="0"/>
              <a:t>had performed </a:t>
            </a:r>
            <a:r>
              <a:rPr lang="en-US" sz="1800" dirty="0"/>
              <a:t>approximately 1000 TVS examinations</a:t>
            </a:r>
            <a:r>
              <a:rPr lang="en-US" sz="1800" dirty="0" smtClean="0"/>
              <a:t>).</a:t>
            </a:r>
          </a:p>
          <a:p>
            <a:endParaRPr lang="en-US" sz="500" dirty="0"/>
          </a:p>
          <a:p>
            <a:r>
              <a:rPr lang="en-US" sz="1800" dirty="0" smtClean="0"/>
              <a:t>Prior </a:t>
            </a:r>
            <a:r>
              <a:rPr lang="en-US" sz="1800" dirty="0"/>
              <a:t>to commencement of the study, each trainee observed 10 routine TVS examinations, including scanning of the ureters, performed by the expert</a:t>
            </a:r>
            <a:r>
              <a:rPr lang="en-US" sz="1800" dirty="0" smtClean="0"/>
              <a:t>.</a:t>
            </a:r>
          </a:p>
          <a:p>
            <a:endParaRPr lang="en-US" sz="1800" dirty="0"/>
          </a:p>
          <a:p>
            <a:endParaRPr lang="en-US" sz="1800" dirty="0"/>
          </a:p>
          <a:p>
            <a:endParaRPr lang="en-US" sz="1800" dirty="0"/>
          </a:p>
          <a:p>
            <a:endParaRPr lang="en-US" sz="1800" dirty="0"/>
          </a:p>
          <a:p>
            <a:pPr marL="0" indent="0">
              <a:buNone/>
            </a:pPr>
            <a:r>
              <a:rPr lang="en-US" sz="1800" dirty="0"/>
              <a:t> </a:t>
            </a:r>
          </a:p>
          <a:p>
            <a:pPr marL="0" indent="0">
              <a:buNone/>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C269E790-C65B-5745-87E5-730956F27203}"/>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Learning curve for detection of pelvic parts of ureters by transvaginal sonography: feasibility study</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141944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4964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M</a:t>
            </a:r>
            <a:r>
              <a:rPr lang="en-US" altLang="en-US" sz="2800" b="1" dirty="0">
                <a:solidFill>
                  <a:srgbClr val="000000"/>
                </a:solidFill>
                <a:effectLst>
                  <a:outerShdw blurRad="50800" dist="38100" dir="2700000" algn="tl" rotWithShape="0">
                    <a:prstClr val="black">
                      <a:alpha val="40000"/>
                    </a:prstClr>
                  </a:outerShdw>
                </a:effectLst>
              </a:rPr>
              <a:t>ethods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4862" y="1971076"/>
            <a:ext cx="9143999" cy="484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t>The scan: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800" dirty="0"/>
          </a:p>
          <a:p>
            <a:r>
              <a:rPr lang="en-US" sz="2000" dirty="0"/>
              <a:t>Time 2 - Time </a:t>
            </a:r>
            <a:r>
              <a:rPr lang="en-US" sz="2000" dirty="0" smtClean="0"/>
              <a:t>1 = time </a:t>
            </a:r>
            <a:r>
              <a:rPr lang="en-US" sz="2000" dirty="0"/>
              <a:t>for identification of the pelvic parts of the ureters.</a:t>
            </a:r>
          </a:p>
          <a:p>
            <a:endParaRPr lang="en-US" sz="2000" dirty="0"/>
          </a:p>
          <a:p>
            <a:pPr marL="0" indent="0">
              <a:buNone/>
            </a:pPr>
            <a:endParaRPr lang="en-US" dirty="0"/>
          </a:p>
          <a:p>
            <a:pPr marL="0" indent="0">
              <a:buNone/>
            </a:pPr>
            <a:endParaRPr lang="en-US" sz="2000" dirty="0"/>
          </a:p>
          <a:p>
            <a:endParaRPr lang="en-US" sz="1800" dirty="0"/>
          </a:p>
          <a:p>
            <a:pPr marL="0" indent="0">
              <a:buNone/>
            </a:pPr>
            <a:endParaRPr lang="en-US" sz="1800" dirty="0"/>
          </a:p>
          <a:p>
            <a:endParaRPr lang="en-US" sz="1800" dirty="0"/>
          </a:p>
          <a:p>
            <a:pPr marL="0" indent="0">
              <a:buNone/>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A2E74208-935A-DC41-AE2D-307C7FC3D8F6}"/>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Learning curve for detection of pelvic parts of ureters by transvaginal sonography: feasibility study</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a:t>
            </a:r>
            <a:r>
              <a:rPr lang="it-IT" altLang="en-US" sz="1400" i="1" dirty="0" smtClean="0">
                <a:solidFill>
                  <a:schemeClr val="bg1"/>
                </a:solidFill>
              </a:rPr>
              <a:t>2020</a:t>
            </a:r>
            <a:endParaRPr lang="en-GB" altLang="it-IT" sz="1400" i="1" dirty="0">
              <a:solidFill>
                <a:schemeClr val="bg1"/>
              </a:solidFill>
            </a:endParaRPr>
          </a:p>
        </p:txBody>
      </p:sp>
      <p:grpSp>
        <p:nvGrpSpPr>
          <p:cNvPr id="5" name="Group 4">
            <a:extLst>
              <a:ext uri="{FF2B5EF4-FFF2-40B4-BE49-F238E27FC236}">
                <a16:creationId xmlns:a16="http://schemas.microsoft.com/office/drawing/2014/main" id="{B748092D-5CF7-FD40-AAE1-BD37D2220F33}"/>
              </a:ext>
            </a:extLst>
          </p:cNvPr>
          <p:cNvGrpSpPr/>
          <p:nvPr/>
        </p:nvGrpSpPr>
        <p:grpSpPr>
          <a:xfrm>
            <a:off x="6271" y="2441686"/>
            <a:ext cx="9098530" cy="2290333"/>
            <a:chOff x="6271" y="3512197"/>
            <a:chExt cx="9098530" cy="2290333"/>
          </a:xfrm>
        </p:grpSpPr>
        <p:sp>
          <p:nvSpPr>
            <p:cNvPr id="2" name="TextBox 1">
              <a:extLst>
                <a:ext uri="{FF2B5EF4-FFF2-40B4-BE49-F238E27FC236}">
                  <a16:creationId xmlns:a16="http://schemas.microsoft.com/office/drawing/2014/main" id="{F1CBDED3-E7BB-8F4E-B59B-251704E58CB7}"/>
                </a:ext>
              </a:extLst>
            </p:cNvPr>
            <p:cNvSpPr txBox="1"/>
            <p:nvPr/>
          </p:nvSpPr>
          <p:spPr>
            <a:xfrm>
              <a:off x="6271" y="3512197"/>
              <a:ext cx="1007389" cy="1200329"/>
            </a:xfrm>
            <a:prstGeom prst="rect">
              <a:avLst/>
            </a:prstGeom>
            <a:noFill/>
            <a:ln w="12700">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Uterus, ovaries, bladder  bowel.</a:t>
              </a:r>
            </a:p>
          </p:txBody>
        </p:sp>
        <p:sp>
          <p:nvSpPr>
            <p:cNvPr id="11" name="TextBox 10">
              <a:extLst>
                <a:ext uri="{FF2B5EF4-FFF2-40B4-BE49-F238E27FC236}">
                  <a16:creationId xmlns:a16="http://schemas.microsoft.com/office/drawing/2014/main" id="{0BE2E188-070E-4D4C-8919-D03ED9A49CC1}"/>
                </a:ext>
              </a:extLst>
            </p:cNvPr>
            <p:cNvSpPr txBox="1"/>
            <p:nvPr/>
          </p:nvSpPr>
          <p:spPr>
            <a:xfrm>
              <a:off x="1160737" y="3512197"/>
              <a:ext cx="1468464" cy="1754326"/>
            </a:xfrm>
            <a:prstGeom prst="rect">
              <a:avLst/>
            </a:prstGeom>
            <a:noFill/>
            <a:ln w="12700">
              <a:solidFill>
                <a:schemeClr val="tx1"/>
              </a:solidFill>
            </a:ln>
          </p:spPr>
          <p:txBody>
            <a:bodyPr wrap="square" rtlCol="0">
              <a:spAutoFit/>
            </a:bodyPr>
            <a:lstStyle/>
            <a:p>
              <a:r>
                <a:rPr lang="en-US" dirty="0" smtClean="0">
                  <a:latin typeface="Arial" panose="020B0604020202020204" pitchFamily="34" charset="0"/>
                  <a:cs typeface="Arial" panose="020B0604020202020204" pitchFamily="34" charset="0"/>
                </a:rPr>
                <a:t>U</a:t>
              </a:r>
              <a:r>
                <a:rPr lang="en-US" dirty="0" smtClean="0">
                  <a:latin typeface="Arial" panose="020B0604020202020204" pitchFamily="34" charset="0"/>
                  <a:cs typeface="Arial" panose="020B0604020202020204" pitchFamily="34" charset="0"/>
                </a:rPr>
                <a:t>rinary</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bladder and urethra -  longitudinal,</a:t>
              </a:r>
            </a:p>
            <a:p>
              <a:r>
                <a:rPr lang="en-US" dirty="0">
                  <a:latin typeface="Arial" panose="020B0604020202020204" pitchFamily="34" charset="0"/>
                  <a:cs typeface="Arial" panose="020B0604020202020204" pitchFamily="34" charset="0"/>
                </a:rPr>
                <a:t>midsagittal section.</a:t>
              </a:r>
            </a:p>
          </p:txBody>
        </p:sp>
        <p:sp>
          <p:nvSpPr>
            <p:cNvPr id="12" name="TextBox 11">
              <a:extLst>
                <a:ext uri="{FF2B5EF4-FFF2-40B4-BE49-F238E27FC236}">
                  <a16:creationId xmlns:a16="http://schemas.microsoft.com/office/drawing/2014/main" id="{2AE792A9-B53A-E843-8783-F2CE63AA5BF1}"/>
                </a:ext>
              </a:extLst>
            </p:cNvPr>
            <p:cNvSpPr txBox="1"/>
            <p:nvPr/>
          </p:nvSpPr>
          <p:spPr>
            <a:xfrm>
              <a:off x="1236662" y="5433303"/>
              <a:ext cx="1316615" cy="369227"/>
            </a:xfrm>
            <a:prstGeom prst="rect">
              <a:avLst/>
            </a:prstGeom>
            <a:noFill/>
            <a:ln w="12700">
              <a:solidFill>
                <a:schemeClr val="tx1"/>
              </a:solidFill>
            </a:ln>
          </p:spPr>
          <p:txBody>
            <a:bodyPr wrap="square" rtlCol="0">
              <a:spAutoFit/>
            </a:bodyPr>
            <a:lstStyle/>
            <a:p>
              <a:r>
                <a:rPr lang="en-US" b="1" dirty="0">
                  <a:latin typeface="Arial" panose="020B0604020202020204" pitchFamily="34" charset="0"/>
                  <a:cs typeface="Arial" panose="020B0604020202020204" pitchFamily="34" charset="0"/>
                </a:rPr>
                <a:t>“Time 1”</a:t>
              </a:r>
            </a:p>
          </p:txBody>
        </p:sp>
        <p:sp>
          <p:nvSpPr>
            <p:cNvPr id="15" name="TextBox 14">
              <a:extLst>
                <a:ext uri="{FF2B5EF4-FFF2-40B4-BE49-F238E27FC236}">
                  <a16:creationId xmlns:a16="http://schemas.microsoft.com/office/drawing/2014/main" id="{131BA72F-3C29-A046-8B14-79BBE60F53B2}"/>
                </a:ext>
              </a:extLst>
            </p:cNvPr>
            <p:cNvSpPr txBox="1"/>
            <p:nvPr/>
          </p:nvSpPr>
          <p:spPr>
            <a:xfrm>
              <a:off x="2776278" y="3512197"/>
              <a:ext cx="1979908" cy="1754326"/>
            </a:xfrm>
            <a:prstGeom prst="rect">
              <a:avLst/>
            </a:prstGeom>
            <a:noFill/>
            <a:ln w="12700">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Distal, intramural part of the ureter, including the ureteral orifice in proximity to the bladder trigone.</a:t>
              </a:r>
            </a:p>
          </p:txBody>
        </p:sp>
        <p:sp>
          <p:nvSpPr>
            <p:cNvPr id="21" name="TextBox 20">
              <a:extLst>
                <a:ext uri="{FF2B5EF4-FFF2-40B4-BE49-F238E27FC236}">
                  <a16:creationId xmlns:a16="http://schemas.microsoft.com/office/drawing/2014/main" id="{69F0B998-B78D-BF4A-B4D1-902D4A33A239}"/>
                </a:ext>
              </a:extLst>
            </p:cNvPr>
            <p:cNvSpPr txBox="1"/>
            <p:nvPr/>
          </p:nvSpPr>
          <p:spPr>
            <a:xfrm>
              <a:off x="4903263" y="3512197"/>
              <a:ext cx="2585995" cy="1754326"/>
            </a:xfrm>
            <a:prstGeom prst="rect">
              <a:avLst/>
            </a:prstGeom>
            <a:noFill/>
            <a:ln w="12700">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Ureter up to the crossing of the uterine arteries and common iliac vessels, which were visualized using Doppler sonography.</a:t>
              </a:r>
            </a:p>
          </p:txBody>
        </p:sp>
        <p:sp>
          <p:nvSpPr>
            <p:cNvPr id="22" name="TextBox 21">
              <a:extLst>
                <a:ext uri="{FF2B5EF4-FFF2-40B4-BE49-F238E27FC236}">
                  <a16:creationId xmlns:a16="http://schemas.microsoft.com/office/drawing/2014/main" id="{DDF7D247-0C1F-3E46-87EE-EA46ABA239CC}"/>
                </a:ext>
              </a:extLst>
            </p:cNvPr>
            <p:cNvSpPr txBox="1"/>
            <p:nvPr/>
          </p:nvSpPr>
          <p:spPr>
            <a:xfrm>
              <a:off x="5537953" y="5433303"/>
              <a:ext cx="1316615" cy="369227"/>
            </a:xfrm>
            <a:prstGeom prst="rect">
              <a:avLst/>
            </a:prstGeom>
            <a:noFill/>
            <a:ln w="12700">
              <a:solidFill>
                <a:schemeClr val="tx1"/>
              </a:solidFill>
            </a:ln>
          </p:spPr>
          <p:txBody>
            <a:bodyPr wrap="square" rtlCol="0">
              <a:spAutoFit/>
            </a:bodyPr>
            <a:lstStyle/>
            <a:p>
              <a:r>
                <a:rPr lang="en-US" b="1" dirty="0">
                  <a:latin typeface="Arial" panose="020B0604020202020204" pitchFamily="34" charset="0"/>
                  <a:cs typeface="Arial" panose="020B0604020202020204" pitchFamily="34" charset="0"/>
                </a:rPr>
                <a:t>“Time 2”</a:t>
              </a:r>
            </a:p>
          </p:txBody>
        </p:sp>
        <p:sp>
          <p:nvSpPr>
            <p:cNvPr id="23" name="TextBox 22">
              <a:extLst>
                <a:ext uri="{FF2B5EF4-FFF2-40B4-BE49-F238E27FC236}">
                  <a16:creationId xmlns:a16="http://schemas.microsoft.com/office/drawing/2014/main" id="{71207D02-93CD-FF40-8BCC-2A4F8D9F686C}"/>
                </a:ext>
              </a:extLst>
            </p:cNvPr>
            <p:cNvSpPr txBox="1"/>
            <p:nvPr/>
          </p:nvSpPr>
          <p:spPr>
            <a:xfrm>
              <a:off x="7636337" y="3512197"/>
              <a:ext cx="1468464" cy="1754326"/>
            </a:xfrm>
            <a:prstGeom prst="rect">
              <a:avLst/>
            </a:prstGeom>
            <a:noFill/>
            <a:ln w="12700">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Ureteral</a:t>
              </a:r>
            </a:p>
            <a:p>
              <a:r>
                <a:rPr lang="en-US" dirty="0">
                  <a:latin typeface="Arial" panose="020B0604020202020204" pitchFamily="34" charset="0"/>
                  <a:cs typeface="Arial" panose="020B0604020202020204" pitchFamily="34" charset="0"/>
                </a:rPr>
                <a:t>diameter for both sides at rest and during dilatation.</a:t>
              </a:r>
            </a:p>
          </p:txBody>
        </p:sp>
        <p:sp>
          <p:nvSpPr>
            <p:cNvPr id="4" name="Triangle 3">
              <a:extLst>
                <a:ext uri="{FF2B5EF4-FFF2-40B4-BE49-F238E27FC236}">
                  <a16:creationId xmlns:a16="http://schemas.microsoft.com/office/drawing/2014/main" id="{70B3F984-6732-A440-AD9F-CFA044336E48}"/>
                </a:ext>
              </a:extLst>
            </p:cNvPr>
            <p:cNvSpPr/>
            <p:nvPr/>
          </p:nvSpPr>
          <p:spPr>
            <a:xfrm rot="5400000">
              <a:off x="836262" y="4146782"/>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13CD85F3-EA04-DF4D-B4A4-9E0DE066A95C}"/>
                </a:ext>
              </a:extLst>
            </p:cNvPr>
            <p:cNvSpPr/>
            <p:nvPr/>
          </p:nvSpPr>
          <p:spPr>
            <a:xfrm rot="5400000">
              <a:off x="2459913" y="4146782"/>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015A3F01-03C1-FE41-813B-02FF76B8858B}"/>
                </a:ext>
              </a:extLst>
            </p:cNvPr>
            <p:cNvSpPr/>
            <p:nvPr/>
          </p:nvSpPr>
          <p:spPr>
            <a:xfrm rot="5400000">
              <a:off x="4578788" y="4146782"/>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57DBBD1C-8792-0640-8BE8-592B656E317C}"/>
                </a:ext>
              </a:extLst>
            </p:cNvPr>
            <p:cNvSpPr/>
            <p:nvPr/>
          </p:nvSpPr>
          <p:spPr>
            <a:xfrm rot="5400000">
              <a:off x="7311860" y="4146782"/>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914A1319-F4B8-2048-A0CE-6C520AFE3567}"/>
              </a:ext>
            </a:extLst>
          </p:cNvPr>
          <p:cNvPicPr>
            <a:picLocks noChangeAspect="1"/>
          </p:cNvPicPr>
          <p:nvPr/>
        </p:nvPicPr>
        <p:blipFill>
          <a:blip r:embed="rId5"/>
          <a:stretch>
            <a:fillRect/>
          </a:stretch>
        </p:blipFill>
        <p:spPr>
          <a:xfrm>
            <a:off x="2772565" y="4362793"/>
            <a:ext cx="1983622" cy="1387319"/>
          </a:xfrm>
          <a:prstGeom prst="rect">
            <a:avLst/>
          </a:prstGeom>
        </p:spPr>
      </p:pic>
      <p:sp>
        <p:nvSpPr>
          <p:cNvPr id="28" name="TextBox 27">
            <a:extLst>
              <a:ext uri="{FF2B5EF4-FFF2-40B4-BE49-F238E27FC236}">
                <a16:creationId xmlns:a16="http://schemas.microsoft.com/office/drawing/2014/main" id="{15CC713C-7CEE-904D-B22A-E1B4A77570FA}"/>
              </a:ext>
            </a:extLst>
          </p:cNvPr>
          <p:cNvSpPr txBox="1"/>
          <p:nvPr/>
        </p:nvSpPr>
        <p:spPr>
          <a:xfrm>
            <a:off x="2696967" y="5711675"/>
            <a:ext cx="2196022" cy="400110"/>
          </a:xfrm>
          <a:prstGeom prst="rect">
            <a:avLst/>
          </a:prstGeom>
          <a:noFill/>
          <a:ln w="12700">
            <a:noFill/>
          </a:ln>
        </p:spPr>
        <p:txBody>
          <a:bodyPr wrap="square" rtlCol="0">
            <a:spAutoFit/>
          </a:bodyPr>
          <a:lstStyle/>
          <a:p>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 left </a:t>
            </a:r>
            <a:r>
              <a:rPr lang="en-US" sz="1000" dirty="0">
                <a:latin typeface="Arial" panose="020B0604020202020204" pitchFamily="34" charset="0"/>
                <a:cs typeface="Arial" panose="020B0604020202020204" pitchFamily="34" charset="0"/>
              </a:rPr>
              <a:t>u</a:t>
            </a:r>
            <a:r>
              <a:rPr lang="en-US" sz="1000" dirty="0" smtClean="0">
                <a:latin typeface="Arial" panose="020B0604020202020204" pitchFamily="34" charset="0"/>
                <a:cs typeface="Arial" panose="020B0604020202020204" pitchFamily="34" charset="0"/>
              </a:rPr>
              <a:t>reter</a:t>
            </a:r>
            <a:r>
              <a:rPr lang="en-US" sz="1000" dirty="0">
                <a:latin typeface="Arial" panose="020B0604020202020204" pitchFamily="34" charset="0"/>
                <a:cs typeface="Arial" panose="020B0604020202020204" pitchFamily="34" charset="0"/>
              </a:rPr>
              <a:t>. ++ </a:t>
            </a:r>
            <a:r>
              <a:rPr lang="en-US" sz="1000" dirty="0" smtClean="0">
                <a:latin typeface="Arial" panose="020B0604020202020204" pitchFamily="34" charset="0"/>
                <a:cs typeface="Arial" panose="020B0604020202020204" pitchFamily="34" charset="0"/>
              </a:rPr>
              <a:t>= uterine </a:t>
            </a:r>
            <a:r>
              <a:rPr lang="en-US" sz="1000" dirty="0">
                <a:latin typeface="Arial" panose="020B0604020202020204" pitchFamily="34" charset="0"/>
                <a:cs typeface="Arial" panose="020B0604020202020204" pitchFamily="34" charset="0"/>
              </a:rPr>
              <a:t>artery</a:t>
            </a:r>
          </a:p>
          <a:p>
            <a:r>
              <a:rPr lang="en-US" sz="1000" dirty="0">
                <a:latin typeface="Arial" panose="020B0604020202020204" pitchFamily="34" charset="0"/>
                <a:cs typeface="Arial" panose="020B0604020202020204" pitchFamily="34" charset="0"/>
              </a:rPr>
              <a:t>* Bladder apex.</a:t>
            </a:r>
          </a:p>
        </p:txBody>
      </p:sp>
      <p:sp>
        <p:nvSpPr>
          <p:cNvPr id="29" name="Triangle 28">
            <a:extLst>
              <a:ext uri="{FF2B5EF4-FFF2-40B4-BE49-F238E27FC236}">
                <a16:creationId xmlns:a16="http://schemas.microsoft.com/office/drawing/2014/main" id="{AA1BDEB3-75B2-E742-9E26-D287288947FD}"/>
              </a:ext>
            </a:extLst>
          </p:cNvPr>
          <p:cNvSpPr/>
          <p:nvPr/>
        </p:nvSpPr>
        <p:spPr>
          <a:xfrm>
            <a:off x="1633047" y="4214650"/>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FDFA50B9-B6EF-424A-A517-1269B4EBFD0D}"/>
              </a:ext>
            </a:extLst>
          </p:cNvPr>
          <p:cNvSpPr/>
          <p:nvPr/>
        </p:nvSpPr>
        <p:spPr>
          <a:xfrm>
            <a:off x="3502454" y="4211400"/>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4CC40221-6DFA-0040-9032-DE067F308934}"/>
              </a:ext>
            </a:extLst>
          </p:cNvPr>
          <p:cNvSpPr/>
          <p:nvPr/>
        </p:nvSpPr>
        <p:spPr>
          <a:xfrm>
            <a:off x="5934338" y="4206296"/>
            <a:ext cx="523843" cy="125106"/>
          </a:xfrm>
          <a:prstGeom prst="triangle">
            <a:avLst>
              <a:gd name="adj" fmla="val 509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602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543105"/>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M</a:t>
            </a:r>
            <a:r>
              <a:rPr lang="en-US" altLang="en-US" sz="2800" b="1" dirty="0">
                <a:solidFill>
                  <a:srgbClr val="000000"/>
                </a:solidFill>
                <a:effectLst>
                  <a:outerShdw blurRad="50800" dist="38100" dir="2700000" algn="tl" rotWithShape="0">
                    <a:prstClr val="black">
                      <a:alpha val="40000"/>
                    </a:prstClr>
                  </a:outerShdw>
                </a:effectLst>
              </a:rPr>
              <a:t>ethods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179388" y="2390101"/>
            <a:ext cx="8731347" cy="37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smtClean="0"/>
              <a:t>Each woman was examined first by the expert alone and then by one of the three trainees.</a:t>
            </a:r>
          </a:p>
          <a:p>
            <a:endParaRPr lang="en-US" sz="500" dirty="0" smtClean="0"/>
          </a:p>
          <a:p>
            <a:r>
              <a:rPr lang="en-US" sz="1800" dirty="0" smtClean="0"/>
              <a:t>In </a:t>
            </a:r>
            <a:r>
              <a:rPr lang="en-US" sz="1800" dirty="0"/>
              <a:t>cases of discrepancy or if the trainee did not visualize both ureters successfully, the woman was re-examined by the expert in the presence of the trainee and the results were explained</a:t>
            </a:r>
            <a:r>
              <a:rPr lang="en-US" sz="1800" dirty="0" smtClean="0"/>
              <a:t>.</a:t>
            </a:r>
          </a:p>
          <a:p>
            <a:endParaRPr lang="en-US" sz="500" dirty="0"/>
          </a:p>
          <a:p>
            <a:r>
              <a:rPr lang="en-US" sz="1800" dirty="0" smtClean="0"/>
              <a:t>Main </a:t>
            </a:r>
            <a:r>
              <a:rPr lang="en-US" sz="1800" dirty="0"/>
              <a:t>outcome measure - the correlation of detection at TVS of both ureters by</a:t>
            </a:r>
          </a:p>
          <a:p>
            <a:pPr marL="0" indent="0">
              <a:buNone/>
            </a:pPr>
            <a:r>
              <a:rPr lang="en-US" sz="1800" dirty="0"/>
              <a:t>      Trainee 1, 2 or 3, compared with the gold standard expert examination. </a:t>
            </a:r>
            <a:endParaRPr lang="en-US" sz="1800" dirty="0" smtClean="0"/>
          </a:p>
          <a:p>
            <a:pPr marL="0" indent="0">
              <a:buNone/>
            </a:pPr>
            <a:endParaRPr lang="en-US" sz="500" dirty="0"/>
          </a:p>
          <a:p>
            <a:r>
              <a:rPr lang="en-US" sz="1800" dirty="0" smtClean="0"/>
              <a:t>A </a:t>
            </a:r>
            <a:r>
              <a:rPr lang="en-US" sz="1800" dirty="0"/>
              <a:t>time limit of 150 s for identification of each ureter was set in order to evaluate the feasibility of including this examination step in clinical practice and workup protocols</a:t>
            </a:r>
            <a:r>
              <a:rPr lang="en-US" sz="1800" dirty="0" smtClean="0"/>
              <a:t>. Any examination taking longer than this was counted as a failure.</a:t>
            </a:r>
          </a:p>
          <a:p>
            <a:pPr marL="0" indent="0">
              <a:buNone/>
            </a:pPr>
            <a:endParaRPr lang="en-US" sz="1800" dirty="0"/>
          </a:p>
          <a:p>
            <a:endParaRPr lang="en-US" sz="1800" dirty="0"/>
          </a:p>
          <a:p>
            <a:pPr marL="0" indent="0">
              <a:buNone/>
            </a:pPr>
            <a:endParaRPr lang="en-US" sz="1800" dirty="0"/>
          </a:p>
          <a:p>
            <a:endParaRPr lang="en-US" sz="1800" dirty="0"/>
          </a:p>
          <a:p>
            <a:pPr marL="0" indent="0">
              <a:buNone/>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A2E74208-935A-DC41-AE2D-307C7FC3D8F6}"/>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Learning curve for detection of pelvic parts of ureters by transvaginal sonography: feasibility study</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4218925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4964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M</a:t>
            </a:r>
            <a:r>
              <a:rPr lang="en-US" altLang="en-US" sz="2800" b="1" dirty="0">
                <a:solidFill>
                  <a:srgbClr val="000000"/>
                </a:solidFill>
                <a:effectLst>
                  <a:outerShdw blurRad="50800" dist="38100" dir="2700000" algn="tl" rotWithShape="0">
                    <a:prstClr val="black">
                      <a:alpha val="40000"/>
                    </a:prstClr>
                  </a:outerShdw>
                </a:effectLst>
              </a:rPr>
              <a:t>ethods</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a:spLocks/>
          </p:cNvSpPr>
          <p:nvPr/>
        </p:nvSpPr>
        <p:spPr bwMode="auto">
          <a:xfrm>
            <a:off x="228600" y="2322184"/>
            <a:ext cx="8719457" cy="369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The statistical tool, learning curve of cumulative summation (</a:t>
            </a:r>
            <a:r>
              <a:rPr lang="en-US" sz="1800" b="1" dirty="0"/>
              <a:t>LC-CUSUM</a:t>
            </a:r>
            <a:r>
              <a:rPr lang="en-US" sz="1800" dirty="0"/>
              <a:t>) was used to assess the learning curve = the number of TVS examinations needed to be capable of detecting the pelvic parts of the ureters. </a:t>
            </a:r>
          </a:p>
          <a:p>
            <a:endParaRPr lang="en-US" sz="500" dirty="0"/>
          </a:p>
          <a:p>
            <a:r>
              <a:rPr lang="en-US" sz="1800" dirty="0"/>
              <a:t>This method was designed to indicate when a process has reached a predefined</a:t>
            </a:r>
          </a:p>
          <a:p>
            <a:pPr marL="0" indent="0">
              <a:buNone/>
            </a:pPr>
            <a:r>
              <a:rPr lang="en-US" sz="1800" dirty="0"/>
              <a:t>     level of performance. </a:t>
            </a:r>
          </a:p>
          <a:p>
            <a:endParaRPr lang="en-US" sz="500" dirty="0"/>
          </a:p>
          <a:p>
            <a:r>
              <a:rPr lang="en-US" sz="1800" dirty="0"/>
              <a:t>By evaluating the number of sequential interventions of successes and failures, the test allows monitoring of individual performance during the learning process of new methodologies and techniques.</a:t>
            </a:r>
          </a:p>
          <a:p>
            <a:endParaRPr lang="en-US" sz="500" dirty="0"/>
          </a:p>
          <a:p>
            <a:r>
              <a:rPr lang="en-US" sz="1800" dirty="0"/>
              <a:t>A score is computed from successive outcomes, with successes yielding </a:t>
            </a:r>
            <a:r>
              <a:rPr lang="en-US" sz="1800" dirty="0" smtClean="0"/>
              <a:t>negative scores </a:t>
            </a:r>
            <a:r>
              <a:rPr lang="en-US" sz="1800" dirty="0"/>
              <a:t>and failures yielding positive scores.</a:t>
            </a:r>
          </a:p>
          <a:p>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sz="1800" dirty="0"/>
          </a:p>
          <a:p>
            <a:pPr marL="0" indent="0">
              <a:buNone/>
            </a:pPr>
            <a:endParaRPr lang="en-US" sz="1800" dirty="0"/>
          </a:p>
          <a:p>
            <a:endParaRPr lang="en-US" sz="1800" dirty="0"/>
          </a:p>
          <a:p>
            <a:pPr marL="0" indent="0">
              <a:buNone/>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A2E74208-935A-DC41-AE2D-307C7FC3D8F6}"/>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Learning curve for detection of pelvic parts of ureters by transvaginal sonography: feasibility study</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spTree>
    <p:extLst>
      <p:ext uri="{BB962C8B-B14F-4D97-AF65-F5344CB8AC3E}">
        <p14:creationId xmlns:p14="http://schemas.microsoft.com/office/powerpoint/2010/main" val="310000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48001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n-GB" altLang="en-US" sz="2800" b="1" dirty="0">
                <a:solidFill>
                  <a:srgbClr val="000000"/>
                </a:solidFill>
                <a:effectLst>
                  <a:outerShdw blurRad="50800" dist="38100" dir="2700000" algn="tl" rotWithShape="0">
                    <a:prstClr val="black">
                      <a:alpha val="40000"/>
                    </a:prstClr>
                  </a:outerShdw>
                </a:effectLst>
              </a:rPr>
              <a:t>Results </a:t>
            </a:r>
            <a:endParaRPr lang="en-US" sz="2800" b="1" dirty="0">
              <a:solidFill>
                <a:srgbClr val="000000"/>
              </a:solidFill>
              <a:effectLst>
                <a:outerShdw blurRad="50800" dist="38100" dir="2700000" algn="tl" rotWithShape="0">
                  <a:prstClr val="black">
                    <a:alpha val="40000"/>
                  </a:prstClr>
                </a:outerShdw>
              </a:effectLst>
            </a:endParaRP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Segnaposto contenuto 2">
            <a:extLst>
              <a:ext uri="{FF2B5EF4-FFF2-40B4-BE49-F238E27FC236}">
                <a16:creationId xmlns:a16="http://schemas.microsoft.com/office/drawing/2014/main" id="{78FFF424-F785-B543-A2C1-157E229A9FAA}"/>
              </a:ext>
            </a:extLst>
          </p:cNvPr>
          <p:cNvSpPr txBox="1">
            <a:spLocks/>
          </p:cNvSpPr>
          <p:nvPr/>
        </p:nvSpPr>
        <p:spPr bwMode="auto">
          <a:xfrm>
            <a:off x="4560711" y="2143806"/>
            <a:ext cx="4384950" cy="378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140 women were recruited &gt; </a:t>
            </a:r>
            <a:r>
              <a:rPr lang="en-US" sz="1800" dirty="0" smtClean="0"/>
              <a:t>one </a:t>
            </a:r>
            <a:r>
              <a:rPr lang="en-US" sz="1800" dirty="0"/>
              <a:t>was excluded due to virginity, two because of a history of hysterectomy and two due to prior surgery for UTE &gt; </a:t>
            </a:r>
            <a:r>
              <a:rPr lang="en-US" sz="1800" b="1" dirty="0"/>
              <a:t>135 women were included in the final analysis. </a:t>
            </a:r>
          </a:p>
          <a:p>
            <a:endParaRPr lang="en-US" sz="1800" b="1" dirty="0"/>
          </a:p>
          <a:p>
            <a:r>
              <a:rPr lang="en-US" sz="1800" dirty="0"/>
              <a:t>None of these women experienced severe pain during TVS.</a:t>
            </a:r>
          </a:p>
          <a:p>
            <a:endParaRPr lang="en-US" sz="1800" b="1" dirty="0"/>
          </a:p>
          <a:p>
            <a:r>
              <a:rPr lang="en-US" sz="1800" dirty="0"/>
              <a:t>There were no cases of proximal hydroureter detected.</a:t>
            </a:r>
          </a:p>
          <a:p>
            <a:endParaRPr lang="en-US" sz="1800" b="1" dirty="0"/>
          </a:p>
          <a:p>
            <a:endParaRPr lang="en-US" sz="1800" dirty="0"/>
          </a:p>
          <a:p>
            <a:pPr marL="0" indent="0">
              <a:buNone/>
            </a:pPr>
            <a:endParaRPr lang="en-US" sz="1800" dirty="0"/>
          </a:p>
        </p:txBody>
      </p:sp>
      <p:sp>
        <p:nvSpPr>
          <p:cNvPr id="22" name="Text Box 5">
            <a:extLst>
              <a:ext uri="{FF2B5EF4-FFF2-40B4-BE49-F238E27FC236}">
                <a16:creationId xmlns:a16="http://schemas.microsoft.com/office/drawing/2014/main" id="{C5D1A7BD-392A-B941-AD7A-EFBF4D7AA417}"/>
              </a:ext>
            </a:extLst>
          </p:cNvPr>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1400" b="1" dirty="0">
                <a:solidFill>
                  <a:schemeClr val="bg1"/>
                </a:solidFill>
              </a:rPr>
              <a:t>Learning curve for detection of pelvic parts of ureters by transvaginal sonography: feasibility study</a:t>
            </a:r>
          </a:p>
          <a:p>
            <a:pPr algn="ctr">
              <a:spcBef>
                <a:spcPct val="0"/>
              </a:spcBef>
              <a:buNone/>
            </a:pPr>
            <a:r>
              <a:rPr lang="en-US" sz="1400" i="1" dirty="0" err="1">
                <a:solidFill>
                  <a:schemeClr val="bg1"/>
                </a:solidFill>
              </a:rPr>
              <a:t>Aas-Eng</a:t>
            </a:r>
            <a:r>
              <a:rPr lang="en-US" sz="1400" i="1" dirty="0">
                <a:solidFill>
                  <a:schemeClr val="bg1"/>
                </a:solidFill>
              </a:rPr>
              <a:t> </a:t>
            </a:r>
            <a:r>
              <a:rPr lang="it-IT" altLang="en-US" sz="1400" i="1" dirty="0">
                <a:solidFill>
                  <a:schemeClr val="bg1"/>
                </a:solidFill>
              </a:rPr>
              <a:t>et al., UOG 2020</a:t>
            </a:r>
            <a:endParaRPr lang="en-GB" altLang="it-IT" sz="1400" i="1" dirty="0">
              <a:solidFill>
                <a:schemeClr val="bg1"/>
              </a:solidFill>
            </a:endParaRPr>
          </a:p>
        </p:txBody>
      </p:sp>
      <p:pic>
        <p:nvPicPr>
          <p:cNvPr id="2" name="Picture 1">
            <a:extLst>
              <a:ext uri="{FF2B5EF4-FFF2-40B4-BE49-F238E27FC236}">
                <a16:creationId xmlns:a16="http://schemas.microsoft.com/office/drawing/2014/main" id="{DC3E93A1-F29F-9E4E-8C9A-22934234A539}"/>
              </a:ext>
            </a:extLst>
          </p:cNvPr>
          <p:cNvPicPr>
            <a:picLocks noChangeAspect="1"/>
          </p:cNvPicPr>
          <p:nvPr/>
        </p:nvPicPr>
        <p:blipFill>
          <a:blip r:embed="rId4"/>
          <a:stretch>
            <a:fillRect/>
          </a:stretch>
        </p:blipFill>
        <p:spPr>
          <a:xfrm>
            <a:off x="556686" y="2179738"/>
            <a:ext cx="3834694" cy="3744200"/>
          </a:xfrm>
          <a:prstGeom prst="rect">
            <a:avLst/>
          </a:prstGeom>
        </p:spPr>
      </p:pic>
    </p:spTree>
    <p:extLst>
      <p:ext uri="{BB962C8B-B14F-4D97-AF65-F5344CB8AC3E}">
        <p14:creationId xmlns:p14="http://schemas.microsoft.com/office/powerpoint/2010/main" val="1927673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3938</TotalTime>
  <Words>1571</Words>
  <Application>Microsoft Office PowerPoint</Application>
  <PresentationFormat>On-screen Show (4:3)</PresentationFormat>
  <Paragraphs>222</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Renata Kotsia</cp:lastModifiedBy>
  <cp:revision>268</cp:revision>
  <dcterms:created xsi:type="dcterms:W3CDTF">2018-05-11T23:46:17Z</dcterms:created>
  <dcterms:modified xsi:type="dcterms:W3CDTF">2020-01-20T10:32:33Z</dcterms:modified>
</cp:coreProperties>
</file>