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4812" r:id="rId2"/>
  </p:sldMasterIdLst>
  <p:notesMasterIdLst>
    <p:notesMasterId r:id="rId15"/>
  </p:notesMasterIdLst>
  <p:sldIdLst>
    <p:sldId id="329" r:id="rId3"/>
    <p:sldId id="349" r:id="rId4"/>
    <p:sldId id="384" r:id="rId5"/>
    <p:sldId id="389" r:id="rId6"/>
    <p:sldId id="361" r:id="rId7"/>
    <p:sldId id="379" r:id="rId8"/>
    <p:sldId id="387" r:id="rId9"/>
    <p:sldId id="370" r:id="rId10"/>
    <p:sldId id="353" r:id="rId11"/>
    <p:sldId id="381" r:id="rId12"/>
    <p:sldId id="383" r:id="rId13"/>
    <p:sldId id="371" r:id="rId14"/>
  </p:sldIdLst>
  <p:sldSz cx="9144000" cy="6858000" type="screen4x3"/>
  <p:notesSz cx="6761163" cy="99425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mc="http://schemas.openxmlformats.org/markup-compatibility/2006" xmlns:mv="urn:schemas-microsoft-com:mac:vml"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6E4"/>
    <a:srgbClr val="EADEE7"/>
    <a:srgbClr val="ED1D24"/>
    <a:srgbClr val="445895"/>
    <a:srgbClr val="CDDEFF"/>
    <a:srgbClr val="002060"/>
    <a:srgbClr val="F0F3FB"/>
    <a:srgbClr val="E2E1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mc="http://schemas.openxmlformats.org/markup-compatibility/2006" xmlns:mv="urn:schemas-microsoft-com:mac:vml"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62" autoAdjust="0"/>
    <p:restoredTop sz="99657" autoAdjust="0"/>
  </p:normalViewPr>
  <p:slideViewPr>
    <p:cSldViewPr>
      <p:cViewPr>
        <p:scale>
          <a:sx n="109" d="100"/>
          <a:sy n="109" d="100"/>
        </p:scale>
        <p:origin x="-582" y="96"/>
      </p:cViewPr>
      <p:guideLst>
        <p:guide orient="horz" pos="618"/>
        <p:guide pos="1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i="0">
                <a:latin typeface="Arial" charset="0"/>
              </a:defRPr>
            </a:lvl1pPr>
          </a:lstStyle>
          <a:p>
            <a:pPr>
              <a:defRPr/>
            </a:pPr>
            <a:fld id="{E85DC6F2-61F7-47F7-BDDB-8773C9C1B552}" type="datetimeFigureOut">
              <a:rPr lang="it-IT"/>
              <a:pPr>
                <a:defRPr/>
              </a:pPr>
              <a:t>26/09/2017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dirty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i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A07579C-B849-46E4-81D5-095676F8793D}" type="slidenum">
              <a:rPr lang="en-US"/>
              <a:pPr>
                <a:defRPr/>
              </a:pPr>
              <a:t>‹#›</a:t>
            </a:fld>
            <a:endParaRPr lang="it-IT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29690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6D345E7-095D-4628-A017-2AA883E147ED}" type="slidenum">
              <a:rPr lang="en-GB" altLang="it-IT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GB" altLang="it-IT" dirty="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it-IT" dirty="0" smtClean="0"/>
          </a:p>
        </p:txBody>
      </p:sp>
    </p:spTree>
    <p:extLst>
      <p:ext uri="{BB962C8B-B14F-4D97-AF65-F5344CB8AC3E}">
        <p14:creationId xmlns:p14="http://schemas.microsoft.com/office/powerpoint/2010/main" val="254650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 smtClean="0"/>
          </a:p>
        </p:txBody>
      </p:sp>
      <p:sp>
        <p:nvSpPr>
          <p:cNvPr id="24580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CE584FA-CD33-4012-8C28-E8FE9CE9CBC9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lang="it-IT" altLang="it-IT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5550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 smtClean="0"/>
          </a:p>
        </p:txBody>
      </p:sp>
      <p:sp>
        <p:nvSpPr>
          <p:cNvPr id="2867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1BDE67-22A4-453D-8F1D-E9555A3F8F59}" type="slidenum">
              <a:rPr lang="it-IT" altLang="it-IT" i="0" smtClean="0">
                <a:solidFill>
                  <a:srgbClr val="000000"/>
                </a:solidFill>
              </a:rPr>
              <a:pPr/>
              <a:t>4</a:t>
            </a:fld>
            <a:endParaRPr lang="it-IT" altLang="it-IT" i="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8227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 smtClean="0"/>
          </a:p>
        </p:txBody>
      </p:sp>
      <p:sp>
        <p:nvSpPr>
          <p:cNvPr id="2867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1BDE67-22A4-453D-8F1D-E9555A3F8F59}" type="slidenum">
              <a:rPr lang="it-IT" altLang="it-IT" i="0" smtClean="0">
                <a:solidFill>
                  <a:srgbClr val="000000"/>
                </a:solidFill>
              </a:rPr>
              <a:pPr/>
              <a:t>5</a:t>
            </a:fld>
            <a:endParaRPr lang="it-IT" altLang="it-IT" i="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8227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*** The baseline characteristics table is now in the </a:t>
            </a:r>
            <a:r>
              <a:rPr lang="en-US" sz="1200" dirty="0" err="1" smtClean="0"/>
              <a:t>supp</a:t>
            </a:r>
            <a:r>
              <a:rPr lang="en-US" sz="1200" dirty="0" smtClean="0"/>
              <a:t> file which I don’t have access to.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07579C-B849-46E4-81D5-095676F8793D}" type="slidenum">
              <a:rPr lang="en-US" smtClean="0"/>
              <a:pPr>
                <a:defRPr/>
              </a:pPr>
              <a:t>6</a:t>
            </a:fld>
            <a:endParaRPr lang="it-IT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24853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 smtClean="0"/>
          </a:p>
        </p:txBody>
      </p:sp>
      <p:sp>
        <p:nvSpPr>
          <p:cNvPr id="30724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1EB534B-8D8E-4508-AEC5-73920049AD32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8</a:t>
            </a:fld>
            <a:endParaRPr lang="it-IT" altLang="it-IT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2491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 smtClean="0"/>
          </a:p>
        </p:txBody>
      </p:sp>
      <p:sp>
        <p:nvSpPr>
          <p:cNvPr id="34820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A44F31C-2D1F-4EC9-B3F1-334B594AA577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9</a:t>
            </a:fld>
            <a:endParaRPr lang="it-IT" altLang="it-IT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8687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 smtClean="0"/>
          </a:p>
        </p:txBody>
      </p:sp>
      <p:sp>
        <p:nvSpPr>
          <p:cNvPr id="59396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D62B56D-1B15-44DE-B517-41FD56C48F94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12</a:t>
            </a:fld>
            <a:endParaRPr lang="it-IT" altLang="it-IT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301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E3EC82-1B01-4E61-8144-D6203CB61C62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0175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D8DF2-7700-485C-A24B-6C4C21AB59CF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803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C36B0-32BF-4C1D-8B14-A851CC5C51F3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3B851-8467-4832-92CA-ED9F07BADCA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44333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4CE0B-E619-4A04-AFDC-98E880E5E2A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76757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D40B0-C877-4B88-B941-F24B4AD5AAE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1941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C06DB-2521-444A-8DBE-D0AA6A95A11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27672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F55CC-90EC-4ED1-B27D-C5BB50F5A40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47622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1B118-3A41-4160-BC46-15821FE1628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38244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5A405-2C77-4A47-9402-95622389C78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57828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66658-6B9B-46F2-8D64-99C8FA404B3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7852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09CB6-6D70-440F-BE29-455026851B21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26864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1DCDB-A505-4D00-A47A-42AB4F4F12D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61720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8D181-7187-4539-95BF-29D4AC90ABA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89475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5E476-6F4A-42B8-8255-3D7FB57E1F9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1626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07470-8E3A-4B11-89EA-065FF43B9312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7632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03EB94-954C-42B7-BC7B-F6998BFAAE35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5884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78C1A-D1D9-4F7B-859A-60F116829842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048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9177E-B0CC-4BAA-86B1-C7EC57F86527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976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A35F0-57CA-4226-B22C-AEDC13518215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844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13055-48F1-4760-A228-BF2BB82244EF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1009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dirty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95BB04-7A9D-4F2A-9B1F-9B9D5AF2E16F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987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Click to edit Master text styles</a:t>
            </a:r>
          </a:p>
          <a:p>
            <a:pPr lvl="1"/>
            <a:r>
              <a:rPr lang="en-GB" altLang="it-IT" smtClean="0"/>
              <a:t>Second level</a:t>
            </a:r>
          </a:p>
          <a:p>
            <a:pPr lvl="2"/>
            <a:r>
              <a:rPr lang="en-GB" altLang="it-IT" smtClean="0"/>
              <a:t>Third level</a:t>
            </a:r>
          </a:p>
          <a:p>
            <a:pPr lvl="3"/>
            <a:r>
              <a:rPr lang="en-GB" altLang="it-IT" smtClean="0"/>
              <a:t>Fourth level</a:t>
            </a:r>
          </a:p>
          <a:p>
            <a:pPr lvl="4"/>
            <a:r>
              <a:rPr lang="en-GB" altLang="it-IT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i="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i="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i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13D8571-8C07-428E-A66A-16124D03FB04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585" r:id="rId1"/>
    <p:sldLayoutId id="2147487586" r:id="rId2"/>
    <p:sldLayoutId id="2147487587" r:id="rId3"/>
    <p:sldLayoutId id="2147487588" r:id="rId4"/>
    <p:sldLayoutId id="2147487589" r:id="rId5"/>
    <p:sldLayoutId id="2147487590" r:id="rId6"/>
    <p:sldLayoutId id="2147487591" r:id="rId7"/>
    <p:sldLayoutId id="2147487592" r:id="rId8"/>
    <p:sldLayoutId id="2147487593" r:id="rId9"/>
    <p:sldLayoutId id="2147487594" r:id="rId10"/>
    <p:sldLayoutId id="21474875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Click to edit Master text styles</a:t>
            </a:r>
          </a:p>
          <a:p>
            <a:pPr lvl="1"/>
            <a:r>
              <a:rPr lang="en-GB" altLang="it-IT" smtClean="0"/>
              <a:t>Second level</a:t>
            </a:r>
          </a:p>
          <a:p>
            <a:pPr lvl="2"/>
            <a:r>
              <a:rPr lang="en-GB" altLang="it-IT" smtClean="0"/>
              <a:t>Third level</a:t>
            </a:r>
          </a:p>
          <a:p>
            <a:pPr lvl="3"/>
            <a:r>
              <a:rPr lang="en-GB" altLang="it-IT" smtClean="0"/>
              <a:t>Fourth level</a:t>
            </a:r>
          </a:p>
          <a:p>
            <a:pPr lvl="4"/>
            <a:r>
              <a:rPr lang="en-GB" altLang="it-IT" smtClean="0"/>
              <a:t>Fifth level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i="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i="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i="0">
                <a:solidFill>
                  <a:srgbClr val="000000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62B089E-E7A4-431C-A446-EF849B64A32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618" r:id="rId1"/>
    <p:sldLayoutId id="2147487619" r:id="rId2"/>
    <p:sldLayoutId id="2147487620" r:id="rId3"/>
    <p:sldLayoutId id="2147487621" r:id="rId4"/>
    <p:sldLayoutId id="2147487622" r:id="rId5"/>
    <p:sldLayoutId id="2147487623" r:id="rId6"/>
    <p:sldLayoutId id="2147487624" r:id="rId7"/>
    <p:sldLayoutId id="2147487625" r:id="rId8"/>
    <p:sldLayoutId id="2147487626" r:id="rId9"/>
    <p:sldLayoutId id="2147487627" r:id="rId10"/>
    <p:sldLayoutId id="214748762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17415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416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228600" y="1295400"/>
            <a:ext cx="8748713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it-IT" b="1" i="0" dirty="0">
                <a:solidFill>
                  <a:srgbClr val="000000"/>
                </a:solidFill>
                <a:cs typeface="Arial" panose="020B0604020202020204" pitchFamily="34" charset="0"/>
              </a:rPr>
              <a:t>UOG Journal Club:</a:t>
            </a:r>
            <a:r>
              <a:rPr lang="en-GB" altLang="it-IT" b="1" i="0" dirty="0" smtClean="0">
                <a:solidFill>
                  <a:srgbClr val="000000"/>
                </a:solidFill>
                <a:cs typeface="Arial" panose="020B0604020202020204" pitchFamily="34" charset="0"/>
              </a:rPr>
              <a:t> October 2017</a:t>
            </a:r>
            <a:endParaRPr lang="en-GB" altLang="it-IT" b="1" i="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7412" name="TextBox 1"/>
          <p:cNvSpPr txBox="1">
            <a:spLocks noChangeArrowheads="1"/>
          </p:cNvSpPr>
          <p:nvPr/>
        </p:nvSpPr>
        <p:spPr bwMode="auto">
          <a:xfrm>
            <a:off x="457200" y="2133600"/>
            <a:ext cx="8435280" cy="2582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n-US" sz="2000" b="1" i="0" dirty="0"/>
              <a:t>ASPRE trial: performance </a:t>
            </a:r>
            <a:r>
              <a:rPr lang="en-US" sz="2000" b="1" i="0" dirty="0" smtClean="0"/>
              <a:t>of screening for preterm pre-eclampsia </a:t>
            </a:r>
          </a:p>
          <a:p>
            <a:pPr>
              <a:buNone/>
            </a:pPr>
            <a:endParaRPr lang="en-US" sz="1800" b="1" i="0" dirty="0" smtClean="0"/>
          </a:p>
          <a:p>
            <a:pPr>
              <a:buNone/>
            </a:pPr>
            <a:r>
              <a:rPr lang="en-US" sz="1800" i="0" dirty="0" smtClean="0"/>
              <a:t>D.L. </a:t>
            </a:r>
            <a:r>
              <a:rPr lang="en-US" sz="1800" i="0" dirty="0" err="1" smtClean="0"/>
              <a:t>Rolnik</a:t>
            </a:r>
            <a:r>
              <a:rPr lang="en-US" sz="1800" i="0" dirty="0" smtClean="0"/>
              <a:t>, D. </a:t>
            </a:r>
            <a:r>
              <a:rPr lang="en-US" sz="1800" i="0" dirty="0"/>
              <a:t>Wright, </a:t>
            </a:r>
            <a:r>
              <a:rPr lang="en-US" sz="1800" i="0" dirty="0" smtClean="0"/>
              <a:t>L.C. </a:t>
            </a:r>
            <a:r>
              <a:rPr lang="en-US" sz="1800" i="0" dirty="0"/>
              <a:t>Poon, </a:t>
            </a:r>
            <a:r>
              <a:rPr lang="en-US" sz="1800" i="0" dirty="0" smtClean="0"/>
              <a:t>A. </a:t>
            </a:r>
            <a:r>
              <a:rPr lang="en-US" sz="1800" i="0" dirty="0" err="1" smtClean="0"/>
              <a:t>Syngelaki</a:t>
            </a:r>
            <a:r>
              <a:rPr lang="en-US" sz="1800" i="0" dirty="0" smtClean="0"/>
              <a:t>, N. </a:t>
            </a:r>
            <a:r>
              <a:rPr lang="en-US" sz="1800" i="0" dirty="0"/>
              <a:t>O’Gorman, </a:t>
            </a:r>
            <a:r>
              <a:rPr lang="en-US" sz="1800" i="0" dirty="0" smtClean="0"/>
              <a:t>C. </a:t>
            </a:r>
            <a:r>
              <a:rPr lang="en-US" sz="1800" i="0" dirty="0"/>
              <a:t>De </a:t>
            </a:r>
            <a:r>
              <a:rPr lang="en-US" sz="1800" i="0" dirty="0" err="1"/>
              <a:t>Paco</a:t>
            </a:r>
            <a:r>
              <a:rPr lang="en-US" sz="1800" i="0" dirty="0"/>
              <a:t> </a:t>
            </a:r>
            <a:r>
              <a:rPr lang="en-US" sz="1800" i="0" dirty="0" err="1" smtClean="0"/>
              <a:t>Matallana</a:t>
            </a:r>
            <a:r>
              <a:rPr lang="en-US" sz="1800" i="0" dirty="0" smtClean="0"/>
              <a:t>, R. </a:t>
            </a:r>
            <a:r>
              <a:rPr lang="en-US" sz="1800" i="0" dirty="0" err="1" smtClean="0"/>
              <a:t>Akolekar</a:t>
            </a:r>
            <a:r>
              <a:rPr lang="en-US" sz="1800" i="0" dirty="0" smtClean="0"/>
              <a:t>, S. Cicero, D. </a:t>
            </a:r>
            <a:r>
              <a:rPr lang="en-US" sz="1800" i="0" dirty="0" err="1" smtClean="0"/>
              <a:t>Janga</a:t>
            </a:r>
            <a:r>
              <a:rPr lang="en-US" sz="1800" i="0" dirty="0" smtClean="0"/>
              <a:t>, M. Singh, F.S. Molina, N. </a:t>
            </a:r>
            <a:r>
              <a:rPr lang="en-US" sz="1800" i="0" dirty="0" err="1" smtClean="0"/>
              <a:t>Persico</a:t>
            </a:r>
            <a:r>
              <a:rPr lang="en-US" sz="1800" i="0" dirty="0" smtClean="0"/>
              <a:t>, J.C. Jani, W. </a:t>
            </a:r>
            <a:r>
              <a:rPr lang="en-US" sz="1800" i="0" dirty="0" err="1" smtClean="0"/>
              <a:t>Plasencia</a:t>
            </a:r>
            <a:r>
              <a:rPr lang="en-US" sz="1800" i="0" dirty="0" smtClean="0"/>
              <a:t>, G. </a:t>
            </a:r>
            <a:r>
              <a:rPr lang="en-US" sz="1800" i="0" dirty="0" err="1"/>
              <a:t>Papaioannou</a:t>
            </a:r>
            <a:r>
              <a:rPr lang="en-US" sz="1800" i="0" dirty="0"/>
              <a:t>, </a:t>
            </a:r>
            <a:r>
              <a:rPr lang="en-US" sz="1800" i="0" dirty="0" smtClean="0"/>
              <a:t>K. </a:t>
            </a:r>
            <a:r>
              <a:rPr lang="en-US" sz="1800" i="0" dirty="0" err="1" smtClean="0"/>
              <a:t>Tenenbaum-Gavish</a:t>
            </a:r>
            <a:r>
              <a:rPr lang="en-US" sz="1800" i="0" dirty="0" smtClean="0"/>
              <a:t>, K.H. </a:t>
            </a:r>
            <a:r>
              <a:rPr lang="en-US" sz="1800" i="0" dirty="0" err="1"/>
              <a:t>Nicolaides</a:t>
            </a:r>
            <a:endParaRPr lang="en-US" sz="1800" i="0" dirty="0"/>
          </a:p>
          <a:p>
            <a:pPr>
              <a:buNone/>
            </a:pPr>
            <a:endParaRPr lang="sv-SE" sz="1800" i="0" dirty="0" smtClean="0"/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it-IT" sz="1800" i="0" dirty="0"/>
              <a:t>October </a:t>
            </a:r>
            <a:r>
              <a:rPr lang="it-IT" sz="1800" i="0" dirty="0" smtClean="0"/>
              <a:t>2017, </a:t>
            </a:r>
            <a:r>
              <a:rPr lang="it-IT" sz="1800" i="0" dirty="0"/>
              <a:t>Volume </a:t>
            </a:r>
            <a:r>
              <a:rPr lang="it-IT" sz="1800" i="0" dirty="0" smtClean="0"/>
              <a:t>50, Issue 4, pages 492</a:t>
            </a:r>
            <a:r>
              <a:rPr lang="en-GB" sz="1800" i="0" dirty="0"/>
              <a:t>–</a:t>
            </a:r>
            <a:r>
              <a:rPr lang="it-IT" sz="1800" i="0" dirty="0" smtClean="0"/>
              <a:t>495</a:t>
            </a:r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en-GB" sz="1800" b="1" i="0" dirty="0" smtClean="0"/>
          </a:p>
        </p:txBody>
      </p:sp>
      <p:sp>
        <p:nvSpPr>
          <p:cNvPr id="17413" name="TextBox 2"/>
          <p:cNvSpPr txBox="1">
            <a:spLocks noChangeArrowheads="1"/>
          </p:cNvSpPr>
          <p:nvPr/>
        </p:nvSpPr>
        <p:spPr bwMode="auto">
          <a:xfrm>
            <a:off x="1981200" y="5715000"/>
            <a:ext cx="6263208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1900" i="0" dirty="0">
                <a:solidFill>
                  <a:srgbClr val="000000"/>
                </a:solidFill>
                <a:cs typeface="Arial" panose="020B0604020202020204" pitchFamily="34" charset="0"/>
              </a:rPr>
              <a:t>Journal Club slides prepared by </a:t>
            </a:r>
            <a:r>
              <a:rPr lang="en-GB" altLang="it-IT" sz="1900" i="0" dirty="0" smtClean="0">
                <a:solidFill>
                  <a:srgbClr val="000000"/>
                </a:solidFill>
                <a:cs typeface="Arial" panose="020B0604020202020204" pitchFamily="34" charset="0"/>
              </a:rPr>
              <a:t>Dr Fiona Brownfoot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1900" i="0" dirty="0">
                <a:solidFill>
                  <a:srgbClr val="000000"/>
                </a:solidFill>
                <a:cs typeface="Arial" panose="020B0604020202020204" pitchFamily="34" charset="0"/>
              </a:rPr>
              <a:t>(UOG Editor for Trainees)</a:t>
            </a:r>
          </a:p>
        </p:txBody>
      </p:sp>
      <p:pic>
        <p:nvPicPr>
          <p:cNvPr id="17414" name="Picture 51" descr="\\ISUOG-DC01\users\ostirrup\Desktop\Journal Club logo.tif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080443"/>
            <a:ext cx="1575693" cy="1303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  <p:bldP spid="17412" grpId="0"/>
      <p:bldP spid="174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" name="Picture 3" descr="ISUOG-red-bann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4" descr="UOG reverse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1"/>
              <p:cNvSpPr txBox="1">
                <a:spLocks noChangeArrowheads="1"/>
              </p:cNvSpPr>
              <p:nvPr/>
            </p:nvSpPr>
            <p:spPr bwMode="auto">
              <a:xfrm>
                <a:off x="381000" y="1988840"/>
                <a:ext cx="8458200" cy="43088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285750" indent="-285750" eaLnBrk="1" hangingPunct="1">
                  <a:spcBef>
                    <a:spcPct val="0"/>
                  </a:spcBef>
                  <a:spcAft>
                    <a:spcPts val="1200"/>
                  </a:spcAft>
                  <a:defRPr/>
                </a:pPr>
                <a:r>
                  <a:rPr lang="en-US" sz="2000" b="1" i="0" dirty="0" smtClean="0"/>
                  <a:t>Implications </a:t>
                </a:r>
                <a:r>
                  <a:rPr lang="en-US" sz="2000" b="1" i="0" dirty="0"/>
                  <a:t>for practice</a:t>
                </a:r>
              </a:p>
              <a:p>
                <a:pPr marL="1028700" lvl="1" eaLnBrk="1" hangingPunct="1">
                  <a:spcBef>
                    <a:spcPct val="0"/>
                  </a:spcBef>
                  <a:spcAft>
                    <a:spcPts val="1200"/>
                  </a:spcAft>
                  <a:defRPr/>
                </a:pPr>
                <a:r>
                  <a:rPr lang="en-US" sz="1600" i="0" dirty="0" smtClean="0"/>
                  <a:t>In women </a:t>
                </a:r>
                <a:r>
                  <a:rPr lang="en-US" sz="1600" i="0" dirty="0" smtClean="0"/>
                  <a:t>with </a:t>
                </a:r>
                <a:r>
                  <a:rPr lang="en-US" sz="1600" i="0" dirty="0" smtClean="0"/>
                  <a:t>singleton pregnancy </a:t>
                </a:r>
                <a:r>
                  <a:rPr lang="en-US" sz="1600" i="0" dirty="0" smtClean="0"/>
                  <a:t>identified </a:t>
                </a:r>
                <a:r>
                  <a:rPr lang="en-US" sz="1600" i="0" dirty="0" smtClean="0"/>
                  <a:t>to be </a:t>
                </a:r>
                <a:r>
                  <a:rPr lang="en-US" sz="1600" i="0" dirty="0" smtClean="0"/>
                  <a:t>at high </a:t>
                </a:r>
                <a:r>
                  <a:rPr lang="en-US" sz="1600" i="0" dirty="0" smtClean="0"/>
                  <a:t>risk (&gt;1:100) </a:t>
                </a:r>
                <a:r>
                  <a:rPr lang="en-US" sz="1600" i="0" dirty="0"/>
                  <a:t>for preterm PE by </a:t>
                </a:r>
                <a:r>
                  <a:rPr lang="en-US" sz="1600" i="0" dirty="0" smtClean="0"/>
                  <a:t>first-trimester </a:t>
                </a:r>
                <a:r>
                  <a:rPr lang="en-US" sz="1600" i="0" dirty="0" smtClean="0"/>
                  <a:t>screening, </a:t>
                </a:r>
                <a:r>
                  <a:rPr lang="en-US" sz="1600" i="0" dirty="0" smtClean="0"/>
                  <a:t>administration of aspirin at a dose of 150</a:t>
                </a:r>
                <a14:m>
                  <m:oMath xmlns:m="http://schemas.openxmlformats.org/officeDocument/2006/math">
                    <m:r>
                      <a:rPr lang="en-US" sz="1600">
                        <a:latin typeface="Cambria Math"/>
                      </a:rPr>
                      <m:t> </m:t>
                    </m:r>
                  </m:oMath>
                </a14:m>
                <a:r>
                  <a:rPr lang="en-US" sz="1600" i="0" dirty="0" smtClean="0"/>
                  <a:t>mg per day from 11-14 weeks until 36 weeks gestation reduces the incidence of preterm PE by &gt;</a:t>
                </a:r>
                <a14:m>
                  <m:oMath xmlns:m="http://schemas.openxmlformats.org/officeDocument/2006/math">
                    <m:r>
                      <a:rPr lang="en-US" sz="1600">
                        <a:latin typeface="Cambria Math"/>
                      </a:rPr>
                      <m:t> </m:t>
                    </m:r>
                  </m:oMath>
                </a14:m>
                <a:r>
                  <a:rPr lang="en-US" sz="1600" i="0" dirty="0" smtClean="0"/>
                  <a:t>60</a:t>
                </a:r>
                <a:r>
                  <a:rPr lang="en-US" sz="1600" i="0" dirty="0" smtClean="0"/>
                  <a:t>%.</a:t>
                </a:r>
                <a:endParaRPr lang="en-US" sz="1600" i="0" dirty="0" smtClean="0"/>
              </a:p>
              <a:p>
                <a:pPr marL="1028700" lvl="1" eaLnBrk="1" hangingPunct="1">
                  <a:spcBef>
                    <a:spcPct val="0"/>
                  </a:spcBef>
                  <a:spcAft>
                    <a:spcPts val="1200"/>
                  </a:spcAft>
                  <a:defRPr/>
                </a:pPr>
                <a:r>
                  <a:rPr lang="en-US" sz="1600" i="0" dirty="0" smtClean="0"/>
                  <a:t>Current guidelines recommend the use of aspirin based on maternal factors alone. </a:t>
                </a:r>
              </a:p>
              <a:p>
                <a:pPr marL="1428750" lvl="2" eaLnBrk="1" hangingPunct="1">
                  <a:spcBef>
                    <a:spcPct val="0"/>
                  </a:spcBef>
                  <a:spcAft>
                    <a:spcPts val="1200"/>
                  </a:spcAft>
                  <a:defRPr/>
                </a:pPr>
                <a:r>
                  <a:rPr lang="en-US" sz="1200" i="0" dirty="0" smtClean="0"/>
                  <a:t>NICE guideline recommends aspirin if </a:t>
                </a:r>
                <a:r>
                  <a:rPr lang="en-US" sz="1200" i="0" dirty="0" smtClean="0"/>
                  <a:t>patient presents </a:t>
                </a:r>
                <a:r>
                  <a:rPr lang="en-US" sz="1200" i="0" dirty="0" smtClean="0"/>
                  <a:t>with a number of maternal factors. This guideline detects 39% of preterm PE at a false-positive rate of 10%</a:t>
                </a:r>
              </a:p>
              <a:p>
                <a:pPr marL="1428750" lvl="2" eaLnBrk="1" hangingPunct="1">
                  <a:spcBef>
                    <a:spcPct val="0"/>
                  </a:spcBef>
                  <a:spcAft>
                    <a:spcPts val="1200"/>
                  </a:spcAft>
                  <a:defRPr/>
                </a:pPr>
                <a:r>
                  <a:rPr lang="en-US" sz="1200" i="0" dirty="0" smtClean="0"/>
                  <a:t>ACOG guideline </a:t>
                </a:r>
                <a:r>
                  <a:rPr lang="en-US" sz="1200" i="0" dirty="0" smtClean="0"/>
                  <a:t>recommends </a:t>
                </a:r>
                <a:r>
                  <a:rPr lang="en-US" sz="1200" i="0" dirty="0" smtClean="0"/>
                  <a:t>use of aspirin in women with </a:t>
                </a:r>
                <a:r>
                  <a:rPr lang="en-US" sz="1200" i="0" dirty="0" smtClean="0"/>
                  <a:t>history </a:t>
                </a:r>
                <a:r>
                  <a:rPr lang="en-US" sz="1200" i="0" dirty="0" smtClean="0"/>
                  <a:t>of PE that resulted in delivery before 34 </a:t>
                </a:r>
                <a:r>
                  <a:rPr lang="en-US" sz="1200" i="0" dirty="0" smtClean="0"/>
                  <a:t>weeks. </a:t>
                </a:r>
                <a:r>
                  <a:rPr lang="en-US" sz="1200" i="0" dirty="0" smtClean="0"/>
                  <a:t>This subgroup constitutes 0.3% of pregnancies and includes only 5% of women who develop PE</a:t>
                </a:r>
              </a:p>
              <a:p>
                <a:pPr marL="1028700" lvl="1" eaLnBrk="1" hangingPunct="1">
                  <a:spcBef>
                    <a:spcPct val="0"/>
                  </a:spcBef>
                  <a:spcAft>
                    <a:spcPts val="1200"/>
                  </a:spcAft>
                  <a:defRPr/>
                </a:pPr>
                <a:r>
                  <a:rPr lang="en-US" sz="1600" i="0" dirty="0" smtClean="0"/>
                  <a:t>The proposed first-trimester screening used in this study is by far superior to the screening method and recommendation for aspirin use of NICE or ACOG guidelines. </a:t>
                </a:r>
              </a:p>
            </p:txBody>
          </p:sp>
        </mc:Choice>
        <mc:Fallback>
          <p:sp>
            <p:nvSpPr>
              <p:cNvPr id="5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1000" y="1988840"/>
                <a:ext cx="8458200" cy="4308872"/>
              </a:xfrm>
              <a:prstGeom prst="rect">
                <a:avLst/>
              </a:prstGeom>
              <a:blipFill rotWithShape="1">
                <a:blip r:embed="rId4"/>
                <a:stretch>
                  <a:fillRect l="-649" t="-566" r="-433" b="-84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0" y="990600"/>
            <a:ext cx="9144000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n-US" sz="1400" b="1" i="0" dirty="0">
                <a:solidFill>
                  <a:schemeClr val="bg1"/>
                </a:solidFill>
              </a:rPr>
              <a:t>ASPRE trial: performance of screening for </a:t>
            </a:r>
            <a:r>
              <a:rPr lang="en-US" sz="1400" b="1" i="0" dirty="0" smtClean="0">
                <a:solidFill>
                  <a:schemeClr val="bg1"/>
                </a:solidFill>
              </a:rPr>
              <a:t>preterm pre-eclampsia </a:t>
            </a:r>
            <a:endParaRPr lang="en-US" sz="1400" b="1" i="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smtClean="0">
                <a:solidFill>
                  <a:schemeClr val="bg1"/>
                </a:solidFill>
              </a:rPr>
              <a:t>D.L. </a:t>
            </a:r>
            <a:r>
              <a:rPr lang="de-DE" altLang="it-IT" sz="1400" dirty="0" err="1">
                <a:solidFill>
                  <a:schemeClr val="bg1"/>
                </a:solidFill>
              </a:rPr>
              <a:t>Rolnik</a:t>
            </a:r>
            <a:r>
              <a:rPr lang="de-DE" altLang="it-IT" sz="1400" dirty="0">
                <a:solidFill>
                  <a:schemeClr val="bg1"/>
                </a:solidFill>
              </a:rPr>
              <a:t> et al.</a:t>
            </a:r>
            <a:r>
              <a:rPr lang="en-GB" altLang="it-IT" sz="1400" dirty="0">
                <a:solidFill>
                  <a:schemeClr val="bg1"/>
                </a:solidFill>
              </a:rPr>
              <a:t>, UOG 2017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733800" y="1600200"/>
            <a:ext cx="210346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/>
              <a:t>Discussion</a:t>
            </a:r>
            <a:endParaRPr lang="en-GB" alt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" name="Picture 3" descr="ISUOG-red-bann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4" descr="UOG reverse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228600" y="1905000"/>
            <a:ext cx="86423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 smtClean="0"/>
              <a:t>Conclusions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0" y="1052513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n-US" sz="1400" b="1" i="0" dirty="0">
                <a:solidFill>
                  <a:schemeClr val="bg1"/>
                </a:solidFill>
              </a:rPr>
              <a:t>ASPRE trial: performance of screening for </a:t>
            </a:r>
            <a:r>
              <a:rPr lang="en-US" sz="1400" b="1" i="0" dirty="0" smtClean="0">
                <a:solidFill>
                  <a:schemeClr val="bg1"/>
                </a:solidFill>
              </a:rPr>
              <a:t>preterm pre-eclampsia </a:t>
            </a:r>
            <a:endParaRPr lang="en-US" sz="1400" b="1" i="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smtClean="0">
                <a:solidFill>
                  <a:schemeClr val="bg1"/>
                </a:solidFill>
              </a:rPr>
              <a:t>D.L. </a:t>
            </a:r>
            <a:r>
              <a:rPr lang="de-DE" altLang="it-IT" sz="1400" dirty="0" err="1">
                <a:solidFill>
                  <a:schemeClr val="bg1"/>
                </a:solidFill>
              </a:rPr>
              <a:t>Rolnik</a:t>
            </a:r>
            <a:r>
              <a:rPr lang="de-DE" altLang="it-IT" sz="1400" dirty="0">
                <a:solidFill>
                  <a:schemeClr val="bg1"/>
                </a:solidFill>
              </a:rPr>
              <a:t> et al.</a:t>
            </a:r>
            <a:r>
              <a:rPr lang="en-GB" altLang="it-IT" sz="1400" dirty="0">
                <a:solidFill>
                  <a:schemeClr val="bg1"/>
                </a:solidFill>
              </a:rPr>
              <a:t>, UOG 2017</a:t>
            </a:r>
          </a:p>
        </p:txBody>
      </p:sp>
      <p:sp>
        <p:nvSpPr>
          <p:cNvPr id="7" name="Rectangle 6"/>
          <p:cNvSpPr/>
          <p:nvPr/>
        </p:nvSpPr>
        <p:spPr>
          <a:xfrm>
            <a:off x="476831" y="2132856"/>
            <a:ext cx="306606" cy="36899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Content Placeholder 9"/>
          <p:cNvSpPr txBox="1">
            <a:spLocks/>
          </p:cNvSpPr>
          <p:nvPr/>
        </p:nvSpPr>
        <p:spPr bwMode="auto">
          <a:xfrm>
            <a:off x="457200" y="2971800"/>
            <a:ext cx="81534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000" i="0" noProof="0" dirty="0" smtClean="0"/>
              <a:t>Use of the </a:t>
            </a:r>
            <a:r>
              <a:rPr lang="en-US" sz="2000" i="0" dirty="0" smtClean="0"/>
              <a:t>first-trimester</a:t>
            </a:r>
            <a:r>
              <a:rPr lang="en-US" sz="2000" i="0" noProof="0" dirty="0" smtClean="0"/>
              <a:t> algorithm in the ASPRE cohort results in comparable detection rates of preterm PE to that detected in the original population it was developed 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370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58376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8377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7653" name="TextBox 1"/>
          <p:cNvSpPr txBox="1">
            <a:spLocks noChangeArrowheads="1"/>
          </p:cNvSpPr>
          <p:nvPr/>
        </p:nvSpPr>
        <p:spPr bwMode="auto">
          <a:xfrm>
            <a:off x="1331913" y="1916832"/>
            <a:ext cx="6480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400" b="1" i="0" dirty="0">
                <a:solidFill>
                  <a:srgbClr val="000000"/>
                </a:solidFill>
              </a:rPr>
              <a:t>Discussion points</a:t>
            </a:r>
          </a:p>
        </p:txBody>
      </p:sp>
      <p:sp>
        <p:nvSpPr>
          <p:cNvPr id="9" name="Segnaposto contenuto 2"/>
          <p:cNvSpPr txBox="1">
            <a:spLocks/>
          </p:cNvSpPr>
          <p:nvPr/>
        </p:nvSpPr>
        <p:spPr bwMode="auto">
          <a:xfrm>
            <a:off x="247973" y="2492896"/>
            <a:ext cx="8639175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</a:pPr>
            <a:r>
              <a:rPr lang="en-US" altLang="it-IT" sz="2000" i="0" dirty="0" smtClean="0"/>
              <a:t>What is your current screening policy for PE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</a:pPr>
            <a:r>
              <a:rPr lang="en-US" altLang="it-IT" sz="2000" i="0" dirty="0" smtClean="0"/>
              <a:t>How effective is this current policy in detecting PE?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</a:pPr>
            <a:r>
              <a:rPr lang="en-US" altLang="it-IT" sz="2000" i="0" dirty="0" smtClean="0"/>
              <a:t>What cut-off or trigger is used to implement aspirin prophylaxis?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</a:pPr>
            <a:r>
              <a:rPr lang="en-US" altLang="it-IT" sz="2000" i="0" dirty="0" smtClean="0"/>
              <a:t>What are the implications of the current study findings?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</a:pPr>
            <a:r>
              <a:rPr lang="en-US" altLang="it-IT" sz="2000" i="0" dirty="0" smtClean="0"/>
              <a:t>Why would you introduce </a:t>
            </a:r>
            <a:r>
              <a:rPr lang="en-US" altLang="it-IT" sz="2000" i="0" dirty="0" err="1" smtClean="0"/>
              <a:t>multimarker</a:t>
            </a:r>
            <a:r>
              <a:rPr lang="en-US" altLang="it-IT" sz="2000" i="0" dirty="0" smtClean="0"/>
              <a:t> screening using MAP, </a:t>
            </a:r>
            <a:r>
              <a:rPr lang="en-US" altLang="it-IT" sz="2000" i="0" dirty="0" err="1" smtClean="0"/>
              <a:t>UtA</a:t>
            </a:r>
            <a:r>
              <a:rPr lang="en-US" altLang="it-IT" sz="2000" i="0" dirty="0" smtClean="0"/>
              <a:t> Doppler, PAPP-A and PlGF?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</a:pPr>
            <a:r>
              <a:rPr lang="en-US" altLang="it-IT" sz="2000" i="0" dirty="0" smtClean="0"/>
              <a:t>What barriers are there to implementing such a screening </a:t>
            </a:r>
            <a:r>
              <a:rPr lang="en-US" altLang="it-IT" sz="2000" i="0" dirty="0" err="1" smtClean="0"/>
              <a:t>programme</a:t>
            </a:r>
            <a:r>
              <a:rPr lang="en-US" altLang="it-IT" sz="2000" i="0" dirty="0" smtClean="0"/>
              <a:t>?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250825" y="1052513"/>
            <a:ext cx="8642350" cy="584776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n-US" sz="1600" b="1" i="0" dirty="0">
                <a:solidFill>
                  <a:schemeClr val="bg1"/>
                </a:solidFill>
              </a:rPr>
              <a:t>ASPRE trial: performance of screening for </a:t>
            </a:r>
            <a:r>
              <a:rPr lang="en-US" sz="1600" b="1" i="0" dirty="0" smtClean="0">
                <a:solidFill>
                  <a:schemeClr val="bg1"/>
                </a:solidFill>
              </a:rPr>
              <a:t>preterm pre-eclampsia </a:t>
            </a:r>
            <a:endParaRPr lang="en-US" sz="1600" b="1" i="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600" dirty="0" smtClean="0">
                <a:solidFill>
                  <a:schemeClr val="bg1"/>
                </a:solidFill>
              </a:rPr>
              <a:t>D.L. </a:t>
            </a:r>
            <a:r>
              <a:rPr lang="de-DE" altLang="it-IT" sz="1600" dirty="0" err="1">
                <a:solidFill>
                  <a:schemeClr val="bg1"/>
                </a:solidFill>
              </a:rPr>
              <a:t>Rolnik</a:t>
            </a:r>
            <a:r>
              <a:rPr lang="de-DE" altLang="it-IT" sz="1600" dirty="0">
                <a:solidFill>
                  <a:schemeClr val="bg1"/>
                </a:solidFill>
              </a:rPr>
              <a:t> et al.</a:t>
            </a:r>
            <a:r>
              <a:rPr lang="en-GB" altLang="it-IT" sz="1600" dirty="0">
                <a:solidFill>
                  <a:schemeClr val="bg1"/>
                </a:solidFill>
              </a:rPr>
              <a:t>, UOG 2017</a:t>
            </a:r>
          </a:p>
        </p:txBody>
      </p:sp>
    </p:spTree>
    <p:extLst>
      <p:ext uri="{BB962C8B-B14F-4D97-AF65-F5344CB8AC3E}">
        <p14:creationId xmlns:p14="http://schemas.microsoft.com/office/powerpoint/2010/main" val="4107461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3558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559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557" name="Rectangle 8"/>
          <p:cNvSpPr>
            <a:spLocks noChangeArrowheads="1"/>
          </p:cNvSpPr>
          <p:nvPr/>
        </p:nvSpPr>
        <p:spPr bwMode="auto">
          <a:xfrm>
            <a:off x="3048000" y="2057400"/>
            <a:ext cx="300114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it-IT" sz="2800" b="1" i="0" dirty="0" smtClean="0">
                <a:solidFill>
                  <a:srgbClr val="000000"/>
                </a:solidFill>
              </a:rPr>
              <a:t>Aim of the study</a:t>
            </a:r>
            <a:endParaRPr lang="en-GB" altLang="it-IT" sz="2800" b="1" i="0" dirty="0">
              <a:solidFill>
                <a:srgbClr val="000000"/>
              </a:solidFill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1052513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n-US" sz="1400" b="1" i="0" dirty="0">
                <a:solidFill>
                  <a:schemeClr val="bg1"/>
                </a:solidFill>
              </a:rPr>
              <a:t>ASPRE trial: performance of screening for </a:t>
            </a:r>
            <a:r>
              <a:rPr lang="en-US" sz="1400" b="1" i="0" dirty="0" smtClean="0">
                <a:solidFill>
                  <a:schemeClr val="bg1"/>
                </a:solidFill>
              </a:rPr>
              <a:t>preterm pre-eclampsia </a:t>
            </a:r>
            <a:endParaRPr lang="en-US" sz="1400" b="1" i="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smtClean="0">
                <a:solidFill>
                  <a:schemeClr val="bg1"/>
                </a:solidFill>
              </a:rPr>
              <a:t>D.L. </a:t>
            </a:r>
            <a:r>
              <a:rPr lang="de-DE" altLang="it-IT" sz="1400" dirty="0" err="1">
                <a:solidFill>
                  <a:schemeClr val="bg1"/>
                </a:solidFill>
              </a:rPr>
              <a:t>Rolnik</a:t>
            </a:r>
            <a:r>
              <a:rPr lang="de-DE" altLang="it-IT" sz="1400" dirty="0">
                <a:solidFill>
                  <a:schemeClr val="bg1"/>
                </a:solidFill>
              </a:rPr>
              <a:t> et al.</a:t>
            </a:r>
            <a:r>
              <a:rPr lang="en-GB" altLang="it-IT" sz="1400" dirty="0">
                <a:solidFill>
                  <a:schemeClr val="bg1"/>
                </a:solidFill>
              </a:rPr>
              <a:t>, UOG </a:t>
            </a:r>
            <a:r>
              <a:rPr lang="en-GB" altLang="it-IT" sz="1400" dirty="0" smtClean="0">
                <a:solidFill>
                  <a:schemeClr val="bg1"/>
                </a:solidFill>
              </a:rPr>
              <a:t>2017</a:t>
            </a:r>
            <a:endParaRPr lang="en-GB" altLang="it-IT" sz="1400" dirty="0">
              <a:solidFill>
                <a:schemeClr val="bg1"/>
              </a:solidFill>
            </a:endParaRPr>
          </a:p>
        </p:txBody>
      </p:sp>
      <p:sp>
        <p:nvSpPr>
          <p:cNvPr id="9" name="Segnaposto contenuto 2"/>
          <p:cNvSpPr txBox="1">
            <a:spLocks/>
          </p:cNvSpPr>
          <p:nvPr/>
        </p:nvSpPr>
        <p:spPr bwMode="auto">
          <a:xfrm>
            <a:off x="228600" y="3276600"/>
            <a:ext cx="8382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2400" i="0" dirty="0" smtClean="0"/>
              <a:t>To assess </a:t>
            </a:r>
            <a:r>
              <a:rPr lang="en-US" sz="2400" i="0" dirty="0"/>
              <a:t>the accuracy of the </a:t>
            </a:r>
            <a:r>
              <a:rPr lang="en-US" sz="2400" i="0" dirty="0" smtClean="0"/>
              <a:t>previously reported first-trimester model of screening for </a:t>
            </a:r>
            <a:r>
              <a:rPr lang="en-US" sz="2400" i="0" dirty="0" smtClean="0"/>
              <a:t>pre-eclampsia (PE) </a:t>
            </a:r>
            <a:r>
              <a:rPr lang="en-US" sz="2400" i="0" dirty="0" smtClean="0"/>
              <a:t>in the screened population of the ASPRE study.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5" name="Picture 3" descr="ISUOG-red-bann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4" descr="UOG reverse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Rectangle 19"/>
          <p:cNvSpPr>
            <a:spLocks noChangeArrowheads="1"/>
          </p:cNvSpPr>
          <p:nvPr/>
        </p:nvSpPr>
        <p:spPr bwMode="auto">
          <a:xfrm>
            <a:off x="251520" y="2317524"/>
            <a:ext cx="8712968" cy="4056495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400" b="1" i="0" dirty="0" smtClean="0"/>
              <a:t>Study design</a:t>
            </a:r>
          </a:p>
          <a:p>
            <a:pPr lvl="1"/>
            <a:r>
              <a:rPr lang="en-US" sz="2000" i="0" dirty="0" smtClean="0"/>
              <a:t>Prospective, multicenter study </a:t>
            </a:r>
            <a:endParaRPr lang="en-US" i="0" dirty="0" smtClean="0"/>
          </a:p>
          <a:p>
            <a:r>
              <a:rPr lang="en-US" sz="2400" b="1" i="0" dirty="0" smtClean="0"/>
              <a:t>Setting</a:t>
            </a:r>
            <a:endParaRPr lang="en-US" sz="2000" i="0" dirty="0" smtClean="0"/>
          </a:p>
          <a:p>
            <a:pPr lvl="1"/>
            <a:r>
              <a:rPr lang="en-US" sz="2000" i="0" dirty="0" smtClean="0"/>
              <a:t>Thirteen hospitals in five different countries including the UK, Spain, Italy, Belgium, Greece and Israel (February to September 2015).</a:t>
            </a:r>
          </a:p>
          <a:p>
            <a:r>
              <a:rPr lang="en-US" sz="2400" b="1" i="0" dirty="0" smtClean="0"/>
              <a:t>Participants</a:t>
            </a:r>
          </a:p>
          <a:p>
            <a:pPr lvl="1"/>
            <a:r>
              <a:rPr lang="en-US" sz="2000" b="1" i="0" dirty="0" smtClean="0"/>
              <a:t>Included: </a:t>
            </a:r>
            <a:r>
              <a:rPr lang="en-US" sz="2000" i="0" dirty="0" smtClean="0"/>
              <a:t>women presenting for a booking visit for routine care with a singleton pregnancy at 11+0 to 13+6 weeks gestation</a:t>
            </a:r>
          </a:p>
          <a:p>
            <a:pPr lvl="1"/>
            <a:r>
              <a:rPr lang="en-US" sz="2000" b="1" i="0" dirty="0" smtClean="0"/>
              <a:t>Excluded: </a:t>
            </a:r>
            <a:r>
              <a:rPr lang="en-US" sz="2000" i="0" dirty="0" smtClean="0"/>
              <a:t>Maternal age &lt;18 years or major structural anomaly on ultrasound. Pregnancies ending with no follow up or in termination or miscarriage were also excluded.  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1052513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n-US" sz="1400" b="1" i="0" dirty="0">
                <a:solidFill>
                  <a:schemeClr val="bg1"/>
                </a:solidFill>
              </a:rPr>
              <a:t>ASPRE trial: performance of screening for </a:t>
            </a:r>
            <a:r>
              <a:rPr lang="en-US" sz="1400" b="1" i="0" dirty="0" smtClean="0">
                <a:solidFill>
                  <a:schemeClr val="bg1"/>
                </a:solidFill>
              </a:rPr>
              <a:t>preterm pre-eclampsia </a:t>
            </a:r>
            <a:endParaRPr lang="en-US" sz="1400" b="1" i="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smtClean="0">
                <a:solidFill>
                  <a:schemeClr val="bg1"/>
                </a:solidFill>
              </a:rPr>
              <a:t>D.L. </a:t>
            </a:r>
            <a:r>
              <a:rPr lang="de-DE" altLang="it-IT" sz="1400" dirty="0" err="1">
                <a:solidFill>
                  <a:schemeClr val="bg1"/>
                </a:solidFill>
              </a:rPr>
              <a:t>Rolnik</a:t>
            </a:r>
            <a:r>
              <a:rPr lang="de-DE" altLang="it-IT" sz="1400" dirty="0">
                <a:solidFill>
                  <a:schemeClr val="bg1"/>
                </a:solidFill>
              </a:rPr>
              <a:t> et al.</a:t>
            </a:r>
            <a:r>
              <a:rPr lang="en-GB" altLang="it-IT" sz="1400" dirty="0">
                <a:solidFill>
                  <a:schemeClr val="bg1"/>
                </a:solidFill>
              </a:rPr>
              <a:t>, UOG 2017</a:t>
            </a: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2819400" y="1600200"/>
            <a:ext cx="35655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/>
              <a:t>Methods</a:t>
            </a:r>
            <a:endParaRPr lang="en-GB" altLang="it-IT" sz="2400" b="1" i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7656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57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Rectangle 19"/>
          <p:cNvSpPr>
            <a:spLocks noChangeArrowheads="1"/>
          </p:cNvSpPr>
          <p:nvPr/>
        </p:nvSpPr>
        <p:spPr bwMode="auto">
          <a:xfrm>
            <a:off x="179512" y="2419097"/>
            <a:ext cx="8784976" cy="3988785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400" b="1" i="0" dirty="0" smtClean="0"/>
              <a:t>Test methods</a:t>
            </a:r>
          </a:p>
          <a:p>
            <a:pPr lvl="1"/>
            <a:r>
              <a:rPr lang="en-US" sz="1800" i="0" dirty="0" smtClean="0"/>
              <a:t>The index test was the algorithm using maternal factors, MAP, </a:t>
            </a:r>
            <a:r>
              <a:rPr lang="en-US" sz="1800" i="0" dirty="0" err="1" smtClean="0"/>
              <a:t>UtA</a:t>
            </a:r>
            <a:r>
              <a:rPr lang="en-US" sz="1800" i="0" dirty="0" smtClean="0"/>
              <a:t>-PI, PAPP-A and </a:t>
            </a:r>
            <a:r>
              <a:rPr lang="en-US" sz="1800" i="0" dirty="0" err="1" smtClean="0"/>
              <a:t>PlGF</a:t>
            </a:r>
            <a:r>
              <a:rPr lang="en-US" sz="1800" i="0" dirty="0" smtClean="0"/>
              <a:t>. </a:t>
            </a:r>
          </a:p>
          <a:p>
            <a:pPr lvl="2"/>
            <a:r>
              <a:rPr lang="en-US" sz="1400" i="0" dirty="0" smtClean="0"/>
              <a:t>Maternal factors were recorded</a:t>
            </a:r>
          </a:p>
          <a:p>
            <a:pPr lvl="2"/>
            <a:r>
              <a:rPr lang="en-US" sz="1400" i="0" dirty="0" smtClean="0"/>
              <a:t>MAP (</a:t>
            </a:r>
            <a:r>
              <a:rPr lang="en-US" sz="1400" i="0" dirty="0" err="1" smtClean="0"/>
              <a:t>MoM</a:t>
            </a:r>
            <a:r>
              <a:rPr lang="en-US" sz="1400" i="0" dirty="0" smtClean="0"/>
              <a:t>) was measured by validated automated devices</a:t>
            </a:r>
          </a:p>
          <a:p>
            <a:pPr lvl="2"/>
            <a:r>
              <a:rPr lang="en-US" sz="1400" i="0" dirty="0" err="1" smtClean="0"/>
              <a:t>Colour</a:t>
            </a:r>
            <a:r>
              <a:rPr lang="en-US" sz="1400" i="0" dirty="0" smtClean="0"/>
              <a:t> Doppler ultrasound was used to measure left and right uterine artery average PI value</a:t>
            </a:r>
          </a:p>
          <a:p>
            <a:pPr lvl="2"/>
            <a:r>
              <a:rPr lang="en-US" sz="1400" i="0" dirty="0" smtClean="0"/>
              <a:t>Serum PAPP-A and PlGF were measured on the DELFIA Xpress random access platform </a:t>
            </a:r>
          </a:p>
          <a:p>
            <a:pPr lvl="1"/>
            <a:r>
              <a:rPr lang="en-US" sz="1800" i="0" dirty="0" smtClean="0"/>
              <a:t>This was carried out at 11+0 to 13+6 weeks gestation</a:t>
            </a:r>
          </a:p>
          <a:p>
            <a:pPr lvl="1"/>
            <a:r>
              <a:rPr lang="en-US" sz="1800" i="0" dirty="0" smtClean="0"/>
              <a:t>The target condition was preeclampsia</a:t>
            </a:r>
          </a:p>
          <a:p>
            <a:pPr lvl="1"/>
            <a:r>
              <a:rPr lang="en-US" sz="1800" i="0" dirty="0"/>
              <a:t>Women at high risk of &gt;</a:t>
            </a:r>
            <a:r>
              <a:rPr lang="en-US" sz="1800" i="0" dirty="0" smtClean="0"/>
              <a:t>1:100 </a:t>
            </a:r>
            <a:r>
              <a:rPr lang="en-US" sz="1800" i="0" dirty="0"/>
              <a:t>were invited to participate in a double blind trial of aspirin 150mg daily compared to placebo from </a:t>
            </a:r>
            <a:r>
              <a:rPr lang="en-US" sz="1800" i="0" dirty="0" smtClean="0"/>
              <a:t>11</a:t>
            </a:r>
            <a:r>
              <a:rPr lang="en-GB" sz="1800" i="0" dirty="0"/>
              <a:t>–</a:t>
            </a:r>
            <a:r>
              <a:rPr lang="en-US" sz="1800" i="0" dirty="0" smtClean="0"/>
              <a:t>14 </a:t>
            </a:r>
            <a:r>
              <a:rPr lang="en-US" sz="1800" i="0" dirty="0"/>
              <a:t>weeks until 36 weeks’ </a:t>
            </a:r>
            <a:r>
              <a:rPr lang="en-US" sz="1800" i="0" dirty="0" smtClean="0"/>
              <a:t>gestation</a:t>
            </a:r>
            <a:endParaRPr lang="en-US" sz="1800" i="0" dirty="0"/>
          </a:p>
          <a:p>
            <a:pPr lvl="1"/>
            <a:endParaRPr lang="en-US" sz="1800" i="0" dirty="0"/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0" y="1052513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n-US" sz="1400" b="1" i="0" dirty="0">
                <a:solidFill>
                  <a:schemeClr val="bg1"/>
                </a:solidFill>
              </a:rPr>
              <a:t>ASPRE trial: performance of screening for </a:t>
            </a:r>
            <a:r>
              <a:rPr lang="en-US" sz="1400" b="1" i="0" dirty="0" smtClean="0">
                <a:solidFill>
                  <a:schemeClr val="bg1"/>
                </a:solidFill>
              </a:rPr>
              <a:t>preterm pre-eclampsia </a:t>
            </a:r>
            <a:endParaRPr lang="en-US" sz="1400" b="1" i="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smtClean="0">
                <a:solidFill>
                  <a:schemeClr val="bg1"/>
                </a:solidFill>
              </a:rPr>
              <a:t>D.L. </a:t>
            </a:r>
            <a:r>
              <a:rPr lang="de-DE" altLang="it-IT" sz="1400" dirty="0" err="1">
                <a:solidFill>
                  <a:schemeClr val="bg1"/>
                </a:solidFill>
              </a:rPr>
              <a:t>Rolnik</a:t>
            </a:r>
            <a:r>
              <a:rPr lang="de-DE" altLang="it-IT" sz="1400" dirty="0">
                <a:solidFill>
                  <a:schemeClr val="bg1"/>
                </a:solidFill>
              </a:rPr>
              <a:t> et al.</a:t>
            </a:r>
            <a:r>
              <a:rPr lang="en-GB" altLang="it-IT" sz="1400" dirty="0">
                <a:solidFill>
                  <a:schemeClr val="bg1"/>
                </a:solidFill>
              </a:rPr>
              <a:t>, UOG 2017</a:t>
            </a: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2819400" y="1676400"/>
            <a:ext cx="35655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/>
              <a:t>Methods</a:t>
            </a:r>
            <a:endParaRPr lang="en-GB" altLang="it-IT" sz="2400" b="1" i="0" dirty="0"/>
          </a:p>
        </p:txBody>
      </p:sp>
    </p:spTree>
    <p:extLst>
      <p:ext uri="{BB962C8B-B14F-4D97-AF65-F5344CB8AC3E}">
        <p14:creationId xmlns:p14="http://schemas.microsoft.com/office/powerpoint/2010/main" val="21416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7656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57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Rectangle 19"/>
          <p:cNvSpPr>
            <a:spLocks noChangeArrowheads="1"/>
          </p:cNvSpPr>
          <p:nvPr/>
        </p:nvSpPr>
        <p:spPr bwMode="auto">
          <a:xfrm>
            <a:off x="395536" y="2631397"/>
            <a:ext cx="8496944" cy="3274743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000" b="1" i="0" dirty="0" smtClean="0"/>
              <a:t>Outcome</a:t>
            </a:r>
          </a:p>
          <a:p>
            <a:pPr lvl="1"/>
            <a:r>
              <a:rPr lang="en-US" sz="1800" i="0" dirty="0" smtClean="0"/>
              <a:t>PE </a:t>
            </a:r>
            <a:r>
              <a:rPr lang="en-US" sz="1800" i="0" dirty="0" smtClean="0"/>
              <a:t>defined using ISSHP guidelines</a:t>
            </a:r>
          </a:p>
          <a:p>
            <a:pPr lvl="3">
              <a:buFont typeface="Arial"/>
              <a:buChar char="•"/>
            </a:pPr>
            <a:r>
              <a:rPr lang="en-US" sz="1600" i="0" dirty="0" smtClean="0"/>
              <a:t>Hypertension with a systolic of ≥ 140 and/or a diastolic of ≥ 90 on at least two occasions 4 h apart</a:t>
            </a:r>
          </a:p>
          <a:p>
            <a:pPr lvl="3">
              <a:buFont typeface="Arial"/>
              <a:buChar char="•"/>
            </a:pPr>
            <a:r>
              <a:rPr lang="en-US" sz="1600" i="0" dirty="0" smtClean="0"/>
              <a:t>Proteinuria ≥300mg in 24hrs or at least ++ on dipstick analysis of urine</a:t>
            </a:r>
          </a:p>
          <a:p>
            <a:pPr lvl="3">
              <a:buFont typeface="Arial"/>
              <a:buChar char="•"/>
            </a:pPr>
            <a:r>
              <a:rPr lang="en-US" sz="1600" i="0" dirty="0" smtClean="0"/>
              <a:t>Superimposed preeclampsia was defined as significant proteinuria on a background of chronic hypertension</a:t>
            </a:r>
          </a:p>
          <a:p>
            <a:pPr lvl="1"/>
            <a:r>
              <a:rPr lang="en-US" sz="1800" i="0" dirty="0" smtClean="0"/>
              <a:t>In the screened population, the false positive rate and detection rates for delivery with preeclampsia &lt; 37 weeks and ≥ 37 weeks gestation were estimated after adjustment for the effect of aspirin (62% reduction in those treated with aspirin)</a:t>
            </a: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0" y="1052513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n-US" sz="1400" b="1" i="0" dirty="0">
                <a:solidFill>
                  <a:schemeClr val="bg1"/>
                </a:solidFill>
              </a:rPr>
              <a:t>ASPRE trial: performance of screening for </a:t>
            </a:r>
            <a:r>
              <a:rPr lang="en-US" sz="1400" b="1" i="0" dirty="0" smtClean="0">
                <a:solidFill>
                  <a:schemeClr val="bg1"/>
                </a:solidFill>
              </a:rPr>
              <a:t>preterm pre-eclampsia </a:t>
            </a:r>
            <a:endParaRPr lang="en-US" sz="1400" b="1" i="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smtClean="0">
                <a:solidFill>
                  <a:schemeClr val="bg1"/>
                </a:solidFill>
              </a:rPr>
              <a:t>D.L. </a:t>
            </a:r>
            <a:r>
              <a:rPr lang="de-DE" altLang="it-IT" sz="1400" dirty="0" err="1">
                <a:solidFill>
                  <a:schemeClr val="bg1"/>
                </a:solidFill>
              </a:rPr>
              <a:t>Rolnik</a:t>
            </a:r>
            <a:r>
              <a:rPr lang="de-DE" altLang="it-IT" sz="1400" dirty="0">
                <a:solidFill>
                  <a:schemeClr val="bg1"/>
                </a:solidFill>
              </a:rPr>
              <a:t> et al.</a:t>
            </a:r>
            <a:r>
              <a:rPr lang="en-GB" altLang="it-IT" sz="1400" dirty="0">
                <a:solidFill>
                  <a:schemeClr val="bg1"/>
                </a:solidFill>
              </a:rPr>
              <a:t>, UOG 2017</a:t>
            </a: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2819400" y="1676400"/>
            <a:ext cx="35655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/>
              <a:t>Methods</a:t>
            </a:r>
            <a:endParaRPr lang="en-GB" altLang="it-IT" sz="2400" b="1" i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7676" y="2348880"/>
            <a:ext cx="4026568" cy="4109590"/>
          </a:xfrm>
          <a:prstGeom prst="rect">
            <a:avLst/>
          </a:prstGeom>
        </p:spPr>
      </p:pic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" name="Picture 3" descr="ISUOG-red-banne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4" descr="UOG reversed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228600" y="1599183"/>
            <a:ext cx="86423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400" b="1" i="0" dirty="0" smtClean="0"/>
              <a:t>Results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50825" y="1052513"/>
            <a:ext cx="8642350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n-US" sz="1400" b="1" i="0" dirty="0">
                <a:solidFill>
                  <a:schemeClr val="bg1"/>
                </a:solidFill>
              </a:rPr>
              <a:t>ASPRE trial: performance of screening for </a:t>
            </a:r>
            <a:r>
              <a:rPr lang="en-US" sz="1400" b="1" i="0" dirty="0" smtClean="0">
                <a:solidFill>
                  <a:schemeClr val="bg1"/>
                </a:solidFill>
              </a:rPr>
              <a:t>preterm pre-eclampsia </a:t>
            </a:r>
            <a:endParaRPr lang="en-US" sz="1400" b="1" i="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smtClean="0">
                <a:solidFill>
                  <a:schemeClr val="bg1"/>
                </a:solidFill>
              </a:rPr>
              <a:t>D.L. </a:t>
            </a:r>
            <a:r>
              <a:rPr lang="de-DE" altLang="it-IT" sz="1400" dirty="0" err="1">
                <a:solidFill>
                  <a:schemeClr val="bg1"/>
                </a:solidFill>
              </a:rPr>
              <a:t>Rolnik</a:t>
            </a:r>
            <a:r>
              <a:rPr lang="de-DE" altLang="it-IT" sz="1400" dirty="0">
                <a:solidFill>
                  <a:schemeClr val="bg1"/>
                </a:solidFill>
              </a:rPr>
              <a:t> et al.</a:t>
            </a:r>
            <a:r>
              <a:rPr lang="en-GB" altLang="it-IT" sz="1400" dirty="0">
                <a:solidFill>
                  <a:schemeClr val="bg1"/>
                </a:solidFill>
              </a:rPr>
              <a:t>, UOG 2017</a:t>
            </a:r>
          </a:p>
        </p:txBody>
      </p:sp>
      <p:sp>
        <p:nvSpPr>
          <p:cNvPr id="7" name="Rectangle 6"/>
          <p:cNvSpPr/>
          <p:nvPr/>
        </p:nvSpPr>
        <p:spPr>
          <a:xfrm>
            <a:off x="476831" y="2132856"/>
            <a:ext cx="306606" cy="36899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179512" y="1988840"/>
            <a:ext cx="5112568" cy="4608512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/>
              <a:t>Flowchart summarizing screening for preterm PE</a:t>
            </a:r>
          </a:p>
          <a:p>
            <a:pPr lvl="1"/>
            <a:r>
              <a:rPr lang="en-US" sz="1600" dirty="0" smtClean="0"/>
              <a:t>26 941 women were included in this study </a:t>
            </a:r>
          </a:p>
          <a:p>
            <a:pPr lvl="1"/>
            <a:r>
              <a:rPr lang="en-US" sz="1600" dirty="0" smtClean="0"/>
              <a:t>2707 (10%) were screen positive with a risk of PE &gt;1:100</a:t>
            </a:r>
          </a:p>
          <a:p>
            <a:r>
              <a:rPr lang="en-US" sz="2400" dirty="0" smtClean="0"/>
              <a:t>PE risk:</a:t>
            </a:r>
          </a:p>
          <a:p>
            <a:pPr lvl="1"/>
            <a:r>
              <a:rPr lang="en-US" sz="1600" dirty="0"/>
              <a:t>Placebo group (n=806)</a:t>
            </a:r>
          </a:p>
          <a:p>
            <a:pPr lvl="2"/>
            <a:r>
              <a:rPr lang="en-US" sz="1200" dirty="0"/>
              <a:t>4.3% preterm PE</a:t>
            </a:r>
          </a:p>
          <a:p>
            <a:pPr lvl="2"/>
            <a:r>
              <a:rPr lang="en-US" sz="1200" dirty="0"/>
              <a:t>7.3% term PE</a:t>
            </a:r>
          </a:p>
          <a:p>
            <a:pPr lvl="1"/>
            <a:r>
              <a:rPr lang="en-US" sz="1600" dirty="0"/>
              <a:t>Treatment group (n=785)</a:t>
            </a:r>
          </a:p>
          <a:p>
            <a:pPr lvl="2"/>
            <a:r>
              <a:rPr lang="en-US" sz="1200" dirty="0"/>
              <a:t>4.3% preterm PE </a:t>
            </a:r>
            <a:r>
              <a:rPr lang="en-US" sz="800" dirty="0"/>
              <a:t>(adjusted by 62% given this was the effect of reducing PE risk by administering aspirin)</a:t>
            </a:r>
          </a:p>
          <a:p>
            <a:pPr lvl="2"/>
            <a:r>
              <a:rPr lang="en-US" sz="1200" dirty="0"/>
              <a:t>6.8% term PE</a:t>
            </a:r>
          </a:p>
          <a:p>
            <a:pPr lvl="1"/>
            <a:r>
              <a:rPr lang="en-US" sz="1600" dirty="0"/>
              <a:t>Did not participate in the trial (n=1116)</a:t>
            </a:r>
          </a:p>
          <a:p>
            <a:pPr lvl="2"/>
            <a:r>
              <a:rPr lang="en-US" sz="1200" dirty="0"/>
              <a:t>6.1% preterm PE</a:t>
            </a:r>
          </a:p>
          <a:p>
            <a:pPr lvl="2"/>
            <a:r>
              <a:rPr lang="en-US" sz="1200" dirty="0"/>
              <a:t>7.3% term PE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" name="Picture 3" descr="ISUOG-red-bann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4" descr="UOG reverse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228600" y="1599183"/>
            <a:ext cx="86423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400" b="1" i="0" dirty="0" smtClean="0"/>
              <a:t>Results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50825" y="1052513"/>
            <a:ext cx="8642350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n-US" sz="1400" b="1" i="0" dirty="0">
                <a:solidFill>
                  <a:schemeClr val="bg1"/>
                </a:solidFill>
              </a:rPr>
              <a:t>ASPRE trial: performance of screening for </a:t>
            </a:r>
            <a:r>
              <a:rPr lang="en-US" sz="1400" b="1" i="0" dirty="0" smtClean="0">
                <a:solidFill>
                  <a:schemeClr val="bg1"/>
                </a:solidFill>
              </a:rPr>
              <a:t>preterm pre-eclampsia </a:t>
            </a:r>
            <a:endParaRPr lang="en-US" sz="1400" b="1" i="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smtClean="0">
                <a:solidFill>
                  <a:schemeClr val="bg1"/>
                </a:solidFill>
              </a:rPr>
              <a:t>D.L. </a:t>
            </a:r>
            <a:r>
              <a:rPr lang="de-DE" altLang="it-IT" sz="1400" dirty="0" err="1">
                <a:solidFill>
                  <a:schemeClr val="bg1"/>
                </a:solidFill>
              </a:rPr>
              <a:t>Rolnik</a:t>
            </a:r>
            <a:r>
              <a:rPr lang="de-DE" altLang="it-IT" sz="1400" dirty="0">
                <a:solidFill>
                  <a:schemeClr val="bg1"/>
                </a:solidFill>
              </a:rPr>
              <a:t> et al.</a:t>
            </a:r>
            <a:r>
              <a:rPr lang="en-GB" altLang="it-IT" sz="1400" dirty="0">
                <a:solidFill>
                  <a:schemeClr val="bg1"/>
                </a:solidFill>
              </a:rPr>
              <a:t>, UOG 2017</a:t>
            </a:r>
          </a:p>
        </p:txBody>
      </p:sp>
      <p:sp>
        <p:nvSpPr>
          <p:cNvPr id="7" name="Rectangle 6"/>
          <p:cNvSpPr/>
          <p:nvPr/>
        </p:nvSpPr>
        <p:spPr>
          <a:xfrm>
            <a:off x="476831" y="2132856"/>
            <a:ext cx="306606" cy="36899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250825" y="2060848"/>
            <a:ext cx="8497640" cy="468052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Primary outcome</a:t>
            </a:r>
            <a:endParaRPr lang="en-US" sz="2000" b="1" dirty="0"/>
          </a:p>
          <a:p>
            <a:pPr lvl="1"/>
            <a:r>
              <a:rPr lang="en-US" sz="2000" dirty="0" smtClean="0"/>
              <a:t>Risk </a:t>
            </a:r>
            <a:r>
              <a:rPr lang="en-US" sz="2000" dirty="0" smtClean="0"/>
              <a:t>of PE in the study </a:t>
            </a:r>
            <a:r>
              <a:rPr lang="en-US" sz="2000" dirty="0" smtClean="0"/>
              <a:t>population:</a:t>
            </a:r>
            <a:endParaRPr lang="en-US" sz="2000" dirty="0" smtClean="0"/>
          </a:p>
          <a:p>
            <a:pPr lvl="2"/>
            <a:r>
              <a:rPr lang="en-US" sz="1800" dirty="0" smtClean="0"/>
              <a:t>0.7% </a:t>
            </a:r>
            <a:r>
              <a:rPr lang="en-US" sz="1800" dirty="0" smtClean="0"/>
              <a:t>preterm PE</a:t>
            </a:r>
          </a:p>
          <a:p>
            <a:pPr lvl="2"/>
            <a:r>
              <a:rPr lang="en-US" sz="1800" dirty="0" smtClean="0"/>
              <a:t>1.7% </a:t>
            </a:r>
            <a:r>
              <a:rPr lang="en-US" sz="1800" dirty="0" smtClean="0"/>
              <a:t>term PE</a:t>
            </a:r>
          </a:p>
          <a:p>
            <a:pPr lvl="2"/>
            <a:r>
              <a:rPr lang="en-US" sz="1800" dirty="0" smtClean="0"/>
              <a:t>97.6% no </a:t>
            </a:r>
            <a:r>
              <a:rPr lang="en-US" sz="1800" dirty="0" smtClean="0"/>
              <a:t>PE</a:t>
            </a:r>
          </a:p>
          <a:p>
            <a:pPr lvl="1"/>
            <a:r>
              <a:rPr lang="en-US" sz="2000" dirty="0" smtClean="0"/>
              <a:t>Risk </a:t>
            </a:r>
            <a:r>
              <a:rPr lang="en-US" sz="2000" dirty="0" smtClean="0"/>
              <a:t>of </a:t>
            </a:r>
            <a:r>
              <a:rPr lang="en-US" sz="2000" dirty="0" smtClean="0"/>
              <a:t>PE </a:t>
            </a:r>
            <a:r>
              <a:rPr lang="en-US" sz="2000" dirty="0" smtClean="0"/>
              <a:t>using the </a:t>
            </a:r>
            <a:r>
              <a:rPr lang="en-US" sz="2000" dirty="0" smtClean="0"/>
              <a:t>first-trimester </a:t>
            </a:r>
            <a:r>
              <a:rPr lang="en-US" sz="2000" dirty="0" smtClean="0"/>
              <a:t>algorithm screen using a risk </a:t>
            </a:r>
            <a:r>
              <a:rPr lang="en-US" sz="2000" dirty="0" smtClean="0"/>
              <a:t>cut-off </a:t>
            </a:r>
            <a:r>
              <a:rPr lang="en-US" sz="2000" dirty="0" smtClean="0"/>
              <a:t>of </a:t>
            </a:r>
            <a:r>
              <a:rPr lang="en-US" sz="2000" dirty="0" smtClean="0"/>
              <a:t>1 in 100</a:t>
            </a:r>
            <a:endParaRPr lang="en-US" sz="2000" dirty="0" smtClean="0"/>
          </a:p>
          <a:p>
            <a:pPr lvl="2"/>
            <a:r>
              <a:rPr lang="en-US" sz="1800" dirty="0" smtClean="0"/>
              <a:t>Detection rate was</a:t>
            </a:r>
          </a:p>
          <a:p>
            <a:pPr lvl="3"/>
            <a:r>
              <a:rPr lang="en-US" sz="1800" dirty="0" smtClean="0"/>
              <a:t>76.7% (138/180) </a:t>
            </a:r>
            <a:r>
              <a:rPr lang="en-US" sz="1800" dirty="0" smtClean="0"/>
              <a:t>for preterm </a:t>
            </a:r>
            <a:r>
              <a:rPr lang="en-US" sz="1800" dirty="0" smtClean="0"/>
              <a:t>PE</a:t>
            </a:r>
          </a:p>
          <a:p>
            <a:pPr lvl="3"/>
            <a:r>
              <a:rPr lang="en-US" sz="1800" dirty="0" smtClean="0"/>
              <a:t>43.1% (194/450) for term PE</a:t>
            </a:r>
          </a:p>
          <a:p>
            <a:pPr lvl="2"/>
            <a:r>
              <a:rPr lang="en-US" sz="1800" dirty="0" smtClean="0"/>
              <a:t>S</a:t>
            </a:r>
            <a:r>
              <a:rPr lang="en-US" sz="1800" dirty="0" smtClean="0"/>
              <a:t>creen-positive </a:t>
            </a:r>
            <a:r>
              <a:rPr lang="en-US" sz="1800" dirty="0" smtClean="0"/>
              <a:t>rate of 10.5% </a:t>
            </a:r>
            <a:endParaRPr lang="en-US" sz="1800" dirty="0"/>
          </a:p>
          <a:p>
            <a:pPr lvl="2"/>
            <a:r>
              <a:rPr lang="en-US" sz="1800" dirty="0" smtClean="0"/>
              <a:t>False-positive </a:t>
            </a:r>
            <a:r>
              <a:rPr lang="en-US" sz="1800" dirty="0" smtClean="0"/>
              <a:t>rate </a:t>
            </a:r>
            <a:r>
              <a:rPr lang="en-US" sz="1800" dirty="0" smtClean="0"/>
              <a:t>of 9.2</a:t>
            </a:r>
            <a:r>
              <a:rPr lang="en-US" sz="1800" dirty="0" smtClean="0"/>
              <a:t>% </a:t>
            </a:r>
          </a:p>
        </p:txBody>
      </p:sp>
    </p:spTree>
    <p:extLst>
      <p:ext uri="{BB962C8B-B14F-4D97-AF65-F5344CB8AC3E}">
        <p14:creationId xmlns:p14="http://schemas.microsoft.com/office/powerpoint/2010/main" val="57909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9734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735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0" y="990600"/>
            <a:ext cx="9144000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n-US" sz="1400" b="1" i="0" dirty="0">
                <a:solidFill>
                  <a:schemeClr val="bg1"/>
                </a:solidFill>
              </a:rPr>
              <a:t>ASPRE trial: performance of screening for </a:t>
            </a:r>
            <a:r>
              <a:rPr lang="en-US" sz="1400" b="1" i="0" dirty="0" smtClean="0">
                <a:solidFill>
                  <a:schemeClr val="bg1"/>
                </a:solidFill>
              </a:rPr>
              <a:t>preterm pre-eclampsia </a:t>
            </a:r>
            <a:endParaRPr lang="en-US" sz="1400" b="1" i="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smtClean="0">
                <a:solidFill>
                  <a:schemeClr val="bg1"/>
                </a:solidFill>
              </a:rPr>
              <a:t>D.L. </a:t>
            </a:r>
            <a:r>
              <a:rPr lang="de-DE" altLang="it-IT" sz="1400" dirty="0" err="1">
                <a:solidFill>
                  <a:schemeClr val="bg1"/>
                </a:solidFill>
              </a:rPr>
              <a:t>Rolnik</a:t>
            </a:r>
            <a:r>
              <a:rPr lang="de-DE" altLang="it-IT" sz="1400" dirty="0">
                <a:solidFill>
                  <a:schemeClr val="bg1"/>
                </a:solidFill>
              </a:rPr>
              <a:t> et al.</a:t>
            </a:r>
            <a:r>
              <a:rPr lang="en-GB" altLang="it-IT" sz="1400" dirty="0">
                <a:solidFill>
                  <a:schemeClr val="bg1"/>
                </a:solidFill>
              </a:rPr>
              <a:t>, UOG 2017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301994"/>
              </p:ext>
            </p:extLst>
          </p:nvPr>
        </p:nvGraphicFramePr>
        <p:xfrm>
          <a:off x="611560" y="2924944"/>
          <a:ext cx="8323284" cy="20167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939280"/>
                <a:gridCol w="2135532"/>
                <a:gridCol w="2016224"/>
                <a:gridCol w="2232248"/>
              </a:tblGrid>
              <a:tr h="320040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Detection rate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False-positive rate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Preterm PE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Term PE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ASPRE</a:t>
                      </a:r>
                      <a:r>
                        <a:rPr lang="en-US" baseline="0" dirty="0" smtClean="0"/>
                        <a:t> cohort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77%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43%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9.2%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Population</a:t>
                      </a:r>
                      <a:r>
                        <a:rPr lang="en-US" baseline="0" dirty="0" smtClean="0"/>
                        <a:t> used to develop the screening model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77%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38%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10%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8478" y="1916832"/>
            <a:ext cx="8828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0" dirty="0" smtClean="0"/>
              <a:t>Comparison of the detection rate and false positive rate of the screening algorithm used in the ASPRE trial compared to the population the algorithm was developed in</a:t>
            </a:r>
            <a:endParaRPr lang="en-US" i="0" dirty="0"/>
          </a:p>
        </p:txBody>
      </p:sp>
    </p:spTree>
    <p:extLst>
      <p:ext uri="{BB962C8B-B14F-4D97-AF65-F5344CB8AC3E}">
        <p14:creationId xmlns:p14="http://schemas.microsoft.com/office/powerpoint/2010/main" val="372691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3798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799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1747" name="TextBox 1"/>
          <p:cNvSpPr txBox="1">
            <a:spLocks noChangeArrowheads="1"/>
          </p:cNvSpPr>
          <p:nvPr/>
        </p:nvSpPr>
        <p:spPr bwMode="auto">
          <a:xfrm>
            <a:off x="228600" y="2060848"/>
            <a:ext cx="8642350" cy="404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2000" b="1" i="0" dirty="0" smtClean="0"/>
              <a:t>Findings</a:t>
            </a:r>
          </a:p>
          <a:p>
            <a:pPr marL="1028700" lvl="1" eaLnBrk="1" hangingPunct="1"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1800" i="0" dirty="0" smtClean="0"/>
              <a:t>The estimated detection rate of screening by maternal factors, MAP, </a:t>
            </a:r>
            <a:r>
              <a:rPr lang="en-US" sz="1800" i="0" dirty="0" err="1" smtClean="0"/>
              <a:t>UtA</a:t>
            </a:r>
            <a:r>
              <a:rPr lang="en-US" sz="1800" i="0" dirty="0" smtClean="0"/>
              <a:t>-PI, PAPP-A and PlGF for the ASPRE population compared to the population used to develop the algorithm respectively was:</a:t>
            </a:r>
          </a:p>
          <a:p>
            <a:pPr marL="1428750" lvl="2" eaLnBrk="1" hangingPunct="1">
              <a:lnSpc>
                <a:spcPct val="50000"/>
              </a:lnSpc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1400" i="0" dirty="0" smtClean="0"/>
              <a:t>77% and 77% for preterm PE</a:t>
            </a:r>
          </a:p>
          <a:p>
            <a:pPr marL="1428750" lvl="2" eaLnBrk="1" hangingPunct="1">
              <a:lnSpc>
                <a:spcPct val="50000"/>
              </a:lnSpc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1400" i="0" dirty="0" smtClean="0"/>
              <a:t>43% and 38% for term PE</a:t>
            </a:r>
          </a:p>
          <a:p>
            <a:pPr marL="1428750" lvl="2" eaLnBrk="1" hangingPunct="1">
              <a:lnSpc>
                <a:spcPct val="50000"/>
              </a:lnSpc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1400" i="0" dirty="0" smtClean="0"/>
              <a:t>False-positive rate 9.2% and 10% </a:t>
            </a:r>
            <a:endParaRPr lang="en-US" sz="2000" b="1" i="0" dirty="0" smtClean="0"/>
          </a:p>
          <a:p>
            <a:pPr marL="285750" indent="-285750" eaLnBrk="1" hangingPunct="1"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2000" b="1" i="0" dirty="0" smtClean="0"/>
              <a:t>Study limitations</a:t>
            </a:r>
          </a:p>
          <a:p>
            <a:pPr marL="1028700" lvl="1" eaLnBrk="1" hangingPunct="1"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1800" i="0" dirty="0" smtClean="0"/>
              <a:t>This study demonstrated a reduced risk of PE in those administered aspirin. Therefore, the incidence of PE in this group was reduced. This group was therefore adjusted to take this into account</a:t>
            </a:r>
          </a:p>
          <a:p>
            <a:pPr marL="1028700" lvl="1" eaLnBrk="1" hangingPunct="1"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1800" i="0" dirty="0" smtClean="0"/>
              <a:t>This was not a non-intervention validation study</a:t>
            </a:r>
          </a:p>
        </p:txBody>
      </p:sp>
      <p:sp>
        <p:nvSpPr>
          <p:cNvPr id="33796" name="Rectangle 1"/>
          <p:cNvSpPr>
            <a:spLocks noChangeArrowheads="1"/>
          </p:cNvSpPr>
          <p:nvPr/>
        </p:nvSpPr>
        <p:spPr bwMode="auto">
          <a:xfrm>
            <a:off x="3733800" y="1600200"/>
            <a:ext cx="210346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/>
              <a:t>Discussion</a:t>
            </a:r>
            <a:endParaRPr lang="en-GB" altLang="it-IT" sz="2400" dirty="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1052513"/>
            <a:ext cx="9144000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n-US" sz="1400" b="1" i="0" dirty="0">
                <a:solidFill>
                  <a:schemeClr val="bg1"/>
                </a:solidFill>
              </a:rPr>
              <a:t>ASPRE trial: performance of screening for </a:t>
            </a:r>
            <a:r>
              <a:rPr lang="en-US" sz="1400" b="1" i="0" dirty="0" smtClean="0">
                <a:solidFill>
                  <a:schemeClr val="bg1"/>
                </a:solidFill>
              </a:rPr>
              <a:t>preterm pre-eclampsia </a:t>
            </a:r>
            <a:endParaRPr lang="en-US" sz="1400" b="1" i="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smtClean="0">
                <a:solidFill>
                  <a:schemeClr val="bg1"/>
                </a:solidFill>
              </a:rPr>
              <a:t>D.L. </a:t>
            </a:r>
            <a:r>
              <a:rPr lang="de-DE" altLang="it-IT" sz="1400" dirty="0" err="1">
                <a:solidFill>
                  <a:schemeClr val="bg1"/>
                </a:solidFill>
              </a:rPr>
              <a:t>Rolnik</a:t>
            </a:r>
            <a:r>
              <a:rPr lang="de-DE" altLang="it-IT" sz="1400" dirty="0">
                <a:solidFill>
                  <a:schemeClr val="bg1"/>
                </a:solidFill>
              </a:rPr>
              <a:t> et al.</a:t>
            </a:r>
            <a:r>
              <a:rPr lang="en-GB" altLang="it-IT" sz="1400" dirty="0">
                <a:solidFill>
                  <a:schemeClr val="bg1"/>
                </a:solidFill>
              </a:rPr>
              <a:t>, UOG 2017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39456</TotalTime>
  <Words>1150</Words>
  <Application>Microsoft Office PowerPoint</Application>
  <PresentationFormat>On-screen Show (4:3)</PresentationFormat>
  <Paragraphs>130</Paragraphs>
  <Slides>12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Default Design</vt:lpstr>
      <vt:lpstr>5_Default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ISUOGUSR</dc:creator>
  <cp:lastModifiedBy>Renata Kotsia</cp:lastModifiedBy>
  <cp:revision>720</cp:revision>
  <cp:lastPrinted>2011-09-13T15:07:48Z</cp:lastPrinted>
  <dcterms:created xsi:type="dcterms:W3CDTF">2016-05-13T18:06:14Z</dcterms:created>
  <dcterms:modified xsi:type="dcterms:W3CDTF">2017-09-26T10:35:01Z</dcterms:modified>
</cp:coreProperties>
</file>