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5"/>
  </p:notesMasterIdLst>
  <p:sldIdLst>
    <p:sldId id="329" r:id="rId3"/>
    <p:sldId id="349" r:id="rId4"/>
    <p:sldId id="384" r:id="rId5"/>
    <p:sldId id="389" r:id="rId6"/>
    <p:sldId id="361" r:id="rId7"/>
    <p:sldId id="379" r:id="rId8"/>
    <p:sldId id="387" r:id="rId9"/>
    <p:sldId id="370" r:id="rId10"/>
    <p:sldId id="353" r:id="rId11"/>
    <p:sldId id="381" r:id="rId12"/>
    <p:sldId id="383" r:id="rId13"/>
    <p:sldId id="371" r:id="rId1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mc="http://schemas.openxmlformats.org/markup-compatibility/2006" xmlns:mv="urn:schemas-microsoft-com:mac:vml"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2" autoAdjust="0"/>
    <p:restoredTop sz="99657" autoAdjust="0"/>
  </p:normalViewPr>
  <p:slideViewPr>
    <p:cSldViewPr>
      <p:cViewPr>
        <p:scale>
          <a:sx n="109" d="100"/>
          <a:sy n="109" d="100"/>
        </p:scale>
        <p:origin x="-582" y="96"/>
      </p:cViewPr>
      <p:guideLst>
        <p:guide orient="horz" pos="618"/>
        <p:guide pos="1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26/09/2017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4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5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*** The baseline characteristics table is now in the </a:t>
            </a:r>
            <a:r>
              <a:rPr lang="en-US" sz="1200" dirty="0" err="1" smtClean="0"/>
              <a:t>supp</a:t>
            </a:r>
            <a:r>
              <a:rPr lang="en-US" sz="1200" dirty="0" smtClean="0"/>
              <a:t> file which I don’t have access to.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6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0724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EB534B-8D8E-4508-AEC5-73920049AD32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4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October 2017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435280" cy="2582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2000" b="1" i="0" dirty="0"/>
              <a:t>ASPRE trial: performance </a:t>
            </a:r>
            <a:r>
              <a:rPr lang="en-US" sz="2000" b="1" i="0" dirty="0" smtClean="0"/>
              <a:t>of screening for preterm pre-eclampsia </a:t>
            </a:r>
          </a:p>
          <a:p>
            <a:pPr>
              <a:buNone/>
            </a:pPr>
            <a:endParaRPr lang="en-US" sz="1800" b="1" i="0" dirty="0" smtClean="0"/>
          </a:p>
          <a:p>
            <a:pPr>
              <a:buNone/>
            </a:pPr>
            <a:r>
              <a:rPr lang="en-US" sz="1800" i="0" dirty="0" smtClean="0"/>
              <a:t>D.L. </a:t>
            </a:r>
            <a:r>
              <a:rPr lang="en-US" sz="1800" i="0" dirty="0" err="1" smtClean="0"/>
              <a:t>Rolnik</a:t>
            </a:r>
            <a:r>
              <a:rPr lang="en-US" sz="1800" i="0" dirty="0" smtClean="0"/>
              <a:t>, D. </a:t>
            </a:r>
            <a:r>
              <a:rPr lang="en-US" sz="1800" i="0" dirty="0"/>
              <a:t>Wright, </a:t>
            </a:r>
            <a:r>
              <a:rPr lang="en-US" sz="1800" i="0" dirty="0" smtClean="0"/>
              <a:t>L.C. </a:t>
            </a:r>
            <a:r>
              <a:rPr lang="en-US" sz="1800" i="0" dirty="0"/>
              <a:t>Poon, </a:t>
            </a:r>
            <a:r>
              <a:rPr lang="en-US" sz="1800" i="0" dirty="0" smtClean="0"/>
              <a:t>A. </a:t>
            </a:r>
            <a:r>
              <a:rPr lang="en-US" sz="1800" i="0" dirty="0" err="1" smtClean="0"/>
              <a:t>Syngelaki</a:t>
            </a:r>
            <a:r>
              <a:rPr lang="en-US" sz="1800" i="0" dirty="0" smtClean="0"/>
              <a:t>, N. </a:t>
            </a:r>
            <a:r>
              <a:rPr lang="en-US" sz="1800" i="0" dirty="0"/>
              <a:t>O’Gorman, </a:t>
            </a:r>
            <a:r>
              <a:rPr lang="en-US" sz="1800" i="0" dirty="0" smtClean="0"/>
              <a:t>C. </a:t>
            </a:r>
            <a:r>
              <a:rPr lang="en-US" sz="1800" i="0" dirty="0"/>
              <a:t>De </a:t>
            </a:r>
            <a:r>
              <a:rPr lang="en-US" sz="1800" i="0" dirty="0" err="1"/>
              <a:t>Paco</a:t>
            </a:r>
            <a:r>
              <a:rPr lang="en-US" sz="1800" i="0" dirty="0"/>
              <a:t> </a:t>
            </a:r>
            <a:r>
              <a:rPr lang="en-US" sz="1800" i="0" dirty="0" err="1" smtClean="0"/>
              <a:t>Matallana</a:t>
            </a:r>
            <a:r>
              <a:rPr lang="en-US" sz="1800" i="0" dirty="0" smtClean="0"/>
              <a:t>, R. </a:t>
            </a:r>
            <a:r>
              <a:rPr lang="en-US" sz="1800" i="0" dirty="0" err="1" smtClean="0"/>
              <a:t>Akolekar</a:t>
            </a:r>
            <a:r>
              <a:rPr lang="en-US" sz="1800" i="0" dirty="0" smtClean="0"/>
              <a:t>, S. Cicero, D. </a:t>
            </a:r>
            <a:r>
              <a:rPr lang="en-US" sz="1800" i="0" dirty="0" err="1" smtClean="0"/>
              <a:t>Janga</a:t>
            </a:r>
            <a:r>
              <a:rPr lang="en-US" sz="1800" i="0" dirty="0" smtClean="0"/>
              <a:t>, M. Singh, F.S. Molina, N. </a:t>
            </a:r>
            <a:r>
              <a:rPr lang="en-US" sz="1800" i="0" dirty="0" err="1" smtClean="0"/>
              <a:t>Persico</a:t>
            </a:r>
            <a:r>
              <a:rPr lang="en-US" sz="1800" i="0" dirty="0" smtClean="0"/>
              <a:t>, J.C. Jani, W. </a:t>
            </a:r>
            <a:r>
              <a:rPr lang="en-US" sz="1800" i="0" dirty="0" err="1" smtClean="0"/>
              <a:t>Plasencia</a:t>
            </a:r>
            <a:r>
              <a:rPr lang="en-US" sz="1800" i="0" dirty="0" smtClean="0"/>
              <a:t>, G. </a:t>
            </a:r>
            <a:r>
              <a:rPr lang="en-US" sz="1800" i="0" dirty="0" err="1"/>
              <a:t>Papaioannou</a:t>
            </a:r>
            <a:r>
              <a:rPr lang="en-US" sz="1800" i="0" dirty="0"/>
              <a:t>, </a:t>
            </a:r>
            <a:r>
              <a:rPr lang="en-US" sz="1800" i="0" dirty="0" smtClean="0"/>
              <a:t>K. </a:t>
            </a:r>
            <a:r>
              <a:rPr lang="en-US" sz="1800" i="0" dirty="0" err="1" smtClean="0"/>
              <a:t>Tenenbaum-Gavish</a:t>
            </a:r>
            <a:r>
              <a:rPr lang="en-US" sz="1800" i="0" dirty="0" smtClean="0"/>
              <a:t>, K.H. </a:t>
            </a:r>
            <a:r>
              <a:rPr lang="en-US" sz="1800" i="0" dirty="0" err="1"/>
              <a:t>Nicolaides</a:t>
            </a:r>
            <a:endParaRPr lang="en-US" sz="1800" i="0" dirty="0"/>
          </a:p>
          <a:p>
            <a:pPr>
              <a:buNone/>
            </a:pPr>
            <a:endParaRPr lang="sv-SE" sz="1800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i="0" dirty="0"/>
              <a:t>October </a:t>
            </a:r>
            <a:r>
              <a:rPr lang="it-IT" sz="1800" i="0" dirty="0" smtClean="0"/>
              <a:t>2017, </a:t>
            </a:r>
            <a:r>
              <a:rPr lang="it-IT" sz="1800" i="0" dirty="0"/>
              <a:t>Volume </a:t>
            </a:r>
            <a:r>
              <a:rPr lang="it-IT" sz="1800" i="0" dirty="0" smtClean="0"/>
              <a:t>50, Issue 4, pages 492</a:t>
            </a:r>
            <a:r>
              <a:rPr lang="en-GB" sz="1800" i="0" dirty="0"/>
              <a:t>–</a:t>
            </a:r>
            <a:r>
              <a:rPr lang="it-IT" sz="1800" i="0" dirty="0" smtClean="0"/>
              <a:t>495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sz="1800" b="1" i="0" dirty="0" smtClean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1981200" y="5715000"/>
            <a:ext cx="626320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Dr Fiona Brownfoot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381000" y="1988840"/>
                <a:ext cx="8458200" cy="4308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2000" b="1" i="0" dirty="0" smtClean="0"/>
                  <a:t>Implications </a:t>
                </a:r>
                <a:r>
                  <a:rPr lang="en-US" sz="2000" b="1" i="0" dirty="0"/>
                  <a:t>for practice</a:t>
                </a:r>
              </a:p>
              <a:p>
                <a:pPr marL="1028700" lvl="1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1600" i="0" dirty="0" smtClean="0"/>
                  <a:t>In women </a:t>
                </a:r>
                <a:r>
                  <a:rPr lang="en-US" sz="1600" i="0" dirty="0" smtClean="0"/>
                  <a:t>with </a:t>
                </a:r>
                <a:r>
                  <a:rPr lang="en-US" sz="1600" i="0" dirty="0" smtClean="0"/>
                  <a:t>singleton pregnancy </a:t>
                </a:r>
                <a:r>
                  <a:rPr lang="en-US" sz="1600" i="0" dirty="0" smtClean="0"/>
                  <a:t>identified </a:t>
                </a:r>
                <a:r>
                  <a:rPr lang="en-US" sz="1600" i="0" dirty="0" smtClean="0"/>
                  <a:t>to be </a:t>
                </a:r>
                <a:r>
                  <a:rPr lang="en-US" sz="1600" i="0" dirty="0" smtClean="0"/>
                  <a:t>at high </a:t>
                </a:r>
                <a:r>
                  <a:rPr lang="en-US" sz="1600" i="0" dirty="0" smtClean="0"/>
                  <a:t>risk (&gt;1:100) </a:t>
                </a:r>
                <a:r>
                  <a:rPr lang="en-US" sz="1600" i="0" dirty="0"/>
                  <a:t>for preterm PE by </a:t>
                </a:r>
                <a:r>
                  <a:rPr lang="en-US" sz="1600" i="0" dirty="0" smtClean="0"/>
                  <a:t>first-trimester </a:t>
                </a:r>
                <a:r>
                  <a:rPr lang="en-US" sz="1600" i="0" dirty="0" smtClean="0"/>
                  <a:t>screening, </a:t>
                </a:r>
                <a:r>
                  <a:rPr lang="en-US" sz="1600" i="0" dirty="0" smtClean="0"/>
                  <a:t>administration of aspirin at a dose of 150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i="0" dirty="0" smtClean="0"/>
                  <a:t>mg per day from 11-14 weeks until 36 weeks gestation reduces the incidence of preterm PE by &gt;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i="0" dirty="0" smtClean="0"/>
                  <a:t>60</a:t>
                </a:r>
                <a:r>
                  <a:rPr lang="en-US" sz="1600" i="0" dirty="0" smtClean="0"/>
                  <a:t>%.</a:t>
                </a:r>
                <a:endParaRPr lang="en-US" sz="1600" i="0" dirty="0" smtClean="0"/>
              </a:p>
              <a:p>
                <a:pPr marL="1028700" lvl="1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1600" i="0" dirty="0" smtClean="0"/>
                  <a:t>Current guidelines recommend the use of aspirin based on maternal factors alone. </a:t>
                </a:r>
              </a:p>
              <a:p>
                <a:pPr marL="1428750" lvl="2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1200" i="0" dirty="0" smtClean="0"/>
                  <a:t>NICE guideline recommends aspirin if </a:t>
                </a:r>
                <a:r>
                  <a:rPr lang="en-US" sz="1200" i="0" dirty="0" smtClean="0"/>
                  <a:t>patient presents </a:t>
                </a:r>
                <a:r>
                  <a:rPr lang="en-US" sz="1200" i="0" dirty="0" smtClean="0"/>
                  <a:t>with a number of maternal factors. This guideline detects 39% of preterm PE at a false-positive rate of 10%</a:t>
                </a:r>
              </a:p>
              <a:p>
                <a:pPr marL="1428750" lvl="2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1200" i="0" dirty="0" smtClean="0"/>
                  <a:t>ACOG guideline </a:t>
                </a:r>
                <a:r>
                  <a:rPr lang="en-US" sz="1200" i="0" dirty="0" smtClean="0"/>
                  <a:t>recommends </a:t>
                </a:r>
                <a:r>
                  <a:rPr lang="en-US" sz="1200" i="0" dirty="0" smtClean="0"/>
                  <a:t>use of aspirin in women with </a:t>
                </a:r>
                <a:r>
                  <a:rPr lang="en-US" sz="1200" i="0" dirty="0" smtClean="0"/>
                  <a:t>history </a:t>
                </a:r>
                <a:r>
                  <a:rPr lang="en-US" sz="1200" i="0" dirty="0" smtClean="0"/>
                  <a:t>of PE that resulted in delivery before 34 </a:t>
                </a:r>
                <a:r>
                  <a:rPr lang="en-US" sz="1200" i="0" dirty="0" smtClean="0"/>
                  <a:t>weeks. </a:t>
                </a:r>
                <a:r>
                  <a:rPr lang="en-US" sz="1200" i="0" dirty="0" smtClean="0"/>
                  <a:t>This subgroup constitutes 0.3% of pregnancies and includes only 5% of women who develop PE</a:t>
                </a:r>
              </a:p>
              <a:p>
                <a:pPr marL="1028700" lvl="1" eaLnBrk="1" hangingPunct="1">
                  <a:spcBef>
                    <a:spcPct val="0"/>
                  </a:spcBef>
                  <a:spcAft>
                    <a:spcPts val="1200"/>
                  </a:spcAft>
                  <a:defRPr/>
                </a:pPr>
                <a:r>
                  <a:rPr lang="en-US" sz="1600" i="0" dirty="0" smtClean="0"/>
                  <a:t>The proposed first-trimester screening used in this study is by far superior to the screening method and recommendation for aspirin use of NICE or ACOG guidelines. </a:t>
                </a:r>
              </a:p>
            </p:txBody>
          </p:sp>
        </mc:Choice>
        <mc:Fallback>
          <p:sp>
            <p:nvSpPr>
              <p:cNvPr id="5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988840"/>
                <a:ext cx="8458200" cy="4308872"/>
              </a:xfrm>
              <a:prstGeom prst="rect">
                <a:avLst/>
              </a:prstGeom>
              <a:blipFill rotWithShape="1">
                <a:blip r:embed="rId4"/>
                <a:stretch>
                  <a:fillRect l="-649" t="-566" r="-433" b="-8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33800" y="16002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905000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Conclusions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ontent Placeholder 9"/>
          <p:cNvSpPr txBox="1">
            <a:spLocks/>
          </p:cNvSpPr>
          <p:nvPr/>
        </p:nvSpPr>
        <p:spPr bwMode="auto">
          <a:xfrm>
            <a:off x="457200" y="2971800"/>
            <a:ext cx="8153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i="0" noProof="0" dirty="0" smtClean="0"/>
              <a:t>Use of the </a:t>
            </a:r>
            <a:r>
              <a:rPr lang="en-US" sz="2000" i="0" dirty="0" smtClean="0"/>
              <a:t>first-trimester</a:t>
            </a:r>
            <a:r>
              <a:rPr lang="en-US" sz="2000" i="0" noProof="0" dirty="0" smtClean="0"/>
              <a:t> algorithm in the ASPRE cohort results in comparable detection rates of preterm PE to that detected in the original population it was developed 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913" y="1916832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47973" y="2492896"/>
            <a:ext cx="8639175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What is your current screening policy for PE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How effective is this current policy in detecting PE?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What cut-off or trigger is used to implement aspirin prophylaxis?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What are the implications of the current study findings?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Why would you introduce </a:t>
            </a:r>
            <a:r>
              <a:rPr lang="en-US" altLang="it-IT" sz="2000" i="0" dirty="0" err="1" smtClean="0"/>
              <a:t>multimarker</a:t>
            </a:r>
            <a:r>
              <a:rPr lang="en-US" altLang="it-IT" sz="2000" i="0" dirty="0" smtClean="0"/>
              <a:t> screening using MAP, </a:t>
            </a:r>
            <a:r>
              <a:rPr lang="en-US" altLang="it-IT" sz="2000" i="0" dirty="0" err="1" smtClean="0"/>
              <a:t>UtA</a:t>
            </a:r>
            <a:r>
              <a:rPr lang="en-US" altLang="it-IT" sz="2000" i="0" dirty="0" smtClean="0"/>
              <a:t> Doppler, PAPP-A and PlGF?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it-IT" sz="2000" i="0" dirty="0" smtClean="0"/>
              <a:t>What barriers are there to implementing such a screening </a:t>
            </a:r>
            <a:r>
              <a:rPr lang="en-US" altLang="it-IT" sz="2000" i="0" dirty="0" err="1" smtClean="0"/>
              <a:t>programme</a:t>
            </a:r>
            <a:r>
              <a:rPr lang="en-US" altLang="it-IT" sz="2000" i="0" dirty="0" smtClean="0"/>
              <a:t>?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84776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6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600" b="1" i="0" dirty="0" smtClean="0">
                <a:solidFill>
                  <a:schemeClr val="bg1"/>
                </a:solidFill>
              </a:rPr>
              <a:t>preterm pre-eclampsia </a:t>
            </a:r>
            <a:endParaRPr lang="en-US" sz="16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600" dirty="0" smtClean="0">
                <a:solidFill>
                  <a:schemeClr val="bg1"/>
                </a:solidFill>
              </a:rPr>
              <a:t>D.L. </a:t>
            </a:r>
            <a:r>
              <a:rPr lang="de-DE" altLang="it-IT" sz="1600" dirty="0" err="1">
                <a:solidFill>
                  <a:schemeClr val="bg1"/>
                </a:solidFill>
              </a:rPr>
              <a:t>Rolnik</a:t>
            </a:r>
            <a:r>
              <a:rPr lang="de-DE" altLang="it-IT" sz="1600" dirty="0">
                <a:solidFill>
                  <a:schemeClr val="bg1"/>
                </a:solidFill>
              </a:rPr>
              <a:t> et al.</a:t>
            </a:r>
            <a:r>
              <a:rPr lang="en-GB" altLang="it-IT" sz="1600" dirty="0">
                <a:solidFill>
                  <a:schemeClr val="bg1"/>
                </a:solidFill>
              </a:rPr>
              <a:t>, UOG 2017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48000" y="2057400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Aim of the study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</a:t>
            </a:r>
            <a:r>
              <a:rPr lang="en-GB" altLang="it-IT" sz="1400" dirty="0" smtClean="0">
                <a:solidFill>
                  <a:schemeClr val="bg1"/>
                </a:solidFill>
              </a:rPr>
              <a:t>2017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3276600"/>
            <a:ext cx="8382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i="0" dirty="0" smtClean="0"/>
              <a:t>To assess </a:t>
            </a:r>
            <a:r>
              <a:rPr lang="en-US" sz="2400" i="0" dirty="0"/>
              <a:t>the accuracy of the </a:t>
            </a:r>
            <a:r>
              <a:rPr lang="en-US" sz="2400" i="0" dirty="0" smtClean="0"/>
              <a:t>previously reported first-trimester model of screening for </a:t>
            </a:r>
            <a:r>
              <a:rPr lang="en-US" sz="2400" i="0" dirty="0" smtClean="0"/>
              <a:t>pre-eclampsia (PE) </a:t>
            </a:r>
            <a:r>
              <a:rPr lang="en-US" sz="2400" i="0" dirty="0" smtClean="0"/>
              <a:t>in the screened population of the ASPRE study.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251520" y="2317524"/>
            <a:ext cx="8712968" cy="405649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0" dirty="0" smtClean="0"/>
              <a:t>Study design</a:t>
            </a:r>
          </a:p>
          <a:p>
            <a:pPr lvl="1"/>
            <a:r>
              <a:rPr lang="en-US" sz="2000" i="0" dirty="0" smtClean="0"/>
              <a:t>Prospective, multicenter study </a:t>
            </a:r>
            <a:endParaRPr lang="en-US" i="0" dirty="0" smtClean="0"/>
          </a:p>
          <a:p>
            <a:r>
              <a:rPr lang="en-US" sz="2400" b="1" i="0" dirty="0" smtClean="0"/>
              <a:t>Setting</a:t>
            </a:r>
            <a:endParaRPr lang="en-US" sz="2000" i="0" dirty="0" smtClean="0"/>
          </a:p>
          <a:p>
            <a:pPr lvl="1"/>
            <a:r>
              <a:rPr lang="en-US" sz="2000" i="0" dirty="0" smtClean="0"/>
              <a:t>Thirteen hospitals in five different countries including the UK, Spain, Italy, Belgium, Greece and Israel (February to September 2015).</a:t>
            </a:r>
          </a:p>
          <a:p>
            <a:r>
              <a:rPr lang="en-US" sz="2400" b="1" i="0" dirty="0" smtClean="0"/>
              <a:t>Participants</a:t>
            </a:r>
          </a:p>
          <a:p>
            <a:pPr lvl="1"/>
            <a:r>
              <a:rPr lang="en-US" sz="2000" b="1" i="0" dirty="0" smtClean="0"/>
              <a:t>Included: </a:t>
            </a:r>
            <a:r>
              <a:rPr lang="en-US" sz="2000" i="0" dirty="0" smtClean="0"/>
              <a:t>women presenting for a booking visit for routine care with a singleton pregnancy at 11+0 to 13+6 weeks gestation</a:t>
            </a:r>
          </a:p>
          <a:p>
            <a:pPr lvl="1"/>
            <a:r>
              <a:rPr lang="en-US" sz="2000" b="1" i="0" dirty="0" smtClean="0"/>
              <a:t>Excluded: </a:t>
            </a:r>
            <a:r>
              <a:rPr lang="en-US" sz="2000" i="0" dirty="0" smtClean="0"/>
              <a:t>Maternal age &lt;18 years or major structural anomaly on ultrasound. Pregnancies ending with no follow up or in termination or miscarriage were also excluded. 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19400" y="16002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79512" y="2419097"/>
            <a:ext cx="8784976" cy="398878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i="0" dirty="0" smtClean="0"/>
              <a:t>Test methods</a:t>
            </a:r>
          </a:p>
          <a:p>
            <a:pPr lvl="1"/>
            <a:r>
              <a:rPr lang="en-US" sz="1800" i="0" dirty="0" smtClean="0"/>
              <a:t>The index test was the algorithm using maternal factors, MAP, </a:t>
            </a:r>
            <a:r>
              <a:rPr lang="en-US" sz="1800" i="0" dirty="0" err="1" smtClean="0"/>
              <a:t>UtA</a:t>
            </a:r>
            <a:r>
              <a:rPr lang="en-US" sz="1800" i="0" dirty="0" smtClean="0"/>
              <a:t>-PI, PAPP-A and </a:t>
            </a:r>
            <a:r>
              <a:rPr lang="en-US" sz="1800" i="0" dirty="0" err="1" smtClean="0"/>
              <a:t>PlGF</a:t>
            </a:r>
            <a:r>
              <a:rPr lang="en-US" sz="1800" i="0" dirty="0" smtClean="0"/>
              <a:t>. </a:t>
            </a:r>
          </a:p>
          <a:p>
            <a:pPr lvl="2"/>
            <a:r>
              <a:rPr lang="en-US" sz="1400" i="0" dirty="0" smtClean="0"/>
              <a:t>Maternal factors were recorded</a:t>
            </a:r>
          </a:p>
          <a:p>
            <a:pPr lvl="2"/>
            <a:r>
              <a:rPr lang="en-US" sz="1400" i="0" dirty="0" smtClean="0"/>
              <a:t>MAP (</a:t>
            </a:r>
            <a:r>
              <a:rPr lang="en-US" sz="1400" i="0" dirty="0" err="1" smtClean="0"/>
              <a:t>MoM</a:t>
            </a:r>
            <a:r>
              <a:rPr lang="en-US" sz="1400" i="0" dirty="0" smtClean="0"/>
              <a:t>) was measured by validated automated devices</a:t>
            </a:r>
          </a:p>
          <a:p>
            <a:pPr lvl="2"/>
            <a:r>
              <a:rPr lang="en-US" sz="1400" i="0" dirty="0" err="1" smtClean="0"/>
              <a:t>Colour</a:t>
            </a:r>
            <a:r>
              <a:rPr lang="en-US" sz="1400" i="0" dirty="0" smtClean="0"/>
              <a:t> Doppler ultrasound was used to measure left and right uterine artery average PI value</a:t>
            </a:r>
          </a:p>
          <a:p>
            <a:pPr lvl="2"/>
            <a:r>
              <a:rPr lang="en-US" sz="1400" i="0" dirty="0" smtClean="0"/>
              <a:t>Serum PAPP-A and PlGF were measured on the DELFIA Xpress random access platform </a:t>
            </a:r>
          </a:p>
          <a:p>
            <a:pPr lvl="1"/>
            <a:r>
              <a:rPr lang="en-US" sz="1800" i="0" dirty="0" smtClean="0"/>
              <a:t>This was carried out at 11+0 to 13+6 weeks gestation</a:t>
            </a:r>
          </a:p>
          <a:p>
            <a:pPr lvl="1"/>
            <a:r>
              <a:rPr lang="en-US" sz="1800" i="0" dirty="0" smtClean="0"/>
              <a:t>The target condition was preeclampsia</a:t>
            </a:r>
          </a:p>
          <a:p>
            <a:pPr lvl="1"/>
            <a:r>
              <a:rPr lang="en-US" sz="1800" i="0" dirty="0"/>
              <a:t>Women at high risk of &gt;</a:t>
            </a:r>
            <a:r>
              <a:rPr lang="en-US" sz="1800" i="0" dirty="0" smtClean="0"/>
              <a:t>1:100 </a:t>
            </a:r>
            <a:r>
              <a:rPr lang="en-US" sz="1800" i="0" dirty="0"/>
              <a:t>were invited to participate in a double blind trial of aspirin 150mg daily compared to placebo from </a:t>
            </a:r>
            <a:r>
              <a:rPr lang="en-US" sz="1800" i="0" dirty="0" smtClean="0"/>
              <a:t>11</a:t>
            </a:r>
            <a:r>
              <a:rPr lang="en-GB" sz="1800" i="0" dirty="0"/>
              <a:t>–</a:t>
            </a:r>
            <a:r>
              <a:rPr lang="en-US" sz="1800" i="0" dirty="0" smtClean="0"/>
              <a:t>14 </a:t>
            </a:r>
            <a:r>
              <a:rPr lang="en-US" sz="1800" i="0" dirty="0"/>
              <a:t>weeks until 36 weeks’ </a:t>
            </a:r>
            <a:r>
              <a:rPr lang="en-US" sz="1800" i="0" dirty="0" smtClean="0"/>
              <a:t>gestation</a:t>
            </a:r>
            <a:endParaRPr lang="en-US" sz="1800" i="0" dirty="0"/>
          </a:p>
          <a:p>
            <a:pPr lvl="1"/>
            <a:endParaRPr lang="en-US" sz="1800" i="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  <p:extLst>
      <p:ext uri="{BB962C8B-B14F-4D97-AF65-F5344CB8AC3E}">
        <p14:creationId xmlns:p14="http://schemas.microsoft.com/office/powerpoint/2010/main" val="21416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95536" y="2631397"/>
            <a:ext cx="8496944" cy="327474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 smtClean="0"/>
              <a:t>Outcome</a:t>
            </a:r>
          </a:p>
          <a:p>
            <a:pPr lvl="1"/>
            <a:r>
              <a:rPr lang="en-US" sz="1800" i="0" dirty="0" smtClean="0"/>
              <a:t>PE </a:t>
            </a:r>
            <a:r>
              <a:rPr lang="en-US" sz="1800" i="0" dirty="0" smtClean="0"/>
              <a:t>defined using ISSHP guidelines</a:t>
            </a:r>
          </a:p>
          <a:p>
            <a:pPr lvl="3">
              <a:buFont typeface="Arial"/>
              <a:buChar char="•"/>
            </a:pPr>
            <a:r>
              <a:rPr lang="en-US" sz="1600" i="0" dirty="0" smtClean="0"/>
              <a:t>Hypertension with a systolic of ≥ 140 and/or a diastolic of ≥ 90 on at least two occasions 4 h apart</a:t>
            </a:r>
          </a:p>
          <a:p>
            <a:pPr lvl="3">
              <a:buFont typeface="Arial"/>
              <a:buChar char="•"/>
            </a:pPr>
            <a:r>
              <a:rPr lang="en-US" sz="1600" i="0" dirty="0" smtClean="0"/>
              <a:t>Proteinuria ≥300mg in 24hrs or at least ++ on dipstick analysis of urine</a:t>
            </a:r>
          </a:p>
          <a:p>
            <a:pPr lvl="3">
              <a:buFont typeface="Arial"/>
              <a:buChar char="•"/>
            </a:pPr>
            <a:r>
              <a:rPr lang="en-US" sz="1600" i="0" dirty="0" smtClean="0"/>
              <a:t>Superimposed preeclampsia was defined as significant proteinuria on a background of chronic hypertension</a:t>
            </a:r>
          </a:p>
          <a:p>
            <a:pPr lvl="1"/>
            <a:r>
              <a:rPr lang="en-US" sz="1800" i="0" dirty="0" smtClean="0"/>
              <a:t>In the screened population, the false positive rate and detection rates for delivery with preeclampsia &lt; 37 weeks and ≥ 37 weeks gestation were estimated after adjustment for the effect of aspirin (62% reduction in those treated with aspirin)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7676" y="2348880"/>
            <a:ext cx="4026568" cy="4109590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99183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79512" y="1988840"/>
            <a:ext cx="5112568" cy="460851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Flowchart summarizing screening for preterm PE</a:t>
            </a:r>
          </a:p>
          <a:p>
            <a:pPr lvl="1"/>
            <a:r>
              <a:rPr lang="en-US" sz="1600" dirty="0" smtClean="0"/>
              <a:t>26 941 women were included in this study </a:t>
            </a:r>
          </a:p>
          <a:p>
            <a:pPr lvl="1"/>
            <a:r>
              <a:rPr lang="en-US" sz="1600" dirty="0" smtClean="0"/>
              <a:t>2707 (10%) were screen positive with a risk of PE &gt;1:100</a:t>
            </a:r>
          </a:p>
          <a:p>
            <a:r>
              <a:rPr lang="en-US" sz="2400" dirty="0" smtClean="0"/>
              <a:t>PE risk:</a:t>
            </a:r>
          </a:p>
          <a:p>
            <a:pPr lvl="1"/>
            <a:r>
              <a:rPr lang="en-US" sz="1600" dirty="0"/>
              <a:t>Placebo group (n=806)</a:t>
            </a:r>
          </a:p>
          <a:p>
            <a:pPr lvl="2"/>
            <a:r>
              <a:rPr lang="en-US" sz="1200" dirty="0"/>
              <a:t>4.3% preterm PE</a:t>
            </a:r>
          </a:p>
          <a:p>
            <a:pPr lvl="2"/>
            <a:r>
              <a:rPr lang="en-US" sz="1200" dirty="0"/>
              <a:t>7.3% term PE</a:t>
            </a:r>
          </a:p>
          <a:p>
            <a:pPr lvl="1"/>
            <a:r>
              <a:rPr lang="en-US" sz="1600" dirty="0"/>
              <a:t>Treatment group (n=785)</a:t>
            </a:r>
          </a:p>
          <a:p>
            <a:pPr lvl="2"/>
            <a:r>
              <a:rPr lang="en-US" sz="1200" dirty="0"/>
              <a:t>4.3% preterm PE </a:t>
            </a:r>
            <a:r>
              <a:rPr lang="en-US" sz="800" dirty="0"/>
              <a:t>(adjusted by 62% given this was the effect of reducing PE risk by administering aspirin)</a:t>
            </a:r>
          </a:p>
          <a:p>
            <a:pPr lvl="2"/>
            <a:r>
              <a:rPr lang="en-US" sz="1200" dirty="0"/>
              <a:t>6.8% term PE</a:t>
            </a:r>
          </a:p>
          <a:p>
            <a:pPr lvl="1"/>
            <a:r>
              <a:rPr lang="en-US" sz="1600" dirty="0"/>
              <a:t>Did not participate in the trial (n=1116)</a:t>
            </a:r>
          </a:p>
          <a:p>
            <a:pPr lvl="2"/>
            <a:r>
              <a:rPr lang="en-US" sz="1200" dirty="0"/>
              <a:t>6.1% preterm PE</a:t>
            </a:r>
          </a:p>
          <a:p>
            <a:pPr lvl="2"/>
            <a:r>
              <a:rPr lang="en-US" sz="1200" dirty="0"/>
              <a:t>7.3% term 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99183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0825" y="1052513"/>
            <a:ext cx="8642350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50825" y="2060848"/>
            <a:ext cx="8497640" cy="468052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Primary outcome</a:t>
            </a:r>
            <a:endParaRPr lang="en-US" sz="2000" b="1" dirty="0"/>
          </a:p>
          <a:p>
            <a:pPr lvl="1"/>
            <a:r>
              <a:rPr lang="en-US" sz="2000" dirty="0" smtClean="0"/>
              <a:t>Risk </a:t>
            </a:r>
            <a:r>
              <a:rPr lang="en-US" sz="2000" dirty="0" smtClean="0"/>
              <a:t>of PE in the study </a:t>
            </a:r>
            <a:r>
              <a:rPr lang="en-US" sz="2000" dirty="0" smtClean="0"/>
              <a:t>population:</a:t>
            </a:r>
            <a:endParaRPr lang="en-US" sz="2000" dirty="0" smtClean="0"/>
          </a:p>
          <a:p>
            <a:pPr lvl="2"/>
            <a:r>
              <a:rPr lang="en-US" sz="1800" dirty="0" smtClean="0"/>
              <a:t>0.7% </a:t>
            </a:r>
            <a:r>
              <a:rPr lang="en-US" sz="1800" dirty="0" smtClean="0"/>
              <a:t>preterm PE</a:t>
            </a:r>
          </a:p>
          <a:p>
            <a:pPr lvl="2"/>
            <a:r>
              <a:rPr lang="en-US" sz="1800" dirty="0" smtClean="0"/>
              <a:t>1.7% </a:t>
            </a:r>
            <a:r>
              <a:rPr lang="en-US" sz="1800" dirty="0" smtClean="0"/>
              <a:t>term PE</a:t>
            </a:r>
          </a:p>
          <a:p>
            <a:pPr lvl="2"/>
            <a:r>
              <a:rPr lang="en-US" sz="1800" dirty="0" smtClean="0"/>
              <a:t>97.6% no </a:t>
            </a:r>
            <a:r>
              <a:rPr lang="en-US" sz="1800" dirty="0" smtClean="0"/>
              <a:t>PE</a:t>
            </a:r>
          </a:p>
          <a:p>
            <a:pPr lvl="1"/>
            <a:r>
              <a:rPr lang="en-US" sz="2000" dirty="0" smtClean="0"/>
              <a:t>Risk </a:t>
            </a:r>
            <a:r>
              <a:rPr lang="en-US" sz="2000" dirty="0" smtClean="0"/>
              <a:t>of </a:t>
            </a:r>
            <a:r>
              <a:rPr lang="en-US" sz="2000" dirty="0" smtClean="0"/>
              <a:t>PE </a:t>
            </a:r>
            <a:r>
              <a:rPr lang="en-US" sz="2000" dirty="0" smtClean="0"/>
              <a:t>using the </a:t>
            </a:r>
            <a:r>
              <a:rPr lang="en-US" sz="2000" dirty="0" smtClean="0"/>
              <a:t>first-trimester </a:t>
            </a:r>
            <a:r>
              <a:rPr lang="en-US" sz="2000" dirty="0" smtClean="0"/>
              <a:t>algorithm screen using a risk </a:t>
            </a:r>
            <a:r>
              <a:rPr lang="en-US" sz="2000" dirty="0" smtClean="0"/>
              <a:t>cut-off </a:t>
            </a:r>
            <a:r>
              <a:rPr lang="en-US" sz="2000" dirty="0" smtClean="0"/>
              <a:t>of </a:t>
            </a:r>
            <a:r>
              <a:rPr lang="en-US" sz="2000" dirty="0" smtClean="0"/>
              <a:t>1 in 100</a:t>
            </a:r>
            <a:endParaRPr lang="en-US" sz="2000" dirty="0" smtClean="0"/>
          </a:p>
          <a:p>
            <a:pPr lvl="2"/>
            <a:r>
              <a:rPr lang="en-US" sz="1800" dirty="0" smtClean="0"/>
              <a:t>Detection rate was</a:t>
            </a:r>
          </a:p>
          <a:p>
            <a:pPr lvl="3"/>
            <a:r>
              <a:rPr lang="en-US" sz="1800" dirty="0" smtClean="0"/>
              <a:t>76.7% (138/180) </a:t>
            </a:r>
            <a:r>
              <a:rPr lang="en-US" sz="1800" dirty="0" smtClean="0"/>
              <a:t>for preterm </a:t>
            </a:r>
            <a:r>
              <a:rPr lang="en-US" sz="1800" dirty="0" smtClean="0"/>
              <a:t>PE</a:t>
            </a:r>
          </a:p>
          <a:p>
            <a:pPr lvl="3"/>
            <a:r>
              <a:rPr lang="en-US" sz="1800" dirty="0" smtClean="0"/>
              <a:t>43.1% (194/450) for term PE</a:t>
            </a:r>
          </a:p>
          <a:p>
            <a:pPr lvl="2"/>
            <a:r>
              <a:rPr lang="en-US" sz="1800" dirty="0" smtClean="0"/>
              <a:t>S</a:t>
            </a:r>
            <a:r>
              <a:rPr lang="en-US" sz="1800" dirty="0" smtClean="0"/>
              <a:t>creen-positive </a:t>
            </a:r>
            <a:r>
              <a:rPr lang="en-US" sz="1800" dirty="0" smtClean="0"/>
              <a:t>rate of 10.5% </a:t>
            </a:r>
            <a:endParaRPr lang="en-US" sz="1800" dirty="0"/>
          </a:p>
          <a:p>
            <a:pPr lvl="2"/>
            <a:r>
              <a:rPr lang="en-US" sz="1800" dirty="0" smtClean="0"/>
              <a:t>False-positive </a:t>
            </a:r>
            <a:r>
              <a:rPr lang="en-US" sz="1800" dirty="0" smtClean="0"/>
              <a:t>rate </a:t>
            </a:r>
            <a:r>
              <a:rPr lang="en-US" sz="1800" dirty="0" smtClean="0"/>
              <a:t>of 9.2</a:t>
            </a:r>
            <a:r>
              <a:rPr lang="en-US" sz="1800" dirty="0" smtClean="0"/>
              <a:t>% </a:t>
            </a:r>
          </a:p>
        </p:txBody>
      </p:sp>
    </p:spTree>
    <p:extLst>
      <p:ext uri="{BB962C8B-B14F-4D97-AF65-F5344CB8AC3E}">
        <p14:creationId xmlns:p14="http://schemas.microsoft.com/office/powerpoint/2010/main" val="57909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973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3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01994"/>
              </p:ext>
            </p:extLst>
          </p:nvPr>
        </p:nvGraphicFramePr>
        <p:xfrm>
          <a:off x="611560" y="2924944"/>
          <a:ext cx="8323284" cy="20167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939280"/>
                <a:gridCol w="2135532"/>
                <a:gridCol w="2016224"/>
                <a:gridCol w="2232248"/>
              </a:tblGrid>
              <a:tr h="320040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Detection rate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False-positive rate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Preterm PE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Term PE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ASPRE</a:t>
                      </a:r>
                      <a:r>
                        <a:rPr lang="en-US" baseline="0" dirty="0" smtClean="0"/>
                        <a:t> cohort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9.2%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Population</a:t>
                      </a:r>
                      <a:r>
                        <a:rPr lang="en-US" baseline="0" dirty="0" smtClean="0"/>
                        <a:t> used to develop the screening model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8478" y="1916832"/>
            <a:ext cx="8828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0" dirty="0" smtClean="0"/>
              <a:t>Comparison of the detection rate and false positive rate of the screening algorithm used in the ASPRE trial compared to the population the algorithm was developed in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37269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228600" y="2060848"/>
            <a:ext cx="864235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2000" b="1" i="0" dirty="0" smtClean="0"/>
              <a:t>Findings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i="0" dirty="0" smtClean="0"/>
              <a:t>The estimated detection rate of screening by maternal factors, MAP, </a:t>
            </a:r>
            <a:r>
              <a:rPr lang="en-US" sz="1800" i="0" dirty="0" err="1" smtClean="0"/>
              <a:t>UtA</a:t>
            </a:r>
            <a:r>
              <a:rPr lang="en-US" sz="1800" i="0" dirty="0" smtClean="0"/>
              <a:t>-PI, PAPP-A and PlGF for the ASPRE population compared to the population used to develop the algorithm respectively was:</a:t>
            </a:r>
          </a:p>
          <a:p>
            <a:pPr marL="1428750" lvl="2" eaLnBrk="1" hangingPunct="1">
              <a:lnSpc>
                <a:spcPct val="5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400" i="0" dirty="0" smtClean="0"/>
              <a:t>77% and 77% for preterm PE</a:t>
            </a:r>
          </a:p>
          <a:p>
            <a:pPr marL="1428750" lvl="2" eaLnBrk="1" hangingPunct="1">
              <a:lnSpc>
                <a:spcPct val="5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400" i="0" dirty="0" smtClean="0"/>
              <a:t>43% and 38% for term PE</a:t>
            </a:r>
          </a:p>
          <a:p>
            <a:pPr marL="1428750" lvl="2" eaLnBrk="1" hangingPunct="1">
              <a:lnSpc>
                <a:spcPct val="5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400" i="0" dirty="0" smtClean="0"/>
              <a:t>False-positive rate 9.2% and 10% </a:t>
            </a:r>
            <a:endParaRPr lang="en-US" sz="2000" b="1" i="0" dirty="0" smtClean="0"/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2000" b="1" i="0" dirty="0" smtClean="0"/>
              <a:t>Study limitations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i="0" dirty="0" smtClean="0"/>
              <a:t>This study demonstrated a reduced risk of PE in those administered aspirin. Therefore, the incidence of PE in this group was reduced. This group was therefore adjusted to take this into account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i="0" dirty="0" smtClean="0"/>
              <a:t>This was not a non-intervention validation study</a:t>
            </a:r>
          </a:p>
        </p:txBody>
      </p: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733800" y="16002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1052513"/>
            <a:ext cx="9144000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>
                <a:solidFill>
                  <a:schemeClr val="bg1"/>
                </a:solidFill>
              </a:rPr>
              <a:t>ASPRE trial: performance of screening for </a:t>
            </a:r>
            <a:r>
              <a:rPr lang="en-US" sz="1400" b="1" i="0" dirty="0" smtClean="0">
                <a:solidFill>
                  <a:schemeClr val="bg1"/>
                </a:solidFill>
              </a:rPr>
              <a:t>preterm pre-eclampsia </a:t>
            </a:r>
            <a:endParaRPr lang="en-US" sz="1400" b="1" i="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D.L. </a:t>
            </a:r>
            <a:r>
              <a:rPr lang="de-DE" altLang="it-IT" sz="1400" dirty="0" err="1">
                <a:solidFill>
                  <a:schemeClr val="bg1"/>
                </a:solidFill>
              </a:rPr>
              <a:t>Rolnik</a:t>
            </a:r>
            <a:r>
              <a:rPr lang="de-DE" altLang="it-IT" sz="1400" dirty="0">
                <a:solidFill>
                  <a:schemeClr val="bg1"/>
                </a:solidFill>
              </a:rPr>
              <a:t> et al.</a:t>
            </a:r>
            <a:r>
              <a:rPr lang="en-GB" altLang="it-IT" sz="1400" dirty="0">
                <a:solidFill>
                  <a:schemeClr val="bg1"/>
                </a:solidFill>
              </a:rPr>
              <a:t>, UOG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39456</TotalTime>
  <Words>1150</Words>
  <Application>Microsoft Office PowerPoint</Application>
  <PresentationFormat>On-screen Show (4:3)</PresentationFormat>
  <Paragraphs>130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Renata Kotsia</cp:lastModifiedBy>
  <cp:revision>720</cp:revision>
  <cp:lastPrinted>2011-09-13T15:07:48Z</cp:lastPrinted>
  <dcterms:created xsi:type="dcterms:W3CDTF">2016-05-13T18:06:14Z</dcterms:created>
  <dcterms:modified xsi:type="dcterms:W3CDTF">2017-09-26T10:35:01Z</dcterms:modified>
</cp:coreProperties>
</file>