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8"/>
  </p:notesMasterIdLst>
  <p:handoutMasterIdLst>
    <p:handoutMasterId r:id="rId19"/>
  </p:handoutMasterIdLst>
  <p:sldIdLst>
    <p:sldId id="329" r:id="rId3"/>
    <p:sldId id="350" r:id="rId4"/>
    <p:sldId id="349" r:id="rId5"/>
    <p:sldId id="384" r:id="rId6"/>
    <p:sldId id="396" r:id="rId7"/>
    <p:sldId id="432" r:id="rId8"/>
    <p:sldId id="379" r:id="rId9"/>
    <p:sldId id="433" r:id="rId10"/>
    <p:sldId id="429" r:id="rId11"/>
    <p:sldId id="428" r:id="rId12"/>
    <p:sldId id="431" r:id="rId13"/>
    <p:sldId id="353" r:id="rId14"/>
    <p:sldId id="422" r:id="rId15"/>
    <p:sldId id="423" r:id="rId16"/>
    <p:sldId id="424" r:id="rId17"/>
  </p:sldIdLst>
  <p:sldSz cx="9144000" cy="6858000" type="screen4x3"/>
  <p:notesSz cx="6761163" cy="9942513"/>
  <p:defaultTextStyle>
    <a:defPPr>
      <a:defRPr lang="en-GB"/>
    </a:defPPr>
    <a:lvl1pPr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D24"/>
    <a:srgbClr val="F2D6E4"/>
    <a:srgbClr val="EADEE7"/>
    <a:srgbClr val="445895"/>
    <a:srgbClr val="CDDEFF"/>
    <a:srgbClr val="002060"/>
    <a:srgbClr val="F0F3FB"/>
    <a:srgbClr val="E2E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9" autoAdjust="0"/>
    <p:restoredTop sz="95988" autoAdjust="0"/>
  </p:normalViewPr>
  <p:slideViewPr>
    <p:cSldViewPr>
      <p:cViewPr varScale="1">
        <p:scale>
          <a:sx n="111" d="100"/>
          <a:sy n="111" d="100"/>
        </p:scale>
        <p:origin x="906" y="108"/>
      </p:cViewPr>
      <p:guideLst>
        <p:guide orient="horz" pos="4319"/>
        <p:guide/>
      </p:guideLst>
    </p:cSldViewPr>
  </p:slideViewPr>
  <p:notesTextViewPr>
    <p:cViewPr>
      <p:scale>
        <a:sx n="100" d="100"/>
        <a:sy n="100" d="100"/>
      </p:scale>
      <p:origin x="0" y="0"/>
    </p:cViewPr>
  </p:notesTextViewPr>
  <p:sorterViewPr>
    <p:cViewPr>
      <p:scale>
        <a:sx n="100" d="100"/>
        <a:sy n="100" d="100"/>
      </p:scale>
      <p:origin x="0" y="17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700" cy="498836"/>
          </a:xfrm>
          <a:prstGeom prst="rect">
            <a:avLst/>
          </a:prstGeom>
        </p:spPr>
        <p:txBody>
          <a:bodyPr vert="horz" lIns="91440" tIns="45720" rIns="91440" bIns="45720" rtlCol="0"/>
          <a:lstStyle>
            <a:lvl1pPr algn="l">
              <a:defRPr sz="1185"/>
            </a:lvl1pPr>
          </a:lstStyle>
          <a:p>
            <a:endParaRPr lang="zh-CN" altLang="en-US"/>
          </a:p>
        </p:txBody>
      </p:sp>
      <p:sp>
        <p:nvSpPr>
          <p:cNvPr id="3" name="日期占位符 2"/>
          <p:cNvSpPr>
            <a:spLocks noGrp="1"/>
          </p:cNvSpPr>
          <p:nvPr>
            <p:ph type="dt" sz="quarter" idx="1"/>
          </p:nvPr>
        </p:nvSpPr>
        <p:spPr>
          <a:xfrm>
            <a:off x="3829581" y="0"/>
            <a:ext cx="2929700" cy="498836"/>
          </a:xfrm>
          <a:prstGeom prst="rect">
            <a:avLst/>
          </a:prstGeom>
        </p:spPr>
        <p:txBody>
          <a:bodyPr vert="horz" lIns="91440" tIns="45720" rIns="91440" bIns="45720" rtlCol="0"/>
          <a:lstStyle>
            <a:lvl1pPr algn="r">
              <a:defRPr sz="1185"/>
            </a:lvl1pPr>
          </a:lstStyle>
          <a:p>
            <a:fld id="{0F9B84EA-7D68-4D60-9CB1-D50884785D1C}" type="datetimeFigureOut">
              <a:rPr lang="zh-CN" altLang="en-US" smtClean="0"/>
              <a:t>2020/5/5</a:t>
            </a:fld>
            <a:endParaRPr lang="zh-CN" altLang="en-US"/>
          </a:p>
        </p:txBody>
      </p:sp>
      <p:sp>
        <p:nvSpPr>
          <p:cNvPr id="4" name="页脚占位符 3"/>
          <p:cNvSpPr>
            <a:spLocks noGrp="1"/>
          </p:cNvSpPr>
          <p:nvPr>
            <p:ph type="ftr" sz="quarter" idx="2"/>
          </p:nvPr>
        </p:nvSpPr>
        <p:spPr>
          <a:xfrm>
            <a:off x="0" y="9443360"/>
            <a:ext cx="2929700" cy="498835"/>
          </a:xfrm>
          <a:prstGeom prst="rect">
            <a:avLst/>
          </a:prstGeom>
        </p:spPr>
        <p:txBody>
          <a:bodyPr vert="horz" lIns="91440" tIns="45720" rIns="91440" bIns="45720" rtlCol="0" anchor="b"/>
          <a:lstStyle>
            <a:lvl1pPr algn="l">
              <a:defRPr sz="1185"/>
            </a:lvl1pPr>
          </a:lstStyle>
          <a:p>
            <a:endParaRPr lang="zh-CN" altLang="en-US"/>
          </a:p>
        </p:txBody>
      </p:sp>
      <p:sp>
        <p:nvSpPr>
          <p:cNvPr id="5" name="灯片编号占位符 4"/>
          <p:cNvSpPr>
            <a:spLocks noGrp="1"/>
          </p:cNvSpPr>
          <p:nvPr>
            <p:ph type="sldNum" sz="quarter" idx="3"/>
          </p:nvPr>
        </p:nvSpPr>
        <p:spPr>
          <a:xfrm>
            <a:off x="3829581" y="9443360"/>
            <a:ext cx="2929700" cy="498835"/>
          </a:xfrm>
          <a:prstGeom prst="rect">
            <a:avLst/>
          </a:prstGeom>
        </p:spPr>
        <p:txBody>
          <a:bodyPr vert="horz" lIns="91440" tIns="45720" rIns="91440" bIns="45720" rtlCol="0" anchor="b"/>
          <a:lstStyle>
            <a:lvl1pPr algn="r">
              <a:defRPr sz="1185"/>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hangingPunct="1">
              <a:defRPr sz="1200" i="0">
                <a:latin typeface="Arial" panose="020B0604020202020204" pitchFamily="34" charset="0"/>
              </a:defRPr>
            </a:lvl1pPr>
          </a:lstStyle>
          <a:p>
            <a:pPr>
              <a:defRPr/>
            </a:pPr>
            <a:endParaRPr lang="it-IT" dirty="0"/>
          </a:p>
        </p:txBody>
      </p:sp>
      <p:sp>
        <p:nvSpPr>
          <p:cNvPr id="3" name="Segnaposto data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hangingPunct="1">
              <a:defRPr sz="1200" i="0">
                <a:latin typeface="Arial" panose="020B0604020202020204" pitchFamily="34" charset="0"/>
              </a:defRPr>
            </a:lvl1pPr>
          </a:lstStyle>
          <a:p>
            <a:pPr>
              <a:defRPr/>
            </a:pPr>
            <a:fld id="{E85DC6F2-61F7-47F7-BDDB-8773C9C1B552}" type="datetimeFigureOut">
              <a:rPr lang="it-IT"/>
              <a:t>05/05/2020</a:t>
            </a:fld>
            <a:endParaRPr lang="it-IT" dirty="0"/>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hangingPunct="1">
              <a:defRPr sz="1200" i="0">
                <a:latin typeface="Arial" panose="020B0604020202020204" pitchFamily="34" charset="0"/>
              </a:defRPr>
            </a:lvl1pPr>
          </a:lstStyle>
          <a:p>
            <a:pPr>
              <a:defRPr/>
            </a:pPr>
            <a:endParaRPr lang="it-IT" dirty="0"/>
          </a:p>
        </p:txBody>
      </p:sp>
      <p:sp>
        <p:nvSpPr>
          <p:cNvPr id="7" name="Segnaposto numero diapositiva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lstStyle>
            <a:lvl1pPr algn="r" eaLnBrk="1" hangingPunct="1">
              <a:defRPr sz="1200" i="0">
                <a:cs typeface="Arial" panose="020B0604020202020204" pitchFamily="34" charset="0"/>
              </a:defRPr>
            </a:lvl1pPr>
          </a:lstStyle>
          <a:p>
            <a:pPr>
              <a:defRPr/>
            </a:pPr>
            <a:fld id="{7A07579C-B849-46E4-81D5-095676F8793D}" type="slidenum">
              <a:rPr lang="en-US"/>
              <a:t>‹#›</a:t>
            </a:fld>
            <a:endParaRPr lang="it-IT" dirty="0">
              <a:cs typeface="+mn-cs"/>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D345E7-095D-4628-A017-2AA883E147ED}" type="slidenum">
              <a:rPr lang="en-GB" altLang="it-IT" smtClean="0">
                <a:solidFill>
                  <a:srgbClr val="000000"/>
                </a:solidFill>
                <a:latin typeface="Arial" panose="020B0604020202020204" pitchFamily="34" charset="0"/>
              </a:rPr>
              <a:t>1</a:t>
            </a:fld>
            <a:endParaRPr lang="en-GB" altLang="it-IT" dirty="0">
              <a:solidFill>
                <a:srgbClr val="000000"/>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ln>
        </p:spPr>
      </p:sp>
      <p:sp>
        <p:nvSpPr>
          <p:cNvPr id="18436" name="Rectangle 3"/>
          <p:cNvSpPr>
            <a:spLocks noGrp="1" noChangeArrowheads="1"/>
          </p:cNvSpPr>
          <p:nvPr>
            <p:ph type="body" idx="1"/>
          </p:nvPr>
        </p:nvSpPr>
        <p:spPr bwMode="auto">
          <a:noFill/>
        </p:spPr>
        <p:txBody>
          <a:bodyPr wrap="square" numCol="1" anchor="t" anchorCtr="0" compatLnSpc="1"/>
          <a:lstStyle/>
          <a:p>
            <a:pPr eaLnBrk="1" hangingPunct="1"/>
            <a:endParaRPr lang="en-US" alt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t>11</a:t>
            </a:fld>
            <a:endParaRPr lang="it-IT" dirty="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ln>
        </p:spPr>
      </p:sp>
      <p:sp>
        <p:nvSpPr>
          <p:cNvPr id="34819" name="Segnaposto note 2"/>
          <p:cNvSpPr>
            <a:spLocks noGrp="1"/>
          </p:cNvSpPr>
          <p:nvPr>
            <p:ph type="body" idx="1"/>
          </p:nvPr>
        </p:nvSpPr>
        <p:spPr bwMode="auto">
          <a:noFill/>
        </p:spPr>
        <p:txBody>
          <a:bodyPr wrap="square" numCol="1" anchor="t" anchorCtr="0" compatLnSpc="1"/>
          <a:lstStyle/>
          <a:p>
            <a:pPr eaLnBrk="1" hangingPunct="1">
              <a:spcBef>
                <a:spcPct val="0"/>
              </a:spcBef>
            </a:pPr>
            <a:endParaRPr lang="it-IT" altLang="it-IT" dirty="0"/>
          </a:p>
        </p:txBody>
      </p:sp>
      <p:sp>
        <p:nvSpPr>
          <p:cNvPr id="34820" name="Segnaposto numero diapositiva 3"/>
          <p:cNvSpPr txBox="1">
            <a:spLocks noGrp="1"/>
          </p:cNvSpPr>
          <p:nvPr/>
        </p:nvSpPr>
        <p:spPr bwMode="auto">
          <a:xfrm>
            <a:off x="3829050" y="9444038"/>
            <a:ext cx="2930525" cy="496887"/>
          </a:xfrm>
          <a:prstGeom prst="rect">
            <a:avLst/>
          </a:prstGeom>
          <a:noFill/>
          <a:ln>
            <a:noFill/>
          </a:ln>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t>12</a:t>
            </a:fld>
            <a:endParaRPr lang="it-IT" altLang="it-IT" i="0" dirty="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ln>
        </p:spPr>
      </p:sp>
      <p:sp>
        <p:nvSpPr>
          <p:cNvPr id="59395" name="Segnaposto note 2"/>
          <p:cNvSpPr>
            <a:spLocks noGrp="1"/>
          </p:cNvSpPr>
          <p:nvPr>
            <p:ph type="body" idx="1"/>
          </p:nvPr>
        </p:nvSpPr>
        <p:spPr bwMode="auto">
          <a:noFill/>
        </p:spPr>
        <p:txBody>
          <a:bodyPr wrap="square" numCol="1" anchor="t" anchorCtr="0" compatLnSpc="1"/>
          <a:lstStyle/>
          <a:p>
            <a:pPr eaLnBrk="1" hangingPunct="1">
              <a:spcBef>
                <a:spcPct val="0"/>
              </a:spcBef>
            </a:pPr>
            <a:endParaRPr lang="it-IT" altLang="it-IT" dirty="0"/>
          </a:p>
        </p:txBody>
      </p:sp>
      <p:sp>
        <p:nvSpPr>
          <p:cNvPr id="59396" name="Segnaposto numero diapositiva 3"/>
          <p:cNvSpPr txBox="1">
            <a:spLocks noGrp="1"/>
          </p:cNvSpPr>
          <p:nvPr/>
        </p:nvSpPr>
        <p:spPr bwMode="auto">
          <a:xfrm>
            <a:off x="3829050" y="9444038"/>
            <a:ext cx="2930525" cy="496887"/>
          </a:xfrm>
          <a:prstGeom prst="rect">
            <a:avLst/>
          </a:prstGeom>
          <a:noFill/>
          <a:ln>
            <a:noFill/>
          </a:ln>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D62B56D-1B15-44DE-B517-41FD56C48F94}" type="slidenum">
              <a:rPr lang="x-none" altLang="it-IT" i="0">
                <a:solidFill>
                  <a:srgbClr val="000000"/>
                </a:solidFill>
                <a:latin typeface="Arial" panose="020B0604020202020204" pitchFamily="34" charset="0"/>
              </a:rPr>
              <a:t>15</a:t>
            </a:fld>
            <a:endParaRPr lang="it-IT" altLang="it-IT" i="0" dirty="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ln>
        </p:spPr>
      </p:sp>
      <p:sp>
        <p:nvSpPr>
          <p:cNvPr id="22531" name="Segnaposto note 2"/>
          <p:cNvSpPr>
            <a:spLocks noGrp="1"/>
          </p:cNvSpPr>
          <p:nvPr>
            <p:ph type="body" idx="1"/>
          </p:nvPr>
        </p:nvSpPr>
        <p:spPr bwMode="auto">
          <a:noFill/>
        </p:spPr>
        <p:txBody>
          <a:bodyPr wrap="square" numCol="1" anchor="t" anchorCtr="0" compatLnSpc="1"/>
          <a:lstStyle/>
          <a:p>
            <a:pPr eaLnBrk="1" hangingPunct="1">
              <a:spcBef>
                <a:spcPct val="0"/>
              </a:spcBef>
            </a:pPr>
            <a:endParaRPr lang="it-IT" altLang="it-IT" dirty="0"/>
          </a:p>
        </p:txBody>
      </p:sp>
      <p:sp>
        <p:nvSpPr>
          <p:cNvPr id="22532" name="Segnaposto numero diapositiva 3"/>
          <p:cNvSpPr txBox="1">
            <a:spLocks noGrp="1"/>
          </p:cNvSpPr>
          <p:nvPr/>
        </p:nvSpPr>
        <p:spPr bwMode="auto">
          <a:xfrm>
            <a:off x="3829050" y="9444038"/>
            <a:ext cx="2930525" cy="496887"/>
          </a:xfrm>
          <a:prstGeom prst="rect">
            <a:avLst/>
          </a:prstGeom>
          <a:noFill/>
          <a:ln>
            <a:noFill/>
          </a:ln>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EC641F3-085E-404A-B442-0231AFD4B84A}" type="slidenum">
              <a:rPr lang="x-none" altLang="it-IT" i="0">
                <a:solidFill>
                  <a:srgbClr val="000000"/>
                </a:solidFill>
                <a:latin typeface="Arial" panose="020B0604020202020204" pitchFamily="34" charset="0"/>
              </a:rPr>
              <a:t>2</a:t>
            </a:fld>
            <a:endParaRPr lang="it-IT" altLang="it-IT" i="0" dirty="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ln>
        </p:spPr>
      </p:sp>
      <p:sp>
        <p:nvSpPr>
          <p:cNvPr id="24579" name="Segnaposto note 2"/>
          <p:cNvSpPr>
            <a:spLocks noGrp="1"/>
          </p:cNvSpPr>
          <p:nvPr>
            <p:ph type="body" idx="1"/>
          </p:nvPr>
        </p:nvSpPr>
        <p:spPr bwMode="auto">
          <a:noFill/>
        </p:spPr>
        <p:txBody>
          <a:bodyPr wrap="square" numCol="1" anchor="t" anchorCtr="0" compatLnSpc="1"/>
          <a:lstStyle/>
          <a:p>
            <a:pPr eaLnBrk="1" hangingPunct="1">
              <a:spcBef>
                <a:spcPct val="0"/>
              </a:spcBef>
            </a:pPr>
            <a:endParaRPr lang="it-IT" altLang="it-IT" dirty="0"/>
          </a:p>
        </p:txBody>
      </p:sp>
      <p:sp>
        <p:nvSpPr>
          <p:cNvPr id="24580" name="Segnaposto numero diapositiva 3"/>
          <p:cNvSpPr txBox="1">
            <a:spLocks noGrp="1"/>
          </p:cNvSpPr>
          <p:nvPr/>
        </p:nvSpPr>
        <p:spPr bwMode="auto">
          <a:xfrm>
            <a:off x="3829050" y="9444038"/>
            <a:ext cx="2930525" cy="496887"/>
          </a:xfrm>
          <a:prstGeom prst="rect">
            <a:avLst/>
          </a:prstGeom>
          <a:noFill/>
          <a:ln>
            <a:noFill/>
          </a:ln>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CE584FA-CD33-4012-8C28-E8FE9CE9CBC9}" type="slidenum">
              <a:rPr lang="x-none" altLang="it-IT" i="0">
                <a:solidFill>
                  <a:srgbClr val="000000"/>
                </a:solidFill>
                <a:latin typeface="Arial" panose="020B0604020202020204" pitchFamily="34" charset="0"/>
              </a:rPr>
              <a:t>3</a:t>
            </a:fld>
            <a:endParaRPr lang="it-IT" altLang="it-IT" i="0" dirty="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ln>
        </p:spPr>
      </p:sp>
      <p:sp>
        <p:nvSpPr>
          <p:cNvPr id="28675" name="Segnaposto note 2"/>
          <p:cNvSpPr>
            <a:spLocks noGrp="1"/>
          </p:cNvSpPr>
          <p:nvPr>
            <p:ph type="body" idx="1"/>
          </p:nvPr>
        </p:nvSpPr>
        <p:spPr bwMode="auto">
          <a:noFill/>
        </p:spPr>
        <p:txBody>
          <a:bodyPr wrap="square" numCol="1" anchor="t" anchorCtr="0" compatLnSpc="1"/>
          <a:lstStyle/>
          <a:p>
            <a:pPr eaLnBrk="1" hangingPunct="1">
              <a:spcBef>
                <a:spcPct val="0"/>
              </a:spcBef>
            </a:pPr>
            <a:endParaRPr lang="it-IT" altLang="it-IT" dirty="0"/>
          </a:p>
        </p:txBody>
      </p:sp>
      <p:sp>
        <p:nvSpPr>
          <p:cNvPr id="28676" name="Segnaposto numero diapositiva 3"/>
          <p:cNvSpPr>
            <a:spLocks noGrp="1"/>
          </p:cNvSpPr>
          <p:nvPr>
            <p:ph type="sldNum" sz="quarter" idx="5"/>
          </p:nvPr>
        </p:nvSpPr>
        <p:spPr bwMode="auto">
          <a:noFill/>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t>5</a:t>
            </a:fld>
            <a:endParaRPr lang="it-IT" altLang="it-IT" i="0"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ln>
        </p:spPr>
      </p:sp>
      <p:sp>
        <p:nvSpPr>
          <p:cNvPr id="28675" name="Segnaposto note 2"/>
          <p:cNvSpPr>
            <a:spLocks noGrp="1"/>
          </p:cNvSpPr>
          <p:nvPr>
            <p:ph type="body" idx="1"/>
          </p:nvPr>
        </p:nvSpPr>
        <p:spPr bwMode="auto">
          <a:noFill/>
        </p:spPr>
        <p:txBody>
          <a:bodyPr wrap="square" numCol="1" anchor="t" anchorCtr="0" compatLnSpc="1"/>
          <a:lstStyle/>
          <a:p>
            <a:pPr eaLnBrk="1" hangingPunct="1">
              <a:spcBef>
                <a:spcPct val="0"/>
              </a:spcBef>
            </a:pPr>
            <a:endParaRPr lang="it-IT" altLang="it-IT" dirty="0"/>
          </a:p>
        </p:txBody>
      </p:sp>
      <p:sp>
        <p:nvSpPr>
          <p:cNvPr id="28676" name="Segnaposto numero diapositiva 3"/>
          <p:cNvSpPr>
            <a:spLocks noGrp="1"/>
          </p:cNvSpPr>
          <p:nvPr>
            <p:ph type="sldNum" sz="quarter" idx="5"/>
          </p:nvPr>
        </p:nvSpPr>
        <p:spPr bwMode="auto">
          <a:noFill/>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t>6</a:t>
            </a:fld>
            <a:endParaRPr lang="it-IT" altLang="it-IT" i="0"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t>7</a:t>
            </a:fld>
            <a:endParaRPr lang="it-IT" dirty="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t>8</a:t>
            </a:fld>
            <a:endParaRPr lang="it-IT" dirty="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t>9</a:t>
            </a:fld>
            <a:endParaRPr lang="it-IT" dirty="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t>10</a:t>
            </a:fld>
            <a:endParaRPr lang="it-IT"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CDE3EC82-1B01-4E61-8144-D6203CB61C62}" type="slidenum">
              <a:rPr lang="en-US"/>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a:t>
            </a:r>
          </a:p>
        </p:txBody>
      </p:sp>
      <p:sp>
        <p:nvSpPr>
          <p:cNvPr id="3" name="Segnaposto testo verticale 2"/>
          <p:cNvSpPr>
            <a:spLocks noGrp="1"/>
          </p:cNvSpPr>
          <p:nvPr>
            <p:ph type="body" orient="vert" idx="1" hasCustomPrompt="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140D8DF2-7700-485C-A24B-6C4C21AB59CF}" type="slidenum">
              <a:rPr lang="en-US"/>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hasCustomPrompt="1"/>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hasCustomPrompt="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107C36B0-32BF-4C1D-8B14-A851CC5C51F3}" type="slidenum">
              <a:rPr lang="en-US"/>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3093B851-8467-4832-92CA-ED9F07BADCA2}" type="slidenum">
              <a:rPr lang="en-GB"/>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054CE0B-E619-4A04-AFDC-98E880E5E2AC}" type="slidenum">
              <a:rPr lang="en-GB"/>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A4AD40B0-C877-4B88-B941-F24B4AD5AAE9}" type="slidenum">
              <a:rPr lang="en-GB"/>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82DC06DB-2521-444A-8DBE-D0AA6A95A11A}" type="slidenum">
              <a:rPr lang="en-GB"/>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8"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963F55CC-90EC-4ED1-B27D-C5BB50F5A40C}" type="slidenum">
              <a:rPr lang="en-GB"/>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4"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E6D1B118-3A41-4160-BC46-15821FE16282}" type="slidenum">
              <a:rPr lang="en-GB"/>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3"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4335A405-2C77-4A47-9402-95622389C786}" type="slidenum">
              <a:rPr lang="en-GB"/>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37066658-6B9B-46F2-8D64-99C8FA404B39}" type="slidenum">
              <a:rPr lang="en-GB"/>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a:t>
            </a:r>
          </a:p>
        </p:txBody>
      </p:sp>
      <p:sp>
        <p:nvSpPr>
          <p:cNvPr id="3" name="Segnaposto contenuto 2"/>
          <p:cNvSpPr>
            <a:spLocks noGrp="1"/>
          </p:cNvSpPr>
          <p:nvPr>
            <p:ph idx="1" hasCustomPrompt="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7C909CB6-6D70-440F-BE29-455026851B21}" type="slidenum">
              <a:rPr lang="en-US"/>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2E61DCDB-A505-4D00-A47A-42AB4F4F12DF}" type="slidenum">
              <a:rPr lang="en-GB"/>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79A8D181-7187-4539-95BF-29D4AC90ABA5}" type="slidenum">
              <a:rPr lang="en-GB"/>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AA5E476-6F4A-42B8-8255-3D7FB57E1F99}" type="slidenum">
              <a:rPr lang="en-GB"/>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C7007470-8E3A-4B11-89EA-065FF43B9312}" type="slidenum">
              <a:rPr lang="en-US"/>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a:t>
            </a:r>
          </a:p>
        </p:txBody>
      </p:sp>
      <p:sp>
        <p:nvSpPr>
          <p:cNvPr id="3" name="Segnaposto contenuto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7803EB94-954C-42B7-BC7B-F6998BFAAE35}" type="slidenum">
              <a:rPr lang="en-US"/>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lvl1pPr>
              <a:defRPr/>
            </a:lvl1pPr>
          </a:lstStyle>
          <a:p>
            <a:r>
              <a:rPr lang="it-IT"/>
              <a:t>Fare clic per modificare lo stile del titolo</a:t>
            </a:r>
          </a:p>
        </p:txBody>
      </p:sp>
      <p:sp>
        <p:nvSpPr>
          <p:cNvPr id="3" name="Segnaposto testo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43178C1A-D1D9-4F7B-859A-60F116829842}" type="slidenum">
              <a:rPr lang="en-US"/>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a:t>
            </a:r>
          </a:p>
        </p:txBody>
      </p:sp>
      <p:sp>
        <p:nvSpPr>
          <p:cNvPr id="3" name="Rectangle 4"/>
          <p:cNvSpPr>
            <a:spLocks noGrp="1" noChangeArrowheads="1"/>
          </p:cNvSpPr>
          <p:nvPr>
            <p:ph type="dt" sz="half" idx="10"/>
          </p:nvPr>
        </p:nvSpPr>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E389177E-B0CC-4BAA-86B1-C7EC57F86527}" type="slidenum">
              <a:rPr lang="en-US"/>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7C3A35F0-57CA-4226-B22C-AEDC13518215}" type="slidenum">
              <a:rPr lang="en-US"/>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D0913055-48F1-4760-A228-BF2BB82244EF}" type="slidenum">
              <a:rPr lang="en-US"/>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6695BB04-7A9D-4F2A-9B1F-9B9D5AF2E16F}" type="slidenum">
              <a:rPr lang="en-US"/>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p:spPr>
        <p:txBody>
          <a:bodyPr vert="horz" wrap="square" lIns="91440" tIns="45720" rIns="91440" bIns="45720" numCol="1" anchor="ctr" anchorCtr="0" compatLnSpc="1"/>
          <a:lstStyle/>
          <a:p>
            <a:pPr lvl="0"/>
            <a:r>
              <a:rPr lang="en-GB" altLang="it-IT"/>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i="0">
                <a:latin typeface="Arial" panose="020B0604020202020204" pitchFamily="34"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i="0">
                <a:latin typeface="Arial" panose="020B0604020202020204" pitchFamily="34"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i="0">
                <a:cs typeface="Arial" panose="020B0604020202020204" pitchFamily="34" charset="0"/>
              </a:defRPr>
            </a:lvl1pPr>
          </a:lstStyle>
          <a:p>
            <a:pPr>
              <a:defRPr/>
            </a:pPr>
            <a:fld id="{E13D8571-8C07-428E-A66A-16124D03FB04}" type="slidenum">
              <a:rPr lang="en-US"/>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p:spPr>
        <p:txBody>
          <a:bodyPr vert="horz" wrap="square" lIns="91440" tIns="45720" rIns="91440" bIns="45720" numCol="1" anchor="ctr" anchorCtr="0" compatLnSpc="1"/>
          <a:lstStyle/>
          <a:p>
            <a:pPr lvl="0"/>
            <a:r>
              <a:rPr lang="en-GB" altLang="it-IT"/>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i="0">
                <a:solidFill>
                  <a:srgbClr val="000000"/>
                </a:solidFill>
                <a:latin typeface="Arial" panose="020B0604020202020204" pitchFamily="34" charset="0"/>
                <a:cs typeface="Arial" panose="020B0604020202020204" pitchFamily="34" charset="0"/>
              </a:defRPr>
            </a:lvl1pPr>
          </a:lstStyle>
          <a:p>
            <a:pPr>
              <a:defRPr/>
            </a:pPr>
            <a:endParaRPr lang="en-GB" dirty="0"/>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i="0">
                <a:solidFill>
                  <a:srgbClr val="000000"/>
                </a:solidFill>
                <a:latin typeface="Arial" panose="020B0604020202020204" pitchFamily="34" charset="0"/>
                <a:cs typeface="Arial" panose="020B0604020202020204" pitchFamily="34" charset="0"/>
              </a:defRPr>
            </a:lvl1pPr>
          </a:lstStyle>
          <a:p>
            <a:pPr>
              <a:defRPr/>
            </a:pPr>
            <a:endParaRPr lang="en-GB" dirty="0"/>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i="0">
                <a:solidFill>
                  <a:srgbClr val="000000"/>
                </a:solidFill>
                <a:cs typeface="Arial" panose="020B0604020202020204" pitchFamily="34" charset="0"/>
              </a:defRPr>
            </a:lvl1pPr>
          </a:lstStyle>
          <a:p>
            <a:pPr>
              <a:defRPr/>
            </a:pPr>
            <a:fld id="{D62B089E-E7A4-431C-A446-EF849B64A322}" type="slidenum">
              <a:rPr lang="en-GB"/>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p:nvPr/>
        </p:nvGrpSpPr>
        <p:grpSpPr bwMode="auto">
          <a:xfrm>
            <a:off x="0" y="-15875"/>
            <a:ext cx="9144000" cy="923925"/>
            <a:chOff x="0" y="3755"/>
            <a:chExt cx="5760" cy="582"/>
          </a:xfrm>
        </p:grpSpPr>
        <p:pic>
          <p:nvPicPr>
            <p:cNvPr id="17415"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17416"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17411" name="Text Box 5"/>
          <p:cNvSpPr txBox="1">
            <a:spLocks noChangeArrowheads="1"/>
          </p:cNvSpPr>
          <p:nvPr/>
        </p:nvSpPr>
        <p:spPr bwMode="auto">
          <a:xfrm>
            <a:off x="228600" y="1295400"/>
            <a:ext cx="8748713" cy="5835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b="1" i="0" dirty="0">
                <a:solidFill>
                  <a:srgbClr val="000000"/>
                </a:solidFill>
                <a:cs typeface="Arial" panose="020B0604020202020204" pitchFamily="34" charset="0"/>
              </a:rPr>
              <a:t>UOG</a:t>
            </a:r>
            <a:r>
              <a:rPr lang="zh-CN" altLang="en-GB" b="1" i="0" dirty="0">
                <a:solidFill>
                  <a:srgbClr val="000000"/>
                </a:solidFill>
                <a:cs typeface="Arial" panose="020B0604020202020204" pitchFamily="34" charset="0"/>
              </a:rPr>
              <a:t>期刊俱乐部</a:t>
            </a:r>
            <a:r>
              <a:rPr lang="en-GB" altLang="it-IT" b="1" i="0" dirty="0">
                <a:solidFill>
                  <a:srgbClr val="000000"/>
                </a:solidFill>
                <a:cs typeface="Arial" panose="020B0604020202020204" pitchFamily="34" charset="0"/>
              </a:rPr>
              <a:t>: 2020</a:t>
            </a:r>
            <a:r>
              <a:rPr lang="zh-CN" altLang="en-GB" b="1" i="0" dirty="0">
                <a:solidFill>
                  <a:srgbClr val="000000"/>
                </a:solidFill>
                <a:cs typeface="Arial" panose="020B0604020202020204" pitchFamily="34" charset="0"/>
              </a:rPr>
              <a:t>年</a:t>
            </a:r>
            <a:r>
              <a:rPr lang="en-US" altLang="zh-CN" b="1" i="0" dirty="0">
                <a:solidFill>
                  <a:srgbClr val="000000"/>
                </a:solidFill>
                <a:cs typeface="Arial" panose="020B0604020202020204" pitchFamily="34" charset="0"/>
              </a:rPr>
              <a:t>4</a:t>
            </a:r>
            <a:r>
              <a:rPr lang="zh-CN" altLang="en-US" b="1" i="0" dirty="0">
                <a:solidFill>
                  <a:srgbClr val="000000"/>
                </a:solidFill>
                <a:cs typeface="Arial" panose="020B0604020202020204" pitchFamily="34" charset="0"/>
              </a:rPr>
              <a:t>月</a:t>
            </a:r>
          </a:p>
        </p:txBody>
      </p:sp>
      <p:sp>
        <p:nvSpPr>
          <p:cNvPr id="17412" name="TextBox 1"/>
          <p:cNvSpPr txBox="1">
            <a:spLocks noChangeArrowheads="1"/>
          </p:cNvSpPr>
          <p:nvPr/>
        </p:nvSpPr>
        <p:spPr bwMode="auto">
          <a:xfrm>
            <a:off x="457200" y="2311015"/>
            <a:ext cx="8305800" cy="199263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altLang="zh-CN" sz="2400" b="1" i="0" dirty="0"/>
              <a:t>11-13</a:t>
            </a:r>
            <a:r>
              <a:rPr lang="zh-CN" altLang="en-US" sz="2400" b="1" i="0" dirty="0"/>
              <a:t>周常规超声检查对双胎</a:t>
            </a:r>
            <a:r>
              <a:rPr lang="zh-CN" altLang="en-AU" sz="2400" b="1" i="0" dirty="0"/>
              <a:t>胎儿</a:t>
            </a:r>
            <a:r>
              <a:rPr lang="zh-CN" altLang="en-AU" sz="2400" b="1" i="0" dirty="0">
                <a:solidFill>
                  <a:schemeClr val="tx1"/>
                </a:solidFill>
              </a:rPr>
              <a:t>出生</a:t>
            </a:r>
            <a:r>
              <a:rPr lang="zh-CN" altLang="en-AU" sz="2400" b="1" i="0" dirty="0"/>
              <a:t>缺陷的诊断</a:t>
            </a:r>
          </a:p>
          <a:p>
            <a:pPr algn="ctr">
              <a:buNone/>
            </a:pPr>
            <a:endParaRPr lang="en-AU" sz="2400" b="1" i="0" dirty="0"/>
          </a:p>
          <a:p>
            <a:pPr algn="ctr">
              <a:buNone/>
            </a:pPr>
            <a:endParaRPr lang="sv-SE" sz="1800" i="0" dirty="0"/>
          </a:p>
          <a:p>
            <a:pPr algn="ctr">
              <a:buNone/>
            </a:pPr>
            <a:r>
              <a:rPr lang="sv-SE" sz="1800" i="0" dirty="0"/>
              <a:t>A. Syngelaki, B. Cimpoca, E. Litwinska, R. Akolekar and K. H. Nicolaides</a:t>
            </a:r>
          </a:p>
          <a:p>
            <a:pPr algn="ctr">
              <a:buNone/>
            </a:pPr>
            <a:endParaRPr lang="sv-SE" sz="800" i="0" dirty="0"/>
          </a:p>
          <a:p>
            <a:pPr algn="ctr" eaLnBrk="1" hangingPunct="1">
              <a:spcBef>
                <a:spcPct val="0"/>
              </a:spcBef>
              <a:spcAft>
                <a:spcPts val="600"/>
              </a:spcAft>
              <a:buNone/>
              <a:defRPr/>
            </a:pPr>
            <a:r>
              <a:rPr lang="it-IT" sz="1800" dirty="0"/>
              <a:t>Volume 55, Issue 4, pages 474–481</a:t>
            </a:r>
          </a:p>
        </p:txBody>
      </p:sp>
      <p:sp>
        <p:nvSpPr>
          <p:cNvPr id="17413" name="TextBox 2"/>
          <p:cNvSpPr txBox="1">
            <a:spLocks noChangeArrowheads="1"/>
          </p:cNvSpPr>
          <p:nvPr/>
        </p:nvSpPr>
        <p:spPr bwMode="auto">
          <a:xfrm>
            <a:off x="2339752" y="5080443"/>
            <a:ext cx="6263208" cy="126047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1900" i="0" dirty="0">
                <a:solidFill>
                  <a:srgbClr val="000000"/>
                </a:solidFill>
                <a:cs typeface="Arial" panose="020B0604020202020204" pitchFamily="34" charset="0"/>
              </a:rPr>
              <a:t>Journal Club slides prepared by Dr Fiona Brownfoot</a:t>
            </a:r>
          </a:p>
          <a:p>
            <a:pPr algn="ctr" eaLnBrk="1" hangingPunct="1">
              <a:spcBef>
                <a:spcPct val="0"/>
              </a:spcBef>
              <a:buFontTx/>
              <a:buNone/>
            </a:pPr>
            <a:r>
              <a:rPr lang="en-GB" altLang="it-IT" sz="1900" i="0" dirty="0">
                <a:solidFill>
                  <a:srgbClr val="000000"/>
                </a:solidFill>
                <a:cs typeface="Arial" panose="020B0604020202020204" pitchFamily="34" charset="0"/>
              </a:rPr>
              <a:t>(UOG Editor for Trainees)</a:t>
            </a:r>
          </a:p>
          <a:p>
            <a:pPr algn="ctr" eaLnBrk="1" hangingPunct="1">
              <a:spcBef>
                <a:spcPct val="0"/>
              </a:spcBef>
              <a:buFontTx/>
              <a:buNone/>
            </a:pPr>
            <a:r>
              <a:rPr lang="en-US" altLang="en-GB" sz="1900" i="0" dirty="0">
                <a:solidFill>
                  <a:srgbClr val="000000"/>
                </a:solidFill>
                <a:cs typeface="Arial" panose="020B0604020202020204" pitchFamily="34" charset="0"/>
              </a:rPr>
              <a:t>Translated by Dr. Xiaofei Li, Prof. Qingqing Wu</a:t>
            </a:r>
          </a:p>
          <a:p>
            <a:pPr algn="ctr" eaLnBrk="1" hangingPunct="1">
              <a:spcBef>
                <a:spcPct val="0"/>
              </a:spcBef>
              <a:buFontTx/>
              <a:buNone/>
            </a:pPr>
            <a:r>
              <a:rPr lang="zh-CN" altLang="en-US" sz="1900" i="0" dirty="0">
                <a:solidFill>
                  <a:srgbClr val="000000"/>
                </a:solidFill>
                <a:ea typeface="宋体" panose="02010600030101010101" pitchFamily="2" charset="-122"/>
                <a:cs typeface="Arial" panose="020B0604020202020204" pitchFamily="34" charset="0"/>
              </a:rPr>
              <a:t>翻译：李晓菲，吴青青</a:t>
            </a:r>
          </a:p>
        </p:txBody>
      </p:sp>
      <p:pic>
        <p:nvPicPr>
          <p:cNvPr id="17414"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4767009"/>
            <a:ext cx="1575693" cy="13039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fade">
                                      <p:cBhvr>
                                        <p:cTn id="10" dur="500"/>
                                        <p:tgtEl>
                                          <p:spTgt spid="174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fade">
                                      <p:cBhvr>
                                        <p:cTn id="13" dur="500"/>
                                        <p:tgtEl>
                                          <p:spTgt spid="17413"/>
                                        </p:tgtEl>
                                      </p:cBhvr>
                                    </p:animEffect>
                                  </p:childTnLst>
                                </p:cTn>
                              </p:par>
                              <p:par>
                                <p:cTn id="14" presetID="10" presetClass="entr" presetSubtype="0" fill="hold" nodeType="withEffect">
                                  <p:stCondLst>
                                    <p:cond delay="0"/>
                                  </p:stCondLst>
                                  <p:childTnLst>
                                    <p:set>
                                      <p:cBhvr>
                                        <p:cTn id="15" dur="1" fill="hold">
                                          <p:stCondLst>
                                            <p:cond delay="0"/>
                                          </p:stCondLst>
                                        </p:cTn>
                                        <p:tgtEl>
                                          <p:spTgt spid="17414"/>
                                        </p:tgtEl>
                                        <p:attrNameLst>
                                          <p:attrName>style.visibility</p:attrName>
                                        </p:attrNameLst>
                                      </p:cBhvr>
                                      <p:to>
                                        <p:strVal val="visible"/>
                                      </p:to>
                                    </p:set>
                                    <p:animEffect transition="in" filter="fade">
                                      <p:cBhvr>
                                        <p:cTn id="16"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5" name="TextBox 1"/>
          <p:cNvSpPr txBox="1">
            <a:spLocks noChangeArrowheads="1"/>
          </p:cNvSpPr>
          <p:nvPr/>
        </p:nvSpPr>
        <p:spPr bwMode="auto">
          <a:xfrm>
            <a:off x="250130" y="1645006"/>
            <a:ext cx="8642350" cy="4603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GB" sz="2400" b="1" i="0" dirty="0"/>
              <a:t>结果</a:t>
            </a:r>
            <a:r>
              <a:rPr lang="en-GB" altLang="it-IT" sz="2400" b="1" i="0" dirty="0"/>
              <a:t>: </a:t>
            </a:r>
            <a:r>
              <a:rPr lang="zh-CN" altLang="en-GB" sz="1800" b="1" i="0" dirty="0"/>
              <a:t>胎儿缺陷与</a:t>
            </a:r>
            <a:r>
              <a:rPr lang="en-US" altLang="zh-CN" sz="1800" b="1" i="0" dirty="0"/>
              <a:t>NT</a:t>
            </a:r>
            <a:r>
              <a:rPr lang="zh-CN" altLang="en-US" sz="1800" b="1" i="0" dirty="0"/>
              <a:t>增厚相关</a:t>
            </a:r>
            <a:endParaRPr lang="en-GB" altLang="it-IT" sz="1800" b="1" i="0" dirty="0"/>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Content Placeholder 9"/>
          <p:cNvSpPr>
            <a:spLocks noGrp="1"/>
          </p:cNvSpPr>
          <p:nvPr>
            <p:ph idx="1"/>
          </p:nvPr>
        </p:nvSpPr>
        <p:spPr>
          <a:xfrm>
            <a:off x="0" y="2204864"/>
            <a:ext cx="9143999" cy="4896544"/>
          </a:xfrm>
        </p:spPr>
        <p:txBody>
          <a:bodyPr/>
          <a:lstStyle/>
          <a:p>
            <a:pPr lvl="1"/>
            <a:r>
              <a:rPr lang="en-AU" sz="1400" dirty="0">
                <a:sym typeface="+mn-ea"/>
              </a:rPr>
              <a:t>12732</a:t>
            </a:r>
            <a:r>
              <a:rPr lang="zh-CN" altLang="en-AU" sz="1400" dirty="0">
                <a:sym typeface="+mn-ea"/>
              </a:rPr>
              <a:t>例胎儿中，</a:t>
            </a:r>
            <a:r>
              <a:rPr lang="en-AU" sz="1400" dirty="0"/>
              <a:t>638 (5.0%)</a:t>
            </a:r>
            <a:r>
              <a:rPr lang="zh-CN" altLang="en-AU" sz="1400" dirty="0"/>
              <a:t>例胎儿</a:t>
            </a:r>
            <a:r>
              <a:rPr lang="en-AU" sz="1400" dirty="0"/>
              <a:t>NT ≥ </a:t>
            </a:r>
            <a:r>
              <a:rPr lang="zh-CN" altLang="en-AU" sz="1400" dirty="0"/>
              <a:t>第</a:t>
            </a:r>
            <a:r>
              <a:rPr lang="en-AU" sz="1400" dirty="0"/>
              <a:t>95</a:t>
            </a:r>
            <a:r>
              <a:rPr lang="zh-CN" altLang="en-AU" sz="1400" dirty="0"/>
              <a:t>百分位数</a:t>
            </a:r>
            <a:r>
              <a:rPr lang="zh-CN" altLang="en-AU" sz="1400" dirty="0">
                <a:ea typeface="宋体" panose="02010600030101010101" pitchFamily="2" charset="-122"/>
              </a:rPr>
              <a:t>，</a:t>
            </a:r>
            <a:r>
              <a:rPr lang="en-AU" sz="1400" dirty="0"/>
              <a:t>72 (1.4%)</a:t>
            </a:r>
            <a:r>
              <a:rPr lang="zh-CN" altLang="en-AU" sz="1400" dirty="0"/>
              <a:t>例胎儿</a:t>
            </a:r>
            <a:r>
              <a:rPr lang="en-AU" sz="1400" dirty="0"/>
              <a:t>NT ≥ </a:t>
            </a:r>
            <a:r>
              <a:rPr lang="zh-CN" altLang="en-AU" sz="1400" dirty="0">
                <a:sym typeface="+mn-ea"/>
              </a:rPr>
              <a:t>第</a:t>
            </a:r>
            <a:r>
              <a:rPr lang="en-US" altLang="zh-CN" sz="1400" dirty="0">
                <a:sym typeface="+mn-ea"/>
              </a:rPr>
              <a:t>99</a:t>
            </a:r>
            <a:r>
              <a:rPr lang="zh-CN" altLang="en-AU" sz="1400" dirty="0">
                <a:sym typeface="+mn-ea"/>
              </a:rPr>
              <a:t>百分位数</a:t>
            </a:r>
            <a:r>
              <a:rPr lang="zh-CN" altLang="en-AU" sz="1400" dirty="0">
                <a:ea typeface="宋体" panose="02010600030101010101" pitchFamily="2" charset="-122"/>
              </a:rPr>
              <a:t>。</a:t>
            </a:r>
            <a:endParaRPr lang="en-AU" sz="1400" dirty="0"/>
          </a:p>
          <a:p>
            <a:pPr lvl="1"/>
            <a:r>
              <a:rPr lang="zh-CN" altLang="en-AU" sz="1400" dirty="0"/>
              <a:t>无论单绒还是双绒双胎，合并胎儿缺陷时胎儿</a:t>
            </a:r>
            <a:r>
              <a:rPr lang="en-AU" sz="1400" dirty="0">
                <a:sym typeface="+mn-ea"/>
              </a:rPr>
              <a:t>NT ≥ </a:t>
            </a:r>
            <a:r>
              <a:rPr lang="zh-CN" altLang="en-AU" sz="1400" dirty="0">
                <a:sym typeface="+mn-ea"/>
              </a:rPr>
              <a:t>第</a:t>
            </a:r>
            <a:r>
              <a:rPr lang="en-AU" sz="1400" dirty="0">
                <a:sym typeface="+mn-ea"/>
              </a:rPr>
              <a:t>95</a:t>
            </a:r>
            <a:r>
              <a:rPr lang="zh-CN" altLang="en-AU" sz="1400" dirty="0">
                <a:sym typeface="+mn-ea"/>
              </a:rPr>
              <a:t>百分位数及</a:t>
            </a:r>
            <a:r>
              <a:rPr lang="en-AU" sz="1400" dirty="0">
                <a:sym typeface="+mn-ea"/>
              </a:rPr>
              <a:t>NT ≥ </a:t>
            </a:r>
            <a:r>
              <a:rPr lang="zh-CN" altLang="en-AU" sz="1400" dirty="0">
                <a:sym typeface="+mn-ea"/>
              </a:rPr>
              <a:t>第</a:t>
            </a:r>
            <a:r>
              <a:rPr lang="en-US" altLang="zh-CN" sz="1400" dirty="0">
                <a:sym typeface="+mn-ea"/>
              </a:rPr>
              <a:t>99</a:t>
            </a:r>
            <a:r>
              <a:rPr lang="zh-CN" altLang="en-AU" sz="1400" dirty="0">
                <a:sym typeface="+mn-ea"/>
              </a:rPr>
              <a:t>百分位数发生率高于正常双胎。</a:t>
            </a:r>
          </a:p>
        </p:txBody>
      </p:sp>
      <p:pic>
        <p:nvPicPr>
          <p:cNvPr id="6" name="Picture 5"/>
          <p:cNvPicPr>
            <a:picLocks noChangeAspect="1"/>
          </p:cNvPicPr>
          <p:nvPr/>
        </p:nvPicPr>
        <p:blipFill rotWithShape="1">
          <a:blip r:embed="rId5"/>
          <a:srcRect l="10320" t="40960" r="54748" b="27552"/>
          <a:stretch>
            <a:fillRect/>
          </a:stretch>
        </p:blipFill>
        <p:spPr>
          <a:xfrm>
            <a:off x="2051720" y="3429000"/>
            <a:ext cx="4542863" cy="3096344"/>
          </a:xfrm>
          <a:prstGeom prst="rect">
            <a:avLst/>
          </a:prstGeom>
        </p:spPr>
      </p:pic>
      <p:sp>
        <p:nvSpPr>
          <p:cNvPr id="12" name="Text Box 5"/>
          <p:cNvSpPr txBox="1">
            <a:spLocks noChangeArrowheads="1"/>
          </p:cNvSpPr>
          <p:nvPr/>
        </p:nvSpPr>
        <p:spPr bwMode="auto">
          <a:xfrm>
            <a:off x="1" y="930207"/>
            <a:ext cx="9143999" cy="527685"/>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sym typeface="+mn-ea"/>
              </a:rPr>
              <a:t>11-13周常规超声检查对双胎胎儿</a:t>
            </a:r>
            <a:r>
              <a:rPr lang="zh-CN" altLang="en-AU" sz="1400" b="1" i="0" dirty="0">
                <a:solidFill>
                  <a:schemeClr val="bg1"/>
                </a:solidFill>
                <a:sym typeface="+mn-ea"/>
              </a:rPr>
              <a:t>缺陷</a:t>
            </a:r>
            <a:r>
              <a:rPr lang="en-AU" sz="1400" b="1" i="0" dirty="0">
                <a:solidFill>
                  <a:schemeClr val="bg1"/>
                </a:solidFill>
                <a:sym typeface="+mn-ea"/>
              </a:rPr>
              <a:t>的诊断</a:t>
            </a:r>
            <a:endParaRPr lang="en-AU" sz="1400" b="1" i="0" dirty="0">
              <a:solidFill>
                <a:schemeClr val="bg1"/>
              </a:solidFill>
            </a:endParaRP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5" name="TextBox 1"/>
          <p:cNvSpPr txBox="1">
            <a:spLocks noChangeArrowheads="1"/>
          </p:cNvSpPr>
          <p:nvPr/>
        </p:nvSpPr>
        <p:spPr bwMode="auto">
          <a:xfrm>
            <a:off x="271341" y="1856338"/>
            <a:ext cx="8642350" cy="4603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GB" sz="2400" b="1" i="0" dirty="0"/>
              <a:t>结果</a:t>
            </a:r>
            <a:r>
              <a:rPr lang="en-GB" altLang="it-IT" sz="2400" b="1" i="0" dirty="0"/>
              <a:t>: </a:t>
            </a:r>
            <a:r>
              <a:rPr lang="en-GB" altLang="it-IT" sz="1800" b="1" i="0"/>
              <a:t>胎儿</a:t>
            </a:r>
            <a:r>
              <a:rPr lang="zh-CN" altLang="en-GB" sz="1800" b="1" i="0">
                <a:ea typeface="宋体" panose="02010600030101010101" pitchFamily="2" charset="-122"/>
              </a:rPr>
              <a:t>出生</a:t>
            </a:r>
            <a:r>
              <a:rPr lang="en-GB" altLang="it-IT" sz="1800" b="1" i="0"/>
              <a:t>缺陷与</a:t>
            </a:r>
            <a:r>
              <a:rPr lang="zh-CN" altLang="en-GB" sz="1800" b="1" i="0"/>
              <a:t>两胎儿</a:t>
            </a:r>
            <a:r>
              <a:rPr lang="en-GB" altLang="it-IT" sz="1800" b="1" i="0" dirty="0">
                <a:sym typeface="+mn-ea"/>
              </a:rPr>
              <a:t>CRL</a:t>
            </a:r>
            <a:r>
              <a:rPr lang="zh-CN" altLang="en-GB" sz="1800" b="1" i="0" dirty="0">
                <a:sym typeface="+mn-ea"/>
              </a:rPr>
              <a:t>差异增大</a:t>
            </a:r>
            <a:r>
              <a:rPr lang="en-GB" altLang="it-IT" sz="1800" b="1" i="0"/>
              <a:t>相关</a:t>
            </a:r>
            <a:endParaRPr lang="en-GB" altLang="it-IT" sz="1800" b="1" i="0" dirty="0"/>
          </a:p>
        </p:txBody>
      </p:sp>
      <p:sp>
        <p:nvSpPr>
          <p:cNvPr id="10" name="Content Placeholder 9"/>
          <p:cNvSpPr>
            <a:spLocks noGrp="1"/>
          </p:cNvSpPr>
          <p:nvPr>
            <p:ph idx="1"/>
          </p:nvPr>
        </p:nvSpPr>
        <p:spPr>
          <a:xfrm>
            <a:off x="271341" y="2636912"/>
            <a:ext cx="8642350" cy="3456384"/>
          </a:xfrm>
        </p:spPr>
        <p:txBody>
          <a:bodyPr/>
          <a:lstStyle/>
          <a:p>
            <a:pPr marL="0" indent="0">
              <a:spcBef>
                <a:spcPts val="0"/>
              </a:spcBef>
              <a:buNone/>
            </a:pPr>
            <a:endParaRPr lang="en-AU" sz="1200" dirty="0"/>
          </a:p>
          <a:p>
            <a:r>
              <a:rPr lang="zh-CN" altLang="en-AU" sz="1600" dirty="0"/>
              <a:t>所有双胎妊娠孕妇两胎儿</a:t>
            </a:r>
            <a:r>
              <a:rPr lang="en-US" altLang="zh-CN" sz="1600" dirty="0"/>
              <a:t>CRL</a:t>
            </a:r>
            <a:r>
              <a:rPr lang="zh-CN" altLang="en-US" sz="1600" dirty="0"/>
              <a:t>差异</a:t>
            </a:r>
            <a:r>
              <a:rPr lang="zh-CN" altLang="en-AU" sz="1600" dirty="0"/>
              <a:t>中位数为 </a:t>
            </a:r>
            <a:r>
              <a:rPr lang="en-US" altLang="zh-CN" sz="1600" dirty="0"/>
              <a:t>3</a:t>
            </a:r>
            <a:r>
              <a:rPr lang="en-AU" sz="1600" dirty="0"/>
              <a:t>.3% (IQR, 1.4–6.0%); </a:t>
            </a:r>
            <a:r>
              <a:rPr lang="en-AU" sz="1600" dirty="0">
                <a:sym typeface="+mn-ea"/>
              </a:rPr>
              <a:t>8.7% (557/6366)</a:t>
            </a:r>
            <a:r>
              <a:rPr lang="zh-CN" altLang="en-AU" sz="1600" dirty="0">
                <a:sym typeface="+mn-ea"/>
              </a:rPr>
              <a:t>孕妇</a:t>
            </a:r>
            <a:r>
              <a:rPr lang="zh-CN" altLang="en-AU" sz="1600" dirty="0"/>
              <a:t>两胎儿</a:t>
            </a:r>
            <a:r>
              <a:rPr lang="en-US" altLang="zh-CN" sz="1600" dirty="0"/>
              <a:t>CRL</a:t>
            </a:r>
            <a:r>
              <a:rPr lang="zh-CN" altLang="en-US" sz="1600" dirty="0"/>
              <a:t>差异</a:t>
            </a:r>
            <a:r>
              <a:rPr lang="en-AU" sz="1600" dirty="0"/>
              <a:t>≥ 10%</a:t>
            </a:r>
            <a:r>
              <a:rPr lang="zh-CN" altLang="en-AU" sz="1600" dirty="0">
                <a:ea typeface="宋体" panose="02010600030101010101" pitchFamily="2" charset="-122"/>
              </a:rPr>
              <a:t>，</a:t>
            </a:r>
            <a:r>
              <a:rPr lang="en-AU" sz="1600" dirty="0">
                <a:sym typeface="+mn-ea"/>
              </a:rPr>
              <a:t>2.5% (162/6366)</a:t>
            </a:r>
            <a:r>
              <a:rPr lang="zh-CN" altLang="en-AU" sz="1600" dirty="0">
                <a:sym typeface="+mn-ea"/>
              </a:rPr>
              <a:t>孕妇两胎儿</a:t>
            </a:r>
            <a:r>
              <a:rPr lang="en-US" altLang="zh-CN" sz="1600" dirty="0">
                <a:sym typeface="+mn-ea"/>
              </a:rPr>
              <a:t>CRL</a:t>
            </a:r>
            <a:r>
              <a:rPr lang="zh-CN" altLang="en-US" sz="1600" dirty="0">
                <a:sym typeface="+mn-ea"/>
              </a:rPr>
              <a:t>差异</a:t>
            </a:r>
            <a:r>
              <a:rPr lang="en-AU" sz="1600" dirty="0">
                <a:sym typeface="+mn-ea"/>
              </a:rPr>
              <a:t>≥ </a:t>
            </a:r>
            <a:r>
              <a:rPr lang="en-US" altLang="en-AU" sz="1600" dirty="0">
                <a:sym typeface="+mn-ea"/>
              </a:rPr>
              <a:t>15</a:t>
            </a:r>
            <a:r>
              <a:rPr lang="en-AU" sz="1600" dirty="0">
                <a:sym typeface="+mn-ea"/>
              </a:rPr>
              <a:t>%</a:t>
            </a:r>
            <a:r>
              <a:rPr lang="zh-CN" altLang="en-AU" sz="1600" dirty="0">
                <a:ea typeface="宋体" panose="02010600030101010101" pitchFamily="2" charset="-122"/>
              </a:rPr>
              <a:t>。</a:t>
            </a:r>
            <a:endParaRPr lang="en-AU" sz="1600" dirty="0"/>
          </a:p>
          <a:p>
            <a:r>
              <a:rPr lang="zh-CN" altLang="en-AU" sz="1600" dirty="0"/>
              <a:t>无论单绒还是双绒双胎，合并</a:t>
            </a:r>
            <a:r>
              <a:rPr lang="zh-CN" altLang="en-AU" sz="1600" dirty="0">
                <a:sym typeface="+mn-ea"/>
              </a:rPr>
              <a:t>胎儿缺陷时两胎儿</a:t>
            </a:r>
            <a:r>
              <a:rPr lang="en-US" altLang="zh-CN" sz="1600" dirty="0">
                <a:sym typeface="+mn-ea"/>
              </a:rPr>
              <a:t>CRL</a:t>
            </a:r>
            <a:r>
              <a:rPr lang="zh-CN" altLang="en-US" sz="1600" dirty="0">
                <a:sym typeface="+mn-ea"/>
              </a:rPr>
              <a:t>差异</a:t>
            </a:r>
            <a:r>
              <a:rPr lang="en-AU" sz="1600" dirty="0">
                <a:sym typeface="+mn-ea"/>
              </a:rPr>
              <a:t>≥ 10%</a:t>
            </a:r>
            <a:r>
              <a:rPr lang="zh-CN" altLang="en-AU" sz="1600" dirty="0"/>
              <a:t>及</a:t>
            </a:r>
            <a:r>
              <a:rPr lang="en-AU" sz="1600" dirty="0"/>
              <a:t>≥ 15%</a:t>
            </a:r>
            <a:r>
              <a:rPr lang="zh-CN" altLang="en-AU" sz="1600" dirty="0"/>
              <a:t>发生率高于</a:t>
            </a:r>
            <a:r>
              <a:rPr lang="zh-CN" altLang="en-AU" sz="1600" dirty="0">
                <a:sym typeface="+mn-ea"/>
              </a:rPr>
              <a:t>正常双胎</a:t>
            </a:r>
            <a:r>
              <a:rPr lang="zh-CN" altLang="en-AU" sz="1600" dirty="0">
                <a:ea typeface="宋体" panose="02010600030101010101" pitchFamily="2" charset="-122"/>
              </a:rPr>
              <a:t>。</a:t>
            </a:r>
          </a:p>
          <a:p>
            <a:r>
              <a:rPr lang="zh-CN" altLang="en-AU" sz="1600" dirty="0"/>
              <a:t>双胎孕妇中，当</a:t>
            </a:r>
            <a:r>
              <a:rPr lang="zh-CN" altLang="en-AU" sz="1600" dirty="0">
                <a:sym typeface="+mn-ea"/>
              </a:rPr>
              <a:t>两胎儿</a:t>
            </a:r>
            <a:r>
              <a:rPr lang="en-US" altLang="zh-CN" sz="1600" dirty="0">
                <a:sym typeface="+mn-ea"/>
              </a:rPr>
              <a:t>CRL</a:t>
            </a:r>
            <a:r>
              <a:rPr lang="zh-CN" altLang="en-US" sz="1600" dirty="0">
                <a:sym typeface="+mn-ea"/>
              </a:rPr>
              <a:t>差异</a:t>
            </a:r>
            <a:r>
              <a:rPr lang="en-AU" sz="1600" dirty="0">
                <a:sym typeface="+mn-ea"/>
              </a:rPr>
              <a:t>≥ 10%</a:t>
            </a:r>
            <a:r>
              <a:rPr lang="zh-CN" altLang="en-AU" sz="1600" dirty="0">
                <a:sym typeface="+mn-ea"/>
              </a:rPr>
              <a:t>时</a:t>
            </a:r>
            <a:r>
              <a:rPr lang="zh-CN" altLang="en-AU" sz="1600" dirty="0"/>
              <a:t>合并一胎胎儿缺陷发生率为</a:t>
            </a:r>
            <a:r>
              <a:rPr lang="en-AU" sz="1600" dirty="0"/>
              <a:t>9.0% (50/557) </a:t>
            </a:r>
            <a:r>
              <a:rPr lang="zh-CN" altLang="en-AU" sz="1600" dirty="0">
                <a:ea typeface="宋体" panose="02010600030101010101" pitchFamily="2" charset="-122"/>
              </a:rPr>
              <a:t>，当</a:t>
            </a:r>
            <a:r>
              <a:rPr lang="zh-CN" altLang="en-AU" sz="1600" dirty="0">
                <a:sym typeface="+mn-ea"/>
              </a:rPr>
              <a:t>两胎儿</a:t>
            </a:r>
            <a:r>
              <a:rPr lang="en-US" altLang="zh-CN" sz="1600" dirty="0">
                <a:sym typeface="+mn-ea"/>
              </a:rPr>
              <a:t>CRL</a:t>
            </a:r>
            <a:r>
              <a:rPr lang="zh-CN" altLang="en-US" sz="1600" dirty="0">
                <a:sym typeface="+mn-ea"/>
              </a:rPr>
              <a:t>差异</a:t>
            </a:r>
            <a:r>
              <a:rPr lang="en-AU" sz="1600" dirty="0">
                <a:sym typeface="+mn-ea"/>
              </a:rPr>
              <a:t>&lt;  10%</a:t>
            </a:r>
            <a:r>
              <a:rPr lang="zh-CN" altLang="en-AU" sz="1600" dirty="0">
                <a:sym typeface="+mn-ea"/>
              </a:rPr>
              <a:t>时合并一胎胎儿缺陷发生率为</a:t>
            </a:r>
            <a:r>
              <a:rPr lang="en-AU" sz="1600" dirty="0"/>
              <a:t>2.6% (150/5809)  (</a:t>
            </a:r>
            <a:r>
              <a:rPr lang="zh-CN" altLang="en-AU" sz="1600" dirty="0"/>
              <a:t>相对危险度</a:t>
            </a:r>
            <a:r>
              <a:rPr lang="en-AU" sz="1600" dirty="0"/>
              <a:t>, 3.476 (95% CI, 2.555–4.730); P&lt;0.0001)</a:t>
            </a:r>
            <a:r>
              <a:rPr lang="zh-CN" altLang="en-AU" sz="1600" dirty="0">
                <a:ea typeface="宋体" panose="02010600030101010101" pitchFamily="2" charset="-122"/>
              </a:rPr>
              <a:t>。</a:t>
            </a:r>
            <a:endParaRPr lang="en-AU" sz="1600" dirty="0"/>
          </a:p>
          <a:p>
            <a:r>
              <a:rPr lang="zh-CN" altLang="en-AU" sz="1600" dirty="0">
                <a:sym typeface="+mn-ea"/>
              </a:rPr>
              <a:t>当两胎儿</a:t>
            </a:r>
            <a:r>
              <a:rPr lang="en-US" altLang="zh-CN" sz="1600" dirty="0">
                <a:sym typeface="+mn-ea"/>
              </a:rPr>
              <a:t>CRL</a:t>
            </a:r>
            <a:r>
              <a:rPr lang="zh-CN" altLang="en-US" sz="1600" dirty="0">
                <a:sym typeface="+mn-ea"/>
              </a:rPr>
              <a:t>差异</a:t>
            </a:r>
            <a:r>
              <a:rPr lang="en-AU" sz="1600" dirty="0">
                <a:sym typeface="+mn-ea"/>
              </a:rPr>
              <a:t>≥ </a:t>
            </a:r>
            <a:r>
              <a:rPr lang="en-US" altLang="en-AU" sz="1600" dirty="0">
                <a:sym typeface="+mn-ea"/>
              </a:rPr>
              <a:t>15</a:t>
            </a:r>
            <a:r>
              <a:rPr lang="en-AU" sz="1600" dirty="0">
                <a:sym typeface="+mn-ea"/>
              </a:rPr>
              <a:t>%</a:t>
            </a:r>
            <a:r>
              <a:rPr lang="zh-CN" altLang="en-AU" sz="1600" dirty="0">
                <a:sym typeface="+mn-ea"/>
              </a:rPr>
              <a:t>时合并一胎胎儿出生缺陷发生率为</a:t>
            </a:r>
            <a:r>
              <a:rPr lang="en-AU" sz="1600" dirty="0"/>
              <a:t>20.4% (33/162)</a:t>
            </a:r>
            <a:r>
              <a:rPr lang="zh-CN" altLang="en-AU" sz="1600" dirty="0">
                <a:ea typeface="宋体" panose="02010600030101010101" pitchFamily="2" charset="-122"/>
              </a:rPr>
              <a:t>，</a:t>
            </a:r>
            <a:r>
              <a:rPr lang="zh-CN" altLang="en-AU" sz="1600" dirty="0">
                <a:sym typeface="+mn-ea"/>
              </a:rPr>
              <a:t>当两胎儿</a:t>
            </a:r>
            <a:r>
              <a:rPr lang="en-US" altLang="zh-CN" sz="1600" dirty="0">
                <a:sym typeface="+mn-ea"/>
              </a:rPr>
              <a:t>CRL</a:t>
            </a:r>
            <a:r>
              <a:rPr lang="zh-CN" altLang="en-US" sz="1600" dirty="0">
                <a:sym typeface="+mn-ea"/>
              </a:rPr>
              <a:t>差异</a:t>
            </a:r>
            <a:r>
              <a:rPr lang="en-AU" sz="1600" dirty="0">
                <a:sym typeface="+mn-ea"/>
              </a:rPr>
              <a:t>&lt;  </a:t>
            </a:r>
            <a:r>
              <a:rPr lang="en-US" altLang="en-AU" sz="1600" dirty="0">
                <a:sym typeface="+mn-ea"/>
              </a:rPr>
              <a:t>15</a:t>
            </a:r>
            <a:r>
              <a:rPr lang="en-AU" sz="1600" dirty="0">
                <a:sym typeface="+mn-ea"/>
              </a:rPr>
              <a:t>%</a:t>
            </a:r>
            <a:r>
              <a:rPr lang="zh-CN" altLang="en-AU" sz="1600" dirty="0">
                <a:sym typeface="+mn-ea"/>
              </a:rPr>
              <a:t>时合并一胎胎儿缺陷发生率为</a:t>
            </a:r>
            <a:r>
              <a:rPr lang="en-AU" sz="1600" dirty="0"/>
              <a:t>2.7% (167/6204)  (</a:t>
            </a:r>
            <a:r>
              <a:rPr lang="zh-CN" altLang="en-AU" sz="1600" dirty="0">
                <a:sym typeface="+mn-ea"/>
              </a:rPr>
              <a:t>相对危险度</a:t>
            </a:r>
            <a:r>
              <a:rPr lang="en-AU" sz="1600" dirty="0"/>
              <a:t>, 7.568 (95% CI, 5.390–10.624); P&lt;0.0001)</a:t>
            </a:r>
            <a:r>
              <a:rPr lang="zh-CN" altLang="en-AU" sz="1600" dirty="0">
                <a:ea typeface="宋体" panose="02010600030101010101" pitchFamily="2" charset="-122"/>
              </a:rPr>
              <a:t>。</a:t>
            </a:r>
            <a:endParaRPr lang="zh-CN" altLang="en-AU" sz="1400" dirty="0">
              <a:ea typeface="宋体" panose="02010600030101010101" pitchFamily="2" charset="-122"/>
            </a:endParaRPr>
          </a:p>
        </p:txBody>
      </p:sp>
      <p:sp>
        <p:nvSpPr>
          <p:cNvPr id="8" name="Text Box 5"/>
          <p:cNvSpPr txBox="1">
            <a:spLocks noChangeArrowheads="1"/>
          </p:cNvSpPr>
          <p:nvPr/>
        </p:nvSpPr>
        <p:spPr bwMode="auto">
          <a:xfrm>
            <a:off x="1" y="930207"/>
            <a:ext cx="9143999" cy="527685"/>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sym typeface="+mn-ea"/>
              </a:rPr>
              <a:t>11-13周常规超声检查对双胎胎儿</a:t>
            </a:r>
            <a:r>
              <a:rPr lang="zh-CN" altLang="en-AU" sz="1400" b="1" i="0" dirty="0">
                <a:solidFill>
                  <a:schemeClr val="bg1"/>
                </a:solidFill>
                <a:sym typeface="+mn-ea"/>
              </a:rPr>
              <a:t>缺陷</a:t>
            </a:r>
            <a:r>
              <a:rPr lang="en-AU" sz="1400" b="1" i="0" dirty="0">
                <a:solidFill>
                  <a:schemeClr val="bg1"/>
                </a:solidFill>
                <a:sym typeface="+mn-ea"/>
              </a:rPr>
              <a:t>的诊断</a:t>
            </a:r>
            <a:endParaRPr lang="en-AU" sz="1400" b="1" i="0" dirty="0">
              <a:solidFill>
                <a:schemeClr val="bg1"/>
              </a:solidFill>
            </a:endParaRP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3379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31747" name="TextBox 1"/>
          <p:cNvSpPr txBox="1">
            <a:spLocks noChangeArrowheads="1"/>
          </p:cNvSpPr>
          <p:nvPr/>
        </p:nvSpPr>
        <p:spPr bwMode="auto">
          <a:xfrm>
            <a:off x="250822" y="2142042"/>
            <a:ext cx="8642350" cy="440436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zh-CN" altLang="en-US" sz="2000" b="1" i="0" dirty="0"/>
              <a:t>主要研究结果</a:t>
            </a:r>
          </a:p>
          <a:p>
            <a:pPr marL="285750" indent="-285750"/>
            <a:r>
              <a:rPr lang="zh-CN" altLang="en-AU" sz="1400" i="0" dirty="0">
                <a:sym typeface="+mn-ea"/>
              </a:rPr>
              <a:t>单绒双胎</a:t>
            </a:r>
            <a:r>
              <a:rPr lang="zh-CN" altLang="en-AU" sz="1400" i="0" dirty="0"/>
              <a:t>胎儿出生缺陷总发生率高于双绒双胎</a:t>
            </a:r>
            <a:r>
              <a:rPr lang="zh-CN" altLang="en-AU" sz="1400" i="0" dirty="0">
                <a:ea typeface="宋体" panose="02010600030101010101" pitchFamily="2" charset="-122"/>
              </a:rPr>
              <a:t>；</a:t>
            </a:r>
          </a:p>
          <a:p>
            <a:pPr marL="0" indent="0">
              <a:buNone/>
            </a:pPr>
            <a:r>
              <a:rPr lang="en-AU" sz="1400" i="0" dirty="0"/>
              <a:t> </a:t>
            </a:r>
            <a:endParaRPr lang="en-AU" sz="500" i="0" dirty="0"/>
          </a:p>
          <a:p>
            <a:pPr marL="285750" indent="-285750"/>
            <a:r>
              <a:rPr lang="zh-CN" altLang="en-AU" sz="1400" i="0" dirty="0">
                <a:sym typeface="+mn-ea"/>
              </a:rPr>
              <a:t>单绒双胎</a:t>
            </a:r>
            <a:r>
              <a:rPr lang="zh-CN" altLang="en-AU" sz="1400" i="0" dirty="0"/>
              <a:t>妊娠早期胎儿出生缺陷诊断率高于双绒双胎</a:t>
            </a:r>
            <a:r>
              <a:rPr lang="zh-CN" altLang="en-AU" sz="1400" i="0" dirty="0">
                <a:ea typeface="宋体" panose="02010600030101010101" pitchFamily="2" charset="-122"/>
                <a:sym typeface="+mn-ea"/>
              </a:rPr>
              <a:t>；</a:t>
            </a:r>
          </a:p>
          <a:p>
            <a:pPr marL="285750" indent="-285750"/>
            <a:endParaRPr lang="en-US" altLang="zh-CN" sz="1400" i="0" dirty="0"/>
          </a:p>
          <a:p>
            <a:pPr marL="285750" indent="-285750"/>
            <a:r>
              <a:rPr lang="en-US" altLang="zh-CN" sz="1400" i="0" dirty="0"/>
              <a:t>11-13</a:t>
            </a:r>
            <a:r>
              <a:rPr lang="zh-CN" altLang="en-US" sz="1400" i="0" dirty="0"/>
              <a:t>周超声扫描对双胎妊娠各种</a:t>
            </a:r>
            <a:r>
              <a:rPr lang="zh-CN" altLang="en-AU" sz="1400" i="0" dirty="0"/>
              <a:t>胎儿缺陷的检出能力（</a:t>
            </a:r>
            <a:r>
              <a:rPr lang="zh-CN" altLang="en-AU" sz="1400" i="0" dirty="0">
                <a:solidFill>
                  <a:schemeClr val="tx1"/>
                </a:solidFill>
              </a:rPr>
              <a:t>容易检出</a:t>
            </a:r>
            <a:r>
              <a:rPr lang="zh-CN" altLang="en-AU" sz="1400" i="0" dirty="0"/>
              <a:t>、有时</a:t>
            </a:r>
            <a:r>
              <a:rPr lang="zh-CN" altLang="en-AU" sz="1400" i="0" dirty="0">
                <a:sym typeface="+mn-ea"/>
              </a:rPr>
              <a:t>检出</a:t>
            </a:r>
            <a:r>
              <a:rPr lang="zh-CN" altLang="en-AU" sz="1400" i="0" dirty="0"/>
              <a:t>及不能</a:t>
            </a:r>
            <a:r>
              <a:rPr lang="zh-CN" altLang="en-AU" sz="1400" i="0" dirty="0">
                <a:sym typeface="+mn-ea"/>
              </a:rPr>
              <a:t>检出</a:t>
            </a:r>
            <a:r>
              <a:rPr lang="zh-CN" altLang="en-AU" sz="1400" i="0" dirty="0"/>
              <a:t>）与既往</a:t>
            </a:r>
            <a:r>
              <a:rPr lang="zh-CN" altLang="en-AU" sz="1400" i="0" dirty="0">
                <a:sym typeface="+mn-ea"/>
              </a:rPr>
              <a:t>单胎妊娠</a:t>
            </a:r>
            <a:r>
              <a:rPr lang="zh-CN" altLang="en-AU" sz="1400" i="0" dirty="0"/>
              <a:t>报道相似</a:t>
            </a:r>
            <a:r>
              <a:rPr lang="zh-CN" altLang="en-AU" sz="1400" i="0" dirty="0">
                <a:ea typeface="宋体" panose="02010600030101010101" pitchFamily="2" charset="-122"/>
              </a:rPr>
              <a:t>；</a:t>
            </a:r>
          </a:p>
          <a:p>
            <a:pPr marL="285750" indent="-285750"/>
            <a:endParaRPr lang="zh-CN" altLang="en-AU" sz="1400" i="0" dirty="0">
              <a:ea typeface="宋体" panose="02010600030101010101" pitchFamily="2" charset="-122"/>
            </a:endParaRPr>
          </a:p>
          <a:p>
            <a:pPr marL="285750" indent="-285750"/>
            <a:r>
              <a:rPr lang="zh-CN" altLang="en-AU" sz="1400" i="0" dirty="0">
                <a:sym typeface="+mn-ea"/>
              </a:rPr>
              <a:t>常能检出缺陷包括无脑畸形，无脑叶型前脑无裂畸形，脑膨出，</a:t>
            </a:r>
            <a:r>
              <a:rPr lang="en-AU" sz="1400" i="0" dirty="0">
                <a:sym typeface="+mn-ea"/>
              </a:rPr>
              <a:t>Cantrell</a:t>
            </a:r>
            <a:r>
              <a:rPr lang="zh-CN" altLang="en-AU" sz="1400" i="0" dirty="0">
                <a:sym typeface="+mn-ea"/>
              </a:rPr>
              <a:t>五联征，脐膨出，体蒂异常，</a:t>
            </a:r>
            <a:r>
              <a:rPr lang="en-AU" sz="1400" i="0" dirty="0"/>
              <a:t>TRAP</a:t>
            </a:r>
            <a:r>
              <a:rPr lang="en-US" altLang="en-AU" sz="1400" i="0" dirty="0"/>
              <a:t>S</a:t>
            </a:r>
            <a:r>
              <a:rPr lang="zh-CN" altLang="en-US" sz="1400" i="0" dirty="0"/>
              <a:t>及联体双胎</a:t>
            </a:r>
            <a:r>
              <a:rPr lang="zh-CN" altLang="en-AU" sz="1400" i="0" dirty="0">
                <a:ea typeface="宋体" panose="02010600030101010101" pitchFamily="2" charset="-122"/>
              </a:rPr>
              <a:t>；</a:t>
            </a:r>
          </a:p>
          <a:p>
            <a:pPr marL="285750" indent="-285750"/>
            <a:endParaRPr lang="zh-CN" altLang="en-AU" sz="1400" i="0" dirty="0">
              <a:ea typeface="宋体" panose="02010600030101010101" pitchFamily="2" charset="-122"/>
            </a:endParaRPr>
          </a:p>
          <a:p>
            <a:pPr marL="285750" indent="-285750"/>
            <a:r>
              <a:rPr lang="zh-CN" altLang="en-AU" sz="1400" i="0" dirty="0">
                <a:sym typeface="+mn-ea"/>
              </a:rPr>
              <a:t>双胎</a:t>
            </a:r>
            <a:r>
              <a:rPr lang="en-AU" sz="1400" i="0" dirty="0"/>
              <a:t>合并胎儿</a:t>
            </a:r>
            <a:r>
              <a:rPr lang="zh-CN" altLang="en-AU" sz="1400" i="0" dirty="0">
                <a:ea typeface="宋体" panose="02010600030101010101" pitchFamily="2" charset="-122"/>
              </a:rPr>
              <a:t>出生</a:t>
            </a:r>
            <a:r>
              <a:rPr lang="en-AU" sz="1400" i="0" dirty="0"/>
              <a:t>缺陷</a:t>
            </a:r>
            <a:r>
              <a:rPr lang="zh-CN" altLang="en-AU" sz="1400" i="0" dirty="0"/>
              <a:t>时</a:t>
            </a:r>
            <a:r>
              <a:rPr lang="en-AU" sz="1400" i="0" dirty="0"/>
              <a:t>胎儿NT ≥ 第95百分位数及NT ≥ 第99百分位数发生率</a:t>
            </a:r>
            <a:r>
              <a:rPr lang="zh-CN" altLang="en-AU" sz="1400" i="0" dirty="0"/>
              <a:t>高于正常双胎</a:t>
            </a:r>
            <a:r>
              <a:rPr lang="zh-CN" altLang="en-AU" sz="1400" i="0" dirty="0">
                <a:ea typeface="宋体" panose="02010600030101010101" pitchFamily="2" charset="-122"/>
              </a:rPr>
              <a:t>；</a:t>
            </a:r>
          </a:p>
          <a:p>
            <a:pPr marL="285750" indent="-285750"/>
            <a:endParaRPr lang="zh-CN" altLang="en-AU" sz="1400" i="0" dirty="0">
              <a:ea typeface="宋体" panose="02010600030101010101" pitchFamily="2" charset="-122"/>
            </a:endParaRPr>
          </a:p>
          <a:p>
            <a:pPr marL="285750" indent="-285750"/>
            <a:r>
              <a:rPr lang="zh-CN" altLang="en-AU" sz="1400" i="0" dirty="0"/>
              <a:t>双胎</a:t>
            </a:r>
            <a:r>
              <a:rPr lang="en-AU" sz="1400" i="0" dirty="0"/>
              <a:t>合并胎儿</a:t>
            </a:r>
            <a:r>
              <a:rPr lang="zh-CN" altLang="en-AU" sz="1400" i="0" dirty="0">
                <a:ea typeface="宋体" panose="02010600030101010101" pitchFamily="2" charset="-122"/>
              </a:rPr>
              <a:t>出生</a:t>
            </a:r>
            <a:r>
              <a:rPr lang="en-AU" sz="1400" i="0" dirty="0"/>
              <a:t>缺陷时两胎儿CRL差异≥ 10%及≥ 15%发生率高于正常双胎</a:t>
            </a:r>
            <a:r>
              <a:rPr lang="zh-CN" altLang="en-AU" sz="1400" i="0" dirty="0">
                <a:ea typeface="宋体" panose="02010600030101010101" pitchFamily="2" charset="-122"/>
              </a:rPr>
              <a:t>；</a:t>
            </a:r>
          </a:p>
          <a:p>
            <a:pPr marL="285750" indent="-285750"/>
            <a:endParaRPr lang="en-AU" sz="1400" i="0" dirty="0"/>
          </a:p>
          <a:p>
            <a:pPr marL="285750" indent="-285750"/>
            <a:r>
              <a:rPr lang="en-US" altLang="zh-CN" sz="1400" i="0" dirty="0">
                <a:sym typeface="+mn-ea"/>
              </a:rPr>
              <a:t>11-13</a:t>
            </a:r>
            <a:r>
              <a:rPr lang="zh-CN" altLang="en-US" sz="1400" i="0" dirty="0">
                <a:sym typeface="+mn-ea"/>
              </a:rPr>
              <a:t>周超声扫描对</a:t>
            </a:r>
            <a:r>
              <a:rPr lang="zh-CN" altLang="en-AU" sz="1400" i="0" dirty="0">
                <a:sym typeface="+mn-ea"/>
              </a:rPr>
              <a:t>胎儿缺陷的诊断率为</a:t>
            </a:r>
            <a:r>
              <a:rPr lang="en-AU" sz="1400" i="0" dirty="0"/>
              <a:t>36.5% ,其中双绒双胎胎儿缺陷诊断率为27.1%</a:t>
            </a:r>
            <a:r>
              <a:rPr lang="zh-CN" altLang="en-AU" sz="1400" i="0" dirty="0">
                <a:ea typeface="宋体" panose="02010600030101010101" pitchFamily="2" charset="-122"/>
              </a:rPr>
              <a:t>，</a:t>
            </a:r>
            <a:r>
              <a:rPr lang="en-AU" sz="1400" i="0" dirty="0"/>
              <a:t>单绒双胎胎儿缺陷诊断率为52.6%</a:t>
            </a:r>
            <a:r>
              <a:rPr lang="zh-CN" altLang="en-AU" sz="1400" i="0" dirty="0">
                <a:ea typeface="宋体" panose="02010600030101010101" pitchFamily="2" charset="-122"/>
              </a:rPr>
              <a:t>。</a:t>
            </a:r>
          </a:p>
        </p:txBody>
      </p:sp>
      <p:sp>
        <p:nvSpPr>
          <p:cNvPr id="8" name="Text Box 5"/>
          <p:cNvSpPr txBox="1">
            <a:spLocks noChangeArrowheads="1"/>
          </p:cNvSpPr>
          <p:nvPr/>
        </p:nvSpPr>
        <p:spPr bwMode="auto">
          <a:xfrm>
            <a:off x="1" y="930207"/>
            <a:ext cx="9143999" cy="527685"/>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sym typeface="+mn-ea"/>
              </a:rPr>
              <a:t>11-13周常规超声检查对双胎胎儿</a:t>
            </a:r>
            <a:r>
              <a:rPr lang="zh-CN" altLang="en-AU" sz="1400" b="1" i="0" dirty="0">
                <a:solidFill>
                  <a:schemeClr val="bg1"/>
                </a:solidFill>
                <a:sym typeface="+mn-ea"/>
              </a:rPr>
              <a:t>缺陷</a:t>
            </a:r>
            <a:r>
              <a:rPr lang="en-AU" sz="1400" b="1" i="0" dirty="0">
                <a:solidFill>
                  <a:schemeClr val="bg1"/>
                </a:solidFill>
                <a:sym typeface="+mn-ea"/>
              </a:rPr>
              <a:t>的诊断</a:t>
            </a:r>
            <a:endParaRPr lang="en-AU" sz="1400" b="1" i="0" dirty="0">
              <a:solidFill>
                <a:schemeClr val="bg1"/>
              </a:solidFill>
            </a:endParaRP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
        <p:nvSpPr>
          <p:cNvPr id="2" name="Rectangle 1"/>
          <p:cNvSpPr>
            <a:spLocks noChangeArrowheads="1"/>
          </p:cNvSpPr>
          <p:nvPr/>
        </p:nvSpPr>
        <p:spPr bwMode="auto">
          <a:xfrm>
            <a:off x="4086763" y="1609636"/>
            <a:ext cx="897890" cy="521970"/>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zh-CN" altLang="en-GB" sz="2800" b="1" i="0" dirty="0"/>
              <a:t>讨论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5" name="TextBox 1"/>
          <p:cNvSpPr txBox="1">
            <a:spLocks noChangeArrowheads="1"/>
          </p:cNvSpPr>
          <p:nvPr/>
        </p:nvSpPr>
        <p:spPr bwMode="auto">
          <a:xfrm>
            <a:off x="323527" y="2204864"/>
            <a:ext cx="8424937" cy="249745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1200"/>
              </a:spcAft>
              <a:buNone/>
              <a:defRPr/>
            </a:pPr>
            <a:r>
              <a:rPr lang="zh-CN" altLang="en-US" sz="2000" b="1" i="0" dirty="0"/>
              <a:t>研究的优势</a:t>
            </a:r>
            <a:r>
              <a:rPr lang="en-US" sz="2000" b="1" i="0" dirty="0"/>
              <a:t> </a:t>
            </a:r>
          </a:p>
          <a:p>
            <a:pPr eaLnBrk="1" hangingPunct="1">
              <a:spcBef>
                <a:spcPct val="0"/>
              </a:spcBef>
              <a:spcAft>
                <a:spcPts val="1200"/>
              </a:spcAft>
              <a:buNone/>
              <a:defRPr/>
            </a:pPr>
            <a:r>
              <a:rPr lang="zh-CN" altLang="en-AU" sz="1400" i="0" dirty="0"/>
              <a:t>接受</a:t>
            </a:r>
            <a:r>
              <a:rPr lang="en-AU" sz="1400" i="0" dirty="0">
                <a:sym typeface="+mn-ea"/>
              </a:rPr>
              <a:t>常规</a:t>
            </a:r>
            <a:r>
              <a:rPr lang="en-AU" sz="1400" i="0" dirty="0"/>
              <a:t>11-13周超声</a:t>
            </a:r>
            <a:r>
              <a:rPr lang="zh-CN" altLang="en-AU" sz="1400" i="0" dirty="0"/>
              <a:t>扫查</a:t>
            </a:r>
            <a:r>
              <a:rPr lang="en-AU" sz="1400" i="0" dirty="0"/>
              <a:t>的双胎妊娠</a:t>
            </a:r>
            <a:r>
              <a:rPr lang="zh-CN" altLang="en-AU" sz="1400" i="0" dirty="0"/>
              <a:t>例数多</a:t>
            </a:r>
            <a:r>
              <a:rPr lang="zh-CN" altLang="en-AU" sz="1400" i="0" dirty="0">
                <a:ea typeface="宋体" panose="02010600030101010101" pitchFamily="2" charset="-122"/>
              </a:rPr>
              <a:t>，遵循标准扫查规范，由研究机构中接受适当培训的超声操作者、胎儿医学专家及胎儿心脏专家</a:t>
            </a:r>
            <a:r>
              <a:rPr lang="zh-CN" altLang="en-AU" sz="1400" i="0" dirty="0"/>
              <a:t>进行扫查。</a:t>
            </a:r>
            <a:endParaRPr lang="en-AU" sz="1400" i="0" dirty="0"/>
          </a:p>
          <a:p>
            <a:pPr>
              <a:buNone/>
            </a:pPr>
            <a:r>
              <a:rPr lang="zh-CN" altLang="en-AU" sz="2000" b="1" i="0" dirty="0"/>
              <a:t>研究的局限性</a:t>
            </a:r>
            <a:endParaRPr lang="en-AU" sz="1400" i="0" dirty="0"/>
          </a:p>
          <a:p>
            <a:pPr marL="285750" indent="-285750"/>
            <a:r>
              <a:rPr lang="zh-CN" altLang="en-AU" sz="1400" i="0" dirty="0"/>
              <a:t>针对某个胎儿出生缺陷</a:t>
            </a:r>
            <a:r>
              <a:rPr lang="en-AU" sz="1400" i="0" dirty="0"/>
              <a:t>的</a:t>
            </a:r>
            <a:r>
              <a:rPr lang="zh-CN" altLang="en-AU" sz="1400" i="0" dirty="0"/>
              <a:t>检出能力</a:t>
            </a:r>
            <a:r>
              <a:rPr lang="en-AU" sz="1400" i="0" dirty="0"/>
              <a:t>，</a:t>
            </a:r>
            <a:r>
              <a:rPr lang="zh-CN" altLang="en-AU" sz="1400" i="0" dirty="0"/>
              <a:t>由于</a:t>
            </a:r>
            <a:r>
              <a:rPr lang="zh-CN" altLang="en-AU" sz="1400" i="0" dirty="0">
                <a:sym typeface="+mn-ea"/>
              </a:rPr>
              <a:t>研究例数较少</a:t>
            </a:r>
            <a:r>
              <a:rPr lang="zh-CN" altLang="en-AU" sz="1400" i="0" dirty="0"/>
              <a:t>无法</a:t>
            </a:r>
            <a:r>
              <a:rPr lang="en-AU" sz="1400" i="0" dirty="0"/>
              <a:t>得出有意义的结论。</a:t>
            </a:r>
          </a:p>
          <a:p>
            <a:pPr marL="285750" indent="-285750"/>
            <a:r>
              <a:rPr lang="zh-CN" altLang="en-AU" sz="1400" i="0" dirty="0"/>
              <a:t>本研究历时</a:t>
            </a:r>
            <a:r>
              <a:rPr lang="en-AU" sz="1400" i="0" dirty="0"/>
              <a:t>17年，妊娠早期超声扫描</a:t>
            </a:r>
            <a:r>
              <a:rPr lang="zh-CN" altLang="en-AU" sz="1400" i="0" dirty="0"/>
              <a:t>细节出现变化</a:t>
            </a:r>
            <a:r>
              <a:rPr lang="en-AU" sz="1400" i="0" dirty="0"/>
              <a:t>，并加入了</a:t>
            </a:r>
            <a:r>
              <a:rPr lang="zh-CN" altLang="en-AU" sz="1400" i="0" dirty="0"/>
              <a:t>检出</a:t>
            </a:r>
            <a:r>
              <a:rPr lang="en-AU" sz="1400" i="0" dirty="0"/>
              <a:t>潜在缺陷的新的容易</a:t>
            </a:r>
            <a:r>
              <a:rPr lang="zh-CN" altLang="en-AU" sz="1400" i="0" dirty="0"/>
              <a:t>识别</a:t>
            </a:r>
            <a:r>
              <a:rPr lang="en-AU" sz="1400" i="0" dirty="0"/>
              <a:t>的标记。</a:t>
            </a:r>
          </a:p>
          <a:p>
            <a:pPr marL="285750" indent="-285750"/>
            <a:r>
              <a:rPr lang="en-AU" sz="1400" i="0" dirty="0"/>
              <a:t>这项研究</a:t>
            </a:r>
            <a:r>
              <a:rPr lang="zh-CN" altLang="en-AU" sz="1400" i="0" dirty="0"/>
              <a:t>以及以往</a:t>
            </a:r>
            <a:r>
              <a:rPr lang="en-AU" sz="1400" i="0" dirty="0"/>
              <a:t>大多数</a:t>
            </a:r>
            <a:r>
              <a:rPr lang="zh-CN" altLang="en-AU" sz="1400" i="0" dirty="0"/>
              <a:t>关于</a:t>
            </a:r>
            <a:r>
              <a:rPr lang="en-AU" sz="1400" i="0" dirty="0"/>
              <a:t>常规超声检查</a:t>
            </a:r>
            <a:r>
              <a:rPr lang="en-AU" sz="1400" i="0" dirty="0">
                <a:sym typeface="+mn-ea"/>
              </a:rPr>
              <a:t>产前诊断</a:t>
            </a:r>
            <a:r>
              <a:rPr lang="en-AU" sz="1400" i="0" dirty="0"/>
              <a:t>胎儿缺陷</a:t>
            </a:r>
            <a:r>
              <a:rPr lang="zh-CN" altLang="en-AU" sz="1400" i="0" dirty="0"/>
              <a:t>的</a:t>
            </a:r>
            <a:r>
              <a:rPr lang="en-AU" sz="1400" i="0" dirty="0"/>
              <a:t>有效性</a:t>
            </a:r>
            <a:r>
              <a:rPr lang="en-AU" sz="1400" i="0" dirty="0">
                <a:sym typeface="+mn-ea"/>
              </a:rPr>
              <a:t>的</a:t>
            </a:r>
            <a:r>
              <a:rPr lang="en-AU" sz="1400" i="0" dirty="0"/>
              <a:t>研究</a:t>
            </a:r>
            <a:r>
              <a:rPr lang="zh-CN" altLang="en-AU" sz="1400" i="0" dirty="0">
                <a:ea typeface="宋体" panose="02010600030101010101" pitchFamily="2" charset="-122"/>
              </a:rPr>
              <a:t>，</a:t>
            </a:r>
            <a:r>
              <a:rPr lang="en-AU" sz="1400" i="0" dirty="0"/>
              <a:t>主要</a:t>
            </a:r>
            <a:r>
              <a:rPr lang="zh-CN" altLang="en-AU" sz="1400" i="0" dirty="0"/>
              <a:t>的研究缺陷为胎儿出生缺陷仅通过</a:t>
            </a:r>
            <a:r>
              <a:rPr lang="en-AU" sz="1400" i="0" dirty="0"/>
              <a:t>新生儿</a:t>
            </a:r>
            <a:r>
              <a:rPr lang="zh-CN" altLang="en-AU" sz="1400" i="0" dirty="0"/>
              <a:t>期</a:t>
            </a:r>
            <a:r>
              <a:rPr lang="en-AU" sz="1400" i="0" dirty="0"/>
              <a:t>检查</a:t>
            </a:r>
            <a:r>
              <a:rPr lang="zh-CN" altLang="en-AU" sz="1400" i="0" dirty="0"/>
              <a:t>确诊</a:t>
            </a:r>
            <a:r>
              <a:rPr lang="en-AU" sz="1400" i="0" dirty="0"/>
              <a:t>。</a:t>
            </a:r>
            <a:endParaRPr lang="en-AU" sz="1200" dirty="0"/>
          </a:p>
        </p:txBody>
      </p:sp>
      <p:sp>
        <p:nvSpPr>
          <p:cNvPr id="8" name="Rectangle 1"/>
          <p:cNvSpPr>
            <a:spLocks noChangeArrowheads="1"/>
          </p:cNvSpPr>
          <p:nvPr/>
        </p:nvSpPr>
        <p:spPr bwMode="auto">
          <a:xfrm>
            <a:off x="4086763" y="1609636"/>
            <a:ext cx="897890" cy="521970"/>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zh-CN" altLang="en-GB" sz="2800" b="1" i="0" dirty="0"/>
              <a:t>讨论</a:t>
            </a:r>
          </a:p>
        </p:txBody>
      </p:sp>
      <p:sp>
        <p:nvSpPr>
          <p:cNvPr id="9" name="Text Box 5"/>
          <p:cNvSpPr txBox="1">
            <a:spLocks noChangeArrowheads="1"/>
          </p:cNvSpPr>
          <p:nvPr/>
        </p:nvSpPr>
        <p:spPr bwMode="auto">
          <a:xfrm>
            <a:off x="1" y="930207"/>
            <a:ext cx="9143999" cy="527685"/>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sym typeface="+mn-ea"/>
              </a:rPr>
              <a:t>11-13周常规超声检查对双胎胎儿</a:t>
            </a:r>
            <a:r>
              <a:rPr lang="zh-CN" altLang="en-AU" sz="1400" b="1" i="0" dirty="0">
                <a:solidFill>
                  <a:schemeClr val="bg1"/>
                </a:solidFill>
                <a:sym typeface="+mn-ea"/>
              </a:rPr>
              <a:t>缺陷</a:t>
            </a:r>
            <a:r>
              <a:rPr lang="en-AU" sz="1400" b="1" i="0" dirty="0">
                <a:solidFill>
                  <a:schemeClr val="bg1"/>
                </a:solidFill>
                <a:sym typeface="+mn-ea"/>
              </a:rPr>
              <a:t>的诊断</a:t>
            </a:r>
            <a:endParaRPr lang="en-AU" sz="1400" b="1" i="0" dirty="0">
              <a:solidFill>
                <a:schemeClr val="bg1"/>
              </a:solidFill>
            </a:endParaRP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9" name="Rectangle 1"/>
          <p:cNvSpPr>
            <a:spLocks noChangeArrowheads="1"/>
          </p:cNvSpPr>
          <p:nvPr/>
        </p:nvSpPr>
        <p:spPr bwMode="auto">
          <a:xfrm>
            <a:off x="4122817" y="1617623"/>
            <a:ext cx="897890" cy="521970"/>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1" hangingPunct="1">
              <a:spcBef>
                <a:spcPct val="0"/>
              </a:spcBef>
              <a:buFontTx/>
              <a:buNone/>
            </a:pPr>
            <a:r>
              <a:rPr lang="zh-CN" altLang="en-GB" sz="2800" b="1" i="0" dirty="0"/>
              <a:t>结论</a:t>
            </a:r>
          </a:p>
        </p:txBody>
      </p:sp>
      <p:sp>
        <p:nvSpPr>
          <p:cNvPr id="10" name="TextBox 1"/>
          <p:cNvSpPr txBox="1">
            <a:spLocks noChangeArrowheads="1"/>
          </p:cNvSpPr>
          <p:nvPr/>
        </p:nvSpPr>
        <p:spPr bwMode="auto">
          <a:xfrm>
            <a:off x="342899" y="2420888"/>
            <a:ext cx="8458200" cy="208407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a:lnSpc>
                <a:spcPct val="150000"/>
              </a:lnSpc>
            </a:pPr>
            <a:r>
              <a:rPr lang="zh-CN" altLang="en-AU" sz="1600" i="0" dirty="0"/>
              <a:t>与双绒双胎相比，</a:t>
            </a:r>
            <a:r>
              <a:rPr lang="zh-CN" altLang="en-AU" sz="1600" i="0" dirty="0">
                <a:sym typeface="+mn-ea"/>
              </a:rPr>
              <a:t>胎儿出生缺陷在</a:t>
            </a:r>
            <a:r>
              <a:rPr lang="zh-CN" altLang="en-AU" sz="1600" i="0" dirty="0"/>
              <a:t>单绒双胎中更常见。</a:t>
            </a:r>
          </a:p>
          <a:p>
            <a:pPr marL="285750" indent="-285750">
              <a:lnSpc>
                <a:spcPct val="150000"/>
              </a:lnSpc>
            </a:pPr>
            <a:r>
              <a:rPr lang="zh-CN" altLang="en-AU" sz="1600" i="0" dirty="0"/>
              <a:t>妊娠早期对双绒双胎胎儿出生缺陷的检出能力与单胎妊娠相仿</a:t>
            </a:r>
            <a:r>
              <a:rPr lang="zh-CN" altLang="en-AU" sz="1600" i="0" dirty="0">
                <a:ea typeface="宋体" panose="02010600030101010101" pitchFamily="2" charset="-122"/>
              </a:rPr>
              <a:t>。</a:t>
            </a:r>
          </a:p>
          <a:p>
            <a:pPr marL="285750" indent="-285750">
              <a:lnSpc>
                <a:spcPct val="150000"/>
              </a:lnSpc>
            </a:pPr>
            <a:r>
              <a:rPr lang="zh-CN" altLang="en-AU" sz="1600" i="0" dirty="0">
                <a:sym typeface="+mn-ea"/>
              </a:rPr>
              <a:t>与双绒双胎相比，</a:t>
            </a:r>
            <a:r>
              <a:rPr lang="zh-CN" altLang="en-AU" sz="1600" i="0" dirty="0"/>
              <a:t>单绒双胎胎儿出生缺陷的检出率更高</a:t>
            </a:r>
            <a:r>
              <a:rPr lang="zh-CN" altLang="en-AU" sz="1600" i="0" dirty="0">
                <a:ea typeface="宋体" panose="02010600030101010101" pitchFamily="2" charset="-122"/>
              </a:rPr>
              <a:t>。</a:t>
            </a:r>
          </a:p>
          <a:p>
            <a:pPr marL="285750" indent="-285750">
              <a:lnSpc>
                <a:spcPct val="150000"/>
              </a:lnSpc>
            </a:pPr>
            <a:r>
              <a:rPr lang="zh-CN" altLang="en-AU" sz="1600" i="0" dirty="0">
                <a:sym typeface="+mn-ea"/>
              </a:rPr>
              <a:t>双胎妊娠</a:t>
            </a:r>
            <a:r>
              <a:rPr lang="en-AU" sz="1600" i="0" dirty="0"/>
              <a:t>两胎儿CRL差异增大</a:t>
            </a:r>
            <a:r>
              <a:rPr lang="zh-CN" altLang="en-AU" sz="1600" i="0" dirty="0"/>
              <a:t>及胎儿</a:t>
            </a:r>
            <a:r>
              <a:rPr lang="en-US" altLang="zh-CN" sz="1600" i="0" dirty="0"/>
              <a:t>NT</a:t>
            </a:r>
            <a:r>
              <a:rPr lang="zh-CN" altLang="en-US" sz="1600" i="0" dirty="0"/>
              <a:t>增厚时</a:t>
            </a:r>
            <a:r>
              <a:rPr lang="zh-CN" altLang="en-AU" sz="1600" i="0" dirty="0">
                <a:sym typeface="+mn-ea"/>
              </a:rPr>
              <a:t>，胎儿出生缺陷发生率高，但应用这些超声标记对胎儿出生缺陷的筛查预测能力差</a:t>
            </a:r>
            <a:r>
              <a:rPr lang="zh-CN" altLang="en-AU" sz="1600" i="0" dirty="0">
                <a:ea typeface="宋体" panose="02010600030101010101" pitchFamily="2" charset="-122"/>
              </a:rPr>
              <a:t>。</a:t>
            </a:r>
          </a:p>
        </p:txBody>
      </p:sp>
      <p:sp>
        <p:nvSpPr>
          <p:cNvPr id="8" name="Text Box 5"/>
          <p:cNvSpPr txBox="1">
            <a:spLocks noChangeArrowheads="1"/>
          </p:cNvSpPr>
          <p:nvPr/>
        </p:nvSpPr>
        <p:spPr bwMode="auto">
          <a:xfrm>
            <a:off x="1" y="930207"/>
            <a:ext cx="9143999" cy="527685"/>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sym typeface="+mn-ea"/>
              </a:rPr>
              <a:t>11-13周常规超声检查对双胎胎儿</a:t>
            </a:r>
            <a:r>
              <a:rPr lang="zh-CN" altLang="en-AU" sz="1400" b="1" i="0" dirty="0">
                <a:solidFill>
                  <a:schemeClr val="bg1"/>
                </a:solidFill>
                <a:sym typeface="+mn-ea"/>
              </a:rPr>
              <a:t>缺陷</a:t>
            </a:r>
            <a:r>
              <a:rPr lang="en-AU" sz="1400" b="1" i="0" dirty="0">
                <a:solidFill>
                  <a:schemeClr val="bg1"/>
                </a:solidFill>
                <a:sym typeface="+mn-ea"/>
              </a:rPr>
              <a:t>的诊断</a:t>
            </a:r>
            <a:endParaRPr lang="en-AU" sz="1400" b="1" i="0" dirty="0">
              <a:solidFill>
                <a:schemeClr val="bg1"/>
              </a:solidFill>
            </a:endParaRP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p:nvPr/>
        </p:nvGrpSpPr>
        <p:grpSpPr bwMode="auto">
          <a:xfrm>
            <a:off x="0" y="-15875"/>
            <a:ext cx="9144000" cy="923925"/>
            <a:chOff x="0" y="3755"/>
            <a:chExt cx="5760" cy="582"/>
          </a:xfrm>
        </p:grpSpPr>
        <p:pic>
          <p:nvPicPr>
            <p:cNvPr id="5837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5837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27653" name="TextBox 1"/>
          <p:cNvSpPr txBox="1">
            <a:spLocks noChangeArrowheads="1"/>
          </p:cNvSpPr>
          <p:nvPr/>
        </p:nvSpPr>
        <p:spPr bwMode="auto">
          <a:xfrm>
            <a:off x="1238295" y="1963440"/>
            <a:ext cx="6480175" cy="4603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GB" sz="2400" b="1" i="0" dirty="0">
                <a:solidFill>
                  <a:srgbClr val="000000"/>
                </a:solidFill>
              </a:rPr>
              <a:t>讨论要点</a:t>
            </a:r>
          </a:p>
        </p:txBody>
      </p:sp>
      <p:sp>
        <p:nvSpPr>
          <p:cNvPr id="9" name="Segnaposto contenuto 2"/>
          <p:cNvSpPr txBox="1"/>
          <p:nvPr/>
        </p:nvSpPr>
        <p:spPr bwMode="auto">
          <a:xfrm>
            <a:off x="251247" y="2609528"/>
            <a:ext cx="8639175" cy="2619672"/>
          </a:xfrm>
          <a:prstGeom prst="rect">
            <a:avLst/>
          </a:prstGeom>
          <a:noFill/>
          <a:ln>
            <a:noFill/>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zh-CN" altLang="en-AU" sz="2000" i="0" dirty="0"/>
              <a:t>超声检出胎儿异常的</a:t>
            </a:r>
            <a:r>
              <a:rPr lang="zh-CN" altLang="en-AU" sz="2000" i="0" dirty="0">
                <a:sym typeface="+mn-ea"/>
              </a:rPr>
              <a:t>能力是否随着技术发展及筛查规范的改进而有所提高</a:t>
            </a:r>
            <a:r>
              <a:rPr lang="en-AU" sz="2000" i="0" dirty="0"/>
              <a:t>?</a:t>
            </a:r>
          </a:p>
          <a:p>
            <a:pPr eaLnBrk="1" hangingPunct="1">
              <a:spcBef>
                <a:spcPct val="0"/>
              </a:spcBef>
            </a:pPr>
            <a:endParaRPr lang="en-AU" sz="2000" i="0" dirty="0"/>
          </a:p>
          <a:p>
            <a:pPr eaLnBrk="1" hangingPunct="1">
              <a:spcBef>
                <a:spcPct val="0"/>
              </a:spcBef>
            </a:pPr>
            <a:r>
              <a:rPr lang="zh-CN" altLang="en-AU" sz="2000" i="0" dirty="0"/>
              <a:t>为什么</a:t>
            </a:r>
            <a:r>
              <a:rPr lang="en-US" altLang="zh-CN" sz="2000" i="0" dirty="0"/>
              <a:t>11-13</a:t>
            </a:r>
            <a:r>
              <a:rPr lang="zh-CN" altLang="en-US" sz="2000" i="0" dirty="0"/>
              <a:t>周超声检查对单绒双胎胎儿出生缺陷的检出率较双绒双胎高</a:t>
            </a:r>
            <a:r>
              <a:rPr lang="en-AU" sz="2000" i="0" dirty="0"/>
              <a:t>? </a:t>
            </a:r>
          </a:p>
          <a:p>
            <a:pPr eaLnBrk="1" hangingPunct="1">
              <a:spcBef>
                <a:spcPct val="0"/>
              </a:spcBef>
            </a:pPr>
            <a:endParaRPr lang="en-AU" sz="2000" i="0" dirty="0"/>
          </a:p>
          <a:p>
            <a:pPr eaLnBrk="1" hangingPunct="1">
              <a:spcBef>
                <a:spcPct val="0"/>
              </a:spcBef>
            </a:pPr>
            <a:r>
              <a:rPr lang="zh-CN" altLang="en-AU" sz="2000" i="0" dirty="0"/>
              <a:t>当双胎合并胎儿</a:t>
            </a:r>
            <a:r>
              <a:rPr lang="en-US" altLang="zh-CN" sz="2000" i="0" dirty="0"/>
              <a:t>NT</a:t>
            </a:r>
            <a:r>
              <a:rPr lang="zh-CN" altLang="en-US" sz="2000" i="0" dirty="0"/>
              <a:t>增厚或两胎儿</a:t>
            </a:r>
            <a:r>
              <a:rPr lang="en-US" altLang="zh-CN" sz="2000" i="0" dirty="0"/>
              <a:t>CRL</a:t>
            </a:r>
            <a:r>
              <a:rPr lang="zh-CN" altLang="en-US" sz="2000" i="0" dirty="0"/>
              <a:t>差异增大时，最常诊断哪种胎儿异常？</a:t>
            </a:r>
            <a:endParaRPr lang="en-AU" sz="2000" i="0" dirty="0"/>
          </a:p>
          <a:p>
            <a:pPr marL="0" indent="0" eaLnBrk="1" hangingPunct="1">
              <a:spcBef>
                <a:spcPct val="0"/>
              </a:spcBef>
              <a:buNone/>
            </a:pPr>
            <a:endParaRPr lang="en-AU" sz="2000" i="0" dirty="0"/>
          </a:p>
          <a:p>
            <a:pPr eaLnBrk="1" hangingPunct="1">
              <a:spcBef>
                <a:spcPct val="0"/>
              </a:spcBef>
            </a:pPr>
            <a:endParaRPr lang="en-AU" sz="2000" i="0" dirty="0"/>
          </a:p>
        </p:txBody>
      </p:sp>
      <p:sp>
        <p:nvSpPr>
          <p:cNvPr id="8" name="Text Box 5"/>
          <p:cNvSpPr txBox="1">
            <a:spLocks noChangeArrowheads="1"/>
          </p:cNvSpPr>
          <p:nvPr/>
        </p:nvSpPr>
        <p:spPr bwMode="auto">
          <a:xfrm>
            <a:off x="1" y="930207"/>
            <a:ext cx="9143999" cy="527685"/>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sym typeface="+mn-ea"/>
              </a:rPr>
              <a:t>11-13周常规超声检查对双胎胎儿</a:t>
            </a:r>
            <a:r>
              <a:rPr lang="zh-CN" altLang="en-AU" sz="1400" b="1" i="0" dirty="0">
                <a:solidFill>
                  <a:schemeClr val="bg1"/>
                </a:solidFill>
                <a:sym typeface="+mn-ea"/>
              </a:rPr>
              <a:t>缺陷</a:t>
            </a:r>
            <a:r>
              <a:rPr lang="en-AU" sz="1400" b="1" i="0" dirty="0">
                <a:solidFill>
                  <a:schemeClr val="bg1"/>
                </a:solidFill>
                <a:sym typeface="+mn-ea"/>
              </a:rPr>
              <a:t>的诊断</a:t>
            </a:r>
            <a:endParaRPr lang="en-AU" sz="1400" b="1" i="0" dirty="0">
              <a:solidFill>
                <a:schemeClr val="bg1"/>
              </a:solidFill>
            </a:endParaRP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fade">
                                      <p:cBhvr>
                                        <p:cTn id="7" dur="500"/>
                                        <p:tgtEl>
                                          <p:spTgt spid="276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p:nvPr/>
        </p:nvGrpSpPr>
        <p:grpSpPr bwMode="auto">
          <a:xfrm>
            <a:off x="0" y="-15875"/>
            <a:ext cx="9144000" cy="923925"/>
            <a:chOff x="0" y="3755"/>
            <a:chExt cx="5760" cy="582"/>
          </a:xfrm>
        </p:grpSpPr>
        <p:pic>
          <p:nvPicPr>
            <p:cNvPr id="2151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2151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21507" name="Rettangolo 1"/>
          <p:cNvSpPr>
            <a:spLocks noChangeArrowheads="1"/>
          </p:cNvSpPr>
          <p:nvPr/>
        </p:nvSpPr>
        <p:spPr bwMode="auto">
          <a:xfrm>
            <a:off x="68263" y="922338"/>
            <a:ext cx="2286000" cy="3698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i="0" dirty="0">
              <a:solidFill>
                <a:srgbClr val="000000"/>
              </a:solidFill>
            </a:endParaRPr>
          </a:p>
        </p:txBody>
      </p:sp>
      <p:sp>
        <p:nvSpPr>
          <p:cNvPr id="21508" name="Titolo 1"/>
          <p:cNvSpPr txBox="1"/>
          <p:nvPr/>
        </p:nvSpPr>
        <p:spPr bwMode="auto">
          <a:xfrm>
            <a:off x="323850" y="2403475"/>
            <a:ext cx="8856663" cy="511175"/>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000" b="1" i="0" dirty="0">
              <a:solidFill>
                <a:schemeClr val="tx2"/>
              </a:solidFill>
            </a:endParaRPr>
          </a:p>
        </p:txBody>
      </p:sp>
      <p:sp>
        <p:nvSpPr>
          <p:cNvPr id="21509" name="TextBox 1"/>
          <p:cNvSpPr txBox="1">
            <a:spLocks noChangeArrowheads="1"/>
          </p:cNvSpPr>
          <p:nvPr/>
        </p:nvSpPr>
        <p:spPr bwMode="auto">
          <a:xfrm>
            <a:off x="228600" y="1700808"/>
            <a:ext cx="8642350" cy="52197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GB" sz="2800" b="1" i="0" dirty="0"/>
              <a:t>介绍</a:t>
            </a:r>
          </a:p>
        </p:txBody>
      </p:sp>
      <p:sp>
        <p:nvSpPr>
          <p:cNvPr id="12" name="Segnaposto contenuto 2"/>
          <p:cNvSpPr txBox="1"/>
          <p:nvPr/>
        </p:nvSpPr>
        <p:spPr bwMode="auto">
          <a:xfrm>
            <a:off x="553675" y="2224028"/>
            <a:ext cx="8346133" cy="3941276"/>
          </a:xfrm>
          <a:prstGeom prst="rect">
            <a:avLst/>
          </a:prstGeom>
          <a:noFill/>
          <a:ln>
            <a:noFill/>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endParaRPr lang="en-AU" sz="1400" i="0" dirty="0"/>
          </a:p>
          <a:p>
            <a:r>
              <a:rPr lang="en-US" altLang="en-AU" sz="1600" i="0" dirty="0"/>
              <a:t>11-13</a:t>
            </a:r>
            <a:r>
              <a:rPr lang="zh-CN" altLang="en-US" sz="1600" i="0" dirty="0"/>
              <a:t>周超声检查常用于评估孕龄，</a:t>
            </a:r>
            <a:r>
              <a:rPr lang="zh-CN" altLang="en-US" sz="1600" i="0" dirty="0">
                <a:sym typeface="+mn-ea"/>
              </a:rPr>
              <a:t>诊断</a:t>
            </a:r>
            <a:r>
              <a:rPr lang="zh-CN" altLang="en-US" sz="1600" i="0" dirty="0"/>
              <a:t>多胎妊娠</a:t>
            </a:r>
            <a:r>
              <a:rPr lang="zh-CN" altLang="en-US" sz="1600" i="0" dirty="0">
                <a:sym typeface="+mn-ea"/>
              </a:rPr>
              <a:t>并判断绒毛膜性，筛查胎儿非整倍体染色体异常及诊断染色体正常的胎儿缺陷</a:t>
            </a:r>
          </a:p>
          <a:p>
            <a:r>
              <a:rPr lang="zh-CN" altLang="en-AU" sz="1600" i="0" dirty="0"/>
              <a:t>胎儿出生缺陷可分为三类：</a:t>
            </a:r>
            <a:endParaRPr lang="en-AU" sz="1600" i="0" dirty="0"/>
          </a:p>
          <a:p>
            <a:pPr lvl="1"/>
            <a:r>
              <a:rPr lang="zh-CN" altLang="en-AU" sz="1200" b="1" i="0" dirty="0"/>
              <a:t>容易检出</a:t>
            </a:r>
            <a:r>
              <a:rPr lang="en-AU" sz="1200" i="0" dirty="0"/>
              <a:t> (</a:t>
            </a:r>
            <a:r>
              <a:rPr lang="zh-CN" altLang="en-AU" sz="1200" i="0" dirty="0"/>
              <a:t>如无脑畸形及脐膨出</a:t>
            </a:r>
            <a:r>
              <a:rPr lang="en-AU" sz="1200" i="0" dirty="0"/>
              <a:t>);</a:t>
            </a:r>
          </a:p>
          <a:p>
            <a:pPr lvl="1"/>
            <a:r>
              <a:rPr lang="zh-CN" altLang="en-AU" sz="1200" b="1" i="0" dirty="0"/>
              <a:t>可能检出</a:t>
            </a:r>
            <a:r>
              <a:rPr lang="en-AU" sz="1200" i="0" dirty="0"/>
              <a:t> (</a:t>
            </a:r>
            <a:r>
              <a:rPr lang="zh-CN" altLang="en-AU" sz="1200" i="0" dirty="0"/>
              <a:t>如严重心脏缺陷和脊柱裂</a:t>
            </a:r>
            <a:r>
              <a:rPr lang="en-AU" sz="1200" i="0" dirty="0"/>
              <a:t>);</a:t>
            </a:r>
          </a:p>
          <a:p>
            <a:pPr lvl="1"/>
            <a:r>
              <a:rPr lang="zh-CN" altLang="en-AU" sz="1200" b="1" i="0" dirty="0"/>
              <a:t>无法检出</a:t>
            </a:r>
            <a:r>
              <a:rPr lang="en-AU" sz="1200" i="0" dirty="0"/>
              <a:t>, </a:t>
            </a:r>
            <a:r>
              <a:rPr lang="zh-CN" altLang="en-AU" sz="1200" i="0" dirty="0"/>
              <a:t>包括妊娠中晚期发生的出生缺陷（如胎儿肿瘤），由于胎儿生理变化妊娠后期表型变得</a:t>
            </a:r>
            <a:r>
              <a:rPr lang="zh-CN" altLang="en-AU" sz="1200" i="0" dirty="0">
                <a:sym typeface="+mn-ea"/>
              </a:rPr>
              <a:t>明显</a:t>
            </a:r>
            <a:r>
              <a:rPr lang="zh-CN" altLang="en-AU" sz="1200" i="0" dirty="0"/>
              <a:t>的出生缺陷（如胎儿吞咽增加使肠道梗阻变得明显），以及随孕龄增加而有变化的疾病（如软骨发育不全的肢体短小或肺动脉及主动脉狭窄）。</a:t>
            </a:r>
            <a:endParaRPr lang="en-AU" sz="1200" i="0" dirty="0"/>
          </a:p>
          <a:p>
            <a:r>
              <a:rPr lang="zh-CN" altLang="en-AU" sz="1600" i="0" dirty="0"/>
              <a:t>既往双胎研究可划分为三类：</a:t>
            </a:r>
            <a:endParaRPr lang="en-AU" sz="1600" i="0" dirty="0"/>
          </a:p>
          <a:p>
            <a:pPr lvl="1"/>
            <a:r>
              <a:rPr lang="zh-CN" altLang="en-AU" sz="1200" i="0" dirty="0">
                <a:sym typeface="+mn-ea"/>
              </a:rPr>
              <a:t>严重</a:t>
            </a:r>
            <a:r>
              <a:rPr lang="zh-CN" altLang="en-AU" sz="1200" i="0" dirty="0"/>
              <a:t>胎儿异常</a:t>
            </a:r>
            <a:r>
              <a:rPr lang="zh-CN" altLang="en-AU" sz="1200" i="0" dirty="0">
                <a:sym typeface="+mn-ea"/>
              </a:rPr>
              <a:t>两胎</a:t>
            </a:r>
            <a:r>
              <a:rPr lang="zh-CN" altLang="en-AU" sz="1200" i="0" dirty="0"/>
              <a:t>不一致的产科管理的研究</a:t>
            </a:r>
            <a:r>
              <a:rPr lang="zh-CN" altLang="en-AU" sz="1200" i="0" dirty="0">
                <a:sym typeface="+mn-ea"/>
              </a:rPr>
              <a:t>；</a:t>
            </a:r>
          </a:p>
          <a:p>
            <a:pPr lvl="1"/>
            <a:r>
              <a:rPr lang="zh-CN" altLang="en-AU" sz="1200" i="0" dirty="0">
                <a:sym typeface="+mn-ea"/>
              </a:rPr>
              <a:t>研究两胎儿</a:t>
            </a:r>
            <a:r>
              <a:rPr lang="zh-CN" altLang="en-AU" sz="1200" i="0" dirty="0"/>
              <a:t>头臀长差异与胎儿畸形发生率的相关性</a:t>
            </a:r>
            <a:r>
              <a:rPr lang="zh-CN" altLang="en-AU" sz="1200" i="0" dirty="0">
                <a:ea typeface="宋体" panose="02010600030101010101" pitchFamily="2" charset="-122"/>
              </a:rPr>
              <a:t>；</a:t>
            </a:r>
            <a:endParaRPr lang="en-AU" sz="1200" i="0" dirty="0"/>
          </a:p>
          <a:p>
            <a:pPr lvl="1"/>
            <a:r>
              <a:rPr lang="zh-CN" altLang="en-AU" sz="1200" i="0" dirty="0">
                <a:sym typeface="+mn-ea"/>
              </a:rPr>
              <a:t>筛查</a:t>
            </a:r>
            <a:r>
              <a:rPr lang="zh-CN" altLang="en-AU" sz="1200" i="0" dirty="0"/>
              <a:t>胎儿出生缺陷的研究</a:t>
            </a:r>
            <a:r>
              <a:rPr lang="zh-CN" altLang="en-AU" sz="1200" i="0" dirty="0">
                <a:ea typeface="宋体" panose="02010600030101010101" pitchFamily="2" charset="-122"/>
              </a:rPr>
              <a:t>。</a:t>
            </a:r>
            <a:endParaRPr lang="en-AU" sz="1200" i="0" dirty="0"/>
          </a:p>
          <a:p>
            <a:pPr marL="0" indent="0">
              <a:buNone/>
            </a:pPr>
            <a:endParaRPr lang="en-AU" sz="1200" dirty="0"/>
          </a:p>
        </p:txBody>
      </p:sp>
      <p:sp>
        <p:nvSpPr>
          <p:cNvPr id="21511" name="Text Box 5"/>
          <p:cNvSpPr txBox="1">
            <a:spLocks noChangeArrowheads="1"/>
          </p:cNvSpPr>
          <p:nvPr/>
        </p:nvSpPr>
        <p:spPr bwMode="auto">
          <a:xfrm>
            <a:off x="1" y="930207"/>
            <a:ext cx="9143999" cy="527685"/>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rPr>
              <a:t>11-13周常规超声检查对双胎胎儿</a:t>
            </a:r>
            <a:r>
              <a:rPr lang="zh-CN" altLang="en-AU" sz="1400" b="1" i="0" dirty="0">
                <a:solidFill>
                  <a:schemeClr val="bg1"/>
                </a:solidFill>
              </a:rPr>
              <a:t>出生缺陷</a:t>
            </a:r>
            <a:r>
              <a:rPr lang="en-AU" sz="1400" b="1" i="0" dirty="0">
                <a:solidFill>
                  <a:schemeClr val="bg1"/>
                </a:solidFill>
              </a:rPr>
              <a:t>的诊断</a:t>
            </a: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p:nvPr/>
        </p:nvGrpSpPr>
        <p:grpSpPr bwMode="auto">
          <a:xfrm>
            <a:off x="0" y="-15875"/>
            <a:ext cx="9144000" cy="923925"/>
            <a:chOff x="0" y="3755"/>
            <a:chExt cx="5760" cy="582"/>
          </a:xfrm>
        </p:grpSpPr>
        <p:pic>
          <p:nvPicPr>
            <p:cNvPr id="2355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2355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23557" name="Rectangle 8"/>
          <p:cNvSpPr>
            <a:spLocks noChangeArrowheads="1"/>
          </p:cNvSpPr>
          <p:nvPr/>
        </p:nvSpPr>
        <p:spPr bwMode="auto">
          <a:xfrm>
            <a:off x="4099627" y="2057400"/>
            <a:ext cx="897890" cy="521970"/>
          </a:xfrm>
          <a:prstGeom prst="rect">
            <a:avLst/>
          </a:prstGeom>
          <a:noFill/>
          <a:ln>
            <a:noFill/>
          </a:ln>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zh-CN" altLang="en-GB" sz="2800" b="1" i="0" dirty="0">
                <a:solidFill>
                  <a:srgbClr val="000000"/>
                </a:solidFill>
              </a:rPr>
              <a:t>目的</a:t>
            </a:r>
          </a:p>
        </p:txBody>
      </p:sp>
      <p:sp>
        <p:nvSpPr>
          <p:cNvPr id="9" name="Segnaposto contenuto 2"/>
          <p:cNvSpPr txBox="1"/>
          <p:nvPr/>
        </p:nvSpPr>
        <p:spPr bwMode="auto">
          <a:xfrm>
            <a:off x="1187624" y="2996952"/>
            <a:ext cx="6984776" cy="1944216"/>
          </a:xfrm>
          <a:prstGeom prst="rect">
            <a:avLst/>
          </a:prstGeom>
          <a:noFill/>
          <a:ln>
            <a:noFill/>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AU" sz="1800" i="0" dirty="0"/>
              <a:t>探讨11-13周</a:t>
            </a:r>
            <a:r>
              <a:rPr lang="en-AU" sz="1800" i="0" dirty="0">
                <a:sym typeface="+mn-ea"/>
              </a:rPr>
              <a:t>常规</a:t>
            </a:r>
            <a:r>
              <a:rPr lang="zh-CN" altLang="en-AU" sz="1800" i="0" dirty="0"/>
              <a:t>超声检查识别</a:t>
            </a:r>
            <a:r>
              <a:rPr lang="en-AU" sz="1800" i="0" dirty="0"/>
              <a:t>双胎</a:t>
            </a:r>
            <a:r>
              <a:rPr lang="zh-CN" altLang="en-AU" sz="1800" i="0" dirty="0"/>
              <a:t>妊娠合并</a:t>
            </a:r>
            <a:r>
              <a:rPr lang="en-AU" sz="1800" i="0" dirty="0"/>
              <a:t>胎儿</a:t>
            </a:r>
            <a:r>
              <a:rPr lang="zh-CN" altLang="en-AU" sz="1800" i="0" dirty="0">
                <a:ea typeface="宋体" panose="02010600030101010101" pitchFamily="2" charset="-122"/>
              </a:rPr>
              <a:t>出生</a:t>
            </a:r>
            <a:r>
              <a:rPr lang="en-AU" sz="1800" i="0" dirty="0"/>
              <a:t>缺陷的</a:t>
            </a:r>
            <a:r>
              <a:rPr lang="zh-CN" altLang="en-AU" sz="1800" i="0" dirty="0"/>
              <a:t>能力</a:t>
            </a:r>
            <a:r>
              <a:rPr lang="en-AU" sz="1800" i="0" dirty="0"/>
              <a:t>，</a:t>
            </a:r>
            <a:r>
              <a:rPr lang="zh-CN" altLang="en-AU" sz="1800" i="0" dirty="0"/>
              <a:t>并</a:t>
            </a:r>
            <a:r>
              <a:rPr lang="en-AU" sz="1800" i="0" dirty="0">
                <a:sym typeface="+mn-ea"/>
              </a:rPr>
              <a:t>与正常</a:t>
            </a:r>
            <a:r>
              <a:rPr lang="zh-CN" altLang="en-AU" sz="1800" i="0" dirty="0">
                <a:sym typeface="+mn-ea"/>
              </a:rPr>
              <a:t>双胎妊娠</a:t>
            </a:r>
            <a:r>
              <a:rPr lang="en-AU" sz="1800" i="0" dirty="0">
                <a:sym typeface="+mn-ea"/>
              </a:rPr>
              <a:t>相比，</a:t>
            </a:r>
            <a:r>
              <a:rPr lang="zh-CN" altLang="en-AU" sz="1800" i="0" dirty="0"/>
              <a:t>研究双胎妊娠合并胎儿缺陷时</a:t>
            </a:r>
            <a:r>
              <a:rPr lang="en-AU" sz="1800" i="0" dirty="0"/>
              <a:t>颈</a:t>
            </a:r>
            <a:r>
              <a:rPr lang="zh-CN" altLang="en-AU" sz="1800" i="0" dirty="0"/>
              <a:t>项</a:t>
            </a:r>
            <a:r>
              <a:rPr lang="en-AU" sz="1800" i="0" dirty="0"/>
              <a:t>透明</a:t>
            </a:r>
            <a:r>
              <a:rPr lang="zh-CN" altLang="en-AU" sz="1800" i="0" dirty="0"/>
              <a:t>层</a:t>
            </a:r>
            <a:r>
              <a:rPr lang="en-AU" sz="1800" i="0" dirty="0"/>
              <a:t>厚度(NT)≥ </a:t>
            </a:r>
            <a:r>
              <a:rPr lang="zh-CN" altLang="en-AU" sz="1800" i="0" dirty="0"/>
              <a:t>第</a:t>
            </a:r>
            <a:r>
              <a:rPr lang="en-AU" sz="1800" i="0" dirty="0"/>
              <a:t>95和≥ </a:t>
            </a:r>
            <a:r>
              <a:rPr lang="zh-CN" altLang="en-AU" sz="1800" i="0" dirty="0"/>
              <a:t>第</a:t>
            </a:r>
            <a:r>
              <a:rPr lang="en-AU" sz="1800" i="0" dirty="0"/>
              <a:t>99百分位数</a:t>
            </a:r>
            <a:r>
              <a:rPr lang="zh-CN" altLang="en-AU" sz="1800" i="0" dirty="0"/>
              <a:t>发生率是否增加，</a:t>
            </a:r>
            <a:r>
              <a:rPr lang="en-AU" sz="1800" i="0" dirty="0"/>
              <a:t>或</a:t>
            </a:r>
            <a:r>
              <a:rPr lang="zh-CN" altLang="en-AU" sz="1800" i="0" dirty="0"/>
              <a:t>两胎儿头臀长差异</a:t>
            </a:r>
            <a:r>
              <a:rPr lang="en-AU" sz="1800" i="0" dirty="0">
                <a:sym typeface="+mn-ea"/>
              </a:rPr>
              <a:t>≥ 10%和≥ 15%</a:t>
            </a:r>
            <a:r>
              <a:rPr lang="zh-CN" altLang="en-AU" sz="1800" i="0" dirty="0">
                <a:sym typeface="+mn-ea"/>
              </a:rPr>
              <a:t>比例</a:t>
            </a:r>
            <a:r>
              <a:rPr lang="en-AU" sz="1800" i="0" dirty="0"/>
              <a:t>是否增加。</a:t>
            </a:r>
          </a:p>
        </p:txBody>
      </p:sp>
      <p:sp>
        <p:nvSpPr>
          <p:cNvPr id="8" name="Text Box 5"/>
          <p:cNvSpPr txBox="1">
            <a:spLocks noChangeArrowheads="1"/>
          </p:cNvSpPr>
          <p:nvPr/>
        </p:nvSpPr>
        <p:spPr bwMode="auto">
          <a:xfrm>
            <a:off x="1" y="930207"/>
            <a:ext cx="9143999" cy="527685"/>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sym typeface="+mn-ea"/>
              </a:rPr>
              <a:t>11-13周常规超声检查对双胎胎儿</a:t>
            </a:r>
            <a:r>
              <a:rPr lang="zh-CN" altLang="en-AU" sz="1400" b="1" i="0" dirty="0">
                <a:solidFill>
                  <a:schemeClr val="bg1"/>
                </a:solidFill>
                <a:sym typeface="+mn-ea"/>
              </a:rPr>
              <a:t>缺陷</a:t>
            </a:r>
            <a:r>
              <a:rPr lang="en-AU" sz="1400" b="1" i="0" dirty="0">
                <a:solidFill>
                  <a:schemeClr val="bg1"/>
                </a:solidFill>
                <a:sym typeface="+mn-ea"/>
              </a:rPr>
              <a:t>的诊断</a:t>
            </a:r>
            <a:endParaRPr lang="en-AU" sz="1400" b="1" i="0" dirty="0">
              <a:solidFill>
                <a:schemeClr val="bg1"/>
              </a:solidFill>
            </a:endParaRP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bwMode="auto">
          <a:xfrm>
            <a:off x="0" y="-15875"/>
            <a:ext cx="9144000" cy="923925"/>
            <a:chOff x="0" y="3755"/>
            <a:chExt cx="5760" cy="582"/>
          </a:xfrm>
        </p:grpSpPr>
        <p:pic>
          <p:nvPicPr>
            <p:cNvPr id="5"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6"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7" name="Rectangle 19"/>
          <p:cNvSpPr>
            <a:spLocks noChangeArrowheads="1"/>
          </p:cNvSpPr>
          <p:nvPr/>
        </p:nvSpPr>
        <p:spPr bwMode="auto">
          <a:xfrm>
            <a:off x="489645" y="2483504"/>
            <a:ext cx="8207375" cy="1701800"/>
          </a:xfrm>
          <a:prstGeom prst="rect">
            <a:avLst/>
          </a:prstGeom>
          <a:solidFill>
            <a:srgbClr val="F0F3FB"/>
          </a:solidFill>
          <a:ln w="19050">
            <a:solidFill>
              <a:srgbClr val="445895"/>
            </a:solidFill>
            <a:miter lim="800000"/>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zh-CN" altLang="en-US" sz="1600" b="1" i="0" dirty="0"/>
              <a:t>研究设计</a:t>
            </a:r>
          </a:p>
          <a:p>
            <a:pPr marL="0" indent="0">
              <a:buNone/>
            </a:pPr>
            <a:r>
              <a:rPr lang="en-AU" sz="1200" i="0" dirty="0"/>
              <a:t>回顾性分析2002年至2019年英国三家产科病房及一家私人诊所前瞻性收集的数据</a:t>
            </a:r>
            <a:r>
              <a:rPr lang="zh-CN" altLang="en-AU" sz="1200" i="0" dirty="0">
                <a:ea typeface="宋体" panose="02010600030101010101" pitchFamily="2" charset="-122"/>
              </a:rPr>
              <a:t>。</a:t>
            </a:r>
            <a:endParaRPr lang="en-AU" sz="1200" i="0" dirty="0"/>
          </a:p>
          <a:p>
            <a:pPr marL="0" indent="0">
              <a:buNone/>
            </a:pPr>
            <a:r>
              <a:rPr lang="zh-CN" altLang="en-US" sz="1600" b="1" i="0" dirty="0"/>
              <a:t>研究对象</a:t>
            </a:r>
            <a:endParaRPr lang="en-US" sz="1600" b="1" i="0" dirty="0"/>
          </a:p>
          <a:p>
            <a:r>
              <a:rPr lang="zh-CN" altLang="en-US" sz="1200" i="0" dirty="0"/>
              <a:t>接受</a:t>
            </a:r>
            <a:r>
              <a:rPr lang="en-US" altLang="zh-CN" sz="1200" i="0" dirty="0"/>
              <a:t>11-13</a:t>
            </a:r>
            <a:r>
              <a:rPr lang="zh-CN" altLang="en-US" sz="1200" i="0" dirty="0"/>
              <a:t>周常规超声检查时</a:t>
            </a:r>
            <a:r>
              <a:rPr lang="zh-CN" altLang="en-AU" sz="1200" i="0" dirty="0">
                <a:sym typeface="+mn-ea"/>
              </a:rPr>
              <a:t>两胎儿均存活</a:t>
            </a:r>
            <a:r>
              <a:rPr lang="zh-CN" altLang="en-US" sz="1200" i="0" dirty="0"/>
              <a:t>的</a:t>
            </a:r>
            <a:r>
              <a:rPr lang="zh-CN" altLang="en-AU" sz="1200" i="0" dirty="0"/>
              <a:t>双胎妊娠孕妇</a:t>
            </a:r>
            <a:r>
              <a:rPr lang="zh-CN" altLang="en-AU" sz="1200" i="0" dirty="0">
                <a:ea typeface="宋体" panose="02010600030101010101" pitchFamily="2" charset="-122"/>
              </a:rPr>
              <a:t>。</a:t>
            </a:r>
            <a:endParaRPr lang="en-US" sz="1200" i="0" dirty="0"/>
          </a:p>
          <a:p>
            <a:r>
              <a:rPr lang="zh-CN" altLang="en-AU" sz="1200" b="1" i="0" dirty="0"/>
              <a:t>入组标准：</a:t>
            </a:r>
            <a:r>
              <a:rPr lang="zh-CN" altLang="en-US" sz="1200" i="0" dirty="0">
                <a:sym typeface="+mn-ea"/>
              </a:rPr>
              <a:t>接受</a:t>
            </a:r>
            <a:r>
              <a:rPr lang="en-US" altLang="zh-CN" sz="1200" i="0" dirty="0">
                <a:sym typeface="+mn-ea"/>
              </a:rPr>
              <a:t>11-13</a:t>
            </a:r>
            <a:r>
              <a:rPr lang="zh-CN" altLang="en-US" sz="1200" i="0" dirty="0">
                <a:sym typeface="+mn-ea"/>
              </a:rPr>
              <a:t>周常规超声检查时</a:t>
            </a:r>
            <a:r>
              <a:rPr lang="zh-CN" altLang="en-AU" sz="1200" i="0" dirty="0">
                <a:sym typeface="+mn-ea"/>
              </a:rPr>
              <a:t>两胎儿均存活、已知妊娠结局的</a:t>
            </a:r>
            <a:r>
              <a:rPr lang="zh-CN" altLang="en-AU" sz="1200" i="0" dirty="0"/>
              <a:t>双绒毛膜性</a:t>
            </a:r>
            <a:r>
              <a:rPr lang="en-AU" sz="1200" i="0" dirty="0"/>
              <a:t>(DC)</a:t>
            </a:r>
            <a:r>
              <a:rPr lang="zh-CN" altLang="en-AU" sz="1200" i="0" dirty="0"/>
              <a:t>或单绒毛膜性</a:t>
            </a:r>
            <a:r>
              <a:rPr lang="en-AU" sz="1200" i="0"/>
              <a:t>(MC) </a:t>
            </a:r>
            <a:r>
              <a:rPr lang="zh-CN" altLang="en-AU" sz="1200" i="0"/>
              <a:t>双胎妊娠孕妇</a:t>
            </a:r>
            <a:r>
              <a:rPr lang="en-AU" sz="1200" i="0" dirty="0"/>
              <a:t>;</a:t>
            </a:r>
            <a:r>
              <a:rPr lang="zh-CN" altLang="en-AU" sz="1200" i="0" dirty="0"/>
              <a:t>双胎反向动脉灌注序列征（</a:t>
            </a:r>
            <a:r>
              <a:rPr lang="en-US" altLang="zh-CN" sz="1200" i="0" dirty="0"/>
              <a:t>TRAPS</a:t>
            </a:r>
            <a:r>
              <a:rPr lang="zh-CN" altLang="en-AU" sz="1200" i="0" dirty="0"/>
              <a:t>）中泵血胎存活且受血胎可见血流信号者入组。</a:t>
            </a:r>
            <a:r>
              <a:rPr lang="en-AU" sz="1200" i="0" dirty="0"/>
              <a:t> </a:t>
            </a:r>
          </a:p>
          <a:p>
            <a:r>
              <a:rPr lang="zh-CN" altLang="en-AU" sz="1200" b="1" i="0" dirty="0"/>
              <a:t>排除标准</a:t>
            </a:r>
            <a:r>
              <a:rPr lang="en-AU" sz="1200" b="1" i="0" dirty="0"/>
              <a:t>: </a:t>
            </a:r>
            <a:r>
              <a:rPr lang="zh-CN" altLang="en-AU" sz="1200" i="0" dirty="0"/>
              <a:t>其他医院转诊病例或产前产后诊断为染色体异常病例</a:t>
            </a:r>
            <a:r>
              <a:rPr lang="zh-CN" altLang="en-AU" sz="1200" i="0" dirty="0">
                <a:ea typeface="宋体" panose="02010600030101010101" pitchFamily="2" charset="-122"/>
              </a:rPr>
              <a:t>。</a:t>
            </a:r>
          </a:p>
        </p:txBody>
      </p:sp>
      <p:sp>
        <p:nvSpPr>
          <p:cNvPr id="9" name="TextBox 1"/>
          <p:cNvSpPr txBox="1">
            <a:spLocks noChangeArrowheads="1"/>
          </p:cNvSpPr>
          <p:nvPr/>
        </p:nvSpPr>
        <p:spPr bwMode="auto">
          <a:xfrm>
            <a:off x="2789235" y="1556792"/>
            <a:ext cx="3565525" cy="52197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GB" sz="2800" b="1" i="0" dirty="0"/>
              <a:t>方法</a:t>
            </a:r>
          </a:p>
        </p:txBody>
      </p:sp>
      <p:sp>
        <p:nvSpPr>
          <p:cNvPr id="10" name="Text Box 5"/>
          <p:cNvSpPr txBox="1">
            <a:spLocks noChangeArrowheads="1"/>
          </p:cNvSpPr>
          <p:nvPr/>
        </p:nvSpPr>
        <p:spPr bwMode="auto">
          <a:xfrm>
            <a:off x="1" y="930207"/>
            <a:ext cx="9143999" cy="527685"/>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sym typeface="+mn-ea"/>
              </a:rPr>
              <a:t>11-13周常规超声检查对双胎胎儿</a:t>
            </a:r>
            <a:r>
              <a:rPr lang="zh-CN" altLang="en-AU" sz="1400" b="1" i="0" dirty="0">
                <a:solidFill>
                  <a:schemeClr val="bg1"/>
                </a:solidFill>
                <a:sym typeface="+mn-ea"/>
              </a:rPr>
              <a:t>缺陷</a:t>
            </a:r>
            <a:r>
              <a:rPr lang="en-AU" sz="1400" b="1" i="0" dirty="0">
                <a:solidFill>
                  <a:schemeClr val="bg1"/>
                </a:solidFill>
                <a:sym typeface="+mn-ea"/>
              </a:rPr>
              <a:t>的诊断</a:t>
            </a:r>
            <a:endParaRPr lang="en-AU" sz="1400" b="1" i="0" dirty="0">
              <a:solidFill>
                <a:schemeClr val="bg1"/>
              </a:solidFill>
            </a:endParaRP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
        <p:nvSpPr>
          <p:cNvPr id="11" name="Rectangle 19"/>
          <p:cNvSpPr>
            <a:spLocks noChangeArrowheads="1"/>
          </p:cNvSpPr>
          <p:nvPr/>
        </p:nvSpPr>
        <p:spPr bwMode="auto">
          <a:xfrm>
            <a:off x="468055" y="4742288"/>
            <a:ext cx="8207376" cy="1555115"/>
          </a:xfrm>
          <a:prstGeom prst="rect">
            <a:avLst/>
          </a:prstGeom>
          <a:solidFill>
            <a:srgbClr val="F0F3FB"/>
          </a:solidFill>
          <a:ln w="19050">
            <a:solidFill>
              <a:srgbClr val="445895"/>
            </a:solidFill>
            <a:miter lim="800000"/>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zh-CN" altLang="en-AU" sz="1600" b="1" i="0" dirty="0"/>
              <a:t>研究结局</a:t>
            </a:r>
            <a:endParaRPr lang="en-AU" sz="1600" b="1" i="0" dirty="0"/>
          </a:p>
          <a:p>
            <a:r>
              <a:rPr lang="zh-CN" altLang="en-AU" sz="1200" i="0" dirty="0"/>
              <a:t>活产</a:t>
            </a:r>
            <a:r>
              <a:rPr lang="zh-CN" altLang="en-AU" sz="1200" i="0" dirty="0">
                <a:sym typeface="+mn-ea"/>
              </a:rPr>
              <a:t>病例</a:t>
            </a:r>
            <a:r>
              <a:rPr lang="zh-CN" altLang="en-AU" sz="1200" i="0" dirty="0"/>
              <a:t>胎儿出生缺陷的最终诊断依据</a:t>
            </a:r>
            <a:r>
              <a:rPr lang="zh-CN" altLang="en-AU" sz="1200" i="0" dirty="0">
                <a:sym typeface="+mn-ea"/>
              </a:rPr>
              <a:t>产后检查结果，引产、流产或死产病例胎儿出生缺陷的诊断依据最后一次超声检查结果。</a:t>
            </a:r>
          </a:p>
          <a:p>
            <a:r>
              <a:rPr lang="zh-CN" altLang="en-AU" sz="1200" i="0" dirty="0">
                <a:sym typeface="+mn-ea"/>
              </a:rPr>
              <a:t>纳入除永存左上腔静脉及迷走右锁骨下动脉以外的所有胎儿心脏及大血管出生缺陷病例</a:t>
            </a:r>
            <a:r>
              <a:rPr lang="zh-CN" sz="1200" i="0" dirty="0">
                <a:ea typeface="宋体" panose="02010600030101010101" pitchFamily="2" charset="-122"/>
                <a:sym typeface="+mn-ea"/>
              </a:rPr>
              <a:t>。</a:t>
            </a:r>
          </a:p>
          <a:p>
            <a:r>
              <a:rPr lang="zh-CN" altLang="en-AU" sz="1200" i="0" dirty="0"/>
              <a:t>研究双胎合并胎儿出生缺陷病例经头臀长校正</a:t>
            </a:r>
            <a:r>
              <a:rPr lang="zh-CN" altLang="en-AU" sz="1200" i="0" dirty="0">
                <a:sym typeface="+mn-ea"/>
              </a:rPr>
              <a:t>的胎儿</a:t>
            </a:r>
            <a:r>
              <a:rPr lang="en-US" altLang="zh-CN" sz="1200" i="0" dirty="0">
                <a:sym typeface="+mn-ea"/>
              </a:rPr>
              <a:t>NT</a:t>
            </a:r>
            <a:r>
              <a:rPr lang="zh-CN" altLang="en-AU" sz="1200" i="0" dirty="0"/>
              <a:t>≥ 第95和≥ 第99百分位数的发生率，并与无出生缺陷病例进行比较。</a:t>
            </a:r>
            <a:r>
              <a:rPr lang="en-AU" sz="1200" i="0" dirty="0"/>
              <a:t> </a:t>
            </a:r>
            <a:r>
              <a:rPr lang="zh-CN" altLang="en-AU" sz="1200" i="0" dirty="0"/>
              <a:t>研究</a:t>
            </a:r>
            <a:r>
              <a:rPr lang="zh-CN" altLang="en-AU" sz="1200" i="0" dirty="0">
                <a:sym typeface="+mn-ea"/>
              </a:rPr>
              <a:t>双胎合并至少一胎胎儿出生缺陷病例两胎儿头臀长差异</a:t>
            </a:r>
            <a:r>
              <a:rPr lang="en-AU" sz="1200" i="0" dirty="0">
                <a:sym typeface="+mn-ea"/>
              </a:rPr>
              <a:t>≥ 10%和≥ 15%</a:t>
            </a:r>
            <a:r>
              <a:rPr lang="zh-CN" altLang="en-AU" sz="1200" i="0" dirty="0">
                <a:sym typeface="+mn-ea"/>
              </a:rPr>
              <a:t>的发生率，并与两胎儿均正常病例进行比较</a:t>
            </a:r>
            <a:r>
              <a:rPr lang="zh-CN" altLang="en-AU" sz="1200" i="0" dirty="0">
                <a:ea typeface="宋体" panose="02010600030101010101" pitchFamily="2" charset="-122"/>
              </a:rPr>
              <a:t>。</a:t>
            </a:r>
            <a:endParaRPr lang="zh-CN" altLang="en-AU" sz="1200" dirty="0">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2765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12" name="Rectangle 19"/>
          <p:cNvSpPr>
            <a:spLocks noChangeArrowheads="1"/>
          </p:cNvSpPr>
          <p:nvPr/>
        </p:nvSpPr>
        <p:spPr bwMode="auto">
          <a:xfrm>
            <a:off x="148449" y="2709316"/>
            <a:ext cx="8703586" cy="3116580"/>
          </a:xfrm>
          <a:prstGeom prst="rect">
            <a:avLst/>
          </a:prstGeom>
          <a:solidFill>
            <a:srgbClr val="F0F3FB"/>
          </a:solidFill>
          <a:ln w="19050">
            <a:solidFill>
              <a:srgbClr val="445895"/>
            </a:solidFill>
            <a:miter lim="800000"/>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zh-CN" altLang="en-AU" sz="1200" b="1" i="0" dirty="0"/>
              <a:t>超声评估</a:t>
            </a:r>
            <a:r>
              <a:rPr lang="en-AU" sz="1200" b="1" i="0" dirty="0"/>
              <a:t> </a:t>
            </a:r>
            <a:r>
              <a:rPr lang="zh-CN" altLang="en-AU" sz="1200" b="1" i="0" dirty="0"/>
              <a:t>由取得英国医学胎儿基金会胎儿出生缺陷超声检查资质的超声</a:t>
            </a:r>
            <a:r>
              <a:rPr lang="zh-CN" altLang="en-AU" sz="1200" b="1" i="0" dirty="0">
                <a:sym typeface="+mn-ea"/>
              </a:rPr>
              <a:t>操作者</a:t>
            </a:r>
            <a:r>
              <a:rPr lang="zh-CN" altLang="en-AU" sz="1200" b="1" i="0" dirty="0"/>
              <a:t>或由受训人员在取得超声检查资质的操作者监督下进行超声评估</a:t>
            </a:r>
            <a:r>
              <a:rPr lang="zh-CN" sz="1200" i="0" dirty="0">
                <a:ea typeface="宋体" panose="02010600030101010101" pitchFamily="2" charset="-122"/>
              </a:rPr>
              <a:t>。</a:t>
            </a:r>
            <a:endParaRPr lang="en-AU" sz="1200" i="0" dirty="0"/>
          </a:p>
          <a:p>
            <a:pPr marL="0" indent="0">
              <a:buNone/>
            </a:pPr>
            <a:endParaRPr lang="en-AU" sz="800" i="0" dirty="0"/>
          </a:p>
          <a:p>
            <a:pPr marL="0" indent="0">
              <a:buNone/>
            </a:pPr>
            <a:r>
              <a:rPr lang="en-AU" sz="1200" b="1" i="0" u="sng" dirty="0"/>
              <a:t>11–13</a:t>
            </a:r>
            <a:r>
              <a:rPr lang="zh-CN" altLang="en-AU" sz="1200" b="1" i="0" u="sng" dirty="0"/>
              <a:t>周扫查</a:t>
            </a:r>
            <a:r>
              <a:rPr lang="en-AU" sz="1200" b="1" i="0" u="sng" dirty="0"/>
              <a:t> </a:t>
            </a:r>
          </a:p>
          <a:p>
            <a:r>
              <a:rPr lang="zh-CN" altLang="en-AU" sz="1200" i="0" dirty="0"/>
              <a:t>基本扫查</a:t>
            </a:r>
            <a:r>
              <a:rPr lang="en-AU" sz="1200" i="0" dirty="0"/>
              <a:t>: (1) </a:t>
            </a:r>
            <a:r>
              <a:rPr lang="zh-CN" altLang="en-AU" sz="1200" i="0" dirty="0"/>
              <a:t>由双胎中较大胎儿的头臀长测值决定孕龄</a:t>
            </a:r>
            <a:r>
              <a:rPr lang="en-AU" sz="1200" i="0" dirty="0"/>
              <a:t>; (2) </a:t>
            </a:r>
            <a:r>
              <a:rPr lang="zh-CN" altLang="en-AU" sz="1200" i="0" dirty="0"/>
              <a:t>胎盘个数及胎膜</a:t>
            </a:r>
            <a:r>
              <a:rPr lang="en-US" altLang="zh-CN" sz="1200" i="0" dirty="0"/>
              <a:t>-</a:t>
            </a:r>
            <a:r>
              <a:rPr lang="zh-CN" altLang="en-AU" sz="1200" i="0" dirty="0"/>
              <a:t>胎盘连接处是否存在</a:t>
            </a:r>
            <a:r>
              <a:rPr lang="en-US" altLang="zh-CN" sz="1200" i="0" dirty="0"/>
              <a:t>“λ</a:t>
            </a:r>
            <a:r>
              <a:rPr lang="zh-CN" altLang="en-US" sz="1200" i="0" dirty="0"/>
              <a:t>征</a:t>
            </a:r>
            <a:r>
              <a:rPr lang="en-US" altLang="zh-CN" sz="1200" i="0" dirty="0">
                <a:sym typeface="+mn-ea"/>
              </a:rPr>
              <a:t>”</a:t>
            </a:r>
            <a:r>
              <a:rPr lang="zh-CN" altLang="en-US" sz="1200" i="0" dirty="0">
                <a:sym typeface="+mn-ea"/>
              </a:rPr>
              <a:t>确定</a:t>
            </a:r>
            <a:r>
              <a:rPr lang="zh-CN" altLang="en-AU" sz="1200" i="0" dirty="0"/>
              <a:t>绒毛膜性</a:t>
            </a:r>
            <a:r>
              <a:rPr lang="en-AU" sz="1200" i="0" dirty="0"/>
              <a:t>; (3) </a:t>
            </a:r>
            <a:r>
              <a:rPr lang="zh-CN" altLang="en-AU" sz="1200" i="0" dirty="0"/>
              <a:t>胎儿</a:t>
            </a:r>
            <a:r>
              <a:rPr lang="en-US" altLang="zh-CN" sz="1200" i="0" dirty="0"/>
              <a:t>NT</a:t>
            </a:r>
            <a:r>
              <a:rPr lang="zh-CN" altLang="en-US" sz="1200" i="0" dirty="0"/>
              <a:t>筛查</a:t>
            </a:r>
            <a:r>
              <a:rPr lang="en-US" altLang="zh-CN" sz="1200" i="0" dirty="0"/>
              <a:t>21-</a:t>
            </a:r>
            <a:r>
              <a:rPr lang="zh-CN" altLang="en-US" sz="1200" i="0" dirty="0">
                <a:ea typeface="宋体" panose="02010600030101010101" pitchFamily="2" charset="-122"/>
              </a:rPr>
              <a:t>、</a:t>
            </a:r>
            <a:r>
              <a:rPr lang="en-US" altLang="zh-CN" sz="1200" i="0" dirty="0">
                <a:ea typeface="宋体" panose="02010600030101010101" pitchFamily="2" charset="-122"/>
              </a:rPr>
              <a:t>18-</a:t>
            </a:r>
            <a:r>
              <a:rPr lang="zh-CN" altLang="en-US" sz="1200" i="0" dirty="0">
                <a:ea typeface="宋体" panose="02010600030101010101" pitchFamily="2" charset="-122"/>
              </a:rPr>
              <a:t>及</a:t>
            </a:r>
            <a:r>
              <a:rPr lang="en-US" altLang="zh-CN" sz="1200" i="0" dirty="0">
                <a:ea typeface="宋体" panose="02010600030101010101" pitchFamily="2" charset="-122"/>
              </a:rPr>
              <a:t>13-</a:t>
            </a:r>
            <a:r>
              <a:rPr lang="zh-CN" altLang="en-US" sz="1200" i="0" dirty="0">
                <a:ea typeface="宋体" panose="02010600030101010101" pitchFamily="2" charset="-122"/>
              </a:rPr>
              <a:t>三体综合征；</a:t>
            </a:r>
            <a:r>
              <a:rPr lang="en-AU" sz="1200" i="0" dirty="0"/>
              <a:t>(4)</a:t>
            </a:r>
            <a:r>
              <a:rPr lang="zh-CN" altLang="en-AU" sz="1200" i="0" dirty="0"/>
              <a:t>胎儿缺陷</a:t>
            </a:r>
            <a:r>
              <a:rPr lang="zh-CN" altLang="en-AU" sz="1200" i="0" dirty="0">
                <a:ea typeface="宋体" panose="02010600030101010101" pitchFamily="2" charset="-122"/>
              </a:rPr>
              <a:t>。</a:t>
            </a:r>
            <a:endParaRPr lang="en-AU" sz="1200" i="0" dirty="0"/>
          </a:p>
          <a:p>
            <a:r>
              <a:rPr lang="zh-CN" altLang="en-AU" sz="1200" i="0" dirty="0"/>
              <a:t>结构</a:t>
            </a:r>
            <a:r>
              <a:rPr lang="en-AU" sz="1200" i="0" dirty="0"/>
              <a:t>: </a:t>
            </a:r>
          </a:p>
          <a:p>
            <a:pPr lvl="1"/>
            <a:r>
              <a:rPr lang="zh-CN" altLang="en-AU" sz="1200" i="0" dirty="0"/>
              <a:t>胎儿颅脑横切面显示颅骨、脑中线及脉络丛；胎儿面部正中矢状切面显示鼻骨；脊柱矢状切面显示脊柱后凸；胎体及肢体横切及矢状切面显示胃泡、膀胱、脐带腹壁插入点、所有长骨及手足。</a:t>
            </a:r>
            <a:r>
              <a:rPr lang="en-AU" sz="1200" i="0" dirty="0"/>
              <a:t> </a:t>
            </a:r>
          </a:p>
          <a:p>
            <a:pPr lvl="1"/>
            <a:r>
              <a:rPr lang="en-US" altLang="en-AU" sz="1200" i="0" dirty="0"/>
              <a:t>2006</a:t>
            </a:r>
            <a:r>
              <a:rPr lang="zh-CN" altLang="en-US" sz="1200" i="0" dirty="0"/>
              <a:t>年，扫查规范增加了对三尖瓣及静脉导管血流的多普勒评估</a:t>
            </a:r>
            <a:r>
              <a:rPr lang="zh-CN" altLang="en-AU" sz="1200" i="0" dirty="0">
                <a:ea typeface="宋体" panose="02010600030101010101" pitchFamily="2" charset="-122"/>
              </a:rPr>
              <a:t>。</a:t>
            </a:r>
            <a:endParaRPr lang="en-AU" sz="1200" i="0" dirty="0"/>
          </a:p>
          <a:p>
            <a:pPr lvl="1"/>
            <a:r>
              <a:rPr lang="en-US" altLang="en-AU" sz="1200" i="0" dirty="0"/>
              <a:t>2009</a:t>
            </a:r>
            <a:r>
              <a:rPr lang="zh-CN" altLang="en-US" sz="1200" i="0" dirty="0"/>
              <a:t>年，扫查</a:t>
            </a:r>
            <a:r>
              <a:rPr lang="zh-CN" altLang="en-US" sz="1200" i="0" dirty="0">
                <a:sym typeface="+mn-ea"/>
              </a:rPr>
              <a:t>规范增加了心脏四腔心切面及流出道血流的多普勒评估</a:t>
            </a:r>
            <a:r>
              <a:rPr lang="en-AU" sz="1200" i="0" dirty="0"/>
              <a:t>; </a:t>
            </a:r>
            <a:r>
              <a:rPr lang="zh-CN" altLang="en-AU" sz="1200" i="0" dirty="0"/>
              <a:t>面部横切面显示双眼眶、上唇及腭；头部正中矢状切面显示中脑及脑干；脊柱矢状切面显示脊柱及被覆皮肤。</a:t>
            </a:r>
            <a:endParaRPr lang="en-AU" altLang="en-AU" sz="1200" i="0" dirty="0"/>
          </a:p>
          <a:p>
            <a:pPr lvl="1"/>
            <a:r>
              <a:rPr lang="en-US" altLang="zh-CN" sz="1200" i="0" dirty="0"/>
              <a:t>2011</a:t>
            </a:r>
            <a:r>
              <a:rPr lang="zh-CN" altLang="en-US" sz="1200" i="0" dirty="0"/>
              <a:t>以后，扫查规范增加目测评估</a:t>
            </a:r>
            <a:r>
              <a:rPr lang="zh-CN" altLang="en-AU" sz="1200" i="0" dirty="0"/>
              <a:t>后颅窝结构</a:t>
            </a:r>
            <a:r>
              <a:rPr lang="zh-CN" altLang="en-AU" sz="1200" i="0" dirty="0">
                <a:ea typeface="宋体" panose="02010600030101010101" pitchFamily="2" charset="-122"/>
              </a:rPr>
              <a:t>。</a:t>
            </a:r>
          </a:p>
          <a:p>
            <a:pPr lvl="1"/>
            <a:r>
              <a:rPr lang="zh-CN" altLang="en-AU" sz="1200" i="0" dirty="0"/>
              <a:t>所有</a:t>
            </a:r>
            <a:r>
              <a:rPr lang="zh-CN" altLang="en-US" sz="1200" i="0" dirty="0"/>
              <a:t>经头臀长校正后</a:t>
            </a:r>
            <a:r>
              <a:rPr lang="en-US" altLang="zh-CN" sz="1200" i="0" dirty="0"/>
              <a:t>NT</a:t>
            </a:r>
            <a:r>
              <a:rPr lang="en-AU" sz="1200" i="0" dirty="0">
                <a:sym typeface="+mn-ea"/>
              </a:rPr>
              <a:t> &gt;</a:t>
            </a:r>
            <a:r>
              <a:rPr lang="zh-CN" altLang="en-AU" sz="1200" i="0" dirty="0">
                <a:sym typeface="+mn-ea"/>
              </a:rPr>
              <a:t> 第99百分位数的</a:t>
            </a:r>
            <a:r>
              <a:rPr lang="zh-CN" altLang="en-US" sz="1200" i="0" dirty="0">
                <a:sym typeface="+mn-ea"/>
              </a:rPr>
              <a:t>胎儿在</a:t>
            </a:r>
            <a:r>
              <a:rPr lang="en-US" altLang="zh-CN" sz="1200" i="0" dirty="0">
                <a:sym typeface="+mn-ea"/>
              </a:rPr>
              <a:t>11-13</a:t>
            </a:r>
            <a:r>
              <a:rPr lang="zh-CN" altLang="en-US" sz="1200" i="0" dirty="0">
                <a:sym typeface="+mn-ea"/>
              </a:rPr>
              <a:t>周由</a:t>
            </a:r>
            <a:r>
              <a:rPr lang="zh-CN" altLang="en-AU" sz="1200" i="0" dirty="0"/>
              <a:t>心脏专家行胎儿超声心动图检查，</a:t>
            </a:r>
            <a:r>
              <a:rPr lang="en-US" altLang="zh-CN" sz="1200" i="0" dirty="0"/>
              <a:t>11-13</a:t>
            </a:r>
            <a:r>
              <a:rPr lang="zh-CN" altLang="en-US" sz="1200" i="0" dirty="0"/>
              <a:t>周检查时</a:t>
            </a:r>
            <a:r>
              <a:rPr lang="en-US" altLang="zh-CN" sz="1200" i="0" dirty="0"/>
              <a:t>NT</a:t>
            </a:r>
            <a:r>
              <a:rPr lang="zh-CN" altLang="en-US" sz="1200" i="0" dirty="0"/>
              <a:t>值在第</a:t>
            </a:r>
            <a:r>
              <a:rPr lang="en-US" altLang="zh-CN" sz="1200" i="0" dirty="0"/>
              <a:t>95</a:t>
            </a:r>
            <a:r>
              <a:rPr lang="zh-CN" altLang="en-US" sz="1200" i="0" dirty="0"/>
              <a:t>至第</a:t>
            </a:r>
            <a:r>
              <a:rPr lang="en-US" altLang="zh-CN" sz="1200" i="0" dirty="0"/>
              <a:t>99</a:t>
            </a:r>
            <a:r>
              <a:rPr lang="zh-CN" altLang="en-US" sz="1200" i="0" dirty="0"/>
              <a:t>百分位数间、三尖瓣反流或静脉导管血流异常者于</a:t>
            </a:r>
            <a:r>
              <a:rPr lang="en-US" altLang="zh-CN" sz="1200" i="0" dirty="0"/>
              <a:t>20</a:t>
            </a:r>
            <a:r>
              <a:rPr lang="zh-CN" altLang="en-US" sz="1200" i="0" dirty="0"/>
              <a:t>周</a:t>
            </a:r>
            <a:r>
              <a:rPr lang="zh-CN" altLang="en-US" sz="1200" i="0" dirty="0">
                <a:sym typeface="+mn-ea"/>
              </a:rPr>
              <a:t>由</a:t>
            </a:r>
            <a:r>
              <a:rPr lang="zh-CN" altLang="en-AU" sz="1200" i="0" dirty="0">
                <a:sym typeface="+mn-ea"/>
              </a:rPr>
              <a:t>心脏专家行胎儿超声心动图检查。</a:t>
            </a:r>
            <a:endParaRPr lang="en-AU" sz="1200" i="0" dirty="0"/>
          </a:p>
        </p:txBody>
      </p:sp>
      <p:sp>
        <p:nvSpPr>
          <p:cNvPr id="7" name="Text Box 5"/>
          <p:cNvSpPr txBox="1">
            <a:spLocks noChangeArrowheads="1"/>
          </p:cNvSpPr>
          <p:nvPr/>
        </p:nvSpPr>
        <p:spPr bwMode="auto">
          <a:xfrm>
            <a:off x="-1" y="933450"/>
            <a:ext cx="9143999" cy="527685"/>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sym typeface="+mn-ea"/>
              </a:rPr>
              <a:t>11-13周常规超声检查对双胎胎儿</a:t>
            </a:r>
            <a:r>
              <a:rPr lang="zh-CN" altLang="en-AU" sz="1400" b="1" i="0" dirty="0">
                <a:solidFill>
                  <a:schemeClr val="bg1"/>
                </a:solidFill>
                <a:sym typeface="+mn-ea"/>
              </a:rPr>
              <a:t>缺陷</a:t>
            </a:r>
            <a:r>
              <a:rPr lang="en-AU" sz="1400" b="1" i="0" dirty="0">
                <a:solidFill>
                  <a:schemeClr val="bg1"/>
                </a:solidFill>
                <a:sym typeface="+mn-ea"/>
              </a:rPr>
              <a:t>的诊断</a:t>
            </a:r>
            <a:endParaRPr lang="en-AU" sz="1400" b="1" i="0" dirty="0">
              <a:solidFill>
                <a:schemeClr val="bg1"/>
              </a:solidFill>
            </a:endParaRP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
        <p:nvSpPr>
          <p:cNvPr id="8" name="TextBox 1"/>
          <p:cNvSpPr txBox="1">
            <a:spLocks noChangeArrowheads="1"/>
          </p:cNvSpPr>
          <p:nvPr/>
        </p:nvSpPr>
        <p:spPr bwMode="auto">
          <a:xfrm>
            <a:off x="2789235" y="1434064"/>
            <a:ext cx="3565525" cy="52197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GB" sz="2800" b="1" i="0" dirty="0"/>
              <a:t>方法</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2765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12" name="Rectangle 19"/>
          <p:cNvSpPr>
            <a:spLocks noChangeArrowheads="1"/>
          </p:cNvSpPr>
          <p:nvPr/>
        </p:nvSpPr>
        <p:spPr bwMode="auto">
          <a:xfrm>
            <a:off x="233770" y="3050167"/>
            <a:ext cx="8676456" cy="2417445"/>
          </a:xfrm>
          <a:prstGeom prst="rect">
            <a:avLst/>
          </a:prstGeom>
          <a:solidFill>
            <a:srgbClr val="F0F3FB"/>
          </a:solidFill>
          <a:ln w="19050">
            <a:solidFill>
              <a:srgbClr val="445895"/>
            </a:solidFill>
            <a:miter lim="800000"/>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zh-CN" altLang="en-AU" sz="1400" b="1" i="0" dirty="0"/>
              <a:t>妊娠中期扫查</a:t>
            </a:r>
            <a:endParaRPr lang="en-AU" sz="1400" b="1" i="0" dirty="0"/>
          </a:p>
          <a:p>
            <a:pPr marL="0" indent="0">
              <a:buNone/>
            </a:pPr>
            <a:r>
              <a:rPr lang="zh-CN" altLang="en-AU" sz="1400" i="0" dirty="0"/>
              <a:t>胎儿颅脑透明隔腔及侧脑室横切面；</a:t>
            </a:r>
            <a:r>
              <a:rPr lang="zh-CN" altLang="en-US" sz="1400" i="0" dirty="0">
                <a:solidFill>
                  <a:schemeClr val="tx1"/>
                </a:solidFill>
              </a:rPr>
              <a:t>枕下前囟</a:t>
            </a:r>
            <a:r>
              <a:rPr lang="zh-CN" altLang="en-AU" sz="1400" i="0" dirty="0"/>
              <a:t>切面检查中脑、小脑半球及蚓部；面部正中矢状切面显示鼻骨并除外小下颌；双眼眶、上唇及腭横切面，脊柱矢状、冠状及横切面；心脏横切面动态扫查包括四腔心切面、流出道切面及三血管切面；</a:t>
            </a:r>
            <a:r>
              <a:rPr lang="zh-CN" altLang="en-AU" sz="1400" i="0" dirty="0">
                <a:solidFill>
                  <a:schemeClr val="tx1"/>
                </a:solidFill>
                <a:sym typeface="+mn-ea"/>
              </a:rPr>
              <a:t>矢状切面及胸腹部横切面检查</a:t>
            </a:r>
            <a:r>
              <a:rPr lang="zh-CN" altLang="en-AU" sz="1400" i="0" dirty="0">
                <a:solidFill>
                  <a:schemeClr val="tx1"/>
                </a:solidFill>
              </a:rPr>
              <a:t>双侧肺脏、</a:t>
            </a:r>
            <a:r>
              <a:rPr lang="zh-CN" altLang="en-AU" sz="1400" i="0" dirty="0"/>
              <a:t>横膈、肝脏、胃泡、肠管、脐带腹壁插入点、双肾、膀胱及输尿管；</a:t>
            </a:r>
            <a:r>
              <a:rPr sz="1400" i="0" dirty="0"/>
              <a:t>系统检查上肢和下肢的</a:t>
            </a:r>
            <a:r>
              <a:rPr lang="zh-CN" sz="1400" i="0" dirty="0"/>
              <a:t>各长骨</a:t>
            </a:r>
            <a:r>
              <a:rPr sz="1400" i="0" dirty="0"/>
              <a:t>长度和形状，</a:t>
            </a:r>
            <a:r>
              <a:rPr lang="zh-CN" sz="1400" i="0" dirty="0"/>
              <a:t>各</a:t>
            </a:r>
            <a:r>
              <a:rPr sz="1400" i="0" dirty="0"/>
              <a:t>关节的位置和运动，以及手脚(包括手指</a:t>
            </a:r>
            <a:r>
              <a:rPr lang="zh-CN" sz="1400" i="0" dirty="0">
                <a:ea typeface="宋体" panose="02010600030101010101" pitchFamily="2" charset="-122"/>
              </a:rPr>
              <a:t>、脚趾</a:t>
            </a:r>
            <a:r>
              <a:rPr sz="1400" i="0" dirty="0"/>
              <a:t>)的检查。</a:t>
            </a:r>
            <a:r>
              <a:rPr lang="zh-CN" sz="1400" i="0" dirty="0"/>
              <a:t>对生殖器的检查不作为常规内容。</a:t>
            </a:r>
          </a:p>
          <a:p>
            <a:pPr marL="0" indent="0">
              <a:buNone/>
            </a:pPr>
            <a:endParaRPr lang="en-AU" sz="1400" i="0" dirty="0"/>
          </a:p>
          <a:p>
            <a:r>
              <a:rPr lang="zh-CN" altLang="en-AU" sz="1400" b="1" i="0" dirty="0"/>
              <a:t>妊娠晚期扫查</a:t>
            </a:r>
            <a:endParaRPr lang="en-AU" sz="1400" b="1" i="0" dirty="0"/>
          </a:p>
          <a:p>
            <a:pPr marL="0" indent="0">
              <a:buNone/>
            </a:pPr>
            <a:r>
              <a:rPr lang="zh-CN" altLang="en-AU" sz="1400" i="0" dirty="0"/>
              <a:t>评估胎儿生长、羊水量及</a:t>
            </a:r>
            <a:r>
              <a:rPr lang="zh-CN" altLang="en-AU" sz="1400" i="0" dirty="0">
                <a:sym typeface="+mn-ea"/>
              </a:rPr>
              <a:t>多普勒测量</a:t>
            </a:r>
            <a:r>
              <a:rPr lang="zh-CN" altLang="en-AU" sz="1400" i="0" dirty="0"/>
              <a:t>脐动脉、胎儿大脑中动脉。超声操作者按照妊娠中期扫查方法系统性评估胎儿结构，但胎儿体位不佳时胎儿面部、骶尾部及肢体可不做评估。</a:t>
            </a:r>
            <a:r>
              <a:rPr lang="en-AU" sz="1400" i="0" dirty="0"/>
              <a:t> </a:t>
            </a:r>
          </a:p>
        </p:txBody>
      </p:sp>
      <p:sp>
        <p:nvSpPr>
          <p:cNvPr id="7" name="Text Box 5"/>
          <p:cNvSpPr txBox="1">
            <a:spLocks noChangeArrowheads="1"/>
          </p:cNvSpPr>
          <p:nvPr/>
        </p:nvSpPr>
        <p:spPr bwMode="auto">
          <a:xfrm>
            <a:off x="9897" y="942975"/>
            <a:ext cx="9143999" cy="527685"/>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sym typeface="+mn-ea"/>
              </a:rPr>
              <a:t>11-13周常规超声检查对双胎胎儿</a:t>
            </a:r>
            <a:r>
              <a:rPr lang="zh-CN" altLang="en-AU" sz="1400" b="1" i="0" dirty="0">
                <a:solidFill>
                  <a:schemeClr val="bg1"/>
                </a:solidFill>
                <a:sym typeface="+mn-ea"/>
              </a:rPr>
              <a:t>缺陷</a:t>
            </a:r>
            <a:r>
              <a:rPr lang="en-AU" sz="1400" b="1" i="0" dirty="0">
                <a:solidFill>
                  <a:schemeClr val="bg1"/>
                </a:solidFill>
                <a:sym typeface="+mn-ea"/>
              </a:rPr>
              <a:t>的诊断</a:t>
            </a:r>
            <a:endParaRPr lang="en-AU" sz="1400" b="1" i="0" dirty="0">
              <a:solidFill>
                <a:schemeClr val="bg1"/>
              </a:solidFill>
            </a:endParaRP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
        <p:nvSpPr>
          <p:cNvPr id="8" name="TextBox 1"/>
          <p:cNvSpPr txBox="1">
            <a:spLocks noChangeArrowheads="1"/>
          </p:cNvSpPr>
          <p:nvPr/>
        </p:nvSpPr>
        <p:spPr bwMode="auto">
          <a:xfrm>
            <a:off x="2699792" y="1681644"/>
            <a:ext cx="3565525" cy="52197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GB" sz="2800" b="1" i="0" dirty="0"/>
              <a:t>方法</a:t>
            </a:r>
            <a:endParaRPr lang="en-GB" altLang="it-IT" sz="2400" b="1" i="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5" name="TextBox 1"/>
          <p:cNvSpPr txBox="1">
            <a:spLocks noChangeArrowheads="1"/>
          </p:cNvSpPr>
          <p:nvPr/>
        </p:nvSpPr>
        <p:spPr bwMode="auto">
          <a:xfrm>
            <a:off x="250825" y="1581455"/>
            <a:ext cx="8642350" cy="4603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GB" sz="2400" b="1" i="0" dirty="0"/>
              <a:t>结果</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Content Placeholder 9"/>
          <p:cNvSpPr>
            <a:spLocks noGrp="1"/>
          </p:cNvSpPr>
          <p:nvPr>
            <p:ph idx="1"/>
          </p:nvPr>
        </p:nvSpPr>
        <p:spPr>
          <a:xfrm>
            <a:off x="395605" y="2317115"/>
            <a:ext cx="8352790" cy="3488055"/>
          </a:xfrm>
        </p:spPr>
        <p:txBody>
          <a:bodyPr/>
          <a:lstStyle/>
          <a:p>
            <a:pPr marL="0">
              <a:spcBef>
                <a:spcPts val="0"/>
              </a:spcBef>
            </a:pPr>
            <a:r>
              <a:rPr lang="zh-CN" altLang="en-US" sz="1400" dirty="0"/>
              <a:t>研究对象为</a:t>
            </a:r>
            <a:r>
              <a:rPr lang="en-US" altLang="en-AU" sz="1400" dirty="0"/>
              <a:t>11-13</a:t>
            </a:r>
            <a:r>
              <a:rPr lang="zh-CN" altLang="en-US" sz="1400" dirty="0"/>
              <a:t>周超声检查时</a:t>
            </a:r>
            <a:r>
              <a:rPr lang="zh-CN" altLang="en-AU" sz="1400" dirty="0">
                <a:sym typeface="+mn-ea"/>
              </a:rPr>
              <a:t>两胎儿均存活</a:t>
            </a:r>
            <a:r>
              <a:rPr lang="zh-CN" altLang="en-US" sz="1400" dirty="0">
                <a:sym typeface="+mn-ea"/>
              </a:rPr>
              <a:t>的</a:t>
            </a:r>
            <a:r>
              <a:rPr lang="en-US" altLang="zh-CN" sz="1400" dirty="0">
                <a:sym typeface="+mn-ea"/>
              </a:rPr>
              <a:t>6366</a:t>
            </a:r>
            <a:r>
              <a:rPr lang="zh-CN" altLang="en-US" sz="1400" dirty="0">
                <a:sym typeface="+mn-ea"/>
              </a:rPr>
              <a:t>例</a:t>
            </a:r>
            <a:r>
              <a:rPr lang="zh-CN" altLang="en-AU" sz="1400" dirty="0">
                <a:sym typeface="+mn-ea"/>
              </a:rPr>
              <a:t>双胎妊娠孕妇</a:t>
            </a:r>
            <a:r>
              <a:rPr lang="zh-CN" altLang="en-US" sz="1400" dirty="0">
                <a:sym typeface="+mn-ea"/>
              </a:rPr>
              <a:t>，包括</a:t>
            </a:r>
            <a:r>
              <a:rPr lang="en-AU" sz="1400" dirty="0">
                <a:sym typeface="+mn-ea"/>
              </a:rPr>
              <a:t>4979 </a:t>
            </a:r>
            <a:r>
              <a:rPr lang="zh-CN" altLang="en-AU" sz="1400" dirty="0">
                <a:sym typeface="+mn-ea"/>
              </a:rPr>
              <a:t>例</a:t>
            </a:r>
            <a:r>
              <a:rPr lang="en-AU" sz="1400" dirty="0">
                <a:sym typeface="+mn-ea"/>
              </a:rPr>
              <a:t>(78.2%) </a:t>
            </a:r>
            <a:r>
              <a:rPr lang="zh-CN" altLang="en-AU" sz="1400" dirty="0">
                <a:sym typeface="+mn-ea"/>
              </a:rPr>
              <a:t>双绒双胎及</a:t>
            </a:r>
            <a:r>
              <a:rPr lang="en-AU" sz="1400" dirty="0">
                <a:sym typeface="+mn-ea"/>
              </a:rPr>
              <a:t> 1387 </a:t>
            </a:r>
            <a:r>
              <a:rPr lang="zh-CN" altLang="en-AU" sz="1400" dirty="0">
                <a:sym typeface="+mn-ea"/>
              </a:rPr>
              <a:t>例</a:t>
            </a:r>
            <a:r>
              <a:rPr lang="en-AU" sz="1400" dirty="0">
                <a:sym typeface="+mn-ea"/>
              </a:rPr>
              <a:t>(21.8%) </a:t>
            </a:r>
            <a:r>
              <a:rPr lang="zh-CN" altLang="en-AU" sz="1400" dirty="0">
                <a:sym typeface="+mn-ea"/>
              </a:rPr>
              <a:t>单绒双胎，其中</a:t>
            </a:r>
            <a:r>
              <a:rPr lang="en-AU" sz="1400" dirty="0"/>
              <a:t>67 </a:t>
            </a:r>
            <a:r>
              <a:rPr lang="zh-CN" altLang="en-AU" sz="1400" dirty="0"/>
              <a:t>例</a:t>
            </a:r>
            <a:r>
              <a:rPr lang="en-AU" sz="1400" dirty="0"/>
              <a:t>(4.8%) </a:t>
            </a:r>
            <a:r>
              <a:rPr lang="zh-CN" altLang="en-AU" sz="1400" dirty="0"/>
              <a:t>为单绒单羊双胎</a:t>
            </a:r>
            <a:r>
              <a:rPr lang="zh-CN" altLang="en-AU" sz="1400" dirty="0">
                <a:ea typeface="宋体" panose="02010600030101010101" pitchFamily="2" charset="-122"/>
              </a:rPr>
              <a:t>。</a:t>
            </a:r>
            <a:endParaRPr lang="en-AU" sz="1400" dirty="0"/>
          </a:p>
          <a:p>
            <a:pPr marL="0" indent="0">
              <a:spcBef>
                <a:spcPts val="0"/>
              </a:spcBef>
              <a:buNone/>
            </a:pPr>
            <a:endParaRPr lang="en-AU" sz="1400" dirty="0"/>
          </a:p>
          <a:p>
            <a:pPr marL="0">
              <a:spcBef>
                <a:spcPts val="0"/>
              </a:spcBef>
            </a:pPr>
            <a:r>
              <a:rPr lang="zh-CN" altLang="en-AU" sz="1400" dirty="0"/>
              <a:t>妊娠早期扫查时，较大胎儿头臀长中位数为</a:t>
            </a:r>
            <a:r>
              <a:rPr lang="en-AU" sz="1400" dirty="0"/>
              <a:t>65.3 (IQR, 60.2–71.2)mm</a:t>
            </a:r>
            <a:r>
              <a:rPr lang="zh-CN" altLang="en-AU" sz="1400" dirty="0">
                <a:ea typeface="宋体" panose="02010600030101010101" pitchFamily="2" charset="-122"/>
              </a:rPr>
              <a:t>，孕龄中位数为</a:t>
            </a:r>
            <a:r>
              <a:rPr lang="en-AU" sz="1400" dirty="0"/>
              <a:t>12.9 (IQR, 12.5–13.3)</a:t>
            </a:r>
            <a:r>
              <a:rPr lang="zh-CN" altLang="en-AU" sz="1400" dirty="0"/>
              <a:t>周</a:t>
            </a:r>
            <a:r>
              <a:rPr lang="zh-CN" altLang="en-AU" sz="1400" dirty="0">
                <a:ea typeface="宋体" panose="02010600030101010101" pitchFamily="2" charset="-122"/>
              </a:rPr>
              <a:t>。</a:t>
            </a:r>
            <a:endParaRPr lang="en-AU" sz="1400" dirty="0"/>
          </a:p>
          <a:p>
            <a:pPr marL="0" indent="0">
              <a:spcBef>
                <a:spcPts val="0"/>
              </a:spcBef>
              <a:buNone/>
            </a:pPr>
            <a:endParaRPr lang="en-AU" sz="1400" dirty="0"/>
          </a:p>
          <a:p>
            <a:pPr marL="0" algn="just">
              <a:spcBef>
                <a:spcPts val="0"/>
              </a:spcBef>
            </a:pPr>
            <a:r>
              <a:rPr lang="zh-CN" altLang="en-US" sz="1400" dirty="0">
                <a:sym typeface="+mn-ea"/>
              </a:rPr>
              <a:t>共</a:t>
            </a:r>
            <a:r>
              <a:rPr lang="en-US" altLang="zh-CN" sz="1400" dirty="0">
                <a:sym typeface="+mn-ea"/>
              </a:rPr>
              <a:t>119</a:t>
            </a:r>
            <a:r>
              <a:rPr lang="zh-CN" altLang="en-US" sz="1400" dirty="0">
                <a:sym typeface="+mn-ea"/>
              </a:rPr>
              <a:t>例孕妇</a:t>
            </a:r>
            <a:r>
              <a:rPr lang="zh-CN" altLang="en-AU" sz="1400" dirty="0"/>
              <a:t>因胎儿出生缺陷引产或</a:t>
            </a:r>
            <a:r>
              <a:rPr lang="en-US" altLang="zh-CN" sz="1400" dirty="0"/>
              <a:t>20</a:t>
            </a:r>
            <a:r>
              <a:rPr lang="zh-CN" altLang="en-US" sz="1400" dirty="0"/>
              <a:t>周前发生流产，其余</a:t>
            </a:r>
            <a:r>
              <a:rPr lang="en-AU" sz="1400" dirty="0"/>
              <a:t> 6247</a:t>
            </a:r>
            <a:r>
              <a:rPr lang="zh-CN" altLang="en-AU" sz="1400" dirty="0"/>
              <a:t>例孕妇中</a:t>
            </a:r>
            <a:r>
              <a:rPr lang="en-AU" sz="1400" dirty="0">
                <a:sym typeface="+mn-ea"/>
              </a:rPr>
              <a:t>69.0% (4308/6247)</a:t>
            </a:r>
            <a:r>
              <a:rPr lang="zh-CN" altLang="en-AU" sz="1400" dirty="0">
                <a:sym typeface="+mn-ea"/>
              </a:rPr>
              <a:t>孕妇在参与研究的四家机构进行</a:t>
            </a:r>
            <a:r>
              <a:rPr lang="zh-CN" altLang="en-AU" sz="1400" dirty="0"/>
              <a:t>后续扫查。</a:t>
            </a:r>
            <a:endParaRPr lang="en-AU" sz="1400" dirty="0"/>
          </a:p>
          <a:p>
            <a:pPr marL="0" algn="just">
              <a:spcBef>
                <a:spcPts val="0"/>
              </a:spcBef>
            </a:pPr>
            <a:endParaRPr lang="en-AU" sz="1400" dirty="0"/>
          </a:p>
          <a:p>
            <a:pPr marL="0" algn="just">
              <a:spcBef>
                <a:spcPts val="0"/>
              </a:spcBef>
            </a:pPr>
            <a:r>
              <a:rPr lang="en-AU" sz="1400" dirty="0">
                <a:sym typeface="+mn-ea"/>
              </a:rPr>
              <a:t>1.7% (211/12732)</a:t>
            </a:r>
            <a:r>
              <a:rPr lang="zh-CN" altLang="en-AU" sz="1400" dirty="0">
                <a:sym typeface="+mn-ea"/>
              </a:rPr>
              <a:t>胎儿在</a:t>
            </a:r>
            <a:r>
              <a:rPr lang="zh-CN" altLang="en-AU" sz="1400" dirty="0"/>
              <a:t>产前或产后发现胎儿出生缺陷，其中</a:t>
            </a:r>
            <a:r>
              <a:rPr lang="zh-CN" altLang="en-AU" sz="1400" dirty="0">
                <a:sym typeface="+mn-ea"/>
              </a:rPr>
              <a:t>单绒双胎胎儿发生率为</a:t>
            </a:r>
            <a:r>
              <a:rPr lang="en-AU" sz="1400" dirty="0">
                <a:sym typeface="+mn-ea"/>
              </a:rPr>
              <a:t>2.8% (78/2774)</a:t>
            </a:r>
            <a:r>
              <a:rPr lang="zh-CN" altLang="en-AU" sz="1400" dirty="0">
                <a:sym typeface="+mn-ea"/>
              </a:rPr>
              <a:t>，较双绒双胎胎儿发生率高</a:t>
            </a:r>
            <a:r>
              <a:rPr lang="en-AU" sz="1400" dirty="0"/>
              <a:t> (1.3%; 133/9958; P&lt;0.0001)</a:t>
            </a:r>
            <a:r>
              <a:rPr lang="zh-CN" altLang="en-AU" sz="1400" dirty="0">
                <a:ea typeface="宋体" panose="02010600030101010101" pitchFamily="2" charset="-122"/>
              </a:rPr>
              <a:t>。</a:t>
            </a:r>
            <a:endParaRPr lang="en-AU" sz="1400" dirty="0"/>
          </a:p>
          <a:p>
            <a:pPr marL="0" algn="just">
              <a:spcBef>
                <a:spcPts val="0"/>
              </a:spcBef>
            </a:pPr>
            <a:endParaRPr lang="en-AU" sz="1400" dirty="0"/>
          </a:p>
          <a:p>
            <a:pPr marL="0" algn="just">
              <a:spcBef>
                <a:spcPts val="0"/>
              </a:spcBef>
            </a:pPr>
            <a:r>
              <a:rPr lang="en-AU" sz="1400" dirty="0"/>
              <a:t>11</a:t>
            </a:r>
            <a:r>
              <a:rPr lang="en-US" altLang="en-AU" sz="1400" dirty="0"/>
              <a:t>-</a:t>
            </a:r>
            <a:r>
              <a:rPr lang="en-AU" sz="1400" dirty="0"/>
              <a:t>13</a:t>
            </a:r>
            <a:r>
              <a:rPr lang="zh-CN" altLang="en-AU" sz="1400" dirty="0"/>
              <a:t>周扫查对</a:t>
            </a:r>
            <a:r>
              <a:rPr lang="zh-CN" altLang="en-AU" sz="1400" dirty="0">
                <a:sym typeface="+mn-ea"/>
              </a:rPr>
              <a:t>胎儿出生缺陷的诊断率为</a:t>
            </a:r>
            <a:r>
              <a:rPr lang="en-AU" sz="1400" dirty="0"/>
              <a:t>36.5% (77/211)</a:t>
            </a:r>
            <a:r>
              <a:rPr lang="zh-CN" altLang="en-AU" sz="1400" dirty="0"/>
              <a:t>，其中</a:t>
            </a:r>
            <a:r>
              <a:rPr lang="zh-CN" altLang="en-AU" sz="1400" dirty="0">
                <a:sym typeface="+mn-ea"/>
              </a:rPr>
              <a:t>双绒双胎胎儿诊断率为</a:t>
            </a:r>
            <a:r>
              <a:rPr lang="en-AU" sz="1400" dirty="0"/>
              <a:t>27.1% (36/133)</a:t>
            </a:r>
            <a:r>
              <a:rPr lang="zh-CN" altLang="en-AU" sz="1400" dirty="0"/>
              <a:t>，</a:t>
            </a:r>
            <a:r>
              <a:rPr lang="en-AU" sz="1400" dirty="0"/>
              <a:t> </a:t>
            </a:r>
            <a:r>
              <a:rPr lang="zh-CN" altLang="en-AU" sz="1400" dirty="0"/>
              <a:t>单绒双胎胎儿诊断率为</a:t>
            </a:r>
            <a:r>
              <a:rPr lang="en-AU" sz="1400" dirty="0"/>
              <a:t>52.6% (41/78) </a:t>
            </a:r>
            <a:r>
              <a:rPr lang="zh-CN" altLang="en-AU" sz="1400" dirty="0">
                <a:ea typeface="宋体" panose="02010600030101010101" pitchFamily="2" charset="-122"/>
              </a:rPr>
              <a:t>。</a:t>
            </a:r>
          </a:p>
        </p:txBody>
      </p:sp>
      <p:sp>
        <p:nvSpPr>
          <p:cNvPr id="9" name="Text Box 5"/>
          <p:cNvSpPr txBox="1">
            <a:spLocks noChangeArrowheads="1"/>
          </p:cNvSpPr>
          <p:nvPr/>
        </p:nvSpPr>
        <p:spPr bwMode="auto">
          <a:xfrm>
            <a:off x="1" y="930207"/>
            <a:ext cx="9143999" cy="527685"/>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sym typeface="+mn-ea"/>
              </a:rPr>
              <a:t>11-13周常规超声检查对双胎胎儿</a:t>
            </a:r>
            <a:r>
              <a:rPr lang="zh-CN" altLang="en-AU" sz="1400" b="1" i="0" dirty="0">
                <a:solidFill>
                  <a:schemeClr val="bg1"/>
                </a:solidFill>
                <a:sym typeface="+mn-ea"/>
              </a:rPr>
              <a:t>缺陷</a:t>
            </a:r>
            <a:r>
              <a:rPr lang="en-AU" sz="1400" b="1" i="0" dirty="0">
                <a:solidFill>
                  <a:schemeClr val="bg1"/>
                </a:solidFill>
                <a:sym typeface="+mn-ea"/>
              </a:rPr>
              <a:t>的诊断</a:t>
            </a:r>
            <a:endParaRPr lang="en-AU" sz="1400" b="1" i="0" dirty="0">
              <a:solidFill>
                <a:schemeClr val="bg1"/>
              </a:solidFill>
            </a:endParaRP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5" name="TextBox 1"/>
          <p:cNvSpPr txBox="1">
            <a:spLocks noChangeArrowheads="1"/>
          </p:cNvSpPr>
          <p:nvPr/>
        </p:nvSpPr>
        <p:spPr bwMode="auto">
          <a:xfrm>
            <a:off x="250825" y="1581455"/>
            <a:ext cx="8642350" cy="4603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GB" sz="2400" b="1" i="0" dirty="0"/>
              <a:t>结果</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Content Placeholder 9"/>
          <p:cNvSpPr>
            <a:spLocks noGrp="1"/>
          </p:cNvSpPr>
          <p:nvPr>
            <p:ph idx="1"/>
          </p:nvPr>
        </p:nvSpPr>
        <p:spPr>
          <a:xfrm>
            <a:off x="-34280" y="2101029"/>
            <a:ext cx="9198796" cy="4896544"/>
          </a:xfrm>
        </p:spPr>
        <p:txBody>
          <a:bodyPr/>
          <a:lstStyle/>
          <a:p>
            <a:pPr marL="0" indent="0">
              <a:buNone/>
            </a:pPr>
            <a:endParaRPr lang="en-AU" sz="1400" dirty="0"/>
          </a:p>
          <a:p>
            <a:r>
              <a:rPr lang="en-AU" sz="1400" dirty="0"/>
              <a:t>11-13周扫查对胎儿</a:t>
            </a:r>
            <a:r>
              <a:rPr lang="zh-CN" altLang="en-AU" sz="1400" dirty="0">
                <a:ea typeface="宋体" panose="02010600030101010101" pitchFamily="2" charset="-122"/>
              </a:rPr>
              <a:t>出生</a:t>
            </a:r>
            <a:r>
              <a:rPr lang="en-AU" sz="1400" dirty="0"/>
              <a:t>缺陷的诊断率为36.5% (77/211)，其中双绒双胎</a:t>
            </a:r>
            <a:r>
              <a:rPr lang="zh-CN" altLang="en-AU" sz="1400" dirty="0"/>
              <a:t>胎儿出生缺陷</a:t>
            </a:r>
            <a:r>
              <a:rPr lang="en-AU" sz="1400" dirty="0"/>
              <a:t>诊断率为27.1% (36/133)， 单绒双胎</a:t>
            </a:r>
            <a:r>
              <a:rPr lang="zh-CN" altLang="en-AU" sz="1400" dirty="0">
                <a:sym typeface="+mn-ea"/>
              </a:rPr>
              <a:t>胎儿缺陷</a:t>
            </a:r>
            <a:r>
              <a:rPr lang="en-AU" sz="1400" dirty="0"/>
              <a:t>诊断率为52.6% (41/78) 。(Table 1).</a:t>
            </a:r>
          </a:p>
          <a:p>
            <a:pPr lvl="1"/>
            <a:r>
              <a:rPr lang="zh-CN" altLang="en-AU" sz="1400" dirty="0"/>
              <a:t>所有病例均诊断：无脑畸形、无脑叶型前脑无裂畸形、脑膨出及</a:t>
            </a:r>
            <a:r>
              <a:rPr lang="en-US" altLang="zh-CN" sz="1400" dirty="0"/>
              <a:t>40%</a:t>
            </a:r>
            <a:r>
              <a:rPr lang="zh-CN" altLang="en-US" sz="1400" dirty="0"/>
              <a:t>开放性脊柱裂。</a:t>
            </a:r>
            <a:endParaRPr lang="en-AU" sz="1400" dirty="0"/>
          </a:p>
          <a:p>
            <a:pPr lvl="1"/>
            <a:r>
              <a:rPr lang="zh-CN" altLang="en-AU" sz="1400" dirty="0"/>
              <a:t>未诊断：严重脑室扩张，胼胝体缺失，小脑和</a:t>
            </a:r>
            <a:r>
              <a:rPr lang="en-US" altLang="zh-CN" sz="1400" dirty="0"/>
              <a:t>/</a:t>
            </a:r>
            <a:r>
              <a:rPr lang="zh-CN" altLang="en-AU" sz="1400" dirty="0"/>
              <a:t>或小脑蚓部发育不全。</a:t>
            </a:r>
            <a:r>
              <a:rPr lang="zh-CN" altLang="en-US" sz="1400" dirty="0"/>
              <a:t>唇裂合并腭裂诊断率为</a:t>
            </a:r>
            <a:r>
              <a:rPr lang="en-US" altLang="zh-CN" sz="1400" dirty="0">
                <a:sym typeface="+mn-ea"/>
              </a:rPr>
              <a:t>33%</a:t>
            </a:r>
            <a:r>
              <a:rPr lang="zh-CN" altLang="en-US" sz="1400" dirty="0"/>
              <a:t>，但无孤立性唇裂得到诊断，先天性膈疝、先天性肺气道畸形</a:t>
            </a:r>
            <a:r>
              <a:rPr lang="zh-CN" altLang="en-US" sz="1400" dirty="0">
                <a:sym typeface="+mn-ea"/>
              </a:rPr>
              <a:t>诊断率为</a:t>
            </a:r>
            <a:r>
              <a:rPr lang="en-US" altLang="zh-CN" sz="1400" dirty="0">
                <a:sym typeface="+mn-ea"/>
              </a:rPr>
              <a:t>50%</a:t>
            </a:r>
            <a:r>
              <a:rPr lang="zh-CN" altLang="en-AU" sz="1400" dirty="0">
                <a:ea typeface="宋体" panose="02010600030101010101" pitchFamily="2" charset="-122"/>
              </a:rPr>
              <a:t>，</a:t>
            </a:r>
            <a:r>
              <a:rPr lang="zh-CN" altLang="en-AU" sz="1400" dirty="0"/>
              <a:t>法洛四联症、左心发育不良综合征、弓缺陷、三尖瓣闭锁或复杂心脏缺陷、房室间隔缺损或室间隔缺损</a:t>
            </a:r>
            <a:r>
              <a:rPr lang="zh-CN" altLang="en-AU" sz="1400" dirty="0">
                <a:ea typeface="宋体" panose="02010600030101010101" pitchFamily="2" charset="-122"/>
              </a:rPr>
              <a:t>、大动脉转位、主动脉及肺动脉狭窄</a:t>
            </a:r>
            <a:r>
              <a:rPr lang="en-US" altLang="zh-CN" sz="1400" dirty="0">
                <a:ea typeface="宋体" panose="02010600030101010101" pitchFamily="2" charset="-122"/>
              </a:rPr>
              <a:t>/</a:t>
            </a:r>
            <a:r>
              <a:rPr lang="zh-CN" altLang="en-US" sz="1400" dirty="0">
                <a:ea typeface="宋体" panose="02010600030101010101" pitchFamily="2" charset="-122"/>
              </a:rPr>
              <a:t>闭锁、双主动脉弓或右位主动脉弓、心律失常或横纹肌瘤诊断率为</a:t>
            </a:r>
            <a:r>
              <a:rPr lang="en-AU" sz="1400" dirty="0">
                <a:sym typeface="+mn-ea"/>
              </a:rPr>
              <a:t>52% (14/27) </a:t>
            </a:r>
            <a:r>
              <a:rPr lang="zh-CN" altLang="en-US" sz="1400" dirty="0">
                <a:ea typeface="宋体" panose="02010600030101010101" pitchFamily="2" charset="-122"/>
              </a:rPr>
              <a:t>，所有脐膨出得到诊断，但十二指肠闭锁或膀胱外翻</a:t>
            </a:r>
            <a:r>
              <a:rPr lang="zh-CN" altLang="en-US" sz="1400" dirty="0">
                <a:solidFill>
                  <a:schemeClr val="tx1"/>
                </a:solidFill>
                <a:ea typeface="宋体" panose="02010600030101010101" pitchFamily="2" charset="-122"/>
              </a:rPr>
              <a:t>均未</a:t>
            </a:r>
            <a:r>
              <a:rPr lang="zh-CN" altLang="en-US" sz="1400" dirty="0">
                <a:ea typeface="宋体" panose="02010600030101010101" pitchFamily="2" charset="-122"/>
              </a:rPr>
              <a:t>得到诊断，</a:t>
            </a:r>
            <a:r>
              <a:rPr lang="zh-CN" altLang="en-US" sz="1400" dirty="0"/>
              <a:t>下尿路梗阻诊断率为</a:t>
            </a:r>
            <a:r>
              <a:rPr lang="en-US" altLang="en-AU" sz="1400" dirty="0">
                <a:sym typeface="+mn-ea"/>
              </a:rPr>
              <a:t>71%</a:t>
            </a:r>
            <a:r>
              <a:rPr lang="zh-CN" altLang="en-US" sz="1400" dirty="0"/>
              <a:t>，但其他泌尿生殖缺陷均未得到诊断，</a:t>
            </a:r>
            <a:r>
              <a:rPr lang="zh-CN" altLang="en-AU" sz="1400" dirty="0"/>
              <a:t>致死性骨发育不全、胎儿运动机能丧失变形序列征或肢体缺失</a:t>
            </a:r>
            <a:r>
              <a:rPr lang="zh-CN" altLang="en-AU" sz="1400" dirty="0">
                <a:sym typeface="+mn-ea"/>
              </a:rPr>
              <a:t>诊断率为</a:t>
            </a:r>
            <a:r>
              <a:rPr lang="en-AU" sz="1400" dirty="0">
                <a:sym typeface="+mn-ea"/>
              </a:rPr>
              <a:t>67% (6/9)</a:t>
            </a:r>
            <a:r>
              <a:rPr lang="zh-CN" altLang="en-AU" sz="1400" dirty="0"/>
              <a:t>，但半椎体、肢体末端缺陷、腕部或足畸形均未得到诊断，所有的体蒂异常、</a:t>
            </a:r>
            <a:r>
              <a:rPr lang="en-AU" sz="1400" dirty="0">
                <a:sym typeface="+mn-ea"/>
              </a:rPr>
              <a:t>Cantrell</a:t>
            </a:r>
            <a:r>
              <a:rPr lang="zh-CN" altLang="en-AU" sz="1400" dirty="0">
                <a:sym typeface="+mn-ea"/>
              </a:rPr>
              <a:t>五联征、</a:t>
            </a:r>
            <a:r>
              <a:rPr lang="en-AU" sz="1400" dirty="0">
                <a:sym typeface="+mn-ea"/>
              </a:rPr>
              <a:t>TRAP</a:t>
            </a:r>
            <a:r>
              <a:rPr lang="zh-CN" altLang="en-AU" sz="1400" dirty="0">
                <a:sym typeface="+mn-ea"/>
              </a:rPr>
              <a:t>序列征及联体双胎得到诊断，但</a:t>
            </a:r>
            <a:r>
              <a:rPr lang="zh-CN" altLang="en-AU" sz="1400" dirty="0"/>
              <a:t>淋巴瘤或骶尾部畸胎瘤均未得到诊断。</a:t>
            </a:r>
          </a:p>
        </p:txBody>
      </p:sp>
      <p:sp>
        <p:nvSpPr>
          <p:cNvPr id="9" name="Text Box 5"/>
          <p:cNvSpPr txBox="1">
            <a:spLocks noChangeArrowheads="1"/>
          </p:cNvSpPr>
          <p:nvPr/>
        </p:nvSpPr>
        <p:spPr bwMode="auto">
          <a:xfrm>
            <a:off x="1" y="930207"/>
            <a:ext cx="9143999" cy="527685"/>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sym typeface="+mn-ea"/>
              </a:rPr>
              <a:t>11-13周常规超声检查对双胎胎儿</a:t>
            </a:r>
            <a:r>
              <a:rPr lang="zh-CN" altLang="en-AU" sz="1400" b="1" i="0" dirty="0">
                <a:solidFill>
                  <a:schemeClr val="bg1"/>
                </a:solidFill>
                <a:sym typeface="+mn-ea"/>
              </a:rPr>
              <a:t>缺陷</a:t>
            </a:r>
            <a:r>
              <a:rPr lang="en-AU" sz="1400" b="1" i="0" dirty="0">
                <a:solidFill>
                  <a:schemeClr val="bg1"/>
                </a:solidFill>
                <a:sym typeface="+mn-ea"/>
              </a:rPr>
              <a:t>的诊断</a:t>
            </a:r>
            <a:endParaRPr lang="en-AU" sz="1400" b="1" i="0" dirty="0">
              <a:solidFill>
                <a:schemeClr val="bg1"/>
              </a:solidFill>
            </a:endParaRP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5" name="TextBox 1"/>
          <p:cNvSpPr txBox="1">
            <a:spLocks noChangeArrowheads="1"/>
          </p:cNvSpPr>
          <p:nvPr/>
        </p:nvSpPr>
        <p:spPr bwMode="auto">
          <a:xfrm>
            <a:off x="-2196752" y="1916832"/>
            <a:ext cx="8642350" cy="4616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Text Box 5"/>
          <p:cNvSpPr txBox="1">
            <a:spLocks noChangeArrowheads="1"/>
          </p:cNvSpPr>
          <p:nvPr/>
        </p:nvSpPr>
        <p:spPr bwMode="auto">
          <a:xfrm>
            <a:off x="1" y="930207"/>
            <a:ext cx="9143999" cy="497205"/>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200" b="1" i="0" dirty="0">
                <a:solidFill>
                  <a:schemeClr val="bg1"/>
                </a:solidFill>
                <a:sym typeface="+mn-ea"/>
              </a:rPr>
              <a:t>11-13周常规超声检查对双胎胎儿</a:t>
            </a:r>
            <a:r>
              <a:rPr lang="zh-CN" altLang="en-AU" sz="1200" b="1" i="0" dirty="0">
                <a:solidFill>
                  <a:schemeClr val="bg1"/>
                </a:solidFill>
                <a:sym typeface="+mn-ea"/>
              </a:rPr>
              <a:t>缺陷</a:t>
            </a:r>
            <a:r>
              <a:rPr lang="en-AU" sz="1200" b="1" i="0" dirty="0">
                <a:solidFill>
                  <a:schemeClr val="bg1"/>
                </a:solidFill>
                <a:sym typeface="+mn-ea"/>
              </a:rPr>
              <a:t>的诊断</a:t>
            </a:r>
            <a:endParaRPr lang="en-AU" sz="1200" b="1" i="0" dirty="0">
              <a:solidFill>
                <a:schemeClr val="bg1"/>
              </a:solidFill>
            </a:endParaRP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pic>
        <p:nvPicPr>
          <p:cNvPr id="6" name="Picture 5"/>
          <p:cNvPicPr>
            <a:picLocks noChangeAspect="1"/>
          </p:cNvPicPr>
          <p:nvPr/>
        </p:nvPicPr>
        <p:blipFill>
          <a:blip r:embed="rId5"/>
          <a:stretch>
            <a:fillRect/>
          </a:stretch>
        </p:blipFill>
        <p:spPr>
          <a:xfrm>
            <a:off x="494294" y="1459584"/>
            <a:ext cx="3933690" cy="5274576"/>
          </a:xfrm>
          <a:prstGeom prst="rect">
            <a:avLst/>
          </a:prstGeom>
        </p:spPr>
      </p:pic>
      <p:sp>
        <p:nvSpPr>
          <p:cNvPr id="8" name="Rectangle 7"/>
          <p:cNvSpPr/>
          <p:nvPr/>
        </p:nvSpPr>
        <p:spPr>
          <a:xfrm>
            <a:off x="4716016" y="1556792"/>
            <a:ext cx="4248472" cy="4831080"/>
          </a:xfrm>
          <a:prstGeom prst="rect">
            <a:avLst/>
          </a:prstGeom>
        </p:spPr>
        <p:txBody>
          <a:bodyPr wrap="square">
            <a:spAutoFit/>
          </a:bodyPr>
          <a:lstStyle/>
          <a:p>
            <a:pPr marL="171450" indent="-171450">
              <a:buFont typeface="Arial" panose="020B0604020202020204" pitchFamily="34" charset="0"/>
              <a:buChar char="•"/>
            </a:pPr>
            <a:r>
              <a:rPr lang="en-AU" sz="1400" i="0" dirty="0"/>
              <a:t>所有病例均诊断：无脑畸形、无脑叶型前脑无裂畸形、脑膨出及40%开放性脊柱裂。</a:t>
            </a:r>
          </a:p>
          <a:p>
            <a:pPr marL="171450" indent="-171450">
              <a:buFont typeface="Arial" panose="020B0604020202020204" pitchFamily="34" charset="0"/>
              <a:buChar char="•"/>
            </a:pPr>
            <a:r>
              <a:rPr lang="en-AU" sz="1400" i="0" dirty="0"/>
              <a:t>未诊断：严重脑室扩张，</a:t>
            </a:r>
            <a:r>
              <a:rPr lang="zh-CN" altLang="en-AU" sz="1400" i="0" dirty="0"/>
              <a:t>胼胝体</a:t>
            </a:r>
            <a:r>
              <a:rPr lang="en-AU" sz="1400" i="0" dirty="0"/>
              <a:t>缺失，小脑和/或小脑蚓部发育不</a:t>
            </a:r>
            <a:r>
              <a:rPr lang="zh-CN" altLang="en-AU" sz="1400" i="0" dirty="0"/>
              <a:t>全</a:t>
            </a:r>
            <a:r>
              <a:rPr lang="en-AU" sz="1400" i="0" dirty="0"/>
              <a:t>。</a:t>
            </a:r>
          </a:p>
          <a:p>
            <a:pPr marL="171450" indent="-171450">
              <a:buFont typeface="Arial" panose="020B0604020202020204" pitchFamily="34" charset="0"/>
              <a:buChar char="•"/>
            </a:pPr>
            <a:r>
              <a:rPr lang="en-AU" sz="1400" i="0" dirty="0"/>
              <a:t>唇裂合并腭裂诊断率为33%，但无孤立性唇裂得到诊断</a:t>
            </a:r>
          </a:p>
          <a:p>
            <a:pPr marL="171450" indent="-171450">
              <a:buFont typeface="Arial" panose="020B0604020202020204" pitchFamily="34" charset="0"/>
              <a:buChar char="•"/>
            </a:pPr>
            <a:r>
              <a:rPr lang="en-AU" sz="1400" i="0" dirty="0"/>
              <a:t>先天性膈疝、先天性肺气道畸形诊断率为50%，法洛四联症、左心发育不良综合征、弓缺陷、三尖瓣闭锁或复杂心脏缺陷、房室间隔缺损或室间隔缺损、大动脉转位、主动脉及肺动脉狭窄/闭锁、双主动脉弓或右位主动脉弓、心</a:t>
            </a:r>
            <a:r>
              <a:rPr lang="zh-CN" altLang="en-AU" sz="1400" i="0" dirty="0"/>
              <a:t>律</a:t>
            </a:r>
            <a:r>
              <a:rPr lang="en-AU" sz="1400" i="0" dirty="0"/>
              <a:t>失常或横纹肌瘤诊断率为52% (14/27) </a:t>
            </a:r>
          </a:p>
          <a:p>
            <a:pPr marL="171450" indent="-171450">
              <a:buFont typeface="Arial" panose="020B0604020202020204" pitchFamily="34" charset="0"/>
              <a:buChar char="•"/>
            </a:pPr>
            <a:r>
              <a:rPr lang="en-AU" sz="1400" i="0" dirty="0"/>
              <a:t>所有脐膨出得到诊断，但十二指肠闭锁或膀胱外翻</a:t>
            </a:r>
            <a:r>
              <a:rPr sz="1400" i="0" dirty="0">
                <a:sym typeface="+mn-ea"/>
              </a:rPr>
              <a:t>均未</a:t>
            </a:r>
            <a:r>
              <a:rPr lang="en-AU" sz="1400" i="0" dirty="0"/>
              <a:t>得到诊断</a:t>
            </a:r>
          </a:p>
          <a:p>
            <a:pPr marL="171450" indent="-171450">
              <a:buFont typeface="Arial" panose="020B0604020202020204" pitchFamily="34" charset="0"/>
              <a:buChar char="•"/>
            </a:pPr>
            <a:r>
              <a:rPr sz="1400" i="0" dirty="0"/>
              <a:t>下尿路梗阻诊断率为71%，但其他泌尿生殖缺陷均未得到诊断</a:t>
            </a:r>
            <a:endParaRPr lang="en-AU" sz="1400" i="0" dirty="0"/>
          </a:p>
          <a:p>
            <a:pPr marL="171450" indent="-171450">
              <a:buFont typeface="Arial" panose="020B0604020202020204" pitchFamily="34" charset="0"/>
              <a:buChar char="•"/>
            </a:pPr>
            <a:r>
              <a:rPr sz="1400" i="0" dirty="0"/>
              <a:t>致死性骨发育不全、胎儿运动</a:t>
            </a:r>
            <a:r>
              <a:rPr lang="zh-CN" sz="1400" i="0" dirty="0"/>
              <a:t>不能畸形序</a:t>
            </a:r>
            <a:r>
              <a:rPr sz="1400" i="0" dirty="0"/>
              <a:t>列征或肢体缺失诊断率为67% (6/9)</a:t>
            </a:r>
            <a:r>
              <a:rPr lang="en-AU" sz="1400" i="0" dirty="0"/>
              <a:t>，但半椎体、肢体末端缺陷、腕部或足畸形</a:t>
            </a:r>
            <a:r>
              <a:rPr lang="zh-CN" altLang="en-AU" sz="1400" i="0" dirty="0"/>
              <a:t>均</a:t>
            </a:r>
            <a:r>
              <a:rPr lang="en-AU" sz="1400" i="0" dirty="0"/>
              <a:t>未得到诊断，</a:t>
            </a:r>
          </a:p>
          <a:p>
            <a:pPr marL="171450" indent="-171450">
              <a:buFont typeface="Arial" panose="020B0604020202020204" pitchFamily="34" charset="0"/>
              <a:buChar char="•"/>
            </a:pPr>
            <a:r>
              <a:rPr lang="en-AU" sz="1400" i="0" dirty="0"/>
              <a:t>所有的体蒂</a:t>
            </a:r>
            <a:r>
              <a:rPr lang="zh-CN" altLang="en-AU" sz="1400" i="0" dirty="0"/>
              <a:t>异常</a:t>
            </a:r>
            <a:r>
              <a:rPr lang="en-AU" sz="1400" i="0" dirty="0"/>
              <a:t>、Cantrell五联征、TRAP序列征及联体双胎得到诊断，但淋巴</a:t>
            </a:r>
            <a:r>
              <a:rPr lang="zh-CN" altLang="en-AU" sz="1400" i="0" dirty="0"/>
              <a:t>管</a:t>
            </a:r>
            <a:r>
              <a:rPr lang="en-AU" sz="1400" i="0" dirty="0"/>
              <a:t>瘤或骶尾部畸胎瘤</a:t>
            </a:r>
            <a:r>
              <a:rPr lang="zh-CN" altLang="en-AU" sz="1400" i="0" dirty="0"/>
              <a:t>均未</a:t>
            </a:r>
            <a:r>
              <a:rPr lang="en-AU" sz="1400" i="0" dirty="0"/>
              <a:t>得到诊断。</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3635</Words>
  <Application>Microsoft Office PowerPoint</Application>
  <PresentationFormat>On-screen Show (4:3)</PresentationFormat>
  <Paragraphs>163</Paragraphs>
  <Slides>15</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SimSun</vt:lpstr>
      <vt:lpstr>Arial</vt:lpstr>
      <vt:lpstr>Calibri</vt:lpstr>
      <vt:lpstr>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ISUOGUSR</dc:creator>
  <cp:lastModifiedBy>Hana Shiref</cp:lastModifiedBy>
  <cp:revision>1044</cp:revision>
  <cp:lastPrinted>2011-09-13T15:07:00Z</cp:lastPrinted>
  <dcterms:created xsi:type="dcterms:W3CDTF">2016-05-13T18:06:00Z</dcterms:created>
  <dcterms:modified xsi:type="dcterms:W3CDTF">2020-05-05T09:09:05Z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2052-10.1.0.7565</vt:lpwstr>
  </property>
</Properties>
</file>