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5"/>
  </p:notesMasterIdLst>
  <p:sldIdLst>
    <p:sldId id="329" r:id="rId3"/>
    <p:sldId id="350" r:id="rId4"/>
    <p:sldId id="349" r:id="rId5"/>
    <p:sldId id="384" r:id="rId6"/>
    <p:sldId id="379" r:id="rId7"/>
    <p:sldId id="398" r:id="rId8"/>
    <p:sldId id="387" r:id="rId9"/>
    <p:sldId id="399" r:id="rId10"/>
    <p:sldId id="353" r:id="rId11"/>
    <p:sldId id="400" r:id="rId12"/>
    <p:sldId id="381" r:id="rId13"/>
    <p:sldId id="371" r:id="rId1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618">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680AA9-90E0-4897-8569-A550CF25CB12}" v="1454" dt="2020-04-28T03:49:27.55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67" autoAdjust="0"/>
    <p:restoredTop sz="88376" autoAdjust="0"/>
  </p:normalViewPr>
  <p:slideViewPr>
    <p:cSldViewPr>
      <p:cViewPr varScale="1">
        <p:scale>
          <a:sx n="98" d="100"/>
          <a:sy n="98" d="100"/>
        </p:scale>
        <p:origin x="1296" y="90"/>
      </p:cViewPr>
      <p:guideLst>
        <p:guide orient="horz" pos="2160"/>
        <p:guide pos="2880"/>
        <p:guide orient="horz" pos="618"/>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42680AA9-90E0-4897-8569-A550CF25CB12}"/>
    <pc:docChg chg="undo custSel modSld sldOrd">
      <pc:chgData name="Ruben Fernandez" userId="b2ddae9f6de01a07" providerId="LiveId" clId="{42680AA9-90E0-4897-8569-A550CF25CB12}" dt="2020-04-28T03:50:04.776" v="7923" actId="313"/>
      <pc:docMkLst>
        <pc:docMk/>
      </pc:docMkLst>
      <pc:sldChg chg="modSp mod">
        <pc:chgData name="Ruben Fernandez" userId="b2ddae9f6de01a07" providerId="LiveId" clId="{42680AA9-90E0-4897-8569-A550CF25CB12}" dt="2020-04-24T15:16:30.544" v="445" actId="313"/>
        <pc:sldMkLst>
          <pc:docMk/>
          <pc:sldMk cId="0" sldId="349"/>
        </pc:sldMkLst>
        <pc:spChg chg="mod">
          <ac:chgData name="Ruben Fernandez" userId="b2ddae9f6de01a07" providerId="LiveId" clId="{42680AA9-90E0-4897-8569-A550CF25CB12}" dt="2020-04-24T15:11:57.824" v="110"/>
          <ac:spMkLst>
            <pc:docMk/>
            <pc:sldMk cId="0" sldId="349"/>
            <ac:spMk id="8" creationId="{4838E5E7-39EE-3C47-ADFA-400EC24398E8}"/>
          </ac:spMkLst>
        </pc:spChg>
        <pc:spChg chg="mod">
          <ac:chgData name="Ruben Fernandez" userId="b2ddae9f6de01a07" providerId="LiveId" clId="{42680AA9-90E0-4897-8569-A550CF25CB12}" dt="2020-04-24T15:16:30.544" v="445" actId="313"/>
          <ac:spMkLst>
            <pc:docMk/>
            <pc:sldMk cId="0" sldId="349"/>
            <ac:spMk id="11" creationId="{98DEB3B6-8CA8-774C-A228-27BC9A2FA2F8}"/>
          </ac:spMkLst>
        </pc:spChg>
        <pc:spChg chg="mod">
          <ac:chgData name="Ruben Fernandez" userId="b2ddae9f6de01a07" providerId="LiveId" clId="{42680AA9-90E0-4897-8569-A550CF25CB12}" dt="2020-04-24T15:12:24.048" v="151" actId="790"/>
          <ac:spMkLst>
            <pc:docMk/>
            <pc:sldMk cId="0" sldId="349"/>
            <ac:spMk id="23557" creationId="{00000000-0000-0000-0000-000000000000}"/>
          </ac:spMkLst>
        </pc:spChg>
      </pc:sldChg>
      <pc:sldChg chg="modSp mod">
        <pc:chgData name="Ruben Fernandez" userId="b2ddae9f6de01a07" providerId="LiveId" clId="{42680AA9-90E0-4897-8569-A550CF25CB12}" dt="2020-04-24T15:10:54.261" v="18" actId="20577"/>
        <pc:sldMkLst>
          <pc:docMk/>
          <pc:sldMk cId="0" sldId="350"/>
        </pc:sldMkLst>
        <pc:spChg chg="mod">
          <ac:chgData name="Ruben Fernandez" userId="b2ddae9f6de01a07" providerId="LiveId" clId="{42680AA9-90E0-4897-8569-A550CF25CB12}" dt="2020-04-24T15:10:54.261" v="18" actId="20577"/>
          <ac:spMkLst>
            <pc:docMk/>
            <pc:sldMk cId="0" sldId="350"/>
            <ac:spMk id="10" creationId="{3C764A0E-E2D8-F747-A4B6-34F5FD7061DE}"/>
          </ac:spMkLst>
        </pc:spChg>
      </pc:sldChg>
      <pc:sldChg chg="modSp mod">
        <pc:chgData name="Ruben Fernandez" userId="b2ddae9f6de01a07" providerId="LiveId" clId="{42680AA9-90E0-4897-8569-A550CF25CB12}" dt="2020-04-26T21:40:14.213" v="5224" actId="313"/>
        <pc:sldMkLst>
          <pc:docMk/>
          <pc:sldMk cId="0" sldId="353"/>
        </pc:sldMkLst>
        <pc:spChg chg="mod">
          <ac:chgData name="Ruben Fernandez" userId="b2ddae9f6de01a07" providerId="LiveId" clId="{42680AA9-90E0-4897-8569-A550CF25CB12}" dt="2020-04-26T21:18:36.738" v="4206"/>
          <ac:spMkLst>
            <pc:docMk/>
            <pc:sldMk cId="0" sldId="353"/>
            <ac:spMk id="9" creationId="{62A0408A-4F2D-C04A-A51E-98B260805379}"/>
          </ac:spMkLst>
        </pc:spChg>
        <pc:spChg chg="mod">
          <ac:chgData name="Ruben Fernandez" userId="b2ddae9f6de01a07" providerId="LiveId" clId="{42680AA9-90E0-4897-8569-A550CF25CB12}" dt="2020-04-26T21:40:14.213" v="5224" actId="313"/>
          <ac:spMkLst>
            <pc:docMk/>
            <pc:sldMk cId="0" sldId="353"/>
            <ac:spMk id="12" creationId="{9F167E8E-5FA6-BE49-BCAA-D77142CF50C1}"/>
          </ac:spMkLst>
        </pc:spChg>
        <pc:spChg chg="mod">
          <ac:chgData name="Ruben Fernandez" userId="b2ddae9f6de01a07" providerId="LiveId" clId="{42680AA9-90E0-4897-8569-A550CF25CB12}" dt="2020-04-26T21:18:53.258" v="4210" actId="790"/>
          <ac:spMkLst>
            <pc:docMk/>
            <pc:sldMk cId="0" sldId="353"/>
            <ac:spMk id="13" creationId="{3D3AD445-D3C5-8F46-8BE3-D48E1D4E36A6}"/>
          </ac:spMkLst>
        </pc:spChg>
        <pc:grpChg chg="mod">
          <ac:chgData name="Ruben Fernandez" userId="b2ddae9f6de01a07" providerId="LiveId" clId="{42680AA9-90E0-4897-8569-A550CF25CB12}" dt="2020-04-26T21:18:17.544" v="4114" actId="1076"/>
          <ac:grpSpMkLst>
            <pc:docMk/>
            <pc:sldMk cId="0" sldId="353"/>
            <ac:grpSpMk id="33794" creationId="{00000000-0000-0000-0000-000000000000}"/>
          </ac:grpSpMkLst>
        </pc:grpChg>
      </pc:sldChg>
      <pc:sldChg chg="modSp mod">
        <pc:chgData name="Ruben Fernandez" userId="b2ddae9f6de01a07" providerId="LiveId" clId="{42680AA9-90E0-4897-8569-A550CF25CB12}" dt="2020-04-28T03:49:27.559" v="7918" actId="313"/>
        <pc:sldMkLst>
          <pc:docMk/>
          <pc:sldMk cId="4107461093" sldId="371"/>
        </pc:sldMkLst>
        <pc:spChg chg="mod">
          <ac:chgData name="Ruben Fernandez" userId="b2ddae9f6de01a07" providerId="LiveId" clId="{42680AA9-90E0-4897-8569-A550CF25CB12}" dt="2020-04-28T03:43:29.485" v="7311"/>
          <ac:spMkLst>
            <pc:docMk/>
            <pc:sldMk cId="4107461093" sldId="371"/>
            <ac:spMk id="9" creationId="{5DB98048-EC1F-804F-AAA8-556157103329}"/>
          </ac:spMkLst>
        </pc:spChg>
        <pc:spChg chg="mod">
          <ac:chgData name="Ruben Fernandez" userId="b2ddae9f6de01a07" providerId="LiveId" clId="{42680AA9-90E0-4897-8569-A550CF25CB12}" dt="2020-04-28T03:49:27.559" v="7918" actId="313"/>
          <ac:spMkLst>
            <pc:docMk/>
            <pc:sldMk cId="4107461093" sldId="371"/>
            <ac:spMk id="10" creationId="{656D02D9-2CA9-004D-89D0-F914E68F6A42}"/>
          </ac:spMkLst>
        </pc:spChg>
        <pc:spChg chg="mod">
          <ac:chgData name="Ruben Fernandez" userId="b2ddae9f6de01a07" providerId="LiveId" clId="{42680AA9-90E0-4897-8569-A550CF25CB12}" dt="2020-04-28T03:43:48.388" v="7332" actId="313"/>
          <ac:spMkLst>
            <pc:docMk/>
            <pc:sldMk cId="4107461093" sldId="371"/>
            <ac:spMk id="27653" creationId="{00000000-0000-0000-0000-000000000000}"/>
          </ac:spMkLst>
        </pc:spChg>
      </pc:sldChg>
      <pc:sldChg chg="addSp delSp modSp mod ord">
        <pc:chgData name="Ruben Fernandez" userId="b2ddae9f6de01a07" providerId="LiveId" clId="{42680AA9-90E0-4897-8569-A550CF25CB12}" dt="2020-04-26T21:06:47.770" v="3672" actId="27309"/>
        <pc:sldMkLst>
          <pc:docMk/>
          <pc:sldMk cId="0" sldId="379"/>
        </pc:sldMkLst>
        <pc:spChg chg="mod">
          <ac:chgData name="Ruben Fernandez" userId="b2ddae9f6de01a07" providerId="LiveId" clId="{42680AA9-90E0-4897-8569-A550CF25CB12}" dt="2020-04-26T20:16:15.210" v="2893" actId="790"/>
          <ac:spMkLst>
            <pc:docMk/>
            <pc:sldMk cId="0" sldId="379"/>
            <ac:spMk id="5" creationId="{00000000-0000-0000-0000-000000000000}"/>
          </ac:spMkLst>
        </pc:spChg>
        <pc:spChg chg="mod">
          <ac:chgData name="Ruben Fernandez" userId="b2ddae9f6de01a07" providerId="LiveId" clId="{42680AA9-90E0-4897-8569-A550CF25CB12}" dt="2020-04-26T20:15:46.388" v="2889"/>
          <ac:spMkLst>
            <pc:docMk/>
            <pc:sldMk cId="0" sldId="379"/>
            <ac:spMk id="10" creationId="{A0856A89-B5C4-D144-99C7-75BD89D2425C}"/>
          </ac:spMkLst>
        </pc:spChg>
        <pc:spChg chg="mod">
          <ac:chgData name="Ruben Fernandez" userId="b2ddae9f6de01a07" providerId="LiveId" clId="{42680AA9-90E0-4897-8569-A550CF25CB12}" dt="2020-04-26T20:27:50.814" v="3319" actId="6549"/>
          <ac:spMkLst>
            <pc:docMk/>
            <pc:sldMk cId="0" sldId="379"/>
            <ac:spMk id="13" creationId="{AEA1371C-D1D8-B544-B7DA-BE422270C177}"/>
          </ac:spMkLst>
        </pc:spChg>
        <pc:graphicFrameChg chg="add del modGraphic">
          <ac:chgData name="Ruben Fernandez" userId="b2ddae9f6de01a07" providerId="LiveId" clId="{42680AA9-90E0-4897-8569-A550CF25CB12}" dt="2020-04-26T21:06:47.770" v="3672" actId="27309"/>
          <ac:graphicFrameMkLst>
            <pc:docMk/>
            <pc:sldMk cId="0" sldId="379"/>
            <ac:graphicFrameMk id="8" creationId="{8C03EC08-1778-43C4-8AEB-80536068F68C}"/>
          </ac:graphicFrameMkLst>
        </pc:graphicFrameChg>
      </pc:sldChg>
      <pc:sldChg chg="modSp mod ord">
        <pc:chgData name="Ruben Fernandez" userId="b2ddae9f6de01a07" providerId="LiveId" clId="{42680AA9-90E0-4897-8569-A550CF25CB12}" dt="2020-04-28T03:43:04.724" v="7219"/>
        <pc:sldMkLst>
          <pc:docMk/>
          <pc:sldMk cId="0" sldId="381"/>
        </pc:sldMkLst>
        <pc:spChg chg="mod">
          <ac:chgData name="Ruben Fernandez" userId="b2ddae9f6de01a07" providerId="LiveId" clId="{42680AA9-90E0-4897-8569-A550CF25CB12}" dt="2020-04-28T03:41:50.903" v="7212" actId="313"/>
          <ac:spMkLst>
            <pc:docMk/>
            <pc:sldMk cId="0" sldId="381"/>
            <ac:spMk id="5" creationId="{00000000-0000-0000-0000-000000000000}"/>
          </ac:spMkLst>
        </pc:spChg>
        <pc:spChg chg="mod">
          <ac:chgData name="Ruben Fernandez" userId="b2ddae9f6de01a07" providerId="LiveId" clId="{42680AA9-90E0-4897-8569-A550CF25CB12}" dt="2020-04-26T22:01:50.703" v="6387" actId="790"/>
          <ac:spMkLst>
            <pc:docMk/>
            <pc:sldMk cId="0" sldId="381"/>
            <ac:spMk id="8" creationId="{00000000-0000-0000-0000-000000000000}"/>
          </ac:spMkLst>
        </pc:spChg>
        <pc:spChg chg="mod">
          <ac:chgData name="Ruben Fernandez" userId="b2ddae9f6de01a07" providerId="LiveId" clId="{42680AA9-90E0-4897-8569-A550CF25CB12}" dt="2020-04-26T22:00:33.738" v="6360"/>
          <ac:spMkLst>
            <pc:docMk/>
            <pc:sldMk cId="0" sldId="381"/>
            <ac:spMk id="10" creationId="{E29864AC-EA4A-2A48-96F3-25511D87E206}"/>
          </ac:spMkLst>
        </pc:spChg>
        <pc:spChg chg="mod">
          <ac:chgData name="Ruben Fernandez" userId="b2ddae9f6de01a07" providerId="LiveId" clId="{42680AA9-90E0-4897-8569-A550CF25CB12}" dt="2020-04-28T03:42:06.137" v="7217" actId="313"/>
          <ac:spMkLst>
            <pc:docMk/>
            <pc:sldMk cId="0" sldId="381"/>
            <ac:spMk id="13" creationId="{A9FDFE4E-F434-B641-8FF5-AD0AB7AAA317}"/>
          </ac:spMkLst>
        </pc:spChg>
      </pc:sldChg>
      <pc:sldChg chg="modSp mod">
        <pc:chgData name="Ruben Fernandez" userId="b2ddae9f6de01a07" providerId="LiveId" clId="{42680AA9-90E0-4897-8569-A550CF25CB12}" dt="2020-04-26T19:51:59.016" v="1972" actId="20577"/>
        <pc:sldMkLst>
          <pc:docMk/>
          <pc:sldMk cId="0" sldId="384"/>
        </pc:sldMkLst>
        <pc:spChg chg="mod">
          <ac:chgData name="Ruben Fernandez" userId="b2ddae9f6de01a07" providerId="LiveId" clId="{42680AA9-90E0-4897-8569-A550CF25CB12}" dt="2020-04-26T19:11:18.119" v="1969" actId="313"/>
          <ac:spMkLst>
            <pc:docMk/>
            <pc:sldMk cId="0" sldId="384"/>
            <ac:spMk id="7" creationId="{00000000-0000-0000-0000-000000000000}"/>
          </ac:spMkLst>
        </pc:spChg>
        <pc:spChg chg="mod">
          <ac:chgData name="Ruben Fernandez" userId="b2ddae9f6de01a07" providerId="LiveId" clId="{42680AA9-90E0-4897-8569-A550CF25CB12}" dt="2020-04-24T15:18:52.626" v="541" actId="313"/>
          <ac:spMkLst>
            <pc:docMk/>
            <pc:sldMk cId="0" sldId="384"/>
            <ac:spMk id="9" creationId="{00000000-0000-0000-0000-000000000000}"/>
          </ac:spMkLst>
        </pc:spChg>
        <pc:spChg chg="mod">
          <ac:chgData name="Ruben Fernandez" userId="b2ddae9f6de01a07" providerId="LiveId" clId="{42680AA9-90E0-4897-8569-A550CF25CB12}" dt="2020-04-24T15:18:23.010" v="537"/>
          <ac:spMkLst>
            <pc:docMk/>
            <pc:sldMk cId="0" sldId="384"/>
            <ac:spMk id="11" creationId="{CA3D8374-E16B-D24B-B504-89AD8D4A9404}"/>
          </ac:spMkLst>
        </pc:spChg>
        <pc:spChg chg="mod">
          <ac:chgData name="Ruben Fernandez" userId="b2ddae9f6de01a07" providerId="LiveId" clId="{42680AA9-90E0-4897-8569-A550CF25CB12}" dt="2020-04-26T19:10:49.836" v="1964" actId="313"/>
          <ac:spMkLst>
            <pc:docMk/>
            <pc:sldMk cId="0" sldId="384"/>
            <ac:spMk id="12" creationId="{FF50F827-BFB2-B740-BC09-8291C9041219}"/>
          </ac:spMkLst>
        </pc:spChg>
        <pc:spChg chg="mod">
          <ac:chgData name="Ruben Fernandez" userId="b2ddae9f6de01a07" providerId="LiveId" clId="{42680AA9-90E0-4897-8569-A550CF25CB12}" dt="2020-04-26T19:51:59.016" v="1972" actId="20577"/>
          <ac:spMkLst>
            <pc:docMk/>
            <pc:sldMk cId="0" sldId="384"/>
            <ac:spMk id="13" creationId="{1E44A953-75E8-7B44-A7B2-937FB2D2DDA3}"/>
          </ac:spMkLst>
        </pc:spChg>
      </pc:sldChg>
      <pc:sldChg chg="modSp mod">
        <pc:chgData name="Ruben Fernandez" userId="b2ddae9f6de01a07" providerId="LiveId" clId="{42680AA9-90E0-4897-8569-A550CF25CB12}" dt="2020-04-28T03:50:04.776" v="7923" actId="313"/>
        <pc:sldMkLst>
          <pc:docMk/>
          <pc:sldMk cId="579097104" sldId="387"/>
        </pc:sldMkLst>
        <pc:spChg chg="mod">
          <ac:chgData name="Ruben Fernandez" userId="b2ddae9f6de01a07" providerId="LiveId" clId="{42680AA9-90E0-4897-8569-A550CF25CB12}" dt="2020-04-26T21:11:19.506" v="3676" actId="790"/>
          <ac:spMkLst>
            <pc:docMk/>
            <pc:sldMk cId="579097104" sldId="387"/>
            <ac:spMk id="5" creationId="{00000000-0000-0000-0000-000000000000}"/>
          </ac:spMkLst>
        </pc:spChg>
        <pc:spChg chg="mod">
          <ac:chgData name="Ruben Fernandez" userId="b2ddae9f6de01a07" providerId="LiveId" clId="{42680AA9-90E0-4897-8569-A550CF25CB12}" dt="2020-04-28T03:50:04.776" v="7923" actId="313"/>
          <ac:spMkLst>
            <pc:docMk/>
            <pc:sldMk cId="579097104" sldId="387"/>
            <ac:spMk id="8" creationId="{EC474859-91A9-2741-B3E3-F679550A0C94}"/>
          </ac:spMkLst>
        </pc:spChg>
        <pc:spChg chg="mod">
          <ac:chgData name="Ruben Fernandez" userId="b2ddae9f6de01a07" providerId="LiveId" clId="{42680AA9-90E0-4897-8569-A550CF25CB12}" dt="2020-04-26T21:03:00.631" v="3411"/>
          <ac:spMkLst>
            <pc:docMk/>
            <pc:sldMk cId="579097104" sldId="387"/>
            <ac:spMk id="11" creationId="{10B433E2-8BAD-9845-AF6F-F509EC9D648F}"/>
          </ac:spMkLst>
        </pc:spChg>
      </pc:sldChg>
      <pc:sldChg chg="modSp mod">
        <pc:chgData name="Ruben Fernandez" userId="b2ddae9f6de01a07" providerId="LiveId" clId="{42680AA9-90E0-4897-8569-A550CF25CB12}" dt="2020-04-26T20:15:12.477" v="2797" actId="313"/>
        <pc:sldMkLst>
          <pc:docMk/>
          <pc:sldMk cId="4103721140" sldId="398"/>
        </pc:sldMkLst>
        <pc:spChg chg="mod">
          <ac:chgData name="Ruben Fernandez" userId="b2ddae9f6de01a07" providerId="LiveId" clId="{42680AA9-90E0-4897-8569-A550CF25CB12}" dt="2020-04-26T19:52:43.313" v="2064"/>
          <ac:spMkLst>
            <pc:docMk/>
            <pc:sldMk cId="4103721140" sldId="398"/>
            <ac:spMk id="8" creationId="{497F9E63-228C-6F46-8485-93180A12AF92}"/>
          </ac:spMkLst>
        </pc:spChg>
        <pc:spChg chg="mod">
          <ac:chgData name="Ruben Fernandez" userId="b2ddae9f6de01a07" providerId="LiveId" clId="{42680AA9-90E0-4897-8569-A550CF25CB12}" dt="2020-04-26T19:53:10.078" v="2068" actId="790"/>
          <ac:spMkLst>
            <pc:docMk/>
            <pc:sldMk cId="4103721140" sldId="398"/>
            <ac:spMk id="10" creationId="{CE54CB8A-E64E-4344-A7AA-0461111873E9}"/>
          </ac:spMkLst>
        </pc:spChg>
        <pc:spChg chg="mod">
          <ac:chgData name="Ruben Fernandez" userId="b2ddae9f6de01a07" providerId="LiveId" clId="{42680AA9-90E0-4897-8569-A550CF25CB12}" dt="2020-04-26T20:15:12.477" v="2797" actId="313"/>
          <ac:spMkLst>
            <pc:docMk/>
            <pc:sldMk cId="4103721140" sldId="398"/>
            <ac:spMk id="11" creationId="{E3650230-CF15-A641-B2BE-791822C4CAB8}"/>
          </ac:spMkLst>
        </pc:spChg>
      </pc:sldChg>
      <pc:sldChg chg="modSp mod">
        <pc:chgData name="Ruben Fernandez" userId="b2ddae9f6de01a07" providerId="LiveId" clId="{42680AA9-90E0-4897-8569-A550CF25CB12}" dt="2020-04-26T21:16:03.923" v="4113" actId="790"/>
        <pc:sldMkLst>
          <pc:docMk/>
          <pc:sldMk cId="3720348689" sldId="399"/>
        </pc:sldMkLst>
        <pc:spChg chg="mod">
          <ac:chgData name="Ruben Fernandez" userId="b2ddae9f6de01a07" providerId="LiveId" clId="{42680AA9-90E0-4897-8569-A550CF25CB12}" dt="2020-04-26T21:16:03.923" v="4113" actId="790"/>
          <ac:spMkLst>
            <pc:docMk/>
            <pc:sldMk cId="3720348689" sldId="399"/>
            <ac:spMk id="10" creationId="{FD88F1DA-68B8-AB45-8A0D-5A7678FD1E1E}"/>
          </ac:spMkLst>
        </pc:spChg>
        <pc:spChg chg="mod">
          <ac:chgData name="Ruben Fernandez" userId="b2ddae9f6de01a07" providerId="LiveId" clId="{42680AA9-90E0-4897-8569-A550CF25CB12}" dt="2020-04-26T21:11:40.991" v="3768"/>
          <ac:spMkLst>
            <pc:docMk/>
            <pc:sldMk cId="3720348689" sldId="399"/>
            <ac:spMk id="12" creationId="{1449D2EE-21F9-AA40-98A7-BF84F600AA9F}"/>
          </ac:spMkLst>
        </pc:spChg>
      </pc:sldChg>
      <pc:sldChg chg="modSp mod">
        <pc:chgData name="Ruben Fernandez" userId="b2ddae9f6de01a07" providerId="LiveId" clId="{42680AA9-90E0-4897-8569-A550CF25CB12}" dt="2020-04-26T21:59:58.013" v="6268" actId="313"/>
        <pc:sldMkLst>
          <pc:docMk/>
          <pc:sldMk cId="2617460513" sldId="400"/>
        </pc:sldMkLst>
        <pc:spChg chg="mod">
          <ac:chgData name="Ruben Fernandez" userId="b2ddae9f6de01a07" providerId="LiveId" clId="{42680AA9-90E0-4897-8569-A550CF25CB12}" dt="2020-04-26T21:41:47.992" v="5316"/>
          <ac:spMkLst>
            <pc:docMk/>
            <pc:sldMk cId="2617460513" sldId="400"/>
            <ac:spMk id="9" creationId="{EB21DF19-6C27-324B-A377-1D1ECAA2BAD9}"/>
          </ac:spMkLst>
        </pc:spChg>
        <pc:spChg chg="mod">
          <ac:chgData name="Ruben Fernandez" userId="b2ddae9f6de01a07" providerId="LiveId" clId="{42680AA9-90E0-4897-8569-A550CF25CB12}" dt="2020-04-26T21:42:21.022" v="5318" actId="313"/>
          <ac:spMkLst>
            <pc:docMk/>
            <pc:sldMk cId="2617460513" sldId="400"/>
            <ac:spMk id="13" creationId="{928A8418-32BE-474B-A487-6A37AC498E82}"/>
          </ac:spMkLst>
        </pc:spChg>
        <pc:spChg chg="mod">
          <ac:chgData name="Ruben Fernandez" userId="b2ddae9f6de01a07" providerId="LiveId" clId="{42680AA9-90E0-4897-8569-A550CF25CB12}" dt="2020-04-26T21:59:58.013" v="6268" actId="313"/>
          <ac:spMkLst>
            <pc:docMk/>
            <pc:sldMk cId="2617460513" sldId="400"/>
            <ac:spMk id="14" creationId="{91FD3785-E4F9-914C-9BCD-EF5E09227364}"/>
          </ac:spMkLst>
        </pc:spChg>
      </pc:sldChg>
    </pc:docChg>
  </pc:docChgLst>
  <pc:docChgLst>
    <pc:chgData name="Ruben Fernandez" userId="b2ddae9f6de01a07" providerId="LiveId" clId="{460D47BD-48B8-4C94-B9FB-0EAE7B4B7E59}"/>
    <pc:docChg chg="modSld">
      <pc:chgData name="Ruben Fernandez" userId="b2ddae9f6de01a07" providerId="LiveId" clId="{460D47BD-48B8-4C94-B9FB-0EAE7B4B7E59}" dt="2020-04-17T16:51:45.263" v="997" actId="790"/>
      <pc:docMkLst>
        <pc:docMk/>
      </pc:docMkLst>
      <pc:sldChg chg="modSp mod">
        <pc:chgData name="Ruben Fernandez" userId="b2ddae9f6de01a07" providerId="LiveId" clId="{460D47BD-48B8-4C94-B9FB-0EAE7B4B7E59}" dt="2020-04-17T16:51:45.263" v="997" actId="790"/>
        <pc:sldMkLst>
          <pc:docMk/>
          <pc:sldMk cId="0" sldId="350"/>
        </pc:sldMkLst>
        <pc:spChg chg="mod">
          <ac:chgData name="Ruben Fernandez" userId="b2ddae9f6de01a07" providerId="LiveId" clId="{460D47BD-48B8-4C94-B9FB-0EAE7B4B7E59}" dt="2020-04-17T16:51:45.263" v="997" actId="790"/>
          <ac:spMkLst>
            <pc:docMk/>
            <pc:sldMk cId="0" sldId="350"/>
            <ac:spMk id="10" creationId="{3C764A0E-E2D8-F747-A4B6-34F5FD7061DE}"/>
          </ac:spMkLst>
        </pc:spChg>
        <pc:spChg chg="mod">
          <ac:chgData name="Ruben Fernandez" userId="b2ddae9f6de01a07" providerId="LiveId" clId="{460D47BD-48B8-4C94-B9FB-0EAE7B4B7E59}" dt="2020-04-17T15:35:08.583" v="204" actId="20577"/>
          <ac:spMkLst>
            <pc:docMk/>
            <pc:sldMk cId="0" sldId="350"/>
            <ac:spMk id="21509" creationId="{00000000-0000-0000-0000-000000000000}"/>
          </ac:spMkLst>
        </pc:spChg>
        <pc:spChg chg="mod">
          <ac:chgData name="Ruben Fernandez" userId="b2ddae9f6de01a07" providerId="LiveId" clId="{460D47BD-48B8-4C94-B9FB-0EAE7B4B7E59}" dt="2020-04-17T15:34:18.918" v="196" actId="20577"/>
          <ac:spMkLst>
            <pc:docMk/>
            <pc:sldMk cId="0" sldId="350"/>
            <ac:spMk id="215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05/05/2020</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5</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9</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10</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9070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Mayo 2020</a:t>
            </a:r>
          </a:p>
        </p:txBody>
      </p:sp>
      <p:sp>
        <p:nvSpPr>
          <p:cNvPr id="17412" name="TextBox 1"/>
          <p:cNvSpPr txBox="1">
            <a:spLocks noChangeArrowheads="1"/>
          </p:cNvSpPr>
          <p:nvPr/>
        </p:nvSpPr>
        <p:spPr bwMode="auto">
          <a:xfrm>
            <a:off x="251520" y="2060848"/>
            <a:ext cx="8424936" cy="249299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it-IT" sz="2600" b="1" i="0" dirty="0"/>
              <a:t>Deberia de usarse la prueba de ADN celular libre en embarazos con translucencia nucal fetal aumentada?</a:t>
            </a:r>
          </a:p>
          <a:p>
            <a:pPr algn="ctr">
              <a:buNone/>
            </a:pPr>
            <a:r>
              <a:rPr lang="it-IT" sz="1600" i="0" dirty="0"/>
              <a:t>J. MIRANDA, F. PAZ Y MINO, V. BOROBIO, C. BADENAS,</a:t>
            </a:r>
          </a:p>
          <a:p>
            <a:pPr algn="ctr">
              <a:buNone/>
            </a:pPr>
            <a:r>
              <a:rPr lang="it-IT" sz="1600" i="0" dirty="0"/>
              <a:t>L. RODRIGUEZ-REVENGA, M. PAUTA and A. BORRELL</a:t>
            </a:r>
            <a:endParaRPr lang="en" sz="1600" i="0" dirty="0"/>
          </a:p>
          <a:p>
            <a:pPr>
              <a:buNone/>
            </a:pPr>
            <a:endParaRPr lang="sv-SE" sz="1800" i="0" dirty="0"/>
          </a:p>
          <a:p>
            <a:pPr algn="ctr" eaLnBrk="1" hangingPunct="1">
              <a:spcBef>
                <a:spcPct val="0"/>
              </a:spcBef>
              <a:spcAft>
                <a:spcPts val="600"/>
              </a:spcAft>
              <a:buNone/>
              <a:defRPr/>
            </a:pPr>
            <a:r>
              <a:rPr lang="it-IT" sz="1800" dirty="0"/>
              <a:t>Volumen 55, Numero </a:t>
            </a:r>
            <a:r>
              <a:rPr lang="it-IT" sz="1800" dirty="0" smtClean="0"/>
              <a:t>5, paginas 645</a:t>
            </a:r>
            <a:r>
              <a:rPr lang="en-GB" sz="1800" dirty="0" smtClean="0"/>
              <a:t>–651</a:t>
            </a:r>
            <a:endParaRPr lang="en-GB" sz="1800" b="1" dirty="0"/>
          </a:p>
        </p:txBody>
      </p:sp>
      <p:sp>
        <p:nvSpPr>
          <p:cNvPr id="17413" name="TextBox 2"/>
          <p:cNvSpPr txBox="1">
            <a:spLocks noChangeArrowheads="1"/>
          </p:cNvSpPr>
          <p:nvPr/>
        </p:nvSpPr>
        <p:spPr bwMode="auto">
          <a:xfrm>
            <a:off x="1827213" y="5301208"/>
            <a:ext cx="7150099" cy="969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1900" i="0" dirty="0">
                <a:solidFill>
                  <a:srgbClr val="000000"/>
                </a:solidFill>
                <a:cs typeface="Arial" panose="020B0604020202020204" pitchFamily="34" charset="0"/>
              </a:rPr>
              <a:t>Slides de Journal Club preparadas por Dr </a:t>
            </a:r>
            <a:r>
              <a:rPr lang="en-GB" altLang="it-IT" sz="1900" i="0" dirty="0" smtClean="0">
                <a:solidFill>
                  <a:srgbClr val="000000"/>
                </a:solidFill>
                <a:cs typeface="Arial" panose="020B0604020202020204" pitchFamily="34" charset="0"/>
              </a:rPr>
              <a:t>Alessandra </a:t>
            </a:r>
            <a:r>
              <a:rPr lang="en-GB" altLang="it-IT" sz="1900" i="0" dirty="0" err="1" smtClean="0">
                <a:solidFill>
                  <a:srgbClr val="000000"/>
                </a:solidFill>
                <a:cs typeface="Arial" panose="020B0604020202020204" pitchFamily="34" charset="0"/>
              </a:rPr>
              <a:t>Familiari</a:t>
            </a:r>
            <a:endParaRPr lang="en-GB" altLang="it-IT" sz="1900" i="0" dirty="0">
              <a:solidFill>
                <a:srgbClr val="000000"/>
              </a:solidFill>
              <a:cs typeface="Arial" panose="020B0604020202020204" pitchFamily="34" charset="0"/>
            </a:endParaRPr>
          </a:p>
          <a:p>
            <a:pPr algn="ctr" eaLnBrk="1" hangingPunct="1">
              <a:spcBef>
                <a:spcPct val="0"/>
              </a:spcBef>
              <a:buFontTx/>
              <a:buNone/>
            </a:pPr>
            <a:r>
              <a:rPr lang="en-GB" altLang="it-IT" sz="1900" i="0" dirty="0">
                <a:solidFill>
                  <a:srgbClr val="000000"/>
                </a:solidFill>
                <a:cs typeface="Arial" panose="020B0604020202020204" pitchFamily="34" charset="0"/>
              </a:rPr>
              <a:t>(Editor de UOG para </a:t>
            </a:r>
            <a:r>
              <a:rPr lang="en-GB" altLang="it-IT" sz="1900" i="0" dirty="0" err="1">
                <a:solidFill>
                  <a:srgbClr val="000000"/>
                </a:solidFill>
                <a:cs typeface="Arial" panose="020B0604020202020204" pitchFamily="34" charset="0"/>
              </a:rPr>
              <a:t>practicantes</a:t>
            </a:r>
            <a:r>
              <a:rPr lang="en-GB" altLang="it-IT" sz="1900" i="0" dirty="0">
                <a:solidFill>
                  <a:srgbClr val="000000"/>
                </a:solidFill>
                <a:cs typeface="Arial" panose="020B0604020202020204" pitchFamily="34" charset="0"/>
              </a:rPr>
              <a:t>)</a:t>
            </a:r>
          </a:p>
          <a:p>
            <a:pPr algn="ctr" eaLnBrk="1" hangingPunct="1">
              <a:spcBef>
                <a:spcPct val="0"/>
              </a:spcBef>
              <a:buFontTx/>
              <a:buNone/>
            </a:pPr>
            <a:r>
              <a:rPr lang="en-GB" altLang="it-IT" sz="1900" i="0" dirty="0" err="1">
                <a:solidFill>
                  <a:srgbClr val="000000"/>
                </a:solidFill>
                <a:cs typeface="Arial" panose="020B0604020202020204" pitchFamily="34" charset="0"/>
              </a:rPr>
              <a:t>Traducido</a:t>
            </a:r>
            <a:r>
              <a:rPr lang="en-GB" altLang="it-IT" sz="1900" i="0" dirty="0">
                <a:solidFill>
                  <a:srgbClr val="000000"/>
                </a:solidFill>
                <a:cs typeface="Arial" panose="020B0604020202020204" pitchFamily="34" charset="0"/>
              </a:rPr>
              <a:t> por Dr Ruben D. Fernandez Jr</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3" name="TextBox 1">
            <a:extLst>
              <a:ext uri="{FF2B5EF4-FFF2-40B4-BE49-F238E27FC236}">
                <a16:creationId xmlns:a16="http://schemas.microsoft.com/office/drawing/2014/main" id="{928A8418-32BE-474B-A487-6A37AC498E82}"/>
              </a:ext>
            </a:extLst>
          </p:cNvPr>
          <p:cNvSpPr txBox="1">
            <a:spLocks noChangeArrowheads="1"/>
          </p:cNvSpPr>
          <p:nvPr/>
        </p:nvSpPr>
        <p:spPr bwMode="auto">
          <a:xfrm>
            <a:off x="1331911" y="1609636"/>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solidFill>
                  <a:srgbClr val="000000"/>
                </a:solidFill>
              </a:rPr>
              <a:t>Discusión</a:t>
            </a:r>
          </a:p>
        </p:txBody>
      </p:sp>
      <p:sp>
        <p:nvSpPr>
          <p:cNvPr id="14" name="Rectangle 19">
            <a:extLst>
              <a:ext uri="{FF2B5EF4-FFF2-40B4-BE49-F238E27FC236}">
                <a16:creationId xmlns:a16="http://schemas.microsoft.com/office/drawing/2014/main" id="{91FD3785-E4F9-914C-9BCD-EF5E09227364}"/>
              </a:ext>
            </a:extLst>
          </p:cNvPr>
          <p:cNvSpPr>
            <a:spLocks noChangeArrowheads="1"/>
          </p:cNvSpPr>
          <p:nvPr/>
        </p:nvSpPr>
        <p:spPr bwMode="auto">
          <a:xfrm>
            <a:off x="395534" y="2140211"/>
            <a:ext cx="8352928" cy="4247317"/>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r>
              <a:rPr lang="es-HN" sz="1800" i="0" dirty="0"/>
              <a:t>En fetos con NT aumentada en el primer trimestre, prueba de cfDNA convencional no parece ser un a prueba valorable, ya que </a:t>
            </a:r>
            <a:r>
              <a:rPr lang="es-HN" sz="1800" b="1" i="0" dirty="0"/>
              <a:t>12–19% </a:t>
            </a:r>
            <a:r>
              <a:rPr lang="es-HN" sz="1800" i="0" dirty="0"/>
              <a:t>de las anormalidades genéticas pueden fallarse por esta prueba, contabilizando </a:t>
            </a:r>
            <a:r>
              <a:rPr lang="es-HN" sz="1800" b="1" i="0" dirty="0"/>
              <a:t>4.4–7.1%</a:t>
            </a:r>
            <a:r>
              <a:rPr lang="es-HN" sz="1800" i="0" dirty="0"/>
              <a:t> de los fetos estudiados.</a:t>
            </a:r>
          </a:p>
          <a:p>
            <a:pPr algn="just"/>
            <a:endParaRPr lang="es-HN" sz="1800" i="0" dirty="0"/>
          </a:p>
          <a:p>
            <a:pPr algn="just"/>
            <a:r>
              <a:rPr lang="es-HN" sz="1800" i="0" dirty="0"/>
              <a:t>La evaluación ultrasonográfica de anomalías en el primer trimestre fue capaz de identificar anomalías estructurales adicionales en </a:t>
            </a:r>
            <a:r>
              <a:rPr lang="es-HN" sz="1800" b="1" i="0" dirty="0"/>
              <a:t>11%</a:t>
            </a:r>
            <a:r>
              <a:rPr lang="es-HN" sz="1800" i="0" dirty="0"/>
              <a:t> de los fetos euploides con una NT aumentada en el primer trimestre y sin anomalías genéticas, contabilizando el </a:t>
            </a:r>
            <a:r>
              <a:rPr lang="es-HN" sz="1800" b="1" i="0" dirty="0"/>
              <a:t>6.6%</a:t>
            </a:r>
            <a:r>
              <a:rPr lang="es-HN" sz="1800" i="0" dirty="0"/>
              <a:t> de los fetos estudiados.</a:t>
            </a:r>
          </a:p>
          <a:p>
            <a:pPr algn="just"/>
            <a:endParaRPr lang="es-HN" sz="1800" i="0" dirty="0"/>
          </a:p>
          <a:p>
            <a:pPr algn="just"/>
            <a:r>
              <a:rPr lang="es-HN" sz="1800" i="0" dirty="0"/>
              <a:t>La valoración ultrasonográfica de seguimiento en el segundo trimestre permitió la identificación de anomalías estructurales en otro </a:t>
            </a:r>
            <a:r>
              <a:rPr lang="es-HN" sz="1800" b="1" i="0" dirty="0"/>
              <a:t>8.4% </a:t>
            </a:r>
            <a:r>
              <a:rPr lang="es-HN" sz="1800" i="0" dirty="0"/>
              <a:t>de la población estudiada.</a:t>
            </a:r>
          </a:p>
          <a:p>
            <a:pPr algn="just"/>
            <a:endParaRPr lang="en" sz="1800" i="0" dirty="0"/>
          </a:p>
        </p:txBody>
      </p:sp>
      <p:sp>
        <p:nvSpPr>
          <p:cNvPr id="9" name="Text Box 5">
            <a:extLst>
              <a:ext uri="{FF2B5EF4-FFF2-40B4-BE49-F238E27FC236}">
                <a16:creationId xmlns:a16="http://schemas.microsoft.com/office/drawing/2014/main" id="{EB21DF19-6C27-324B-A377-1D1ECAA2BAD9}"/>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extLst>
      <p:ext uri="{BB962C8B-B14F-4D97-AF65-F5344CB8AC3E}">
        <p14:creationId xmlns:p14="http://schemas.microsoft.com/office/powerpoint/2010/main" val="2617460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389365" y="2132856"/>
            <a:ext cx="8458200" cy="2160591"/>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buFont typeface="Arial" panose="020B0604020202020204" pitchFamily="34" charset="0"/>
              <a:buChar char="•"/>
            </a:pPr>
            <a:r>
              <a:rPr lang="es-HN" b="0" dirty="0"/>
              <a:t>La fortaleza de este estudio es que las pruebas genéticas se realizaron consistentemente durante el estudio utilizando un protocolo para NT aumentada que fue actualizado en el 2013 para reemplazar cariotipiaje con CMA.</a:t>
            </a:r>
          </a:p>
          <a:p>
            <a:pPr marL="285750" indent="-285750" algn="just">
              <a:buFont typeface="Arial" panose="020B0604020202020204" pitchFamily="34" charset="0"/>
              <a:buChar char="•"/>
            </a:pPr>
            <a:endParaRPr lang="es-HN" sz="1000" b="0" dirty="0"/>
          </a:p>
          <a:p>
            <a:pPr marL="285750" indent="-285750" algn="just">
              <a:buFont typeface="Arial" panose="020B0604020202020204" pitchFamily="34" charset="0"/>
              <a:buChar char="•"/>
            </a:pPr>
            <a:r>
              <a:rPr lang="es-HN" b="0" dirty="0"/>
              <a:t>La limitación del estudio es el diseño retrospectivo y la suposición de una tasa de detección teórica del 100% para anomalías genéticas detectables por cfDNA, cuando en la practica clínica esta tasa mantiene un rango desde 99% para trisomía 21 a 90% para monosomía X.</a:t>
            </a:r>
          </a:p>
        </p:txBody>
      </p:sp>
      <p:sp>
        <p:nvSpPr>
          <p:cNvPr id="8" name="Rectangle 1"/>
          <p:cNvSpPr>
            <a:spLocks noChangeArrowheads="1"/>
          </p:cNvSpPr>
          <p:nvPr/>
        </p:nvSpPr>
        <p:spPr bwMode="auto">
          <a:xfrm>
            <a:off x="2483768" y="1484784"/>
            <a:ext cx="4440639"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Fortalezas y limitaciones</a:t>
            </a:r>
            <a:endParaRPr lang="es-HN" altLang="it-IT" sz="2800" dirty="0"/>
          </a:p>
        </p:txBody>
      </p:sp>
      <p:sp>
        <p:nvSpPr>
          <p:cNvPr id="9" name="Rectangle 1"/>
          <p:cNvSpPr>
            <a:spLocks noChangeArrowheads="1"/>
          </p:cNvSpPr>
          <p:nvPr/>
        </p:nvSpPr>
        <p:spPr bwMode="auto">
          <a:xfrm>
            <a:off x="3475038" y="4489956"/>
            <a:ext cx="2141933"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Conclusion</a:t>
            </a:r>
            <a:endParaRPr lang="en-GB" altLang="it-IT" sz="2800" dirty="0"/>
          </a:p>
        </p:txBody>
      </p:sp>
      <p:sp>
        <p:nvSpPr>
          <p:cNvPr id="13" name="TextBox 1">
            <a:extLst>
              <a:ext uri="{FF2B5EF4-FFF2-40B4-BE49-F238E27FC236}">
                <a16:creationId xmlns:a16="http://schemas.microsoft.com/office/drawing/2014/main" id="{A9FDFE4E-F434-B641-8FF5-AD0AB7AAA317}"/>
              </a:ext>
            </a:extLst>
          </p:cNvPr>
          <p:cNvSpPr txBox="1">
            <a:spLocks noChangeArrowheads="1"/>
          </p:cNvSpPr>
          <p:nvPr/>
        </p:nvSpPr>
        <p:spPr bwMode="auto">
          <a:xfrm>
            <a:off x="323528" y="5157193"/>
            <a:ext cx="8640959" cy="1255728"/>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buFont typeface="Arial" panose="020B0604020202020204" pitchFamily="34" charset="0"/>
              <a:buChar char="•"/>
            </a:pPr>
            <a:r>
              <a:rPr lang="es-HN" sz="1800" b="0" dirty="0"/>
              <a:t>La prueba cfDNA falla el 12–19% de las anomalías genéticas en fetos con NT  &gt;  del percentil 99.</a:t>
            </a:r>
          </a:p>
          <a:p>
            <a:pPr marL="285750" indent="-285750" algn="just">
              <a:buFont typeface="Arial" panose="020B0604020202020204" pitchFamily="34" charset="0"/>
              <a:buChar char="•"/>
            </a:pPr>
            <a:r>
              <a:rPr lang="es-HN" sz="1800" b="0" dirty="0"/>
              <a:t>El ultrasonido de primer trimestre puede identificar una anomalía estructural mayor en 11% de los fetos con NT &gt; del percentil 99 y sin anomalía genética.</a:t>
            </a:r>
          </a:p>
        </p:txBody>
      </p:sp>
      <p:sp>
        <p:nvSpPr>
          <p:cNvPr id="10" name="Text Box 5">
            <a:extLst>
              <a:ext uri="{FF2B5EF4-FFF2-40B4-BE49-F238E27FC236}">
                <a16:creationId xmlns:a16="http://schemas.microsoft.com/office/drawing/2014/main" id="{E29864AC-EA4A-2A48-96F3-25511D87E206}"/>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7653" name="TextBox 1"/>
          <p:cNvSpPr txBox="1">
            <a:spLocks noChangeArrowheads="1"/>
          </p:cNvSpPr>
          <p:nvPr/>
        </p:nvSpPr>
        <p:spPr bwMode="auto">
          <a:xfrm>
            <a:off x="1331640" y="1743199"/>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solidFill>
                  <a:srgbClr val="000000"/>
                </a:solidFill>
              </a:rPr>
              <a:t>Puntos de discusión</a:t>
            </a:r>
          </a:p>
        </p:txBody>
      </p:sp>
      <p:sp>
        <p:nvSpPr>
          <p:cNvPr id="10" name="TextBox 1">
            <a:extLst>
              <a:ext uri="{FF2B5EF4-FFF2-40B4-BE49-F238E27FC236}">
                <a16:creationId xmlns:a16="http://schemas.microsoft.com/office/drawing/2014/main" id="{656D02D9-2CA9-004D-89D0-F914E68F6A42}"/>
              </a:ext>
            </a:extLst>
          </p:cNvPr>
          <p:cNvSpPr txBox="1">
            <a:spLocks noChangeArrowheads="1"/>
          </p:cNvSpPr>
          <p:nvPr/>
        </p:nvSpPr>
        <p:spPr bwMode="auto">
          <a:xfrm>
            <a:off x="266648" y="2596631"/>
            <a:ext cx="8625831" cy="3656386"/>
          </a:xfrm>
          <a:prstGeom prst="rect">
            <a:avLst/>
          </a:prstGeom>
          <a:solidFill>
            <a:srgbClr val="F0F3FB"/>
          </a:solidFill>
          <a:ln w="19050">
            <a:solidFill>
              <a:srgbClr val="445895"/>
            </a:solidFill>
            <a:miter lim="800000"/>
            <a:headEnd/>
            <a:tailEnd/>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defPPr>
              <a:defRPr lang="en-GB"/>
            </a:defPPr>
            <a:lvl1pPr marL="0" indent="0" algn="ctr">
              <a:spcBef>
                <a:spcPct val="20000"/>
              </a:spcBef>
              <a:buNone/>
              <a:defRPr sz="1700" b="1" i="0"/>
            </a:lvl1pPr>
            <a:lvl2pPr marL="742950" indent="-285750">
              <a:spcBef>
                <a:spcPct val="20000"/>
              </a:spcBef>
              <a:buChar char="–"/>
              <a:defRPr sz="2800"/>
            </a:lvl2pPr>
            <a:lvl3pPr marL="1143000" indent="-228600">
              <a:spcBef>
                <a:spcPct val="20000"/>
              </a:spcBef>
              <a:buChar char="•"/>
              <a:defRPr sz="2400"/>
            </a:lvl3pPr>
            <a:lvl4pPr marL="1600200" indent="-228600">
              <a:spcBef>
                <a:spcPct val="20000"/>
              </a:spcBef>
              <a:buChar char="–"/>
              <a:defRPr sz="2000"/>
            </a:lvl4pPr>
            <a:lvl5pPr marL="2057400" indent="-228600">
              <a:spcBef>
                <a:spcPct val="20000"/>
              </a:spcBef>
              <a:buChar char="»"/>
              <a:defRPr sz="2000"/>
            </a:lvl5pPr>
            <a:lvl6pPr marL="2514600" indent="-228600" eaLnBrk="0" fontAlgn="base" hangingPunct="0">
              <a:spcBef>
                <a:spcPct val="20000"/>
              </a:spcBef>
              <a:spcAft>
                <a:spcPct val="0"/>
              </a:spcAft>
              <a:buChar char="»"/>
              <a:defRPr sz="2000"/>
            </a:lvl6pPr>
            <a:lvl7pPr marL="2971800" indent="-228600" eaLnBrk="0" fontAlgn="base" hangingPunct="0">
              <a:spcBef>
                <a:spcPct val="20000"/>
              </a:spcBef>
              <a:spcAft>
                <a:spcPct val="0"/>
              </a:spcAft>
              <a:buChar char="»"/>
              <a:defRPr sz="2000"/>
            </a:lvl7pPr>
            <a:lvl8pPr marL="3429000" indent="-228600" eaLnBrk="0" fontAlgn="base" hangingPunct="0">
              <a:spcBef>
                <a:spcPct val="20000"/>
              </a:spcBef>
              <a:spcAft>
                <a:spcPct val="0"/>
              </a:spcAft>
              <a:buChar char="»"/>
              <a:defRPr sz="2000"/>
            </a:lvl8pPr>
            <a:lvl9pPr marL="3886200" indent="-228600" eaLnBrk="0" fontAlgn="base" hangingPunct="0">
              <a:spcBef>
                <a:spcPct val="20000"/>
              </a:spcBef>
              <a:spcAft>
                <a:spcPct val="0"/>
              </a:spcAft>
              <a:buChar char="»"/>
              <a:defRPr sz="2000"/>
            </a:lvl9pPr>
          </a:lstStyle>
          <a:p>
            <a:pPr marL="285750" indent="-285750" algn="just">
              <a:buFont typeface="Arial" panose="020B0604020202020204" pitchFamily="34" charset="0"/>
              <a:buChar char="•"/>
            </a:pPr>
            <a:r>
              <a:rPr lang="es-HN" b="0" dirty="0"/>
              <a:t>Este articulo cambia la practica clínica presente en el manejo de fetos con NT &gt; del percentil 99?</a:t>
            </a:r>
          </a:p>
          <a:p>
            <a:pPr marL="285750" indent="-285750" algn="just">
              <a:buFont typeface="Arial" panose="020B0604020202020204" pitchFamily="34" charset="0"/>
              <a:buChar char="•"/>
            </a:pPr>
            <a:endParaRPr lang="es-HN" sz="1000" b="0" dirty="0"/>
          </a:p>
          <a:p>
            <a:pPr marL="285750" indent="-285750" algn="just">
              <a:buFont typeface="Arial" panose="020B0604020202020204" pitchFamily="34" charset="0"/>
              <a:buChar char="•"/>
            </a:pPr>
            <a:r>
              <a:rPr lang="es-HN" b="0" dirty="0"/>
              <a:t>Si la prueba de cfDNA no aparenta ser una prueba genética apropiada en fetos con NT &gt; del percentil 99, que población se beneficiaria con esta prueba?</a:t>
            </a:r>
          </a:p>
          <a:p>
            <a:pPr marL="285750" indent="-285750" algn="just">
              <a:buFont typeface="Arial" panose="020B0604020202020204" pitchFamily="34" charset="0"/>
              <a:buChar char="•"/>
            </a:pPr>
            <a:endParaRPr lang="es-HN" sz="1000" b="0" dirty="0"/>
          </a:p>
          <a:p>
            <a:pPr marL="285750" indent="-285750" algn="just">
              <a:buFont typeface="Arial" panose="020B0604020202020204" pitchFamily="34" charset="0"/>
              <a:buChar char="•"/>
            </a:pPr>
            <a:r>
              <a:rPr lang="es-HN" b="0" dirty="0"/>
              <a:t>Se debería de proponer un protocolo de manejo clínico sea extendido para todos los embarazos de alto riesgo?</a:t>
            </a:r>
          </a:p>
          <a:p>
            <a:pPr marL="285750" indent="-285750" algn="just">
              <a:buFont typeface="Arial" panose="020B0604020202020204" pitchFamily="34" charset="0"/>
              <a:buChar char="•"/>
            </a:pPr>
            <a:endParaRPr lang="es-HN" sz="1000" b="0" dirty="0"/>
          </a:p>
          <a:p>
            <a:pPr marL="285750" indent="-285750" algn="just">
              <a:buFont typeface="Arial" panose="020B0604020202020204" pitchFamily="34" charset="0"/>
              <a:buChar char="•"/>
            </a:pPr>
            <a:r>
              <a:rPr lang="es-HN" b="0" dirty="0"/>
              <a:t>Necesitamos un estudio que defina mejor la sensibilidad de la prueba cfDNA extendida?</a:t>
            </a:r>
          </a:p>
          <a:p>
            <a:pPr marL="285750" indent="-285750" algn="just">
              <a:buFont typeface="Arial" panose="020B0604020202020204" pitchFamily="34" charset="0"/>
              <a:buChar char="•"/>
            </a:pPr>
            <a:endParaRPr lang="es-HN" sz="1000" b="0" dirty="0"/>
          </a:p>
          <a:p>
            <a:pPr marL="285750" indent="-285750" algn="just">
              <a:buFont typeface="Arial" panose="020B0604020202020204" pitchFamily="34" charset="0"/>
              <a:buChar char="•"/>
            </a:pPr>
            <a:r>
              <a:rPr lang="es-HN" b="0" dirty="0"/>
              <a:t>Los resultados de este estudio añade información para una consejería actualizada para embarazos de alto riesgo?</a:t>
            </a:r>
          </a:p>
        </p:txBody>
      </p:sp>
      <p:sp>
        <p:nvSpPr>
          <p:cNvPr id="9" name="Text Box 5">
            <a:extLst>
              <a:ext uri="{FF2B5EF4-FFF2-40B4-BE49-F238E27FC236}">
                <a16:creationId xmlns:a16="http://schemas.microsoft.com/office/drawing/2014/main" id="{5DB98048-EC1F-804F-AAA8-556157103329}"/>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556792"/>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Introducción</a:t>
            </a:r>
          </a:p>
        </p:txBody>
      </p:sp>
      <p:sp>
        <p:nvSpPr>
          <p:cNvPr id="21511" name="Text Box 5"/>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
        <p:nvSpPr>
          <p:cNvPr id="10" name="Rectangle 19">
            <a:extLst>
              <a:ext uri="{FF2B5EF4-FFF2-40B4-BE49-F238E27FC236}">
                <a16:creationId xmlns:a16="http://schemas.microsoft.com/office/drawing/2014/main" id="{3C764A0E-E2D8-F747-A4B6-34F5FD7061DE}"/>
              </a:ext>
            </a:extLst>
          </p:cNvPr>
          <p:cNvSpPr>
            <a:spLocks noChangeArrowheads="1"/>
          </p:cNvSpPr>
          <p:nvPr/>
        </p:nvSpPr>
        <p:spPr bwMode="auto">
          <a:xfrm>
            <a:off x="323850" y="2282391"/>
            <a:ext cx="8547100" cy="3914918"/>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it-IT" sz="1800" i="0" dirty="0"/>
              <a:t>La introduccion de ADN celular libre fetal (cfDNA) como prueba de tamizaje para aneuploidia fetal cuestiono la utilidad de los componentes del tamizaje combinado de primer trimestre, como ser la medicion de la translucencia nucal (NT).</a:t>
            </a:r>
          </a:p>
          <a:p>
            <a:endParaRPr lang="it-IT" sz="1000" i="0" dirty="0"/>
          </a:p>
          <a:p>
            <a:r>
              <a:rPr lang="it-IT" sz="1800" i="0" dirty="0"/>
              <a:t>Fetos con translucencia nucal aumentada (NT) tienen alto riesgo de anomalias cromosomicas y cardiacas.</a:t>
            </a:r>
          </a:p>
          <a:p>
            <a:endParaRPr lang="en" sz="1000" i="0" dirty="0"/>
          </a:p>
          <a:p>
            <a:r>
              <a:rPr lang="it-IT" sz="1800" i="0" dirty="0"/>
              <a:t>NT aumentada es un marcador para anormalias cardiacas y otras estructurales, sindromes de microdelecion y algunos trastornos de un solo gen que no puede ser detectados por cfDNA.</a:t>
            </a:r>
          </a:p>
          <a:p>
            <a:endParaRPr lang="it-IT" sz="1000" i="0" dirty="0"/>
          </a:p>
          <a:p>
            <a:r>
              <a:rPr lang="es-HN" sz="1800" i="0" dirty="0"/>
              <a:t>Existen dudas sobre el rol de la prueba de cfDNA en fetos con NT aumentada.</a:t>
            </a:r>
          </a:p>
          <a:p>
            <a:endParaRPr lang="en" sz="1800" i="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3557" name="Rectangle 8"/>
          <p:cNvSpPr>
            <a:spLocks noChangeArrowheads="1"/>
          </p:cNvSpPr>
          <p:nvPr/>
        </p:nvSpPr>
        <p:spPr bwMode="auto">
          <a:xfrm>
            <a:off x="2762051" y="1823552"/>
            <a:ext cx="3619902"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s-HN" altLang="it-IT" sz="2800" b="1" i="0" dirty="0">
                <a:solidFill>
                  <a:srgbClr val="000000"/>
                </a:solidFill>
              </a:rPr>
              <a:t>Objetivo del estudio</a:t>
            </a:r>
          </a:p>
        </p:txBody>
      </p:sp>
      <p:sp>
        <p:nvSpPr>
          <p:cNvPr id="11" name="Rectangle 19">
            <a:extLst>
              <a:ext uri="{FF2B5EF4-FFF2-40B4-BE49-F238E27FC236}">
                <a16:creationId xmlns:a16="http://schemas.microsoft.com/office/drawing/2014/main" id="{98DEB3B6-8CA8-774C-A228-27BC9A2FA2F8}"/>
              </a:ext>
            </a:extLst>
          </p:cNvPr>
          <p:cNvSpPr>
            <a:spLocks noChangeArrowheads="1"/>
          </p:cNvSpPr>
          <p:nvPr/>
        </p:nvSpPr>
        <p:spPr bwMode="auto">
          <a:xfrm>
            <a:off x="827584" y="2967905"/>
            <a:ext cx="7488832" cy="2222403"/>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200000"/>
              </a:lnSpc>
              <a:buNone/>
            </a:pPr>
            <a:r>
              <a:rPr lang="es-HN" sz="1800" i="0" dirty="0"/>
              <a:t>El objetivo del estudio fue evaluar que anomalías estructurales y genéticas pueden fallarse si solo se realiza la prueba de cfDNA en fetos con NT &gt; del percentil 99 de manera de evaluar la idoneidad de cfDNA como único examen en estos embarazos de alto riesgo.</a:t>
            </a:r>
          </a:p>
        </p:txBody>
      </p:sp>
      <p:sp>
        <p:nvSpPr>
          <p:cNvPr id="8" name="Text Box 5">
            <a:extLst>
              <a:ext uri="{FF2B5EF4-FFF2-40B4-BE49-F238E27FC236}">
                <a16:creationId xmlns:a16="http://schemas.microsoft.com/office/drawing/2014/main" id="{4838E5E7-39EE-3C47-ADFA-400EC24398E8}"/>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19"/>
          <p:cNvSpPr>
            <a:spLocks noChangeArrowheads="1"/>
          </p:cNvSpPr>
          <p:nvPr/>
        </p:nvSpPr>
        <p:spPr bwMode="auto">
          <a:xfrm>
            <a:off x="467544" y="2032012"/>
            <a:ext cx="8136904" cy="1203919"/>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nSpc>
                <a:spcPct val="150000"/>
              </a:lnSpc>
              <a:buNone/>
            </a:pPr>
            <a:r>
              <a:rPr lang="es-HN" sz="1600" b="1" i="0" dirty="0"/>
              <a:t>Diseño del estudio</a:t>
            </a:r>
            <a:r>
              <a:rPr lang="es-HN" sz="1600" i="0" dirty="0"/>
              <a:t>: estudio cohorte retrospectivo.</a:t>
            </a:r>
          </a:p>
          <a:p>
            <a:pPr marL="0" indent="0">
              <a:lnSpc>
                <a:spcPct val="150000"/>
              </a:lnSpc>
              <a:buNone/>
            </a:pPr>
            <a:r>
              <a:rPr lang="es-HN" sz="1600" b="1" i="0" dirty="0"/>
              <a:t>Población en estudio</a:t>
            </a:r>
            <a:r>
              <a:rPr lang="es-HN" sz="1600" dirty="0"/>
              <a:t>: </a:t>
            </a:r>
            <a:r>
              <a:rPr lang="es-HN" sz="1600" i="0" dirty="0"/>
              <a:t>226 fetos con NT &gt; percentil 99 a las 11–14 semanas de gestación.</a:t>
            </a:r>
          </a:p>
        </p:txBody>
      </p:sp>
      <p:sp>
        <p:nvSpPr>
          <p:cNvPr id="9" name="TextBox 1"/>
          <p:cNvSpPr txBox="1">
            <a:spLocks noChangeArrowheads="1"/>
          </p:cNvSpPr>
          <p:nvPr/>
        </p:nvSpPr>
        <p:spPr bwMode="auto">
          <a:xfrm>
            <a:off x="2816521" y="1537628"/>
            <a:ext cx="351095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
        <p:nvSpPr>
          <p:cNvPr id="12" name="Rectangle 19">
            <a:extLst>
              <a:ext uri="{FF2B5EF4-FFF2-40B4-BE49-F238E27FC236}">
                <a16:creationId xmlns:a16="http://schemas.microsoft.com/office/drawing/2014/main" id="{FF50F827-BFB2-B740-BC09-8291C9041219}"/>
              </a:ext>
            </a:extLst>
          </p:cNvPr>
          <p:cNvSpPr>
            <a:spLocks noChangeArrowheads="1"/>
          </p:cNvSpPr>
          <p:nvPr/>
        </p:nvSpPr>
        <p:spPr bwMode="auto">
          <a:xfrm>
            <a:off x="467544" y="3220058"/>
            <a:ext cx="8136903" cy="1865126"/>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a:buNone/>
            </a:pPr>
            <a:r>
              <a:rPr lang="es-HN" sz="1600" i="0" dirty="0"/>
              <a:t>Todos los embarazos con NT &gt; del percentil 99, se les ofreció toma de muestra de vellosidades coriónicas (CVS) independiente de lo obtenido del riesgo combinado. Reacción de cadena de polimerasa fluorescente cuantitativa (QF-PCR) fue realizada y, si era normal, análisis microarray cromosómico (CMA) subsecuente se realizo. </a:t>
            </a:r>
          </a:p>
          <a:p>
            <a:pPr marL="0" indent="0" algn="just">
              <a:buNone/>
            </a:pPr>
            <a:r>
              <a:rPr lang="es-HN" sz="1600" i="0" dirty="0"/>
              <a:t>Resultados de ambos QF-PCR y CMA fueron evaluados para determinar la tasa de anomalías submicroscópicas o cromosómicas que en teoría se pueden fallar por la prueba de cfDNA. </a:t>
            </a:r>
          </a:p>
        </p:txBody>
      </p:sp>
      <p:sp>
        <p:nvSpPr>
          <p:cNvPr id="13" name="Rectangle 19">
            <a:extLst>
              <a:ext uri="{FF2B5EF4-FFF2-40B4-BE49-F238E27FC236}">
                <a16:creationId xmlns:a16="http://schemas.microsoft.com/office/drawing/2014/main" id="{1E44A953-75E8-7B44-A7B2-937FB2D2DDA3}"/>
              </a:ext>
            </a:extLst>
          </p:cNvPr>
          <p:cNvSpPr>
            <a:spLocks noChangeArrowheads="1"/>
          </p:cNvSpPr>
          <p:nvPr/>
        </p:nvSpPr>
        <p:spPr bwMode="auto">
          <a:xfrm>
            <a:off x="467545" y="5232917"/>
            <a:ext cx="8136902" cy="1077218"/>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buNone/>
            </a:pPr>
            <a:r>
              <a:rPr lang="es-HN" sz="1600" b="1" i="0" dirty="0"/>
              <a:t>Resultados primarios</a:t>
            </a:r>
            <a:r>
              <a:rPr lang="es-HN" sz="1600" i="0" dirty="0"/>
              <a:t>: comparar el desempeño teórico de los dos modelos de prueba de cfDNA, cfDNA puntuales (involucran cromosomas13, 18 y 21) y cfDNA extendido (involucran cromosomas 13, 18, 21 y cromosomas sexuales), con aquellos de prueba citogenética y valoración ultrasonográfica en el primer y segundo o tercer trimestre.</a:t>
            </a:r>
          </a:p>
        </p:txBody>
      </p:sp>
      <p:sp>
        <p:nvSpPr>
          <p:cNvPr id="11" name="Text Box 5">
            <a:extLst>
              <a:ext uri="{FF2B5EF4-FFF2-40B4-BE49-F238E27FC236}">
                <a16:creationId xmlns:a16="http://schemas.microsoft.com/office/drawing/2014/main" id="{CA3D8374-E16B-D24B-B504-89AD8D4A9404}"/>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691617" y="1619364"/>
            <a:ext cx="576076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Text Box 5">
            <a:extLst>
              <a:ext uri="{FF2B5EF4-FFF2-40B4-BE49-F238E27FC236}">
                <a16:creationId xmlns:a16="http://schemas.microsoft.com/office/drawing/2014/main" id="{A0856A89-B5C4-D144-99C7-75BD89D2425C}"/>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
        <p:nvSpPr>
          <p:cNvPr id="13" name="Rectangle 19">
            <a:extLst>
              <a:ext uri="{FF2B5EF4-FFF2-40B4-BE49-F238E27FC236}">
                <a16:creationId xmlns:a16="http://schemas.microsoft.com/office/drawing/2014/main" id="{AEA1371C-D1D8-B544-B7DA-BE422270C177}"/>
              </a:ext>
            </a:extLst>
          </p:cNvPr>
          <p:cNvSpPr>
            <a:spLocks noChangeArrowheads="1"/>
          </p:cNvSpPr>
          <p:nvPr/>
        </p:nvSpPr>
        <p:spPr bwMode="auto">
          <a:xfrm>
            <a:off x="476831" y="2293480"/>
            <a:ext cx="8271633" cy="405752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just">
              <a:lnSpc>
                <a:spcPct val="150000"/>
              </a:lnSpc>
              <a:buNone/>
            </a:pPr>
            <a:r>
              <a:rPr lang="it-IT" sz="1800" i="0" dirty="0"/>
              <a:t>De las 84 (37.2%) anomalias geneticas identificadas en la poblacion en estudio:</a:t>
            </a:r>
          </a:p>
          <a:p>
            <a:pPr marL="0" indent="0" algn="just">
              <a:lnSpc>
                <a:spcPct val="150000"/>
              </a:lnSpc>
              <a:buNone/>
            </a:pPr>
            <a:r>
              <a:rPr lang="it-IT" sz="1800" i="0" dirty="0"/>
              <a:t>- 68 serian detectables por prueba cfDNA puntual; </a:t>
            </a:r>
          </a:p>
          <a:p>
            <a:pPr marL="0" indent="0" algn="just">
              <a:lnSpc>
                <a:spcPct val="150000"/>
              </a:lnSpc>
              <a:buNone/>
            </a:pPr>
            <a:r>
              <a:rPr lang="it-IT" sz="1800" i="0" dirty="0"/>
              <a:t>- 74 serian detectable por el abordaje cfDNA extendido.</a:t>
            </a:r>
          </a:p>
          <a:p>
            <a:pPr marL="0" indent="0" algn="just">
              <a:lnSpc>
                <a:spcPct val="150000"/>
              </a:lnSpc>
              <a:buNone/>
            </a:pPr>
            <a:endParaRPr lang="it-IT" sz="1800" i="0" dirty="0"/>
          </a:p>
          <a:p>
            <a:pPr marL="0" indent="0" algn="just">
              <a:lnSpc>
                <a:spcPct val="150000"/>
              </a:lnSpc>
              <a:buNone/>
            </a:pPr>
            <a:r>
              <a:rPr lang="it-IT" sz="1800" i="0" dirty="0"/>
              <a:t>Esto significa que el </a:t>
            </a:r>
            <a:r>
              <a:rPr lang="it-IT" sz="1800" b="1" i="0" dirty="0"/>
              <a:t>19.0% (16/84) </a:t>
            </a:r>
            <a:r>
              <a:rPr lang="it-IT" sz="1800" i="0" dirty="0"/>
              <a:t>y</a:t>
            </a:r>
            <a:r>
              <a:rPr lang="it-IT" sz="1800" b="1" i="0" dirty="0"/>
              <a:t> 11.9% (10/84) </a:t>
            </a:r>
            <a:r>
              <a:rPr lang="it-IT" sz="1800" i="0" dirty="0"/>
              <a:t>de los fetos con NT aumentada y una anomalia genetica detectable prenatalmente se fallarian si se usa la prueba cfDNA puntual y extendida, respectivamente.</a:t>
            </a:r>
          </a:p>
          <a:p>
            <a:pPr marL="0" indent="0" algn="just">
              <a:lnSpc>
                <a:spcPct val="150000"/>
              </a:lnSpc>
              <a:buNone/>
            </a:pPr>
            <a:endParaRPr lang="it-IT"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0" name="TextBox 1">
            <a:extLst>
              <a:ext uri="{FF2B5EF4-FFF2-40B4-BE49-F238E27FC236}">
                <a16:creationId xmlns:a16="http://schemas.microsoft.com/office/drawing/2014/main" id="{CE54CB8A-E64E-4344-A7AA-0461111873E9}"/>
              </a:ext>
            </a:extLst>
          </p:cNvPr>
          <p:cNvSpPr txBox="1">
            <a:spLocks noChangeArrowheads="1"/>
          </p:cNvSpPr>
          <p:nvPr/>
        </p:nvSpPr>
        <p:spPr bwMode="auto">
          <a:xfrm>
            <a:off x="1547664" y="1609636"/>
            <a:ext cx="576076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11" name="Rectangle 19">
            <a:extLst>
              <a:ext uri="{FF2B5EF4-FFF2-40B4-BE49-F238E27FC236}">
                <a16:creationId xmlns:a16="http://schemas.microsoft.com/office/drawing/2014/main" id="{E3650230-CF15-A641-B2BE-791822C4CAB8}"/>
              </a:ext>
            </a:extLst>
          </p:cNvPr>
          <p:cNvSpPr>
            <a:spLocks noChangeArrowheads="1"/>
          </p:cNvSpPr>
          <p:nvPr/>
        </p:nvSpPr>
        <p:spPr bwMode="auto">
          <a:xfrm>
            <a:off x="341528" y="2337848"/>
            <a:ext cx="8460941" cy="4081117"/>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r>
              <a:rPr lang="es-HN" sz="1800" i="0" dirty="0"/>
              <a:t>Se incluyeron 226 embarazos (198 únicos y 28 gemelares) en lo que por lo menos un feto tenia una NT &gt; del percentil 99.</a:t>
            </a:r>
          </a:p>
          <a:p>
            <a:pPr algn="just"/>
            <a:endParaRPr lang="es-HN" sz="1800" i="0" dirty="0"/>
          </a:p>
          <a:p>
            <a:pPr algn="just"/>
            <a:r>
              <a:rPr lang="es-HN" sz="1800" i="0" dirty="0"/>
              <a:t>QF-PCR revelo una aneuploidía típica que seria detectable para ambos análisis cfDNA puntual y extendido en 68 (30%) de los fetos.</a:t>
            </a:r>
          </a:p>
          <a:p>
            <a:pPr algn="just"/>
            <a:endParaRPr lang="es-HN" sz="1800" i="0" dirty="0"/>
          </a:p>
          <a:p>
            <a:pPr algn="just"/>
            <a:r>
              <a:rPr lang="es-HN" sz="1800" i="0" dirty="0"/>
              <a:t>CMA revelo 3 anormalidades cromosómicas atípicas relevantes y 5 variantes patogénicas submicroscópicas.</a:t>
            </a:r>
          </a:p>
          <a:p>
            <a:pPr algn="just"/>
            <a:endParaRPr lang="es-HN" sz="1800" i="0" dirty="0"/>
          </a:p>
          <a:p>
            <a:pPr algn="just"/>
            <a:r>
              <a:rPr lang="es-HN" sz="1800" i="0" dirty="0"/>
              <a:t>En dos fetos con resultado CMA normal, persistencia de NT aumentada promovió hacer pruebas para, y diagnostico de, síndrome de </a:t>
            </a:r>
            <a:r>
              <a:rPr lang="es-HN" sz="1800" i="0" dirty="0" err="1"/>
              <a:t>Noonan</a:t>
            </a:r>
            <a:r>
              <a:rPr lang="es-HN" sz="1800" i="0" dirty="0"/>
              <a:t> en el segundo trimestre utilizando ADN fetal almacenado.</a:t>
            </a:r>
          </a:p>
          <a:p>
            <a:pPr algn="just"/>
            <a:endParaRPr lang="it-IT" sz="1800" i="0" dirty="0"/>
          </a:p>
        </p:txBody>
      </p:sp>
      <p:sp>
        <p:nvSpPr>
          <p:cNvPr id="8" name="Text Box 5">
            <a:extLst>
              <a:ext uri="{FF2B5EF4-FFF2-40B4-BE49-F238E27FC236}">
                <a16:creationId xmlns:a16="http://schemas.microsoft.com/office/drawing/2014/main" id="{497F9E63-228C-6F46-8485-93180A12AF92}"/>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extLst>
      <p:ext uri="{BB962C8B-B14F-4D97-AF65-F5344CB8AC3E}">
        <p14:creationId xmlns:p14="http://schemas.microsoft.com/office/powerpoint/2010/main" val="4103721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465620"/>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asellaDiTesto 7">
            <a:extLst>
              <a:ext uri="{FF2B5EF4-FFF2-40B4-BE49-F238E27FC236}">
                <a16:creationId xmlns:a16="http://schemas.microsoft.com/office/drawing/2014/main" id="{EC474859-91A9-2741-B3E3-F679550A0C94}"/>
              </a:ext>
            </a:extLst>
          </p:cNvPr>
          <p:cNvSpPr txBox="1"/>
          <p:nvPr/>
        </p:nvSpPr>
        <p:spPr>
          <a:xfrm>
            <a:off x="179512" y="6165304"/>
            <a:ext cx="8789849" cy="523220"/>
          </a:xfrm>
          <a:prstGeom prst="rect">
            <a:avLst/>
          </a:prstGeom>
          <a:noFill/>
          <a:ln>
            <a:solidFill>
              <a:schemeClr val="tx1"/>
            </a:solidFill>
          </a:ln>
        </p:spPr>
        <p:txBody>
          <a:bodyPr wrap="square" rtlCol="0">
            <a:spAutoFit/>
          </a:bodyPr>
          <a:lstStyle/>
          <a:p>
            <a:pPr algn="just"/>
            <a:r>
              <a:rPr lang="es-HN" sz="1400" i="0" dirty="0"/>
              <a:t>Anomalías cromosómicas, submicroscópicas y monogénicas indetectables por prueba cfDNA puntual identificadas en la población en estudio de fetos con NT &gt; del percentil 99 en el primer trimestre.</a:t>
            </a:r>
          </a:p>
        </p:txBody>
      </p:sp>
      <p:sp>
        <p:nvSpPr>
          <p:cNvPr id="11" name="Text Box 5">
            <a:extLst>
              <a:ext uri="{FF2B5EF4-FFF2-40B4-BE49-F238E27FC236}">
                <a16:creationId xmlns:a16="http://schemas.microsoft.com/office/drawing/2014/main" id="{10B433E2-8BAD-9845-AF6F-F509EC9D648F}"/>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pic>
        <p:nvPicPr>
          <p:cNvPr id="9" name="Immagine 8" descr="Immagine che contiene screenshot&#10;&#10;Descrizione generata automaticamente">
            <a:extLst>
              <a:ext uri="{FF2B5EF4-FFF2-40B4-BE49-F238E27FC236}">
                <a16:creationId xmlns:a16="http://schemas.microsoft.com/office/drawing/2014/main" id="{14311E41-3094-0747-AF31-B049E40062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2669" y="1938905"/>
            <a:ext cx="8305795" cy="4082383"/>
          </a:xfrm>
          <a:prstGeom prst="rect">
            <a:avLst/>
          </a:prstGeom>
        </p:spPr>
      </p:pic>
    </p:spTree>
    <p:extLst>
      <p:ext uri="{BB962C8B-B14F-4D97-AF65-F5344CB8AC3E}">
        <p14:creationId xmlns:p14="http://schemas.microsoft.com/office/powerpoint/2010/main" val="579097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asellaDiTesto 9">
            <a:extLst>
              <a:ext uri="{FF2B5EF4-FFF2-40B4-BE49-F238E27FC236}">
                <a16:creationId xmlns:a16="http://schemas.microsoft.com/office/drawing/2014/main" id="{FD88F1DA-68B8-AB45-8A0D-5A7678FD1E1E}"/>
              </a:ext>
            </a:extLst>
          </p:cNvPr>
          <p:cNvSpPr txBox="1"/>
          <p:nvPr/>
        </p:nvSpPr>
        <p:spPr>
          <a:xfrm>
            <a:off x="321120" y="6290156"/>
            <a:ext cx="8501758" cy="523220"/>
          </a:xfrm>
          <a:prstGeom prst="rect">
            <a:avLst/>
          </a:prstGeom>
          <a:noFill/>
          <a:ln>
            <a:solidFill>
              <a:schemeClr val="tx1"/>
            </a:solidFill>
          </a:ln>
        </p:spPr>
        <p:txBody>
          <a:bodyPr wrap="square" rtlCol="0">
            <a:spAutoFit/>
          </a:bodyPr>
          <a:lstStyle/>
          <a:p>
            <a:pPr algn="just"/>
            <a:r>
              <a:rPr lang="es-HN" sz="1400" dirty="0"/>
              <a:t>Malformaciones fetales mayores detectadas en el ultrasonido de primer y segundo o tercer trimestre, en fetos con NT &gt; del percentil 99 en el primer trimestre y resultado normal en QF-PCR y CMA.</a:t>
            </a:r>
          </a:p>
        </p:txBody>
      </p:sp>
      <p:sp>
        <p:nvSpPr>
          <p:cNvPr id="12" name="Text Box 5">
            <a:extLst>
              <a:ext uri="{FF2B5EF4-FFF2-40B4-BE49-F238E27FC236}">
                <a16:creationId xmlns:a16="http://schemas.microsoft.com/office/drawing/2014/main" id="{1449D2EE-21F9-AA40-98A7-BF84F600AA9F}"/>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pic>
        <p:nvPicPr>
          <p:cNvPr id="6" name="Immagine 5" descr="Immagine che contiene screenshot&#10;&#10;Descrizione generata automaticamente">
            <a:extLst>
              <a:ext uri="{FF2B5EF4-FFF2-40B4-BE49-F238E27FC236}">
                <a16:creationId xmlns:a16="http://schemas.microsoft.com/office/drawing/2014/main" id="{F9E90F0A-4CCC-7343-8588-35613F006A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0731" y="1700808"/>
            <a:ext cx="3907045" cy="3960440"/>
          </a:xfrm>
          <a:prstGeom prst="rect">
            <a:avLst/>
          </a:prstGeom>
        </p:spPr>
      </p:pic>
      <p:pic>
        <p:nvPicPr>
          <p:cNvPr id="15" name="Immagine 14" descr="Immagine che contiene testo, screenshot, quotidiano&#10;&#10;Descrizione generata automaticamente">
            <a:extLst>
              <a:ext uri="{FF2B5EF4-FFF2-40B4-BE49-F238E27FC236}">
                <a16:creationId xmlns:a16="http://schemas.microsoft.com/office/drawing/2014/main" id="{CC417E9A-7948-BD41-98D6-E4296068134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68170" y="1700808"/>
            <a:ext cx="4050011" cy="4464496"/>
          </a:xfrm>
          <a:prstGeom prst="rect">
            <a:avLst/>
          </a:prstGeom>
        </p:spPr>
      </p:pic>
    </p:spTree>
    <p:extLst>
      <p:ext uri="{BB962C8B-B14F-4D97-AF65-F5344CB8AC3E}">
        <p14:creationId xmlns:p14="http://schemas.microsoft.com/office/powerpoint/2010/main" val="3720348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37647"/>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a:extLst>
              <a:ext uri="{FF2B5EF4-FFF2-40B4-BE49-F238E27FC236}">
                <a16:creationId xmlns:a16="http://schemas.microsoft.com/office/drawing/2014/main" id="{9F167E8E-5FA6-BE49-BCAA-D77142CF50C1}"/>
              </a:ext>
            </a:extLst>
          </p:cNvPr>
          <p:cNvSpPr>
            <a:spLocks noChangeArrowheads="1"/>
          </p:cNvSpPr>
          <p:nvPr/>
        </p:nvSpPr>
        <p:spPr bwMode="auto">
          <a:xfrm>
            <a:off x="323528" y="2208716"/>
            <a:ext cx="8424936" cy="4204997"/>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s-HN" sz="1700" i="0" dirty="0"/>
              <a:t>En los 142 fetos sin anomalías genéticas identificadas:</a:t>
            </a:r>
            <a:endParaRPr lang="es-HN" sz="1700" dirty="0"/>
          </a:p>
          <a:p>
            <a:pPr algn="just">
              <a:buFontTx/>
              <a:buChar char="-"/>
            </a:pPr>
            <a:r>
              <a:rPr lang="es-HN" sz="1800" i="0" dirty="0"/>
              <a:t>Evaluación temprana de anomalías y ecocardiografía fetal temprana identifico defectos estructurales en 15 (10.6%) fetos, resultando en un aborto, ocho terminaciones de embarazo, tres óbitos y tres partos vivos.</a:t>
            </a:r>
          </a:p>
          <a:p>
            <a:pPr algn="just">
              <a:buFontTx/>
              <a:buChar char="-"/>
            </a:pPr>
            <a:endParaRPr lang="es-HN" sz="1800" i="0" dirty="0"/>
          </a:p>
          <a:p>
            <a:pPr algn="just">
              <a:buFontTx/>
              <a:buChar char="-"/>
            </a:pPr>
            <a:r>
              <a:rPr lang="es-HN" sz="1800" i="0" dirty="0"/>
              <a:t>En los 127 fetos restantes con examen genético y ultrasonido de primer trimestre normal, imágenes de segundo trimestre (ecocardiograma fetal + ultrasonido estructural) identificaron anomalías estructurales en 19 (15.0%) fetos.</a:t>
            </a:r>
          </a:p>
          <a:p>
            <a:pPr algn="just">
              <a:buFontTx/>
              <a:buChar char="-"/>
            </a:pPr>
            <a:endParaRPr lang="es-HN" sz="1800" i="0" dirty="0"/>
          </a:p>
          <a:p>
            <a:pPr algn="just">
              <a:buFontTx/>
              <a:buChar char="-"/>
            </a:pPr>
            <a:r>
              <a:rPr lang="es-HN" sz="1800" i="0" dirty="0"/>
              <a:t>Los restantes 108/226 (47.8%) fetos con NT aumentada en el primer trimestre tuvieron un resultado normal perinatal.</a:t>
            </a:r>
          </a:p>
          <a:p>
            <a:pPr algn="just">
              <a:lnSpc>
                <a:spcPct val="150000"/>
              </a:lnSpc>
              <a:buFontTx/>
              <a:buChar char="-"/>
            </a:pPr>
            <a:endParaRPr lang="it-IT" sz="1700" i="0" dirty="0"/>
          </a:p>
        </p:txBody>
      </p:sp>
      <p:sp>
        <p:nvSpPr>
          <p:cNvPr id="13" name="TextBox 1">
            <a:extLst>
              <a:ext uri="{FF2B5EF4-FFF2-40B4-BE49-F238E27FC236}">
                <a16:creationId xmlns:a16="http://schemas.microsoft.com/office/drawing/2014/main" id="{3D3AD445-D3C5-8F46-8BE3-D48E1D4E36A6}"/>
              </a:ext>
            </a:extLst>
          </p:cNvPr>
          <p:cNvSpPr txBox="1">
            <a:spLocks noChangeArrowheads="1"/>
          </p:cNvSpPr>
          <p:nvPr/>
        </p:nvSpPr>
        <p:spPr bwMode="auto">
          <a:xfrm>
            <a:off x="2292287" y="1523675"/>
            <a:ext cx="455942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Resultados</a:t>
            </a:r>
          </a:p>
        </p:txBody>
      </p:sp>
      <p:sp>
        <p:nvSpPr>
          <p:cNvPr id="9" name="Text Box 5">
            <a:extLst>
              <a:ext uri="{FF2B5EF4-FFF2-40B4-BE49-F238E27FC236}">
                <a16:creationId xmlns:a16="http://schemas.microsoft.com/office/drawing/2014/main" id="{62A0408A-4F2D-C04A-A51E-98B260805379}"/>
              </a:ext>
            </a:extLst>
          </p:cNvPr>
          <p:cNvSpPr txBox="1">
            <a:spLocks noChangeArrowheads="1"/>
          </p:cNvSpPr>
          <p:nvPr/>
        </p:nvSpPr>
        <p:spPr bwMode="auto">
          <a:xfrm>
            <a:off x="0" y="961564"/>
            <a:ext cx="9143999" cy="523220"/>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de-DE" altLang="it-IT" sz="1400" dirty="0">
                <a:solidFill>
                  <a:schemeClr val="bg1"/>
                </a:solidFill>
              </a:rPr>
              <a:t>Deberia de usarse la prueba de ADN celular libre en embarazos con translucencia nucal fetal aumentada?</a:t>
            </a:r>
          </a:p>
          <a:p>
            <a:pPr algn="ctr" eaLnBrk="1" hangingPunct="1">
              <a:spcBef>
                <a:spcPct val="0"/>
              </a:spcBef>
              <a:buFontTx/>
              <a:buNone/>
            </a:pPr>
            <a:r>
              <a:rPr lang="de-DE" altLang="it-IT" sz="1400" dirty="0">
                <a:solidFill>
                  <a:schemeClr val="bg1"/>
                </a:solidFill>
              </a:rPr>
              <a:t>Miranda et al</a:t>
            </a:r>
            <a:r>
              <a:rPr lang="en-GB" altLang="it-IT" sz="1400" dirty="0">
                <a:solidFill>
                  <a:schemeClr val="bg1"/>
                </a:solidFill>
              </a:rPr>
              <a:t>, UOG 2020</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43114</TotalTime>
  <Words>1367</Words>
  <Application>Microsoft Office PowerPoint</Application>
  <PresentationFormat>On-screen Show (4:3)</PresentationFormat>
  <Paragraphs>101</Paragraphs>
  <Slides>12</Slides>
  <Notes>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Hana Shiref</cp:lastModifiedBy>
  <cp:revision>877</cp:revision>
  <cp:lastPrinted>2011-09-13T15:07:48Z</cp:lastPrinted>
  <dcterms:created xsi:type="dcterms:W3CDTF">2016-05-13T18:06:14Z</dcterms:created>
  <dcterms:modified xsi:type="dcterms:W3CDTF">2020-05-05T09:28:38Z</dcterms:modified>
</cp:coreProperties>
</file>