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812" r:id="rId2"/>
  </p:sldMasterIdLst>
  <p:notesMasterIdLst>
    <p:notesMasterId r:id="rId14"/>
  </p:notesMasterIdLst>
  <p:sldIdLst>
    <p:sldId id="329" r:id="rId3"/>
    <p:sldId id="350" r:id="rId4"/>
    <p:sldId id="349" r:id="rId5"/>
    <p:sldId id="384" r:id="rId6"/>
    <p:sldId id="387" r:id="rId7"/>
    <p:sldId id="399" r:id="rId8"/>
    <p:sldId id="398" r:id="rId9"/>
    <p:sldId id="353" r:id="rId10"/>
    <p:sldId id="400" r:id="rId11"/>
    <p:sldId id="381" r:id="rId12"/>
    <p:sldId id="371" r:id="rId13"/>
  </p:sldIdLst>
  <p:sldSz cx="9144000" cy="6858000" type="screen4x3"/>
  <p:notesSz cx="6761163" cy="99425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618">
          <p15:clr>
            <a:srgbClr val="A4A3A4"/>
          </p15:clr>
        </p15:guide>
        <p15:guide id="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6E4"/>
    <a:srgbClr val="EADEE7"/>
    <a:srgbClr val="ED1D24"/>
    <a:srgbClr val="445895"/>
    <a:srgbClr val="CDDEFF"/>
    <a:srgbClr val="002060"/>
    <a:srgbClr val="F0F3FB"/>
    <a:srgbClr val="E2E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91AA2A-1D93-4333-95F9-1EDCA2BE17AC}" v="1660" dt="2019-06-03T00:09:18.5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4" autoAdjust="0"/>
    <p:restoredTop sz="88348" autoAdjust="0"/>
  </p:normalViewPr>
  <p:slideViewPr>
    <p:cSldViewPr>
      <p:cViewPr varScale="1">
        <p:scale>
          <a:sx n="97" d="100"/>
          <a:sy n="97" d="100"/>
        </p:scale>
        <p:origin x="84" y="84"/>
      </p:cViewPr>
      <p:guideLst>
        <p:guide orient="horz" pos="2160"/>
        <p:guide pos="2880"/>
        <p:guide orient="horz" pos="618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ben Fernandez" userId="b2ddae9f6de01a07" providerId="LiveId" clId="{DA91AA2A-1D93-4333-95F9-1EDCA2BE17AC}"/>
    <pc:docChg chg="custSel modSld">
      <pc:chgData name="Ruben Fernandez" userId="b2ddae9f6de01a07" providerId="LiveId" clId="{DA91AA2A-1D93-4333-95F9-1EDCA2BE17AC}" dt="2019-06-03T00:09:18.548" v="6163" actId="313"/>
      <pc:docMkLst>
        <pc:docMk/>
      </pc:docMkLst>
      <pc:sldChg chg="modSp">
        <pc:chgData name="Ruben Fernandez" userId="b2ddae9f6de01a07" providerId="LiveId" clId="{DA91AA2A-1D93-4333-95F9-1EDCA2BE17AC}" dt="2019-06-02T21:26:39.617" v="340" actId="313"/>
        <pc:sldMkLst>
          <pc:docMk/>
          <pc:sldMk cId="0" sldId="349"/>
        </pc:sldMkLst>
        <pc:spChg chg="mod">
          <ac:chgData name="Ruben Fernandez" userId="b2ddae9f6de01a07" providerId="LiveId" clId="{DA91AA2A-1D93-4333-95F9-1EDCA2BE17AC}" dt="2019-06-02T21:26:39.617" v="340" actId="313"/>
          <ac:spMkLst>
            <pc:docMk/>
            <pc:sldMk cId="0" sldId="349"/>
            <ac:spMk id="11" creationId="{98DEB3B6-8CA8-774C-A228-27BC9A2FA2F8}"/>
          </ac:spMkLst>
        </pc:spChg>
      </pc:sldChg>
      <pc:sldChg chg="modSp">
        <pc:chgData name="Ruben Fernandez" userId="b2ddae9f6de01a07" providerId="LiveId" clId="{DA91AA2A-1D93-4333-95F9-1EDCA2BE17AC}" dt="2019-06-02T22:35:48.504" v="3402" actId="313"/>
        <pc:sldMkLst>
          <pc:docMk/>
          <pc:sldMk cId="0" sldId="353"/>
        </pc:sldMkLst>
        <pc:spChg chg="mod">
          <ac:chgData name="Ruben Fernandez" userId="b2ddae9f6de01a07" providerId="LiveId" clId="{DA91AA2A-1D93-4333-95F9-1EDCA2BE17AC}" dt="2019-06-02T22:24:43.912" v="2726" actId="6549"/>
          <ac:spMkLst>
            <pc:docMk/>
            <pc:sldMk cId="0" sldId="353"/>
            <ac:spMk id="9" creationId="{514F1376-6682-DA42-8D3D-9214697240C5}"/>
          </ac:spMkLst>
        </pc:spChg>
        <pc:spChg chg="mod">
          <ac:chgData name="Ruben Fernandez" userId="b2ddae9f6de01a07" providerId="LiveId" clId="{DA91AA2A-1D93-4333-95F9-1EDCA2BE17AC}" dt="2019-06-02T22:35:48.504" v="3402" actId="313"/>
          <ac:spMkLst>
            <pc:docMk/>
            <pc:sldMk cId="0" sldId="353"/>
            <ac:spMk id="12" creationId="{9F167E8E-5FA6-BE49-BCAA-D77142CF50C1}"/>
          </ac:spMkLst>
        </pc:spChg>
        <pc:spChg chg="mod">
          <ac:chgData name="Ruben Fernandez" userId="b2ddae9f6de01a07" providerId="LiveId" clId="{DA91AA2A-1D93-4333-95F9-1EDCA2BE17AC}" dt="2019-06-02T22:24:54.744" v="2730" actId="790"/>
          <ac:spMkLst>
            <pc:docMk/>
            <pc:sldMk cId="0" sldId="353"/>
            <ac:spMk id="13" creationId="{3D3AD445-D3C5-8F46-8BE3-D48E1D4E36A6}"/>
          </ac:spMkLst>
        </pc:spChg>
      </pc:sldChg>
      <pc:sldChg chg="modSp">
        <pc:chgData name="Ruben Fernandez" userId="b2ddae9f6de01a07" providerId="LiveId" clId="{DA91AA2A-1D93-4333-95F9-1EDCA2BE17AC}" dt="2019-06-03T00:09:18.548" v="6163" actId="313"/>
        <pc:sldMkLst>
          <pc:docMk/>
          <pc:sldMk cId="4107461093" sldId="371"/>
        </pc:sldMkLst>
        <pc:spChg chg="mod">
          <ac:chgData name="Ruben Fernandez" userId="b2ddae9f6de01a07" providerId="LiveId" clId="{DA91AA2A-1D93-4333-95F9-1EDCA2BE17AC}" dt="2019-06-02T23:58:15.695" v="5276" actId="6549"/>
          <ac:spMkLst>
            <pc:docMk/>
            <pc:sldMk cId="4107461093" sldId="371"/>
            <ac:spMk id="9" creationId="{4596FE53-309E-6844-A80E-12A3712BAA33}"/>
          </ac:spMkLst>
        </pc:spChg>
        <pc:spChg chg="mod">
          <ac:chgData name="Ruben Fernandez" userId="b2ddae9f6de01a07" providerId="LiveId" clId="{DA91AA2A-1D93-4333-95F9-1EDCA2BE17AC}" dt="2019-06-03T00:09:18.548" v="6163" actId="313"/>
          <ac:spMkLst>
            <pc:docMk/>
            <pc:sldMk cId="4107461093" sldId="371"/>
            <ac:spMk id="10" creationId="{656D02D9-2CA9-004D-89D0-F914E68F6A42}"/>
          </ac:spMkLst>
        </pc:spChg>
        <pc:spChg chg="mod">
          <ac:chgData name="Ruben Fernandez" userId="b2ddae9f6de01a07" providerId="LiveId" clId="{DA91AA2A-1D93-4333-95F9-1EDCA2BE17AC}" dt="2019-06-02T23:58:40.039" v="5297" actId="313"/>
          <ac:spMkLst>
            <pc:docMk/>
            <pc:sldMk cId="4107461093" sldId="371"/>
            <ac:spMk id="27653" creationId="{00000000-0000-0000-0000-000000000000}"/>
          </ac:spMkLst>
        </pc:spChg>
      </pc:sldChg>
      <pc:sldChg chg="modSp">
        <pc:chgData name="Ruben Fernandez" userId="b2ddae9f6de01a07" providerId="LiveId" clId="{DA91AA2A-1D93-4333-95F9-1EDCA2BE17AC}" dt="2019-06-02T23:57:46.187" v="5176" actId="313"/>
        <pc:sldMkLst>
          <pc:docMk/>
          <pc:sldMk cId="0" sldId="381"/>
        </pc:sldMkLst>
        <pc:spChg chg="mod">
          <ac:chgData name="Ruben Fernandez" userId="b2ddae9f6de01a07" providerId="LiveId" clId="{DA91AA2A-1D93-4333-95F9-1EDCA2BE17AC}" dt="2019-06-02T23:49:10.939" v="4670" actId="20577"/>
          <ac:spMkLst>
            <pc:docMk/>
            <pc:sldMk cId="0" sldId="381"/>
            <ac:spMk id="5" creationId="{00000000-0000-0000-0000-000000000000}"/>
          </ac:spMkLst>
        </pc:spChg>
        <pc:spChg chg="mod">
          <ac:chgData name="Ruben Fernandez" userId="b2ddae9f6de01a07" providerId="LiveId" clId="{DA91AA2A-1D93-4333-95F9-1EDCA2BE17AC}" dt="2019-06-02T23:45:42.094" v="4413" actId="790"/>
          <ac:spMkLst>
            <pc:docMk/>
            <pc:sldMk cId="0" sldId="381"/>
            <ac:spMk id="8" creationId="{00000000-0000-0000-0000-000000000000}"/>
          </ac:spMkLst>
        </pc:spChg>
        <pc:spChg chg="mod">
          <ac:chgData name="Ruben Fernandez" userId="b2ddae9f6de01a07" providerId="LiveId" clId="{DA91AA2A-1D93-4333-95F9-1EDCA2BE17AC}" dt="2019-06-02T23:45:17.386" v="4386" actId="6549"/>
          <ac:spMkLst>
            <pc:docMk/>
            <pc:sldMk cId="0" sldId="381"/>
            <ac:spMk id="10" creationId="{C1BA47A7-1461-4247-9368-DB5BA7C8B2AE}"/>
          </ac:spMkLst>
        </pc:spChg>
        <pc:spChg chg="mod">
          <ac:chgData name="Ruben Fernandez" userId="b2ddae9f6de01a07" providerId="LiveId" clId="{DA91AA2A-1D93-4333-95F9-1EDCA2BE17AC}" dt="2019-06-02T23:57:46.187" v="5176" actId="313"/>
          <ac:spMkLst>
            <pc:docMk/>
            <pc:sldMk cId="0" sldId="381"/>
            <ac:spMk id="13" creationId="{A9FDFE4E-F434-B641-8FF5-AD0AB7AAA317}"/>
          </ac:spMkLst>
        </pc:spChg>
      </pc:sldChg>
      <pc:sldChg chg="modSp">
        <pc:chgData name="Ruben Fernandez" userId="b2ddae9f6de01a07" providerId="LiveId" clId="{DA91AA2A-1D93-4333-95F9-1EDCA2BE17AC}" dt="2019-06-02T21:44:29.469" v="1273" actId="790"/>
        <pc:sldMkLst>
          <pc:docMk/>
          <pc:sldMk cId="0" sldId="384"/>
        </pc:sldMkLst>
        <pc:spChg chg="mod">
          <ac:chgData name="Ruben Fernandez" userId="b2ddae9f6de01a07" providerId="LiveId" clId="{DA91AA2A-1D93-4333-95F9-1EDCA2BE17AC}" dt="2019-06-02T21:41:23.850" v="1103" actId="790"/>
          <ac:spMkLst>
            <pc:docMk/>
            <pc:sldMk cId="0" sldId="384"/>
            <ac:spMk id="7" creationId="{00000000-0000-0000-0000-000000000000}"/>
          </ac:spMkLst>
        </pc:spChg>
        <pc:spChg chg="mod">
          <ac:chgData name="Ruben Fernandez" userId="b2ddae9f6de01a07" providerId="LiveId" clId="{DA91AA2A-1D93-4333-95F9-1EDCA2BE17AC}" dt="2019-06-02T21:27:29.520" v="444" actId="313"/>
          <ac:spMkLst>
            <pc:docMk/>
            <pc:sldMk cId="0" sldId="384"/>
            <ac:spMk id="9" creationId="{00000000-0000-0000-0000-000000000000}"/>
          </ac:spMkLst>
        </pc:spChg>
        <pc:spChg chg="mod">
          <ac:chgData name="Ruben Fernandez" userId="b2ddae9f6de01a07" providerId="LiveId" clId="{DA91AA2A-1D93-4333-95F9-1EDCA2BE17AC}" dt="2019-06-02T21:27:13.618" v="440" actId="6549"/>
          <ac:spMkLst>
            <pc:docMk/>
            <pc:sldMk cId="0" sldId="384"/>
            <ac:spMk id="11" creationId="{7467DE64-95F7-6D4D-9619-0564EE984A27}"/>
          </ac:spMkLst>
        </pc:spChg>
        <pc:spChg chg="mod">
          <ac:chgData name="Ruben Fernandez" userId="b2ddae9f6de01a07" providerId="LiveId" clId="{DA91AA2A-1D93-4333-95F9-1EDCA2BE17AC}" dt="2019-06-02T21:44:29.469" v="1273" actId="790"/>
          <ac:spMkLst>
            <pc:docMk/>
            <pc:sldMk cId="0" sldId="384"/>
            <ac:spMk id="13" creationId="{1E44A953-75E8-7B44-A7B2-937FB2D2DDA3}"/>
          </ac:spMkLst>
        </pc:spChg>
      </pc:sldChg>
      <pc:sldChg chg="modSp">
        <pc:chgData name="Ruben Fernandez" userId="b2ddae9f6de01a07" providerId="LiveId" clId="{DA91AA2A-1D93-4333-95F9-1EDCA2BE17AC}" dt="2019-06-02T22:30:45.482" v="3024" actId="313"/>
        <pc:sldMkLst>
          <pc:docMk/>
          <pc:sldMk cId="579097104" sldId="387"/>
        </pc:sldMkLst>
        <pc:spChg chg="mod">
          <ac:chgData name="Ruben Fernandez" userId="b2ddae9f6de01a07" providerId="LiveId" clId="{DA91AA2A-1D93-4333-95F9-1EDCA2BE17AC}" dt="2019-06-02T22:08:23.984" v="1979" actId="790"/>
          <ac:spMkLst>
            <pc:docMk/>
            <pc:sldMk cId="579097104" sldId="387"/>
            <ac:spMk id="5" creationId="{00000000-0000-0000-0000-000000000000}"/>
          </ac:spMkLst>
        </pc:spChg>
        <pc:spChg chg="mod">
          <ac:chgData name="Ruben Fernandez" userId="b2ddae9f6de01a07" providerId="LiveId" clId="{DA91AA2A-1D93-4333-95F9-1EDCA2BE17AC}" dt="2019-06-02T22:30:45.482" v="3024" actId="313"/>
          <ac:spMkLst>
            <pc:docMk/>
            <pc:sldMk cId="579097104" sldId="387"/>
            <ac:spMk id="8" creationId="{EC474859-91A9-2741-B3E3-F679550A0C94}"/>
          </ac:spMkLst>
        </pc:spChg>
        <pc:spChg chg="mod">
          <ac:chgData name="Ruben Fernandez" userId="b2ddae9f6de01a07" providerId="LiveId" clId="{DA91AA2A-1D93-4333-95F9-1EDCA2BE17AC}" dt="2019-06-02T21:45:10.094" v="1373" actId="6549"/>
          <ac:spMkLst>
            <pc:docMk/>
            <pc:sldMk cId="579097104" sldId="387"/>
            <ac:spMk id="9" creationId="{FA2CFA6F-2A49-9D4F-AE05-E4EB76C69BF1}"/>
          </ac:spMkLst>
        </pc:spChg>
      </pc:sldChg>
      <pc:sldChg chg="modSp">
        <pc:chgData name="Ruben Fernandez" userId="b2ddae9f6de01a07" providerId="LiveId" clId="{DA91AA2A-1D93-4333-95F9-1EDCA2BE17AC}" dt="2019-06-02T22:30:40.040" v="3023" actId="313"/>
        <pc:sldMkLst>
          <pc:docMk/>
          <pc:sldMk cId="4103721140" sldId="398"/>
        </pc:sldMkLst>
        <pc:spChg chg="mod">
          <ac:chgData name="Ruben Fernandez" userId="b2ddae9f6de01a07" providerId="LiveId" clId="{DA91AA2A-1D93-4333-95F9-1EDCA2BE17AC}" dt="2019-06-02T22:30:40.040" v="3023" actId="313"/>
          <ac:spMkLst>
            <pc:docMk/>
            <pc:sldMk cId="4103721140" sldId="398"/>
            <ac:spMk id="7" creationId="{93420A79-BC8A-414F-A23A-180C8AD64AB0}"/>
          </ac:spMkLst>
        </pc:spChg>
        <pc:spChg chg="mod">
          <ac:chgData name="Ruben Fernandez" userId="b2ddae9f6de01a07" providerId="LiveId" clId="{DA91AA2A-1D93-4333-95F9-1EDCA2BE17AC}" dt="2019-06-02T22:09:28.409" v="2184" actId="6549"/>
          <ac:spMkLst>
            <pc:docMk/>
            <pc:sldMk cId="4103721140" sldId="398"/>
            <ac:spMk id="8" creationId="{A41FFA82-02B9-6B4B-820A-99CB7C6E57F4}"/>
          </ac:spMkLst>
        </pc:spChg>
        <pc:spChg chg="mod">
          <ac:chgData name="Ruben Fernandez" userId="b2ddae9f6de01a07" providerId="LiveId" clId="{DA91AA2A-1D93-4333-95F9-1EDCA2BE17AC}" dt="2019-06-02T22:09:52.073" v="2191" actId="790"/>
          <ac:spMkLst>
            <pc:docMk/>
            <pc:sldMk cId="4103721140" sldId="398"/>
            <ac:spMk id="9" creationId="{00000000-0000-0000-0000-000000000000}"/>
          </ac:spMkLst>
        </pc:spChg>
      </pc:sldChg>
      <pc:sldChg chg="modSp">
        <pc:chgData name="Ruben Fernandez" userId="b2ddae9f6de01a07" providerId="LiveId" clId="{DA91AA2A-1D93-4333-95F9-1EDCA2BE17AC}" dt="2019-06-02T22:09:04.455" v="2084" actId="790"/>
        <pc:sldMkLst>
          <pc:docMk/>
          <pc:sldMk cId="3720348689" sldId="399"/>
        </pc:sldMkLst>
        <pc:spChg chg="mod">
          <ac:chgData name="Ruben Fernandez" userId="b2ddae9f6de01a07" providerId="LiveId" clId="{DA91AA2A-1D93-4333-95F9-1EDCA2BE17AC}" dt="2019-06-02T22:09:04.455" v="2084" actId="790"/>
          <ac:spMkLst>
            <pc:docMk/>
            <pc:sldMk cId="3720348689" sldId="399"/>
            <ac:spMk id="9" creationId="{00000000-0000-0000-0000-000000000000}"/>
          </ac:spMkLst>
        </pc:spChg>
        <pc:spChg chg="mod">
          <ac:chgData name="Ruben Fernandez" userId="b2ddae9f6de01a07" providerId="LiveId" clId="{DA91AA2A-1D93-4333-95F9-1EDCA2BE17AC}" dt="2019-06-02T22:08:44.778" v="2079" actId="6549"/>
          <ac:spMkLst>
            <pc:docMk/>
            <pc:sldMk cId="3720348689" sldId="399"/>
            <ac:spMk id="11" creationId="{32903BFD-E14E-1C42-8500-DE25B7B79C05}"/>
          </ac:spMkLst>
        </pc:spChg>
      </pc:sldChg>
      <pc:sldChg chg="modSp">
        <pc:chgData name="Ruben Fernandez" userId="b2ddae9f6de01a07" providerId="LiveId" clId="{DA91AA2A-1D93-4333-95F9-1EDCA2BE17AC}" dt="2019-06-02T23:55:31.325" v="4978" actId="20577"/>
        <pc:sldMkLst>
          <pc:docMk/>
          <pc:sldMk cId="2617460513" sldId="400"/>
        </pc:sldMkLst>
        <pc:spChg chg="mod">
          <ac:chgData name="Ruben Fernandez" userId="b2ddae9f6de01a07" providerId="LiveId" clId="{DA91AA2A-1D93-4333-95F9-1EDCA2BE17AC}" dt="2019-06-02T22:36:16.375" v="3502" actId="6549"/>
          <ac:spMkLst>
            <pc:docMk/>
            <pc:sldMk cId="2617460513" sldId="400"/>
            <ac:spMk id="10" creationId="{21C27DCB-307B-F244-8CDC-304A3181467D}"/>
          </ac:spMkLst>
        </pc:spChg>
        <pc:spChg chg="mod">
          <ac:chgData name="Ruben Fernandez" userId="b2ddae9f6de01a07" providerId="LiveId" clId="{DA91AA2A-1D93-4333-95F9-1EDCA2BE17AC}" dt="2019-06-02T22:36:30.165" v="3504" actId="313"/>
          <ac:spMkLst>
            <pc:docMk/>
            <pc:sldMk cId="2617460513" sldId="400"/>
            <ac:spMk id="13" creationId="{928A8418-32BE-474B-A487-6A37AC498E82}"/>
          </ac:spMkLst>
        </pc:spChg>
        <pc:spChg chg="mod">
          <ac:chgData name="Ruben Fernandez" userId="b2ddae9f6de01a07" providerId="LiveId" clId="{DA91AA2A-1D93-4333-95F9-1EDCA2BE17AC}" dt="2019-06-02T23:55:31.325" v="4978" actId="20577"/>
          <ac:spMkLst>
            <pc:docMk/>
            <pc:sldMk cId="2617460513" sldId="400"/>
            <ac:spMk id="14" creationId="{91FD3785-E4F9-914C-9BCD-EF5E0922736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fld id="{E85DC6F2-61F7-47F7-BDDB-8773C9C1B552}" type="datetimeFigureOut">
              <a:rPr lang="it-IT"/>
              <a:pPr>
                <a:defRPr/>
              </a:pPr>
              <a:t>04/07/2019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A07579C-B849-46E4-81D5-095676F8793D}" type="slidenum">
              <a:rPr lang="en-US"/>
              <a:pPr>
                <a:defRPr/>
              </a:pPr>
              <a:t>‹#›</a:t>
            </a:fld>
            <a:endParaRPr lang="it-I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969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D345E7-095D-4628-A017-2AA883E147ED}" type="slidenum">
              <a:rPr lang="en-GB" altLang="it-IT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GB" altLang="it-IT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254650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22532" name="Segnaposto numero diapositiva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C641F3-085E-404A-B442-0231AFD4B84A}" type="slidenum">
              <a:rPr lang="x-none" altLang="it-IT" i="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it-IT" altLang="it-IT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71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24580" name="Segnaposto numero diapositiva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E584FA-CD33-4012-8C28-E8FE9CE9CBC9}" type="slidenum">
              <a:rPr lang="x-none" altLang="it-IT" i="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it-IT" altLang="it-IT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55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34820" name="Segnaposto numero diapositiva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44F31C-2D1F-4EC9-B3F1-334B594AA577}" type="slidenum">
              <a:rPr lang="x-none" altLang="it-IT" i="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it-IT" altLang="it-IT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68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34820" name="Segnaposto numero diapositiva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44F31C-2D1F-4EC9-B3F1-334B594AA577}" type="slidenum">
              <a:rPr lang="x-none" altLang="it-IT" i="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it-IT" altLang="it-IT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07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59396" name="Segnaposto numero diapositiva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62B56D-1B15-44DE-B517-41FD56C48F94}" type="slidenum">
              <a:rPr lang="x-none" altLang="it-IT" i="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it-IT" altLang="it-IT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01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3EC82-1B01-4E61-8144-D6203CB61C62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17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D8DF2-7700-485C-A24B-6C4C21AB59CF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0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C36B0-32BF-4C1D-8B14-A851CC5C51F3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851-8467-4832-92CA-ED9F07BADCA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433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4CE0B-E619-4A04-AFDC-98E880E5E2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675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D40B0-C877-4B88-B941-F24B4AD5AAE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194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C06DB-2521-444A-8DBE-D0AA6A95A1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767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F55CC-90EC-4ED1-B27D-C5BB50F5A4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762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1B118-3A41-4160-BC46-15821FE162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824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5A405-2C77-4A47-9402-95622389C7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782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66658-6B9B-46F2-8D64-99C8FA404B3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85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09CB6-6D70-440F-BE29-455026851B21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686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1DCDB-A505-4D00-A47A-42AB4F4F12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172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8D181-7187-4539-95BF-29D4AC90ABA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947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5E476-6F4A-42B8-8255-3D7FB57E1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62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07470-8E3A-4B11-89EA-065FF43B9312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63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3EB94-954C-42B7-BC7B-F6998BFAAE35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88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78C1A-D1D9-4F7B-859A-60F116829842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48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9177E-B0CC-4BAA-86B1-C7EC57F86527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7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A35F0-57CA-4226-B22C-AEDC13518215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4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13055-48F1-4760-A228-BF2BB82244EF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00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5BB04-7A9D-4F2A-9B1F-9B9D5AF2E16F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8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Click to edit Master text styles</a:t>
            </a:r>
          </a:p>
          <a:p>
            <a:pPr lvl="1"/>
            <a:r>
              <a:rPr lang="en-GB" altLang="it-IT"/>
              <a:t>Second level</a:t>
            </a:r>
          </a:p>
          <a:p>
            <a:pPr lvl="2"/>
            <a:r>
              <a:rPr lang="en-GB" altLang="it-IT"/>
              <a:t>Third level</a:t>
            </a:r>
          </a:p>
          <a:p>
            <a:pPr lvl="3"/>
            <a:r>
              <a:rPr lang="en-GB" altLang="it-IT"/>
              <a:t>Fourth level</a:t>
            </a:r>
          </a:p>
          <a:p>
            <a:pPr lvl="4"/>
            <a:r>
              <a:rPr lang="en-GB" altLang="it-I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13D8571-8C07-428E-A66A-16124D03FB04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85" r:id="rId1"/>
    <p:sldLayoutId id="2147487586" r:id="rId2"/>
    <p:sldLayoutId id="2147487587" r:id="rId3"/>
    <p:sldLayoutId id="2147487588" r:id="rId4"/>
    <p:sldLayoutId id="2147487589" r:id="rId5"/>
    <p:sldLayoutId id="2147487590" r:id="rId6"/>
    <p:sldLayoutId id="2147487591" r:id="rId7"/>
    <p:sldLayoutId id="2147487592" r:id="rId8"/>
    <p:sldLayoutId id="2147487593" r:id="rId9"/>
    <p:sldLayoutId id="2147487594" r:id="rId10"/>
    <p:sldLayoutId id="21474875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Click to edit Master text styles</a:t>
            </a:r>
          </a:p>
          <a:p>
            <a:pPr lvl="1"/>
            <a:r>
              <a:rPr lang="en-GB" altLang="it-IT"/>
              <a:t>Second level</a:t>
            </a:r>
          </a:p>
          <a:p>
            <a:pPr lvl="2"/>
            <a:r>
              <a:rPr lang="en-GB" altLang="it-IT"/>
              <a:t>Third level</a:t>
            </a:r>
          </a:p>
          <a:p>
            <a:pPr lvl="3"/>
            <a:r>
              <a:rPr lang="en-GB" altLang="it-IT"/>
              <a:t>Fourth level</a:t>
            </a:r>
          </a:p>
          <a:p>
            <a:pPr lvl="4"/>
            <a:r>
              <a:rPr lang="en-GB" altLang="it-IT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2B089E-E7A4-431C-A446-EF849B64A32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18" r:id="rId1"/>
    <p:sldLayoutId id="2147487619" r:id="rId2"/>
    <p:sldLayoutId id="2147487620" r:id="rId3"/>
    <p:sldLayoutId id="2147487621" r:id="rId4"/>
    <p:sldLayoutId id="2147487622" r:id="rId5"/>
    <p:sldLayoutId id="2147487623" r:id="rId6"/>
    <p:sldLayoutId id="2147487624" r:id="rId7"/>
    <p:sldLayoutId id="2147487625" r:id="rId8"/>
    <p:sldLayoutId id="2147487626" r:id="rId9"/>
    <p:sldLayoutId id="2147487627" r:id="rId10"/>
    <p:sldLayoutId id="21474876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17415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28600" y="1295400"/>
            <a:ext cx="87487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it-IT" b="1" i="0" dirty="0">
                <a:solidFill>
                  <a:srgbClr val="000000"/>
                </a:solidFill>
                <a:cs typeface="Arial" panose="020B0604020202020204" pitchFamily="34" charset="0"/>
              </a:rPr>
              <a:t>UOG Journal Club: Junio 2019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539552" y="1988840"/>
            <a:ext cx="8352928" cy="262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s-HN" sz="2400" b="1" i="0" dirty="0"/>
              <a:t>Ultrasonido de rutina a las 32 </a:t>
            </a:r>
            <a:r>
              <a:rPr lang="es-HN" sz="2400" b="1" dirty="0"/>
              <a:t>vs</a:t>
            </a:r>
            <a:r>
              <a:rPr lang="es-HN" sz="2400" b="1" i="0" dirty="0"/>
              <a:t> 36 semanas de gestación: predicción de neonatos pequeños para edad gestacional</a:t>
            </a:r>
          </a:p>
          <a:p>
            <a:pPr algn="ctr">
              <a:buNone/>
            </a:pPr>
            <a:endParaRPr lang="en" sz="2600" b="1" i="0" dirty="0"/>
          </a:p>
          <a:p>
            <a:pPr>
              <a:buNone/>
            </a:pPr>
            <a:r>
              <a:rPr lang="sv-SE" sz="1800" i="0" dirty="0"/>
              <a:t>A. CIOBANU, N. KHAN, A. SYNGELAKI, R. AKOLEKAR and K. H. NICOLAIDES</a:t>
            </a:r>
          </a:p>
          <a:p>
            <a:pPr>
              <a:buNone/>
            </a:pPr>
            <a:endParaRPr lang="sv-SE" sz="1800" i="0" dirty="0"/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it-IT" sz="1800" dirty="0"/>
              <a:t>Volumen 53, Numero 6</a:t>
            </a:r>
            <a:endParaRPr lang="en-GB" sz="1800" b="1" dirty="0"/>
          </a:p>
        </p:txBody>
      </p:sp>
      <p:sp>
        <p:nvSpPr>
          <p:cNvPr id="17413" name="TextBox 2"/>
          <p:cNvSpPr txBox="1">
            <a:spLocks noChangeArrowheads="1"/>
          </p:cNvSpPr>
          <p:nvPr/>
        </p:nvSpPr>
        <p:spPr bwMode="auto">
          <a:xfrm>
            <a:off x="2411760" y="4975428"/>
            <a:ext cx="626320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900" i="0" dirty="0">
                <a:solidFill>
                  <a:srgbClr val="000000"/>
                </a:solidFill>
                <a:cs typeface="Arial" panose="020B0604020202020204" pitchFamily="34" charset="0"/>
              </a:rPr>
              <a:t>Slides de Journal Club preparadas por Dr Alessandra </a:t>
            </a:r>
            <a:r>
              <a:rPr lang="en-GB" altLang="it-IT" sz="1900" i="0" dirty="0" smtClean="0">
                <a:solidFill>
                  <a:srgbClr val="000000"/>
                </a:solidFill>
                <a:cs typeface="Arial" panose="020B0604020202020204" pitchFamily="34" charset="0"/>
              </a:rPr>
              <a:t>Familiari</a:t>
            </a:r>
            <a:r>
              <a:rPr lang="en-GB" altLang="it-IT" sz="1900" i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it-IT" sz="1900" i="0" dirty="0" smtClean="0">
                <a:solidFill>
                  <a:srgbClr val="000000"/>
                </a:solidFill>
                <a:cs typeface="Arial" panose="020B0604020202020204" pitchFamily="34" charset="0"/>
              </a:rPr>
              <a:t>(Editor </a:t>
            </a:r>
            <a:r>
              <a:rPr lang="en-GB" altLang="it-IT" sz="1900" i="0" dirty="0">
                <a:solidFill>
                  <a:srgbClr val="000000"/>
                </a:solidFill>
                <a:cs typeface="Arial" panose="020B0604020202020204" pitchFamily="34" charset="0"/>
              </a:rPr>
              <a:t>de UOG para </a:t>
            </a:r>
            <a:r>
              <a:rPr lang="en-GB" altLang="it-IT" sz="1900" i="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practicantes</a:t>
            </a:r>
            <a:r>
              <a:rPr lang="en-GB" altLang="it-IT" sz="1900" i="0" dirty="0" smtClean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it-IT" sz="1900" i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900" i="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Traducido</a:t>
            </a:r>
            <a:r>
              <a:rPr lang="en-GB" altLang="it-IT" sz="1900" i="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it-IT" sz="1900" i="0" dirty="0" err="1">
                <a:solidFill>
                  <a:srgbClr val="000000"/>
                </a:solidFill>
                <a:cs typeface="Arial" panose="020B0604020202020204" pitchFamily="34" charset="0"/>
              </a:rPr>
              <a:t>por</a:t>
            </a:r>
            <a:r>
              <a:rPr lang="en-GB" altLang="it-IT" sz="1900" i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it-IT" sz="1900" i="0" dirty="0" smtClean="0">
                <a:solidFill>
                  <a:srgbClr val="000000"/>
                </a:solidFill>
                <a:cs typeface="Arial" panose="020B0604020202020204" pitchFamily="34" charset="0"/>
              </a:rPr>
              <a:t>Dr </a:t>
            </a:r>
            <a:r>
              <a:rPr lang="en-GB" altLang="it-IT" sz="1900" i="0" dirty="0">
                <a:solidFill>
                  <a:srgbClr val="000000"/>
                </a:solidFill>
                <a:cs typeface="Arial" panose="020B0604020202020204" pitchFamily="34" charset="0"/>
              </a:rPr>
              <a:t>Ruben </a:t>
            </a:r>
            <a:r>
              <a:rPr lang="en-GB" altLang="it-IT" sz="1900" i="0" dirty="0" smtClean="0">
                <a:solidFill>
                  <a:srgbClr val="000000"/>
                </a:solidFill>
                <a:cs typeface="Arial" panose="020B0604020202020204" pitchFamily="34" charset="0"/>
              </a:rPr>
              <a:t>D. </a:t>
            </a:r>
            <a:r>
              <a:rPr lang="en-GB" altLang="it-IT" sz="1900" i="0" dirty="0">
                <a:solidFill>
                  <a:srgbClr val="000000"/>
                </a:solidFill>
                <a:cs typeface="Arial" panose="020B0604020202020204" pitchFamily="34" charset="0"/>
              </a:rPr>
              <a:t>Fernandez </a:t>
            </a:r>
            <a:r>
              <a:rPr lang="en-GB" altLang="it-IT" sz="1900" i="0" dirty="0" smtClean="0">
                <a:solidFill>
                  <a:srgbClr val="000000"/>
                </a:solidFill>
                <a:cs typeface="Arial" panose="020B0604020202020204" pitchFamily="34" charset="0"/>
              </a:rPr>
              <a:t>Jr.</a:t>
            </a:r>
            <a:endParaRPr lang="en-GB" altLang="it-IT" sz="1900" i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7414" name="Picture 51" descr="\\ISUOG-DC01\users\ostirrup\Desktop\Journal Club logo.t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69160"/>
            <a:ext cx="1728192" cy="143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3" name="Picture 3" descr="ISUOG-red-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UOG revers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81000" y="2289079"/>
            <a:ext cx="8295456" cy="1375761"/>
          </a:xfrm>
          <a:prstGeom prst="rect">
            <a:avLst/>
          </a:prstGeom>
          <a:solidFill>
            <a:srgbClr val="F0F3FB"/>
          </a:solidFill>
          <a:ln w="19050">
            <a:solidFill>
              <a:srgbClr val="445895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n-GB"/>
            </a:defPPr>
            <a:lvl1pPr marL="0" indent="0" algn="ctr">
              <a:spcBef>
                <a:spcPct val="20000"/>
              </a:spcBef>
              <a:buNone/>
              <a:defRPr sz="1700" b="1" i="0"/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HN" b="0" dirty="0"/>
              <a:t>Evaluación de una gran población de mujeres embarazadas que atienden a valoración rutinaria de crecimiento fetal y bienestar ya sea a las 31</a:t>
            </a:r>
            <a:r>
              <a:rPr lang="es-HN" sz="1600" dirty="0"/>
              <a:t> </a:t>
            </a:r>
            <a:r>
              <a:rPr lang="es-HN" b="0" dirty="0"/>
              <a:t>+</a:t>
            </a:r>
            <a:r>
              <a:rPr lang="es-HN" sz="1600" dirty="0"/>
              <a:t> </a:t>
            </a:r>
            <a:r>
              <a:rPr lang="es-HN" b="0" dirty="0"/>
              <a:t>0 a 33</a:t>
            </a:r>
            <a:r>
              <a:rPr lang="es-HN" sz="1600" dirty="0"/>
              <a:t> </a:t>
            </a:r>
            <a:r>
              <a:rPr lang="es-HN" b="0" dirty="0"/>
              <a:t>+</a:t>
            </a:r>
            <a:r>
              <a:rPr lang="es-HN" sz="1600" dirty="0"/>
              <a:t> </a:t>
            </a:r>
            <a:r>
              <a:rPr lang="es-HN" b="0" dirty="0"/>
              <a:t>6 o 35</a:t>
            </a:r>
            <a:r>
              <a:rPr lang="es-HN" sz="1600" dirty="0"/>
              <a:t> </a:t>
            </a:r>
            <a:r>
              <a:rPr lang="es-HN" b="0" dirty="0"/>
              <a:t>+</a:t>
            </a:r>
            <a:r>
              <a:rPr lang="es-HN" sz="1600" dirty="0"/>
              <a:t> </a:t>
            </a:r>
            <a:r>
              <a:rPr lang="es-HN" b="0" dirty="0"/>
              <a:t>0 a 36</a:t>
            </a:r>
            <a:r>
              <a:rPr lang="es-HN" sz="1600" dirty="0"/>
              <a:t> </a:t>
            </a:r>
            <a:r>
              <a:rPr lang="es-HN" b="0" dirty="0"/>
              <a:t>+</a:t>
            </a:r>
            <a:r>
              <a:rPr lang="es-HN" sz="1600" dirty="0"/>
              <a:t> </a:t>
            </a:r>
            <a:r>
              <a:rPr lang="es-HN" b="0" dirty="0"/>
              <a:t>6 semanas.</a:t>
            </a:r>
          </a:p>
          <a:p>
            <a:pPr algn="just"/>
            <a:endParaRPr lang="en" sz="1000" b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" b="0" dirty="0"/>
              <a:t>Una limitacion del estudio es que no fue un estudio aleatorizado.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483766" y="1671191"/>
            <a:ext cx="3826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HN" altLang="it-IT" sz="2400" b="1" i="0" dirty="0"/>
              <a:t>Fortalezas y limitaciones</a:t>
            </a:r>
            <a:endParaRPr lang="es-HN" altLang="it-IT" sz="24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492054" y="4047455"/>
            <a:ext cx="18582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400" b="1" i="0" dirty="0"/>
              <a:t>Conclusion</a:t>
            </a:r>
            <a:endParaRPr lang="en-GB" altLang="it-IT" sz="2400" dirty="0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A9FDFE4E-F434-B641-8FF5-AD0AB7AAA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681220"/>
            <a:ext cx="8295456" cy="1661993"/>
          </a:xfrm>
          <a:prstGeom prst="rect">
            <a:avLst/>
          </a:prstGeom>
          <a:solidFill>
            <a:srgbClr val="F0F3FB"/>
          </a:solidFill>
          <a:ln w="19050">
            <a:solidFill>
              <a:srgbClr val="445895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n-GB"/>
            </a:defPPr>
            <a:lvl1pPr marL="0" indent="0" algn="ctr">
              <a:spcBef>
                <a:spcPct val="20000"/>
              </a:spcBef>
              <a:buNone/>
              <a:defRPr sz="1700" b="1" i="0"/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HN" b="0" dirty="0"/>
              <a:t>El desempeño predictivo para un neonato SGA en el examen ultrasonográfico rutinario durante el tercer trimestre es mayor si la evaluación  se realiza a las 35</a:t>
            </a:r>
            <a:r>
              <a:rPr lang="es-HN" sz="1600" dirty="0"/>
              <a:t> </a:t>
            </a:r>
            <a:r>
              <a:rPr lang="es-HN" b="0" dirty="0"/>
              <a:t>+</a:t>
            </a:r>
            <a:r>
              <a:rPr lang="es-HN" sz="1600" dirty="0"/>
              <a:t> </a:t>
            </a:r>
            <a:r>
              <a:rPr lang="es-HN" b="0" dirty="0"/>
              <a:t>0 a 36</a:t>
            </a:r>
            <a:r>
              <a:rPr lang="es-HN" sz="1600" dirty="0"/>
              <a:t> </a:t>
            </a:r>
            <a:r>
              <a:rPr lang="es-HN" b="0" dirty="0"/>
              <a:t>+</a:t>
            </a:r>
            <a:r>
              <a:rPr lang="es-HN" sz="1600" dirty="0"/>
              <a:t> </a:t>
            </a:r>
            <a:r>
              <a:rPr lang="es-HN" b="0" dirty="0"/>
              <a:t>6 semanas de gestación, pero la predicción de un neonato SGA por EFW &lt;</a:t>
            </a:r>
            <a:r>
              <a:rPr lang="es-HN" sz="1600" dirty="0"/>
              <a:t> </a:t>
            </a:r>
            <a:r>
              <a:rPr lang="es-HN" b="0" dirty="0"/>
              <a:t>10</a:t>
            </a:r>
            <a:r>
              <a:rPr lang="es-HN" b="0" baseline="30000" dirty="0"/>
              <a:t>mo</a:t>
            </a:r>
            <a:r>
              <a:rPr lang="es-HN" b="0" dirty="0"/>
              <a:t> percentil es modesta y la predicción de &gt;</a:t>
            </a:r>
            <a:r>
              <a:rPr lang="es-HN" sz="1600" dirty="0"/>
              <a:t> </a:t>
            </a:r>
            <a:r>
              <a:rPr lang="es-HN" b="0" dirty="0"/>
              <a:t>85% de los casos a las 35</a:t>
            </a:r>
            <a:r>
              <a:rPr lang="es-HN" sz="1600" dirty="0"/>
              <a:t> </a:t>
            </a:r>
            <a:r>
              <a:rPr lang="es-HN" b="0" dirty="0"/>
              <a:t>+</a:t>
            </a:r>
            <a:r>
              <a:rPr lang="es-HN" sz="1600" dirty="0"/>
              <a:t> </a:t>
            </a:r>
            <a:r>
              <a:rPr lang="es-HN" b="0" dirty="0"/>
              <a:t>0 a 36</a:t>
            </a:r>
            <a:r>
              <a:rPr lang="es-HN" sz="1600" dirty="0"/>
              <a:t> </a:t>
            </a:r>
            <a:r>
              <a:rPr lang="es-HN" b="0" dirty="0"/>
              <a:t>+</a:t>
            </a:r>
            <a:r>
              <a:rPr lang="es-HN" sz="1600" dirty="0"/>
              <a:t> </a:t>
            </a:r>
            <a:r>
              <a:rPr lang="es-HN" b="0" dirty="0"/>
              <a:t>6 semanas necesita el uso de EFW &lt;</a:t>
            </a:r>
            <a:r>
              <a:rPr lang="es-HN" sz="1600" dirty="0"/>
              <a:t> </a:t>
            </a:r>
            <a:r>
              <a:rPr lang="es-HN" b="0" dirty="0"/>
              <a:t>40</a:t>
            </a:r>
            <a:r>
              <a:rPr lang="es-HN" b="0" baseline="30000" dirty="0"/>
              <a:t>ta</a:t>
            </a:r>
            <a:r>
              <a:rPr lang="es-HN" b="0" dirty="0"/>
              <a:t> percentil para seleccionar el grupo que necesita seguimiento posterior.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C1BA47A7-1461-4247-9368-DB5BA7C8B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61564"/>
            <a:ext cx="9143999" cy="738664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HN" altLang="it-IT" sz="1400" dirty="0">
                <a:solidFill>
                  <a:schemeClr val="bg1"/>
                </a:solidFill>
              </a:rPr>
              <a:t>Ultrasonido de rutina a las</a:t>
            </a:r>
            <a:r>
              <a:rPr lang="en-US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32 vs 36</a:t>
            </a:r>
            <a:r>
              <a:rPr lang="en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semanas de gestación</a:t>
            </a:r>
            <a:r>
              <a:rPr lang="en" altLang="it-IT" sz="1400" dirty="0">
                <a:solidFill>
                  <a:schemeClr val="bg1"/>
                </a:solidFill>
              </a:rPr>
              <a:t>: </a:t>
            </a:r>
            <a:r>
              <a:rPr lang="es-HN" altLang="it-IT" sz="1400" dirty="0">
                <a:solidFill>
                  <a:schemeClr val="bg1"/>
                </a:solidFill>
              </a:rPr>
              <a:t>predicción</a:t>
            </a:r>
            <a:r>
              <a:rPr lang="en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de</a:t>
            </a:r>
            <a:r>
              <a:rPr lang="en-US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neonatos</a:t>
            </a:r>
            <a:r>
              <a:rPr lang="en-US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pequeños para edad gestacional</a:t>
            </a:r>
            <a:r>
              <a:rPr lang="en" altLang="it-IT" sz="1400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>
                <a:solidFill>
                  <a:schemeClr val="bg1"/>
                </a:solidFill>
              </a:rPr>
              <a:t>Ciobanu et al.</a:t>
            </a:r>
            <a:r>
              <a:rPr lang="en-GB" altLang="it-IT" sz="1400" dirty="0">
                <a:solidFill>
                  <a:schemeClr val="bg1"/>
                </a:solidFill>
              </a:rPr>
              <a:t>, UOG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58376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7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1331640" y="1628800"/>
            <a:ext cx="6480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it-IT" sz="2400" b="1" i="0" dirty="0">
                <a:solidFill>
                  <a:srgbClr val="000000"/>
                </a:solidFill>
              </a:rPr>
              <a:t>Puntos de discusión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656D02D9-2CA9-004D-89D0-F914E68F6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2071883"/>
            <a:ext cx="8136904" cy="4191917"/>
          </a:xfrm>
          <a:prstGeom prst="rect">
            <a:avLst/>
          </a:prstGeom>
          <a:solidFill>
            <a:srgbClr val="F0F3FB"/>
          </a:solidFill>
          <a:ln w="19050">
            <a:solidFill>
              <a:srgbClr val="445895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n-GB"/>
            </a:defPPr>
            <a:lvl1pPr marL="0" indent="0" algn="ctr">
              <a:spcBef>
                <a:spcPct val="20000"/>
              </a:spcBef>
              <a:buNone/>
              <a:defRPr sz="1700" b="1" i="0"/>
            </a:lvl1pPr>
            <a:lvl2pPr marL="742950" indent="-285750">
              <a:spcBef>
                <a:spcPct val="20000"/>
              </a:spcBef>
              <a:buChar char="–"/>
              <a:defRPr sz="2800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HN" sz="1800" b="0" dirty="0"/>
              <a:t>Esta estrategia reduce los resultados neonatales adversos relacionados con la condición SGA?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HN" sz="1800" b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HN" sz="1800" b="0" dirty="0"/>
              <a:t>Estudios futuros deben de investigar métodos potenciales para reducir la tasa de falso positivos en el grupo con EFW &lt;</a:t>
            </a:r>
            <a:r>
              <a:rPr lang="es-HN" sz="1800" dirty="0"/>
              <a:t> </a:t>
            </a:r>
            <a:r>
              <a:rPr lang="es-HN" sz="1800" b="0" dirty="0"/>
              <a:t>40</a:t>
            </a:r>
            <a:r>
              <a:rPr lang="es-HN" sz="1800" b="0" baseline="30000" dirty="0"/>
              <a:t>ta</a:t>
            </a:r>
            <a:r>
              <a:rPr lang="es-HN" sz="1800" b="0" dirty="0"/>
              <a:t> percentil: puede la velocidad de crecimiento fetal o parámetros de Doppler fetal tener algún rol en este subgrupo?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HN" sz="1800" b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HN" sz="1800" b="0" dirty="0"/>
              <a:t>Para un neonato nacido SGA dentro de las 2 semanas después de la evaluación a las 31</a:t>
            </a:r>
            <a:r>
              <a:rPr lang="es-HN" sz="1800" dirty="0"/>
              <a:t> </a:t>
            </a:r>
            <a:r>
              <a:rPr lang="es-HN" sz="1800" b="0" dirty="0"/>
              <a:t>+</a:t>
            </a:r>
            <a:r>
              <a:rPr lang="es-HN" sz="1800" dirty="0"/>
              <a:t> </a:t>
            </a:r>
            <a:r>
              <a:rPr lang="es-HN" sz="1800" b="0" dirty="0"/>
              <a:t>0 a 33</a:t>
            </a:r>
            <a:r>
              <a:rPr lang="es-HN" sz="1800" dirty="0"/>
              <a:t> </a:t>
            </a:r>
            <a:r>
              <a:rPr lang="es-HN" sz="1800" b="0" dirty="0"/>
              <a:t>+</a:t>
            </a:r>
            <a:r>
              <a:rPr lang="es-HN" sz="1800" dirty="0"/>
              <a:t> </a:t>
            </a:r>
            <a:r>
              <a:rPr lang="es-HN" sz="1800" b="0" dirty="0"/>
              <a:t>6 semanas, no hubo diferencia significativa en el desempeño predictivo entre EFW y AC fetal: debemos considerar que para SGA “temprano” ambos parámetros son igualmente efectivos y para </a:t>
            </a:r>
            <a:r>
              <a:rPr lang="es-HN" sz="1800" b="0"/>
              <a:t>SGA “tardío” </a:t>
            </a:r>
            <a:r>
              <a:rPr lang="es-HN" sz="1800" b="0" dirty="0"/>
              <a:t>EFW es la mejor herramienta que tenemos para identificar fetos con riesgo de resultado adverso?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4596FE53-309E-6844-A80E-12A3712BA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61564"/>
            <a:ext cx="9143999" cy="738664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HN" altLang="it-IT" sz="1400" dirty="0">
                <a:solidFill>
                  <a:schemeClr val="bg1"/>
                </a:solidFill>
              </a:rPr>
              <a:t>Ultrasonido de rutina a las</a:t>
            </a:r>
            <a:r>
              <a:rPr lang="en-US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32 vs 36</a:t>
            </a:r>
            <a:r>
              <a:rPr lang="en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semanas de gestación</a:t>
            </a:r>
            <a:r>
              <a:rPr lang="en" altLang="it-IT" sz="1400" dirty="0">
                <a:solidFill>
                  <a:schemeClr val="bg1"/>
                </a:solidFill>
              </a:rPr>
              <a:t>: </a:t>
            </a:r>
            <a:r>
              <a:rPr lang="es-HN" altLang="it-IT" sz="1400" dirty="0">
                <a:solidFill>
                  <a:schemeClr val="bg1"/>
                </a:solidFill>
              </a:rPr>
              <a:t>predicción</a:t>
            </a:r>
            <a:r>
              <a:rPr lang="en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de</a:t>
            </a:r>
            <a:r>
              <a:rPr lang="en-US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neonatos</a:t>
            </a:r>
            <a:r>
              <a:rPr lang="en-US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pequeños para edad gestacional</a:t>
            </a:r>
            <a:r>
              <a:rPr lang="en" altLang="it-IT" sz="1400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>
                <a:solidFill>
                  <a:schemeClr val="bg1"/>
                </a:solidFill>
              </a:rPr>
              <a:t>Ciobanu et al.</a:t>
            </a:r>
            <a:r>
              <a:rPr lang="en-GB" altLang="it-IT" sz="1400" dirty="0">
                <a:solidFill>
                  <a:schemeClr val="bg1"/>
                </a:solidFill>
              </a:rPr>
              <a:t>, UOG 2019</a:t>
            </a:r>
          </a:p>
        </p:txBody>
      </p:sp>
    </p:spTree>
    <p:extLst>
      <p:ext uri="{BB962C8B-B14F-4D97-AF65-F5344CB8AC3E}">
        <p14:creationId xmlns:p14="http://schemas.microsoft.com/office/powerpoint/2010/main" val="410746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21512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7" name="Rettangolo 1"/>
          <p:cNvSpPr>
            <a:spLocks noChangeArrowheads="1"/>
          </p:cNvSpPr>
          <p:nvPr/>
        </p:nvSpPr>
        <p:spPr bwMode="auto">
          <a:xfrm>
            <a:off x="68263" y="922338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i="0" dirty="0">
              <a:solidFill>
                <a:srgbClr val="000000"/>
              </a:solidFill>
            </a:endParaRPr>
          </a:p>
        </p:txBody>
      </p:sp>
      <p:sp>
        <p:nvSpPr>
          <p:cNvPr id="21508" name="Titolo 1"/>
          <p:cNvSpPr txBox="1">
            <a:spLocks/>
          </p:cNvSpPr>
          <p:nvPr/>
        </p:nvSpPr>
        <p:spPr bwMode="auto">
          <a:xfrm>
            <a:off x="323850" y="2403475"/>
            <a:ext cx="88566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000" b="1" i="0" dirty="0">
              <a:solidFill>
                <a:schemeClr val="tx2"/>
              </a:solidFill>
            </a:endParaRP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228600" y="1753652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it-IT" sz="2800" b="1" i="0" dirty="0"/>
              <a:t>Introducción</a:t>
            </a: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0" y="961564"/>
            <a:ext cx="9143999" cy="738664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it-IT" sz="1400" dirty="0">
                <a:solidFill>
                  <a:schemeClr val="bg1"/>
                </a:solidFill>
              </a:rPr>
              <a:t>Ultrasonido de rutina a las</a:t>
            </a:r>
            <a:r>
              <a:rPr lang="en-US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32 vs 36</a:t>
            </a:r>
            <a:r>
              <a:rPr lang="en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semanas de gestación</a:t>
            </a:r>
            <a:r>
              <a:rPr lang="en" altLang="it-IT" sz="1400" dirty="0">
                <a:solidFill>
                  <a:schemeClr val="bg1"/>
                </a:solidFill>
              </a:rPr>
              <a:t>: </a:t>
            </a:r>
            <a:r>
              <a:rPr lang="es-HN" altLang="it-IT" sz="1400" dirty="0">
                <a:solidFill>
                  <a:schemeClr val="bg1"/>
                </a:solidFill>
              </a:rPr>
              <a:t>predicción</a:t>
            </a:r>
            <a:r>
              <a:rPr lang="en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de</a:t>
            </a:r>
            <a:r>
              <a:rPr lang="en-US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neonatos</a:t>
            </a:r>
            <a:r>
              <a:rPr lang="en-US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pequeños para edad gestacional</a:t>
            </a:r>
            <a:r>
              <a:rPr lang="en" altLang="it-IT" sz="1400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>
                <a:solidFill>
                  <a:schemeClr val="bg1"/>
                </a:solidFill>
              </a:rPr>
              <a:t>Ciobanu et al.</a:t>
            </a:r>
            <a:r>
              <a:rPr lang="en-GB" altLang="it-IT" sz="1400" dirty="0">
                <a:solidFill>
                  <a:schemeClr val="bg1"/>
                </a:solidFill>
              </a:rPr>
              <a:t>, UOG 2019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3C764A0E-E2D8-F747-A4B6-34F5FD706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554" y="2679444"/>
            <a:ext cx="7992889" cy="3251659"/>
          </a:xfrm>
          <a:prstGeom prst="rect">
            <a:avLst/>
          </a:prstGeom>
          <a:solidFill>
            <a:srgbClr val="F0F3FB"/>
          </a:solidFill>
          <a:ln w="19050">
            <a:solidFill>
              <a:srgbClr val="445895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s-HN" sz="1800" i="0" dirty="0"/>
              <a:t>Existe una incertidumbre sobre cual es el mejor abordaje para identificar fetos pequeños para edad gestacional</a:t>
            </a:r>
            <a:r>
              <a:rPr lang="en-US" sz="1800" i="0" dirty="0"/>
              <a:t> </a:t>
            </a:r>
            <a:r>
              <a:rPr lang="es-HN" sz="1800" i="0" dirty="0"/>
              <a:t>(SGA)</a:t>
            </a:r>
            <a:r>
              <a:rPr lang="en" sz="1800" i="0" dirty="0"/>
              <a:t> </a:t>
            </a:r>
            <a:r>
              <a:rPr lang="es-HN" sz="1800" i="0" dirty="0"/>
              <a:t>debido a</a:t>
            </a:r>
            <a:r>
              <a:rPr lang="en" sz="1800" i="0" dirty="0"/>
              <a:t>:</a:t>
            </a:r>
          </a:p>
          <a:p>
            <a:pPr marL="0" indent="0">
              <a:buNone/>
            </a:pPr>
            <a:endParaRPr lang="en" sz="500" i="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HN" sz="1600" i="0" dirty="0"/>
              <a:t>Rango amplio de tablas para el tamaño fetal y peso al nacer</a:t>
            </a:r>
            <a:r>
              <a:rPr lang="en" sz="1600" i="0" dirty="0"/>
              <a:t>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" sz="500" i="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s-HN" sz="1600" i="0" dirty="0"/>
              <a:t>Controversia en la evaluación ultrasonográfica universal vrs selectiva basado en factores de riesgo maternos y los resultados de palpación abdominal o medición serial de altura sínfisis púbica – fondo uterino</a:t>
            </a:r>
            <a:r>
              <a:rPr lang="en-US" sz="1600" i="0" dirty="0"/>
              <a:t>.</a:t>
            </a:r>
            <a:endParaRPr lang="en" sz="1600" i="0" dirty="0"/>
          </a:p>
          <a:p>
            <a:pPr marL="457200" lvl="1" indent="0">
              <a:buNone/>
            </a:pPr>
            <a:endParaRPr lang="en" sz="500" i="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s-HN" sz="1600" i="0" dirty="0"/>
              <a:t>Falta de datos consistentes en el desempeño de EFW (peso estimado fetal) vrs AC (</a:t>
            </a:r>
            <a:r>
              <a:rPr lang="es-HN" sz="1600" i="0"/>
              <a:t>circunferencia abdominal) </a:t>
            </a:r>
            <a:r>
              <a:rPr lang="es-HN" sz="1600" i="0" dirty="0"/>
              <a:t>para la predicción de un neonato</a:t>
            </a:r>
            <a:r>
              <a:rPr lang="en-US" sz="1600" i="0" dirty="0"/>
              <a:t>.</a:t>
            </a:r>
            <a:endParaRPr lang="en" sz="500" i="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s-HN" sz="1600" i="0" dirty="0"/>
              <a:t>Datos limitados para el tiempo optimo de la evaluación ultrasonográfica universal de tercer trimestre a las 32 vrs 36 semanas de gestación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23558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2762047" y="1969676"/>
            <a:ext cx="36199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HN" altLang="it-IT" sz="2800" b="1" i="0" dirty="0">
                <a:solidFill>
                  <a:srgbClr val="000000"/>
                </a:solidFill>
              </a:rPr>
              <a:t>Objetivo del estudio</a:t>
            </a: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98DEB3B6-8CA8-774C-A228-27BC9A2FA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610" y="3198672"/>
            <a:ext cx="6984776" cy="2118529"/>
          </a:xfrm>
          <a:prstGeom prst="rect">
            <a:avLst/>
          </a:prstGeom>
          <a:solidFill>
            <a:srgbClr val="F0F3FB"/>
          </a:solidFill>
          <a:ln w="19050">
            <a:solidFill>
              <a:srgbClr val="445895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s-HN" sz="1800" i="0" dirty="0"/>
              <a:t>Evaluar y comparar el desempeño de la valoración rutinaria</a:t>
            </a:r>
            <a:r>
              <a:rPr lang="en-US" sz="1800" i="0" dirty="0"/>
              <a:t> ultrasonográfica de </a:t>
            </a:r>
            <a:r>
              <a:rPr lang="en" sz="1800" i="0" dirty="0"/>
              <a:t>EFW </a:t>
            </a:r>
            <a:r>
              <a:rPr lang="en-US" sz="1800" i="0" dirty="0"/>
              <a:t>y </a:t>
            </a:r>
            <a:r>
              <a:rPr lang="en" sz="1800" i="0" dirty="0"/>
              <a:t>AC </a:t>
            </a:r>
            <a:r>
              <a:rPr lang="en-US" sz="1800" i="0" dirty="0"/>
              <a:t>fetal a las</a:t>
            </a:r>
            <a:r>
              <a:rPr lang="en" sz="1800" i="0" dirty="0"/>
              <a:t> 31 + 0 a 33 + 6 y 35 + 0 a 36 + 6 </a:t>
            </a:r>
            <a:r>
              <a:rPr lang="es-HN" sz="1800" i="0" dirty="0"/>
              <a:t>semanas de gestación en la predicción de un neonato nacido con SGA dentro de 2 semanas y a cualquier etapa después de la evaluación</a:t>
            </a:r>
            <a:r>
              <a:rPr lang="en" sz="1800" i="0" dirty="0"/>
              <a:t>.</a:t>
            </a:r>
            <a:endParaRPr lang="en" sz="1800" b="1" i="0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70DABEC6-FFFE-5640-ADE1-CC85301C0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61564"/>
            <a:ext cx="9143999" cy="738664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HN" altLang="it-IT" sz="1400" dirty="0">
                <a:solidFill>
                  <a:schemeClr val="bg1"/>
                </a:solidFill>
              </a:rPr>
              <a:t>Ultrasonido de rutina a las</a:t>
            </a:r>
            <a:r>
              <a:rPr lang="en-US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32 vs 36</a:t>
            </a:r>
            <a:r>
              <a:rPr lang="en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semanas de gestación</a:t>
            </a:r>
            <a:r>
              <a:rPr lang="en" altLang="it-IT" sz="1400" dirty="0">
                <a:solidFill>
                  <a:schemeClr val="bg1"/>
                </a:solidFill>
              </a:rPr>
              <a:t>: </a:t>
            </a:r>
            <a:r>
              <a:rPr lang="es-HN" altLang="it-IT" sz="1400" dirty="0">
                <a:solidFill>
                  <a:schemeClr val="bg1"/>
                </a:solidFill>
              </a:rPr>
              <a:t>predicción</a:t>
            </a:r>
            <a:r>
              <a:rPr lang="en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de</a:t>
            </a:r>
            <a:r>
              <a:rPr lang="en-US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neonatos</a:t>
            </a:r>
            <a:r>
              <a:rPr lang="en-US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pequeños para edad gestacional</a:t>
            </a:r>
            <a:r>
              <a:rPr lang="en" altLang="it-IT" sz="1400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>
                <a:solidFill>
                  <a:schemeClr val="bg1"/>
                </a:solidFill>
              </a:rPr>
              <a:t>Ciobanu et al.</a:t>
            </a:r>
            <a:r>
              <a:rPr lang="en-GB" altLang="it-IT" sz="1400" dirty="0">
                <a:solidFill>
                  <a:schemeClr val="bg1"/>
                </a:solidFill>
              </a:rPr>
              <a:t>, UOG 2019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5" name="Picture 3" descr="ISUOG-red-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UOG revers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96650" y="2164787"/>
            <a:ext cx="8550697" cy="3265959"/>
          </a:xfrm>
          <a:prstGeom prst="rect">
            <a:avLst/>
          </a:prstGeom>
          <a:solidFill>
            <a:srgbClr val="F0F3FB"/>
          </a:solidFill>
          <a:ln w="19050">
            <a:solidFill>
              <a:srgbClr val="445895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HN" sz="1600" i="0" dirty="0"/>
              <a:t>Estudio</a:t>
            </a:r>
            <a:r>
              <a:rPr lang="en-US" sz="1600" i="0" dirty="0"/>
              <a:t> p</a:t>
            </a:r>
            <a:r>
              <a:rPr lang="en" sz="1600" i="0" dirty="0"/>
              <a:t>rospectiv</a:t>
            </a:r>
            <a:r>
              <a:rPr lang="en-US" sz="1600" i="0" dirty="0"/>
              <a:t>o de</a:t>
            </a:r>
            <a:r>
              <a:rPr lang="en" sz="1600" i="0" dirty="0"/>
              <a:t>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" sz="1400" i="0" dirty="0"/>
              <a:t>- 21 989 </a:t>
            </a:r>
            <a:r>
              <a:rPr lang="es-HN" sz="1400" i="0" dirty="0"/>
              <a:t>embarazos únicos que se realiza evaluación ultrasonográfica rutinaria a las</a:t>
            </a:r>
            <a:r>
              <a:rPr lang="en" sz="1400" i="0" dirty="0"/>
              <a:t> 31 + 0 to 33 + 6 </a:t>
            </a:r>
            <a:r>
              <a:rPr lang="es-HN" sz="1400" i="0" dirty="0"/>
              <a:t>semanas</a:t>
            </a:r>
            <a:r>
              <a:rPr lang="en" sz="1400" i="0" dirty="0"/>
              <a:t>.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" sz="1400" i="0" dirty="0"/>
              <a:t>- 45 847 </a:t>
            </a:r>
            <a:r>
              <a:rPr lang="es-HN" sz="1400" i="0" dirty="0"/>
              <a:t>embarazos únicos que se realiza evaluación ultrasonográfica rutinaria a las</a:t>
            </a:r>
            <a:r>
              <a:rPr lang="en" sz="1400" i="0" dirty="0"/>
              <a:t> 35 + 0 to 36 + 6 </a:t>
            </a:r>
            <a:r>
              <a:rPr lang="es-HN" sz="1400" i="0" dirty="0"/>
              <a:t>semanas</a:t>
            </a:r>
            <a:r>
              <a:rPr lang="en" sz="1400" i="0" dirty="0"/>
              <a:t>.</a:t>
            </a:r>
          </a:p>
          <a:p>
            <a:pPr>
              <a:lnSpc>
                <a:spcPct val="150000"/>
              </a:lnSpc>
            </a:pPr>
            <a:r>
              <a:rPr lang="es-HN" sz="1600" i="0" dirty="0"/>
              <a:t>Se registraron características demográficas maternas e historia medica</a:t>
            </a:r>
            <a:r>
              <a:rPr lang="en" sz="1600" i="0" dirty="0"/>
              <a:t>.</a:t>
            </a:r>
          </a:p>
          <a:p>
            <a:r>
              <a:rPr lang="en" sz="1600" i="0" dirty="0"/>
              <a:t>A </a:t>
            </a:r>
            <a:r>
              <a:rPr lang="es-HN" sz="1600" i="0" dirty="0"/>
              <a:t>la visita de tercer trimestre</a:t>
            </a:r>
            <a:r>
              <a:rPr lang="en" sz="1600" i="0" dirty="0"/>
              <a:t>, </a:t>
            </a:r>
            <a:r>
              <a:rPr lang="es-HN" sz="1600" i="0" dirty="0"/>
              <a:t>un examen ultrasonográfico de anatomía fetal y medición</a:t>
            </a:r>
            <a:r>
              <a:rPr lang="en-US" sz="1600" i="0" dirty="0"/>
              <a:t> de HC, AC y FL </a:t>
            </a:r>
            <a:r>
              <a:rPr lang="es-HN" sz="1600" i="0" dirty="0"/>
              <a:t>se realizaron para calcular EFW usando la formula</a:t>
            </a:r>
            <a:r>
              <a:rPr lang="en-US" sz="1600" i="0" dirty="0"/>
              <a:t> de </a:t>
            </a:r>
            <a:r>
              <a:rPr lang="en" sz="1600" i="0" dirty="0"/>
              <a:t>Hadlock </a:t>
            </a:r>
            <a:r>
              <a:rPr lang="en" sz="1600" dirty="0"/>
              <a:t>et al.. </a:t>
            </a:r>
          </a:p>
          <a:p>
            <a:pPr>
              <a:lnSpc>
                <a:spcPct val="150000"/>
              </a:lnSpc>
            </a:pPr>
            <a:r>
              <a:rPr lang="es-HN" sz="1600" i="0" dirty="0"/>
              <a:t>Fueron excluidos embarazos con aneuploidias y anormalidad fetal mayor.</a:t>
            </a:r>
          </a:p>
          <a:p>
            <a:pPr marL="0" indent="0">
              <a:lnSpc>
                <a:spcPct val="150000"/>
              </a:lnSpc>
              <a:buNone/>
            </a:pPr>
            <a:endParaRPr lang="en" sz="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771800" y="1609636"/>
            <a:ext cx="3565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it-IT" sz="2800" b="1" i="0" dirty="0"/>
              <a:t>Métodos</a:t>
            </a:r>
            <a:endParaRPr lang="es-HN" altLang="it-IT" sz="2400" b="1" i="0" dirty="0"/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7467DE64-95F7-6D4D-9619-0564EE984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61564"/>
            <a:ext cx="9143999" cy="738664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HN" altLang="it-IT" sz="1400" dirty="0">
                <a:solidFill>
                  <a:schemeClr val="bg1"/>
                </a:solidFill>
              </a:rPr>
              <a:t>Ultrasonido de rutina a las</a:t>
            </a:r>
            <a:r>
              <a:rPr lang="en-US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32 vs 36</a:t>
            </a:r>
            <a:r>
              <a:rPr lang="en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semanas de gestación</a:t>
            </a:r>
            <a:r>
              <a:rPr lang="en" altLang="it-IT" sz="1400" dirty="0">
                <a:solidFill>
                  <a:schemeClr val="bg1"/>
                </a:solidFill>
              </a:rPr>
              <a:t>: </a:t>
            </a:r>
            <a:r>
              <a:rPr lang="es-HN" altLang="it-IT" sz="1400" dirty="0">
                <a:solidFill>
                  <a:schemeClr val="bg1"/>
                </a:solidFill>
              </a:rPr>
              <a:t>predicción</a:t>
            </a:r>
            <a:r>
              <a:rPr lang="en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de</a:t>
            </a:r>
            <a:r>
              <a:rPr lang="en-US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neonatos</a:t>
            </a:r>
            <a:r>
              <a:rPr lang="en-US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pequeños para edad gestacional</a:t>
            </a:r>
            <a:r>
              <a:rPr lang="en" altLang="it-IT" sz="1400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>
                <a:solidFill>
                  <a:schemeClr val="bg1"/>
                </a:solidFill>
              </a:rPr>
              <a:t>Ciobanu et al.</a:t>
            </a:r>
            <a:r>
              <a:rPr lang="en-GB" altLang="it-IT" sz="1400" dirty="0">
                <a:solidFill>
                  <a:schemeClr val="bg1"/>
                </a:solidFill>
              </a:rPr>
              <a:t>, UOG 2019</a:t>
            </a:r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1E44A953-75E8-7B44-A7B2-937FB2D2D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649" y="5610770"/>
            <a:ext cx="8550697" cy="780214"/>
          </a:xfrm>
          <a:prstGeom prst="rect">
            <a:avLst/>
          </a:prstGeom>
          <a:solidFill>
            <a:srgbClr val="F0F3FB"/>
          </a:solidFill>
          <a:ln w="19050">
            <a:solidFill>
              <a:srgbClr val="445895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s-HN" sz="1700" b="1" i="0" dirty="0"/>
              <a:t>Medidas de resultado</a:t>
            </a:r>
          </a:p>
          <a:p>
            <a:pPr marL="0" indent="0" algn="just">
              <a:buNone/>
            </a:pPr>
            <a:r>
              <a:rPr lang="es-HN" sz="1600" i="0" dirty="0"/>
              <a:t>Parto de un neonato con peso al nacer</a:t>
            </a:r>
            <a:r>
              <a:rPr lang="en" sz="1600" i="0" dirty="0"/>
              <a:t> &lt; 10</a:t>
            </a:r>
            <a:r>
              <a:rPr lang="en" sz="1600" i="0" baseline="30000" dirty="0"/>
              <a:t>mo</a:t>
            </a:r>
            <a:r>
              <a:rPr lang="en" sz="1600" i="0" dirty="0"/>
              <a:t> o &lt; 3</a:t>
            </a:r>
            <a:r>
              <a:rPr lang="en" sz="1600" i="0" baseline="30000" dirty="0"/>
              <a:t>er</a:t>
            </a:r>
            <a:r>
              <a:rPr lang="en" sz="1600" i="0" dirty="0"/>
              <a:t> </a:t>
            </a:r>
            <a:r>
              <a:rPr lang="es-HN" sz="1600" i="0" dirty="0"/>
              <a:t>percentil</a:t>
            </a:r>
            <a:r>
              <a:rPr lang="en" sz="1600" i="0" dirty="0"/>
              <a:t> </a:t>
            </a:r>
            <a:r>
              <a:rPr lang="en-US" sz="1600" i="0" dirty="0"/>
              <a:t>para</a:t>
            </a:r>
            <a:r>
              <a:rPr lang="es-HN" sz="1600" i="0" dirty="0"/>
              <a:t> edad</a:t>
            </a:r>
            <a:r>
              <a:rPr lang="en" sz="1600" i="0" dirty="0"/>
              <a:t> gesta</a:t>
            </a:r>
            <a:r>
              <a:rPr lang="en-US" sz="1600" i="0" dirty="0"/>
              <a:t>c</a:t>
            </a:r>
            <a:r>
              <a:rPr lang="en" sz="1600" i="0" dirty="0"/>
              <a:t>ional.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3" name="Picture 3" descr="ISUOG-red-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UOG revers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28600" y="1599183"/>
            <a:ext cx="8642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it-IT" sz="2400" b="1" i="0" dirty="0"/>
              <a:t>Resultados</a:t>
            </a:r>
          </a:p>
        </p:txBody>
      </p:sp>
      <p:sp>
        <p:nvSpPr>
          <p:cNvPr id="7" name="Rectangle 6"/>
          <p:cNvSpPr/>
          <p:nvPr/>
        </p:nvSpPr>
        <p:spPr>
          <a:xfrm>
            <a:off x="476831" y="2132856"/>
            <a:ext cx="306606" cy="3689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FA2CFA6F-2A49-9D4F-AE05-E4EB76C69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61564"/>
            <a:ext cx="9143999" cy="738664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HN" altLang="it-IT" sz="1400" dirty="0">
                <a:solidFill>
                  <a:schemeClr val="bg1"/>
                </a:solidFill>
              </a:rPr>
              <a:t>Ultrasonido de rutina a las</a:t>
            </a:r>
            <a:r>
              <a:rPr lang="en-US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32 vs 36</a:t>
            </a:r>
            <a:r>
              <a:rPr lang="en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semanas de gestación</a:t>
            </a:r>
            <a:r>
              <a:rPr lang="en" altLang="it-IT" sz="1400" dirty="0">
                <a:solidFill>
                  <a:schemeClr val="bg1"/>
                </a:solidFill>
              </a:rPr>
              <a:t>: </a:t>
            </a:r>
            <a:r>
              <a:rPr lang="es-HN" altLang="it-IT" sz="1400" dirty="0">
                <a:solidFill>
                  <a:schemeClr val="bg1"/>
                </a:solidFill>
              </a:rPr>
              <a:t>predicción</a:t>
            </a:r>
            <a:r>
              <a:rPr lang="en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de</a:t>
            </a:r>
            <a:r>
              <a:rPr lang="en-US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neonatos</a:t>
            </a:r>
            <a:r>
              <a:rPr lang="en-US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pequeños para edad gestacional</a:t>
            </a:r>
            <a:r>
              <a:rPr lang="en" altLang="it-IT" sz="1400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>
                <a:solidFill>
                  <a:schemeClr val="bg1"/>
                </a:solidFill>
              </a:rPr>
              <a:t>Ciobanu et al.</a:t>
            </a:r>
            <a:r>
              <a:rPr lang="en-GB" altLang="it-IT" sz="1400" dirty="0">
                <a:solidFill>
                  <a:schemeClr val="bg1"/>
                </a:solidFill>
              </a:rPr>
              <a:t>, UOG 2019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31C908E-B619-7C4A-8D50-F2C9FCC791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813"/>
          <a:stretch/>
        </p:blipFill>
        <p:spPr>
          <a:xfrm>
            <a:off x="447484" y="2132856"/>
            <a:ext cx="8369505" cy="208823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C474859-91A9-2741-B3E3-F679550A0C94}"/>
              </a:ext>
            </a:extLst>
          </p:cNvPr>
          <p:cNvSpPr txBox="1"/>
          <p:nvPr/>
        </p:nvSpPr>
        <p:spPr>
          <a:xfrm>
            <a:off x="447485" y="4509120"/>
            <a:ext cx="842346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HN" sz="1600" i="0" dirty="0"/>
              <a:t>La </a:t>
            </a:r>
            <a:r>
              <a:rPr lang="es-HN" sz="1600" i="0" dirty="0" err="1"/>
              <a:t>AUCs</a:t>
            </a:r>
            <a:r>
              <a:rPr lang="es-HN" sz="1600" i="0" dirty="0"/>
              <a:t> en la evaluación de EFW para un neonato SGA con peso al nacer &lt; 10</a:t>
            </a:r>
            <a:r>
              <a:rPr lang="es-HN" sz="1600" i="0" baseline="30000" dirty="0"/>
              <a:t>mo</a:t>
            </a:r>
            <a:r>
              <a:rPr lang="es-HN" sz="1600" i="0" dirty="0"/>
              <a:t> y &lt; 3</a:t>
            </a:r>
            <a:r>
              <a:rPr lang="es-HN" sz="1600" i="0" baseline="30000" dirty="0"/>
              <a:t>er</a:t>
            </a:r>
            <a:r>
              <a:rPr lang="es-HN" sz="1600" i="0" dirty="0"/>
              <a:t> percentil, evacuado dentro 2 semanas y a cualquier etapa después de la evaluación a las 35 + 0 a 36 + 6 semanas de gestación fue significativamente mayor que la </a:t>
            </a:r>
            <a:r>
              <a:rPr lang="es-HN" sz="1600" i="0" dirty="0" err="1"/>
              <a:t>AUCs</a:t>
            </a:r>
            <a:r>
              <a:rPr lang="es-HN" sz="1600" i="0" dirty="0"/>
              <a:t> a las 31 + 0 a 33 + 6 semanas</a:t>
            </a:r>
            <a:r>
              <a:rPr lang="en" sz="1600" i="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" sz="1600" i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HN" sz="1600" i="0" dirty="0"/>
              <a:t>En ambos 35 + 0 a 36 + 6 y 31 + 0 a 33 + 6 semanas de gestación, el desempeño predictivo para un neonato SGA con peso al nacer &lt; 10</a:t>
            </a:r>
            <a:r>
              <a:rPr lang="es-HN" sz="1600" i="0" baseline="30000" dirty="0"/>
              <a:t>mo</a:t>
            </a:r>
            <a:r>
              <a:rPr lang="es-HN" sz="1600" i="0" dirty="0"/>
              <a:t> y &lt; 3</a:t>
            </a:r>
            <a:r>
              <a:rPr lang="es-HN" sz="1600" i="0" baseline="30000" dirty="0"/>
              <a:t>er</a:t>
            </a:r>
            <a:r>
              <a:rPr lang="es-HN" sz="1600" i="0" dirty="0"/>
              <a:t> percentil nacido a cualquier etapa después de la evaluación fue significativamente mayor usando EFW </a:t>
            </a:r>
            <a:r>
              <a:rPr lang="es-HN" sz="1600" dirty="0"/>
              <a:t>Z</a:t>
            </a:r>
            <a:r>
              <a:rPr lang="es-HN" sz="1600" i="0" dirty="0"/>
              <a:t>-score que AC </a:t>
            </a:r>
            <a:r>
              <a:rPr lang="es-HN" sz="1600" dirty="0"/>
              <a:t>Z</a:t>
            </a:r>
            <a:r>
              <a:rPr lang="es-HN" sz="1600" i="0" dirty="0"/>
              <a:t>-score</a:t>
            </a:r>
            <a:r>
              <a:rPr lang="en" sz="1600" i="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79097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3" name="Picture 3" descr="ISUOG-red-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UOG revers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476831" y="2132856"/>
            <a:ext cx="306606" cy="3689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32903BFD-E14E-1C42-8500-DE25B7B79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61564"/>
            <a:ext cx="9143999" cy="738664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HN" altLang="it-IT" sz="1400" dirty="0">
                <a:solidFill>
                  <a:schemeClr val="bg1"/>
                </a:solidFill>
              </a:rPr>
              <a:t>Ultrasonido de rutina a las</a:t>
            </a:r>
            <a:r>
              <a:rPr lang="en-US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32 vs 36</a:t>
            </a:r>
            <a:r>
              <a:rPr lang="en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semanas de gestación</a:t>
            </a:r>
            <a:r>
              <a:rPr lang="en" altLang="it-IT" sz="1400" dirty="0">
                <a:solidFill>
                  <a:schemeClr val="bg1"/>
                </a:solidFill>
              </a:rPr>
              <a:t>: </a:t>
            </a:r>
            <a:r>
              <a:rPr lang="es-HN" altLang="it-IT" sz="1400" dirty="0">
                <a:solidFill>
                  <a:schemeClr val="bg1"/>
                </a:solidFill>
              </a:rPr>
              <a:t>predicción</a:t>
            </a:r>
            <a:r>
              <a:rPr lang="en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de</a:t>
            </a:r>
            <a:r>
              <a:rPr lang="en-US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neonatos</a:t>
            </a:r>
            <a:r>
              <a:rPr lang="en-US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pequeños para edad gestacional</a:t>
            </a:r>
            <a:r>
              <a:rPr lang="en" altLang="it-IT" sz="1400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>
                <a:solidFill>
                  <a:schemeClr val="bg1"/>
                </a:solidFill>
              </a:rPr>
              <a:t>Ciobanu et al.</a:t>
            </a:r>
            <a:r>
              <a:rPr lang="en-GB" altLang="it-IT" sz="1400" dirty="0">
                <a:solidFill>
                  <a:schemeClr val="bg1"/>
                </a:solidFill>
              </a:rPr>
              <a:t>, UOG 2019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2381031E-6CBE-4A43-8FB7-DB14FE990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1982964"/>
            <a:ext cx="6163750" cy="4830412"/>
          </a:xfrm>
          <a:prstGeom prst="rect">
            <a:avLst/>
          </a:prstGeom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79388" y="1610764"/>
            <a:ext cx="8642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it-IT" sz="2400" b="1" i="0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3720348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3" name="Picture 3" descr="ISUOG-red-bann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UOG revers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5">
            <a:extLst>
              <a:ext uri="{FF2B5EF4-FFF2-40B4-BE49-F238E27FC236}">
                <a16:creationId xmlns:a16="http://schemas.microsoft.com/office/drawing/2014/main" id="{A41FFA82-02B9-6B4B-820A-99CB7C6E5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61564"/>
            <a:ext cx="9143999" cy="738664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HN" altLang="it-IT" sz="1400" dirty="0">
                <a:solidFill>
                  <a:schemeClr val="bg1"/>
                </a:solidFill>
              </a:rPr>
              <a:t>Ultrasonido de rutina a las</a:t>
            </a:r>
            <a:r>
              <a:rPr lang="en-US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32 vs 36</a:t>
            </a:r>
            <a:r>
              <a:rPr lang="en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semanas de gestación</a:t>
            </a:r>
            <a:r>
              <a:rPr lang="en" altLang="it-IT" sz="1400" dirty="0">
                <a:solidFill>
                  <a:schemeClr val="bg1"/>
                </a:solidFill>
              </a:rPr>
              <a:t>: </a:t>
            </a:r>
            <a:r>
              <a:rPr lang="es-HN" altLang="it-IT" sz="1400" dirty="0">
                <a:solidFill>
                  <a:schemeClr val="bg1"/>
                </a:solidFill>
              </a:rPr>
              <a:t>predicción</a:t>
            </a:r>
            <a:r>
              <a:rPr lang="en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de</a:t>
            </a:r>
            <a:r>
              <a:rPr lang="en-US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neonatos</a:t>
            </a:r>
            <a:r>
              <a:rPr lang="en-US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pequeños para edad gestacional</a:t>
            </a:r>
            <a:r>
              <a:rPr lang="en" altLang="it-IT" sz="1400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>
                <a:solidFill>
                  <a:schemeClr val="bg1"/>
                </a:solidFill>
              </a:rPr>
              <a:t>Ciobanu et al.</a:t>
            </a:r>
            <a:r>
              <a:rPr lang="en-GB" altLang="it-IT" sz="1400" dirty="0">
                <a:solidFill>
                  <a:schemeClr val="bg1"/>
                </a:solidFill>
              </a:rPr>
              <a:t>, UOG 2019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4B738F5-824F-9343-82C5-0A964AB6AE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62"/>
          <a:stretch/>
        </p:blipFill>
        <p:spPr>
          <a:xfrm>
            <a:off x="449526" y="1916833"/>
            <a:ext cx="8244946" cy="396044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420A79-BC8A-414F-A23A-180C8AD64AB0}"/>
              </a:ext>
            </a:extLst>
          </p:cNvPr>
          <p:cNvSpPr txBox="1"/>
          <p:nvPr/>
        </p:nvSpPr>
        <p:spPr>
          <a:xfrm>
            <a:off x="107504" y="5864512"/>
            <a:ext cx="9036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600" i="0" dirty="0"/>
              <a:t>Evaluación por EFW &lt; 10</a:t>
            </a:r>
            <a:r>
              <a:rPr lang="es-HN" sz="1600" i="0" baseline="30000" dirty="0"/>
              <a:t>mo</a:t>
            </a:r>
            <a:r>
              <a:rPr lang="es-HN" sz="1600" i="0" dirty="0"/>
              <a:t> percentil a las 35 + 0 a 36 + 6 semanas previsto 70% y 84% de neonatos con peso al nacer &lt; 10</a:t>
            </a:r>
            <a:r>
              <a:rPr lang="es-HN" sz="1600" i="0" baseline="30000" dirty="0"/>
              <a:t>mo</a:t>
            </a:r>
            <a:r>
              <a:rPr lang="es-HN" sz="1600" i="0" dirty="0"/>
              <a:t> y &lt; 3</a:t>
            </a:r>
            <a:r>
              <a:rPr lang="es-HN" sz="1600" i="0" baseline="30000" dirty="0"/>
              <a:t>er </a:t>
            </a:r>
            <a:r>
              <a:rPr lang="es-HN" sz="1600" i="0" dirty="0"/>
              <a:t>percentil, respectivamente, nacidos dentro de 2 semanas después de la evaluación, y los valores respectivos para neonatos nacidos a cualquier etapa después de la evaluación fue de 46% y 65%.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96156" y="1608223"/>
            <a:ext cx="8642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it-IT" sz="2400" b="1" i="0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4103721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33798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9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9">
            <a:extLst>
              <a:ext uri="{FF2B5EF4-FFF2-40B4-BE49-F238E27FC236}">
                <a16:creationId xmlns:a16="http://schemas.microsoft.com/office/drawing/2014/main" id="{9F167E8E-5FA6-BE49-BCAA-D77142CF5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361456"/>
            <a:ext cx="8208912" cy="3682034"/>
          </a:xfrm>
          <a:prstGeom prst="rect">
            <a:avLst/>
          </a:prstGeom>
          <a:solidFill>
            <a:srgbClr val="F0F3FB"/>
          </a:solidFill>
          <a:ln w="19050">
            <a:solidFill>
              <a:srgbClr val="445895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HN" sz="1800" i="0" dirty="0"/>
              <a:t>Predicción de &gt; 85% de neonatos SGA con peso al nacer &lt; 10</a:t>
            </a:r>
            <a:r>
              <a:rPr lang="es-HN" sz="1800" i="0" baseline="30000" dirty="0"/>
              <a:t>mo</a:t>
            </a:r>
            <a:r>
              <a:rPr lang="es-HN" sz="1800" i="0" dirty="0"/>
              <a:t> percentil nacido a cualquier etapa después de la evaluación a las 35 + 0 a 36 + 6 semanas de gestación requiere el uso de EFW &lt; 40</a:t>
            </a:r>
            <a:r>
              <a:rPr lang="es-HN" sz="1800" i="0" baseline="30000" dirty="0"/>
              <a:t>ta</a:t>
            </a:r>
            <a:r>
              <a:rPr lang="es-HN" sz="1800" i="0" dirty="0"/>
              <a:t> percentil.</a:t>
            </a:r>
            <a:r>
              <a:rPr lang="en" sz="1800" i="0" dirty="0"/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" sz="1000" i="0" dirty="0"/>
          </a:p>
          <a:p>
            <a:pPr algn="just">
              <a:lnSpc>
                <a:spcPct val="150000"/>
              </a:lnSpc>
            </a:pPr>
            <a:r>
              <a:rPr lang="es-HN" sz="1800" i="0" dirty="0"/>
              <a:t>Evaluación a este percentil de corte predijo 95% y 99% de neonatos con peso al nacer &lt; 10</a:t>
            </a:r>
            <a:r>
              <a:rPr lang="es-HN" sz="1800" i="0" baseline="30000" dirty="0"/>
              <a:t>mo</a:t>
            </a:r>
            <a:r>
              <a:rPr lang="es-HN" sz="1800" i="0" dirty="0"/>
              <a:t> y &lt; 3</a:t>
            </a:r>
            <a:r>
              <a:rPr lang="es-HN" sz="1800" i="0" baseline="30000" dirty="0"/>
              <a:t>er</a:t>
            </a:r>
            <a:r>
              <a:rPr lang="es-HN" sz="1800" i="0" dirty="0"/>
              <a:t> percentiles, respectivamente, nacidos dentro de 2 semanas después de la evaluación, y los valores respectivos para neonatos nacidos en cualquier etapa después de la evaluación fue de 88% y 94%.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3D3AD445-D3C5-8F46-8BE3-D48E1D4E3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287" y="1815787"/>
            <a:ext cx="45594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it-IT" sz="2400" b="1" i="0" dirty="0"/>
              <a:t>Resultados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514F1376-6682-DA42-8D3D-921469724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61564"/>
            <a:ext cx="9143999" cy="738664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HN" altLang="it-IT" sz="1400" dirty="0">
                <a:solidFill>
                  <a:schemeClr val="bg1"/>
                </a:solidFill>
              </a:rPr>
              <a:t>Ultrasonido de rutina a las</a:t>
            </a:r>
            <a:r>
              <a:rPr lang="en-US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32 vs 36</a:t>
            </a:r>
            <a:r>
              <a:rPr lang="en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semanas de gestación</a:t>
            </a:r>
            <a:r>
              <a:rPr lang="en" altLang="it-IT" sz="1400" dirty="0">
                <a:solidFill>
                  <a:schemeClr val="bg1"/>
                </a:solidFill>
              </a:rPr>
              <a:t>: </a:t>
            </a:r>
            <a:r>
              <a:rPr lang="es-HN" altLang="it-IT" sz="1400" dirty="0">
                <a:solidFill>
                  <a:schemeClr val="bg1"/>
                </a:solidFill>
              </a:rPr>
              <a:t>predicción</a:t>
            </a:r>
            <a:r>
              <a:rPr lang="en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de</a:t>
            </a:r>
            <a:r>
              <a:rPr lang="en-US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neonatos</a:t>
            </a:r>
            <a:r>
              <a:rPr lang="en-US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pequeños para edad gestacional</a:t>
            </a:r>
            <a:r>
              <a:rPr lang="en" altLang="it-IT" sz="1400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>
                <a:solidFill>
                  <a:schemeClr val="bg1"/>
                </a:solidFill>
              </a:rPr>
              <a:t>Ciobanu et al.</a:t>
            </a:r>
            <a:r>
              <a:rPr lang="en-GB" altLang="it-IT" sz="1400" dirty="0">
                <a:solidFill>
                  <a:schemeClr val="bg1"/>
                </a:solidFill>
              </a:rPr>
              <a:t>, UOG 2019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33798" name="Picture 3" descr="ISUOG-red-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9" name="Picture 4" descr="UOG rever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5">
            <a:extLst>
              <a:ext uri="{FF2B5EF4-FFF2-40B4-BE49-F238E27FC236}">
                <a16:creationId xmlns:a16="http://schemas.microsoft.com/office/drawing/2014/main" id="{21C27DCB-307B-F244-8CDC-304A31814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61564"/>
            <a:ext cx="9143999" cy="738664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HN" altLang="it-IT" sz="1400" dirty="0">
                <a:solidFill>
                  <a:schemeClr val="bg1"/>
                </a:solidFill>
              </a:rPr>
              <a:t>Ultrasonido de rutina a las</a:t>
            </a:r>
            <a:r>
              <a:rPr lang="en-US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32 vs 36</a:t>
            </a:r>
            <a:r>
              <a:rPr lang="en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semanas de gestación</a:t>
            </a:r>
            <a:r>
              <a:rPr lang="en" altLang="it-IT" sz="1400" dirty="0">
                <a:solidFill>
                  <a:schemeClr val="bg1"/>
                </a:solidFill>
              </a:rPr>
              <a:t>: </a:t>
            </a:r>
            <a:r>
              <a:rPr lang="es-HN" altLang="it-IT" sz="1400" dirty="0">
                <a:solidFill>
                  <a:schemeClr val="bg1"/>
                </a:solidFill>
              </a:rPr>
              <a:t>predicción</a:t>
            </a:r>
            <a:r>
              <a:rPr lang="en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de</a:t>
            </a:r>
            <a:r>
              <a:rPr lang="en-US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neonatos</a:t>
            </a:r>
            <a:r>
              <a:rPr lang="en-US" altLang="it-IT" sz="1400" dirty="0">
                <a:solidFill>
                  <a:schemeClr val="bg1"/>
                </a:solidFill>
              </a:rPr>
              <a:t> </a:t>
            </a:r>
            <a:r>
              <a:rPr lang="es-HN" altLang="it-IT" sz="1400" dirty="0">
                <a:solidFill>
                  <a:schemeClr val="bg1"/>
                </a:solidFill>
              </a:rPr>
              <a:t>pequeños para edad gestacional</a:t>
            </a:r>
            <a:r>
              <a:rPr lang="en" altLang="it-IT" sz="1400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>
                <a:solidFill>
                  <a:schemeClr val="bg1"/>
                </a:solidFill>
              </a:rPr>
              <a:t>Ciobanu et al.</a:t>
            </a:r>
            <a:r>
              <a:rPr lang="en-GB" altLang="it-IT" sz="1400" dirty="0">
                <a:solidFill>
                  <a:schemeClr val="bg1"/>
                </a:solidFill>
              </a:rPr>
              <a:t>, UOG 2019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928A8418-32BE-474B-A487-6A37AC498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1" y="1686866"/>
            <a:ext cx="6480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HN" altLang="it-IT" sz="2400" b="1" i="0" dirty="0">
                <a:solidFill>
                  <a:srgbClr val="000000"/>
                </a:solidFill>
              </a:rPr>
              <a:t>Discusión</a:t>
            </a: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91FD3785-E4F9-914C-9BCD-EF5E09227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2327531"/>
            <a:ext cx="8496944" cy="4207306"/>
          </a:xfrm>
          <a:prstGeom prst="rect">
            <a:avLst/>
          </a:prstGeom>
          <a:solidFill>
            <a:srgbClr val="F0F3FB"/>
          </a:solidFill>
          <a:ln w="19050">
            <a:solidFill>
              <a:srgbClr val="445895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HN" sz="1800" i="0" dirty="0"/>
              <a:t>El desempeño predictivo para un neonato SGA de la valoración ultrasonográfica rutinaria durante el tercer trimestre es mayor si: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HN" sz="1600" i="0" dirty="0"/>
              <a:t>El ultrasonido se realiza a las 35 + 0 a 36 + 6 mas que a las 31 + 0 a 33 + 6 semanas de gestación;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HN" sz="1600" i="0" dirty="0"/>
              <a:t>El método de evaluación es EFW mas que el AC fetal;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HN" sz="1600" i="0" dirty="0"/>
              <a:t>La medida de resultado es el peso al nacer &lt; 3</a:t>
            </a:r>
            <a:r>
              <a:rPr lang="es-HN" sz="1600" i="0" baseline="30000" dirty="0"/>
              <a:t>er</a:t>
            </a:r>
            <a:r>
              <a:rPr lang="es-HN" sz="1600" i="0" dirty="0"/>
              <a:t> mas que &lt; 10</a:t>
            </a:r>
            <a:r>
              <a:rPr lang="es-HN" sz="1600" i="0" baseline="30000" dirty="0"/>
              <a:t>mo</a:t>
            </a:r>
            <a:r>
              <a:rPr lang="es-HN" sz="1600" i="0" dirty="0"/>
              <a:t> percentil;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HN" sz="1600" i="0" dirty="0"/>
              <a:t>Parto ocurre dentro de las 2 semanas mas que a cualquier etapa después de la evaluación.</a:t>
            </a:r>
            <a:r>
              <a:rPr lang="en" sz="1600" i="0" dirty="0"/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HN" sz="1000" i="0" dirty="0"/>
          </a:p>
          <a:p>
            <a:pPr algn="just"/>
            <a:r>
              <a:rPr lang="es-HN" sz="1800" i="0" dirty="0"/>
              <a:t>Predicción de neonato SGA por EFW &lt; 10</a:t>
            </a:r>
            <a:r>
              <a:rPr lang="es-HN" sz="1800" i="0" baseline="30000" dirty="0"/>
              <a:t>mo</a:t>
            </a:r>
            <a:r>
              <a:rPr lang="es-HN" sz="1800" i="0" dirty="0"/>
              <a:t> percentil es modesta y la  predicción de &gt; 85% de los casos a las 35 + 0 a 36 + 6 semanas de gestación necesita el uso de EFW &lt; 40</a:t>
            </a:r>
            <a:r>
              <a:rPr lang="es-HN" sz="1800" i="0" baseline="30000" dirty="0"/>
              <a:t>ta</a:t>
            </a:r>
            <a:r>
              <a:rPr lang="es-HN" sz="1800" i="0" dirty="0"/>
              <a:t>  percentil.</a:t>
            </a:r>
          </a:p>
        </p:txBody>
      </p:sp>
    </p:spTree>
    <p:extLst>
      <p:ext uri="{BB962C8B-B14F-4D97-AF65-F5344CB8AC3E}">
        <p14:creationId xmlns:p14="http://schemas.microsoft.com/office/powerpoint/2010/main" val="261746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41311</TotalTime>
  <Words>644</Words>
  <Application>Microsoft Office PowerPoint</Application>
  <PresentationFormat>On-screen Show (4:3)</PresentationFormat>
  <Paragraphs>86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Default Design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ISUOGUSR</dc:creator>
  <cp:lastModifiedBy>Renata Kotsia</cp:lastModifiedBy>
  <cp:revision>855</cp:revision>
  <cp:lastPrinted>2011-09-13T15:07:48Z</cp:lastPrinted>
  <dcterms:created xsi:type="dcterms:W3CDTF">2016-05-13T18:06:14Z</dcterms:created>
  <dcterms:modified xsi:type="dcterms:W3CDTF">2019-07-04T14:23:14Z</dcterms:modified>
</cp:coreProperties>
</file>