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812" r:id="rId2"/>
  </p:sldMasterIdLst>
  <p:notesMasterIdLst>
    <p:notesMasterId r:id="rId25"/>
  </p:notesMasterIdLst>
  <p:sldIdLst>
    <p:sldId id="329" r:id="rId3"/>
    <p:sldId id="350" r:id="rId4"/>
    <p:sldId id="349" r:id="rId5"/>
    <p:sldId id="384" r:id="rId6"/>
    <p:sldId id="378" r:id="rId7"/>
    <p:sldId id="352" r:id="rId8"/>
    <p:sldId id="388" r:id="rId9"/>
    <p:sldId id="377" r:id="rId10"/>
    <p:sldId id="379" r:id="rId11"/>
    <p:sldId id="370" r:id="rId12"/>
    <p:sldId id="392" r:id="rId13"/>
    <p:sldId id="389" r:id="rId14"/>
    <p:sldId id="390" r:id="rId15"/>
    <p:sldId id="386" r:id="rId16"/>
    <p:sldId id="395" r:id="rId17"/>
    <p:sldId id="387" r:id="rId18"/>
    <p:sldId id="380" r:id="rId19"/>
    <p:sldId id="353" r:id="rId20"/>
    <p:sldId id="381" r:id="rId21"/>
    <p:sldId id="382" r:id="rId22"/>
    <p:sldId id="383" r:id="rId23"/>
    <p:sldId id="371" r:id="rId24"/>
  </p:sldIdLst>
  <p:sldSz cx="9144000" cy="6858000" type="screen4x3"/>
  <p:notesSz cx="6761163" cy="9942513"/>
  <p:defaultTextStyle>
    <a:defPPr>
      <a:defRPr lang="en-GB"/>
    </a:defPPr>
    <a:lvl1pPr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6E4"/>
    <a:srgbClr val="EADEE7"/>
    <a:srgbClr val="ED1D24"/>
    <a:srgbClr val="445895"/>
    <a:srgbClr val="CDDEFF"/>
    <a:srgbClr val="002060"/>
    <a:srgbClr val="F0F3FB"/>
    <a:srgbClr val="E2E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3897" autoAdjust="0"/>
    <p:restoredTop sz="97510" autoAdjust="0"/>
  </p:normalViewPr>
  <p:slideViewPr>
    <p:cSldViewPr>
      <p:cViewPr>
        <p:scale>
          <a:sx n="100" d="100"/>
          <a:sy n="100" d="100"/>
        </p:scale>
        <p:origin x="-2814" y="-4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hangingPunct="1">
              <a:defRPr sz="1200" i="0">
                <a:latin typeface="Arial" charset="0"/>
              </a:defRPr>
            </a:lvl1pPr>
          </a:lstStyle>
          <a:p>
            <a:pPr>
              <a:defRPr/>
            </a:pPr>
            <a:endParaRPr lang="it-IT" dirty="0"/>
          </a:p>
        </p:txBody>
      </p:sp>
      <p:sp>
        <p:nvSpPr>
          <p:cNvPr id="3" name="Segnaposto data 2"/>
          <p:cNvSpPr>
            <a:spLocks noGrp="1"/>
          </p:cNvSpPr>
          <p:nvPr>
            <p:ph type="dt" idx="1"/>
          </p:nvPr>
        </p:nvSpPr>
        <p:spPr>
          <a:xfrm>
            <a:off x="3829050" y="0"/>
            <a:ext cx="2930525" cy="496888"/>
          </a:xfrm>
          <a:prstGeom prst="rect">
            <a:avLst/>
          </a:prstGeom>
        </p:spPr>
        <p:txBody>
          <a:bodyPr vert="horz" lIns="91440" tIns="45720" rIns="91440" bIns="45720" rtlCol="0"/>
          <a:lstStyle>
            <a:lvl1pPr algn="r" eaLnBrk="1" hangingPunct="1">
              <a:defRPr sz="1200" i="0">
                <a:latin typeface="Arial" charset="0"/>
              </a:defRPr>
            </a:lvl1pPr>
          </a:lstStyle>
          <a:p>
            <a:pPr>
              <a:defRPr/>
            </a:pPr>
            <a:fld id="{E85DC6F2-61F7-47F7-BDDB-8773C9C1B552}" type="datetimeFigureOut">
              <a:rPr lang="it-IT"/>
              <a:pPr>
                <a:defRPr/>
              </a:pPr>
              <a:t>30/03/2017</a:t>
            </a:fld>
            <a:endParaRPr lang="it-IT" dirty="0"/>
          </a:p>
        </p:txBody>
      </p:sp>
      <p:sp>
        <p:nvSpPr>
          <p:cNvPr id="4" name="Segnaposto immagine diapositiva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it-IT" noProof="0" dirty="0"/>
          </a:p>
        </p:txBody>
      </p:sp>
      <p:sp>
        <p:nvSpPr>
          <p:cNvPr id="5" name="Segnaposto note 4"/>
          <p:cNvSpPr>
            <a:spLocks noGrp="1"/>
          </p:cNvSpPr>
          <p:nvPr>
            <p:ph type="body" sz="quarter" idx="3"/>
          </p:nvPr>
        </p:nvSpPr>
        <p:spPr>
          <a:xfrm>
            <a:off x="676275" y="4722813"/>
            <a:ext cx="5408613" cy="4473575"/>
          </a:xfrm>
          <a:prstGeom prst="rect">
            <a:avLst/>
          </a:prstGeom>
        </p:spPr>
        <p:txBody>
          <a:bodyPr vert="horz" lIns="91440" tIns="45720" rIns="91440" bIns="45720"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eaLnBrk="1" hangingPunct="1">
              <a:defRPr sz="1200" i="0">
                <a:latin typeface="Arial" charset="0"/>
              </a:defRPr>
            </a:lvl1pPr>
          </a:lstStyle>
          <a:p>
            <a:pPr>
              <a:defRPr/>
            </a:pPr>
            <a:endParaRPr lang="it-IT" dirty="0"/>
          </a:p>
        </p:txBody>
      </p:sp>
      <p:sp>
        <p:nvSpPr>
          <p:cNvPr id="7" name="Segnaposto numero diapositiva 6"/>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i="0">
                <a:cs typeface="Arial" panose="020B0604020202020204" pitchFamily="34" charset="0"/>
              </a:defRPr>
            </a:lvl1pPr>
          </a:lstStyle>
          <a:p>
            <a:pPr>
              <a:defRPr/>
            </a:pPr>
            <a:fld id="{7A07579C-B849-46E4-81D5-095676F8793D}" type="slidenum">
              <a:rPr lang="en-US"/>
              <a:pPr>
                <a:defRPr/>
              </a:pPr>
              <a:t>‹#›</a:t>
            </a:fld>
            <a:endParaRPr lang="it-IT" dirty="0">
              <a:cs typeface="+mn-cs"/>
            </a:endParaRPr>
          </a:p>
        </p:txBody>
      </p:sp>
    </p:spTree>
    <p:extLst>
      <p:ext uri="{BB962C8B-B14F-4D97-AF65-F5344CB8AC3E}">
        <p14:creationId xmlns:p14="http://schemas.microsoft.com/office/powerpoint/2010/main" val="2362969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D345E7-095D-4628-A017-2AA883E147ED}" type="slidenum">
              <a:rPr lang="en-GB" altLang="it-IT" smtClean="0">
                <a:solidFill>
                  <a:srgbClr val="000000"/>
                </a:solidFill>
                <a:latin typeface="Arial" panose="020B0604020202020204" pitchFamily="34" charset="0"/>
              </a:rPr>
              <a:pPr>
                <a:spcBef>
                  <a:spcPct val="0"/>
                </a:spcBef>
              </a:pPr>
              <a:t>1</a:t>
            </a:fld>
            <a:endParaRPr lang="en-GB" altLang="it-IT" dirty="0">
              <a:solidFill>
                <a:srgbClr val="000000"/>
              </a:solidFill>
              <a:latin typeface="Arial" panose="020B0604020202020204" pitchFamily="34"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it-IT" dirty="0"/>
          </a:p>
        </p:txBody>
      </p:sp>
    </p:spTree>
    <p:extLst>
      <p:ext uri="{BB962C8B-B14F-4D97-AF65-F5344CB8AC3E}">
        <p14:creationId xmlns:p14="http://schemas.microsoft.com/office/powerpoint/2010/main" val="254650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2532"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EC641F3-085E-404A-B442-0231AFD4B84A}" type="slidenum">
              <a:rPr lang="x-none" altLang="it-IT" i="0">
                <a:solidFill>
                  <a:srgbClr val="000000"/>
                </a:solidFill>
                <a:latin typeface="Arial" panose="020B0604020202020204" pitchFamily="34" charset="0"/>
              </a:rPr>
              <a:pPr algn="r" eaLnBrk="1" hangingPunct="1">
                <a:spcBef>
                  <a:spcPct val="0"/>
                </a:spcBef>
              </a:pPr>
              <a:t>2</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947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4580"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CE584FA-CD33-4012-8C28-E8FE9CE9CBC9}" type="slidenum">
              <a:rPr lang="x-none" altLang="it-IT" i="0">
                <a:solidFill>
                  <a:srgbClr val="000000"/>
                </a:solidFill>
                <a:latin typeface="Arial" panose="020B0604020202020204" pitchFamily="34" charset="0"/>
              </a:rPr>
              <a:pPr algn="r" eaLnBrk="1" hangingPunct="1">
                <a:spcBef>
                  <a:spcPct val="0"/>
                </a:spcBef>
              </a:pPr>
              <a:t>3</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3555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30724"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1EB534B-8D8E-4508-AEC5-73920049AD32}" type="slidenum">
              <a:rPr lang="x-none" altLang="it-IT" i="0">
                <a:solidFill>
                  <a:srgbClr val="000000"/>
                </a:solidFill>
                <a:latin typeface="Arial" panose="020B0604020202020204" pitchFamily="34" charset="0"/>
              </a:rPr>
              <a:pPr algn="r" eaLnBrk="1" hangingPunct="1">
                <a:spcBef>
                  <a:spcPct val="0"/>
                </a:spcBef>
              </a:pPr>
              <a:t>6</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0489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30724"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1EB534B-8D8E-4508-AEC5-73920049AD32}" type="slidenum">
              <a:rPr lang="x-none" altLang="it-IT" i="0">
                <a:solidFill>
                  <a:srgbClr val="000000"/>
                </a:solidFill>
                <a:latin typeface="Arial" panose="020B0604020202020204" pitchFamily="34" charset="0"/>
              </a:rPr>
              <a:pPr algn="r" eaLnBrk="1" hangingPunct="1">
                <a:spcBef>
                  <a:spcPct val="0"/>
                </a:spcBef>
              </a:pPr>
              <a:t>10</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2249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34820"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A44F31C-2D1F-4EC9-B3F1-334B594AA577}" type="slidenum">
              <a:rPr lang="x-none" altLang="it-IT" i="0">
                <a:solidFill>
                  <a:srgbClr val="000000"/>
                </a:solidFill>
                <a:latin typeface="Arial" panose="020B0604020202020204" pitchFamily="34" charset="0"/>
              </a:rPr>
              <a:pPr algn="r" eaLnBrk="1" hangingPunct="1">
                <a:spcBef>
                  <a:spcPct val="0"/>
                </a:spcBef>
              </a:pPr>
              <a:t>18</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868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59396"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D62B56D-1B15-44DE-B517-41FD56C48F94}" type="slidenum">
              <a:rPr lang="x-none" altLang="it-IT" i="0">
                <a:solidFill>
                  <a:srgbClr val="000000"/>
                </a:solidFill>
                <a:latin typeface="Arial" panose="020B0604020202020204" pitchFamily="34" charset="0"/>
              </a:rPr>
              <a:pPr algn="r" eaLnBrk="1" hangingPunct="1">
                <a:spcBef>
                  <a:spcPct val="0"/>
                </a:spcBef>
              </a:pPr>
              <a:t>22</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4301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DE3EC82-1B01-4E61-8144-D6203CB61C62}" type="slidenum">
              <a:rPr lang="en-US"/>
              <a:pPr>
                <a:defRPr/>
              </a:pPr>
              <a:t>‹#›</a:t>
            </a:fld>
            <a:endParaRPr lang="en-GB" dirty="0"/>
          </a:p>
        </p:txBody>
      </p:sp>
    </p:spTree>
    <p:extLst>
      <p:ext uri="{BB962C8B-B14F-4D97-AF65-F5344CB8AC3E}">
        <p14:creationId xmlns:p14="http://schemas.microsoft.com/office/powerpoint/2010/main" val="4240175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40D8DF2-7700-485C-A24B-6C4C21AB59CF}" type="slidenum">
              <a:rPr lang="en-US"/>
              <a:pPr>
                <a:defRPr/>
              </a:pPr>
              <a:t>‹#›</a:t>
            </a:fld>
            <a:endParaRPr lang="en-GB" dirty="0"/>
          </a:p>
        </p:txBody>
      </p:sp>
    </p:spTree>
    <p:extLst>
      <p:ext uri="{BB962C8B-B14F-4D97-AF65-F5344CB8AC3E}">
        <p14:creationId xmlns:p14="http://schemas.microsoft.com/office/powerpoint/2010/main" val="387803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07C36B0-32BF-4C1D-8B14-A851CC5C51F3}" type="slidenum">
              <a:rPr lang="en-US"/>
              <a:pPr>
                <a:defRPr/>
              </a:pPr>
              <a:t>‹#›</a:t>
            </a:fld>
            <a:endParaRPr lang="en-GB" dirty="0"/>
          </a:p>
        </p:txBody>
      </p:sp>
    </p:spTree>
    <p:extLst>
      <p:ext uri="{BB962C8B-B14F-4D97-AF65-F5344CB8AC3E}">
        <p14:creationId xmlns:p14="http://schemas.microsoft.com/office/powerpoint/2010/main" val="1603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3093B851-8467-4832-92CA-ED9F07BADCA2}" type="slidenum">
              <a:rPr lang="en-GB"/>
              <a:pPr>
                <a:defRPr/>
              </a:pPr>
              <a:t>‹#›</a:t>
            </a:fld>
            <a:endParaRPr lang="en-GB" dirty="0"/>
          </a:p>
        </p:txBody>
      </p:sp>
    </p:spTree>
    <p:extLst>
      <p:ext uri="{BB962C8B-B14F-4D97-AF65-F5344CB8AC3E}">
        <p14:creationId xmlns:p14="http://schemas.microsoft.com/office/powerpoint/2010/main" val="644433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2054CE0B-E619-4A04-AFDC-98E880E5E2AC}" type="slidenum">
              <a:rPr lang="en-GB"/>
              <a:pPr>
                <a:defRPr/>
              </a:pPr>
              <a:t>‹#›</a:t>
            </a:fld>
            <a:endParaRPr lang="en-GB" dirty="0"/>
          </a:p>
        </p:txBody>
      </p:sp>
    </p:spTree>
    <p:extLst>
      <p:ext uri="{BB962C8B-B14F-4D97-AF65-F5344CB8AC3E}">
        <p14:creationId xmlns:p14="http://schemas.microsoft.com/office/powerpoint/2010/main" val="271767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A4AD40B0-C877-4B88-B941-F24B4AD5AAE9}" type="slidenum">
              <a:rPr lang="en-GB"/>
              <a:pPr>
                <a:defRPr/>
              </a:pPr>
              <a:t>‹#›</a:t>
            </a:fld>
            <a:endParaRPr lang="en-GB" dirty="0"/>
          </a:p>
        </p:txBody>
      </p:sp>
    </p:spTree>
    <p:extLst>
      <p:ext uri="{BB962C8B-B14F-4D97-AF65-F5344CB8AC3E}">
        <p14:creationId xmlns:p14="http://schemas.microsoft.com/office/powerpoint/2010/main" val="2110194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82DC06DB-2521-444A-8DBE-D0AA6A95A11A}" type="slidenum">
              <a:rPr lang="en-GB"/>
              <a:pPr>
                <a:defRPr/>
              </a:pPr>
              <a:t>‹#›</a:t>
            </a:fld>
            <a:endParaRPr lang="en-GB" dirty="0"/>
          </a:p>
        </p:txBody>
      </p:sp>
    </p:spTree>
    <p:extLst>
      <p:ext uri="{BB962C8B-B14F-4D97-AF65-F5344CB8AC3E}">
        <p14:creationId xmlns:p14="http://schemas.microsoft.com/office/powerpoint/2010/main" val="1042767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8"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a:lvl1pPr>
          </a:lstStyle>
          <a:p>
            <a:pPr>
              <a:defRPr/>
            </a:pPr>
            <a:fld id="{963F55CC-90EC-4ED1-B27D-C5BB50F5A40C}" type="slidenum">
              <a:rPr lang="en-GB"/>
              <a:pPr>
                <a:defRPr/>
              </a:pPr>
              <a:t>‹#›</a:t>
            </a:fld>
            <a:endParaRPr lang="en-GB" dirty="0"/>
          </a:p>
        </p:txBody>
      </p:sp>
    </p:spTree>
    <p:extLst>
      <p:ext uri="{BB962C8B-B14F-4D97-AF65-F5344CB8AC3E}">
        <p14:creationId xmlns:p14="http://schemas.microsoft.com/office/powerpoint/2010/main" val="734762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4"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5" name="Rectangle 6"/>
          <p:cNvSpPr>
            <a:spLocks noGrp="1" noChangeArrowheads="1"/>
          </p:cNvSpPr>
          <p:nvPr>
            <p:ph type="sldNum" sz="quarter" idx="12"/>
          </p:nvPr>
        </p:nvSpPr>
        <p:spPr/>
        <p:txBody>
          <a:bodyPr/>
          <a:lstStyle>
            <a:lvl1pPr>
              <a:defRPr/>
            </a:lvl1pPr>
          </a:lstStyle>
          <a:p>
            <a:pPr>
              <a:defRPr/>
            </a:pPr>
            <a:fld id="{E6D1B118-3A41-4160-BC46-15821FE16282}" type="slidenum">
              <a:rPr lang="en-GB"/>
              <a:pPr>
                <a:defRPr/>
              </a:pPr>
              <a:t>‹#›</a:t>
            </a:fld>
            <a:endParaRPr lang="en-GB" dirty="0"/>
          </a:p>
        </p:txBody>
      </p:sp>
    </p:spTree>
    <p:extLst>
      <p:ext uri="{BB962C8B-B14F-4D97-AF65-F5344CB8AC3E}">
        <p14:creationId xmlns:p14="http://schemas.microsoft.com/office/powerpoint/2010/main" val="503824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3"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4" name="Rectangle 6"/>
          <p:cNvSpPr>
            <a:spLocks noGrp="1" noChangeArrowheads="1"/>
          </p:cNvSpPr>
          <p:nvPr>
            <p:ph type="sldNum" sz="quarter" idx="12"/>
          </p:nvPr>
        </p:nvSpPr>
        <p:spPr/>
        <p:txBody>
          <a:bodyPr/>
          <a:lstStyle>
            <a:lvl1pPr>
              <a:defRPr/>
            </a:lvl1pPr>
          </a:lstStyle>
          <a:p>
            <a:pPr>
              <a:defRPr/>
            </a:pPr>
            <a:fld id="{4335A405-2C77-4A47-9402-95622389C786}" type="slidenum">
              <a:rPr lang="en-GB"/>
              <a:pPr>
                <a:defRPr/>
              </a:pPr>
              <a:t>‹#›</a:t>
            </a:fld>
            <a:endParaRPr lang="en-GB" dirty="0"/>
          </a:p>
        </p:txBody>
      </p:sp>
    </p:spTree>
    <p:extLst>
      <p:ext uri="{BB962C8B-B14F-4D97-AF65-F5344CB8AC3E}">
        <p14:creationId xmlns:p14="http://schemas.microsoft.com/office/powerpoint/2010/main" val="2175782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37066658-6B9B-46F2-8D64-99C8FA404B39}" type="slidenum">
              <a:rPr lang="en-GB"/>
              <a:pPr>
                <a:defRPr/>
              </a:pPr>
              <a:t>‹#›</a:t>
            </a:fld>
            <a:endParaRPr lang="en-GB" dirty="0"/>
          </a:p>
        </p:txBody>
      </p:sp>
    </p:spTree>
    <p:extLst>
      <p:ext uri="{BB962C8B-B14F-4D97-AF65-F5344CB8AC3E}">
        <p14:creationId xmlns:p14="http://schemas.microsoft.com/office/powerpoint/2010/main" val="1027852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7C909CB6-6D70-440F-BE29-455026851B21}" type="slidenum">
              <a:rPr lang="en-US"/>
              <a:pPr>
                <a:defRPr/>
              </a:pPr>
              <a:t>‹#›</a:t>
            </a:fld>
            <a:endParaRPr lang="en-GB" dirty="0"/>
          </a:p>
        </p:txBody>
      </p:sp>
    </p:spTree>
    <p:extLst>
      <p:ext uri="{BB962C8B-B14F-4D97-AF65-F5344CB8AC3E}">
        <p14:creationId xmlns:p14="http://schemas.microsoft.com/office/powerpoint/2010/main" val="1092686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2E61DCDB-A505-4D00-A47A-42AB4F4F12DF}" type="slidenum">
              <a:rPr lang="en-GB"/>
              <a:pPr>
                <a:defRPr/>
              </a:pPr>
              <a:t>‹#›</a:t>
            </a:fld>
            <a:endParaRPr lang="en-GB" dirty="0"/>
          </a:p>
        </p:txBody>
      </p:sp>
    </p:spTree>
    <p:extLst>
      <p:ext uri="{BB962C8B-B14F-4D97-AF65-F5344CB8AC3E}">
        <p14:creationId xmlns:p14="http://schemas.microsoft.com/office/powerpoint/2010/main" val="4096172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79A8D181-7187-4539-95BF-29D4AC90ABA5}" type="slidenum">
              <a:rPr lang="en-GB"/>
              <a:pPr>
                <a:defRPr/>
              </a:pPr>
              <a:t>‹#›</a:t>
            </a:fld>
            <a:endParaRPr lang="en-GB" dirty="0"/>
          </a:p>
        </p:txBody>
      </p:sp>
    </p:spTree>
    <p:extLst>
      <p:ext uri="{BB962C8B-B14F-4D97-AF65-F5344CB8AC3E}">
        <p14:creationId xmlns:p14="http://schemas.microsoft.com/office/powerpoint/2010/main" val="1388947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2AA5E476-6F4A-42B8-8255-3D7FB57E1F99}" type="slidenum">
              <a:rPr lang="en-GB"/>
              <a:pPr>
                <a:defRPr/>
              </a:pPr>
              <a:t>‹#›</a:t>
            </a:fld>
            <a:endParaRPr lang="en-GB" dirty="0"/>
          </a:p>
        </p:txBody>
      </p:sp>
    </p:spTree>
    <p:extLst>
      <p:ext uri="{BB962C8B-B14F-4D97-AF65-F5344CB8AC3E}">
        <p14:creationId xmlns:p14="http://schemas.microsoft.com/office/powerpoint/2010/main" val="2751626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7007470-8E3A-4B11-89EA-065FF43B9312}" type="slidenum">
              <a:rPr lang="en-US"/>
              <a:pPr>
                <a:defRPr/>
              </a:pPr>
              <a:t>‹#›</a:t>
            </a:fld>
            <a:endParaRPr lang="en-GB" dirty="0"/>
          </a:p>
        </p:txBody>
      </p:sp>
    </p:spTree>
    <p:extLst>
      <p:ext uri="{BB962C8B-B14F-4D97-AF65-F5344CB8AC3E}">
        <p14:creationId xmlns:p14="http://schemas.microsoft.com/office/powerpoint/2010/main" val="2797632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7803EB94-954C-42B7-BC7B-F6998BFAAE35}" type="slidenum">
              <a:rPr lang="en-US"/>
              <a:pPr>
                <a:defRPr/>
              </a:pPr>
              <a:t>‹#›</a:t>
            </a:fld>
            <a:endParaRPr lang="en-GB" dirty="0"/>
          </a:p>
        </p:txBody>
      </p:sp>
    </p:spTree>
    <p:extLst>
      <p:ext uri="{BB962C8B-B14F-4D97-AF65-F5344CB8AC3E}">
        <p14:creationId xmlns:p14="http://schemas.microsoft.com/office/powerpoint/2010/main" val="134588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43178C1A-D1D9-4F7B-859A-60F116829842}" type="slidenum">
              <a:rPr lang="en-US"/>
              <a:pPr>
                <a:defRPr/>
              </a:pPr>
              <a:t>‹#›</a:t>
            </a:fld>
            <a:endParaRPr lang="en-GB" dirty="0"/>
          </a:p>
        </p:txBody>
      </p:sp>
    </p:spTree>
    <p:extLst>
      <p:ext uri="{BB962C8B-B14F-4D97-AF65-F5344CB8AC3E}">
        <p14:creationId xmlns:p14="http://schemas.microsoft.com/office/powerpoint/2010/main" val="3660489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E389177E-B0CC-4BAA-86B1-C7EC57F86527}" type="slidenum">
              <a:rPr lang="en-US"/>
              <a:pPr>
                <a:defRPr/>
              </a:pPr>
              <a:t>‹#›</a:t>
            </a:fld>
            <a:endParaRPr lang="en-GB" dirty="0"/>
          </a:p>
        </p:txBody>
      </p:sp>
    </p:spTree>
    <p:extLst>
      <p:ext uri="{BB962C8B-B14F-4D97-AF65-F5344CB8AC3E}">
        <p14:creationId xmlns:p14="http://schemas.microsoft.com/office/powerpoint/2010/main" val="989769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7C3A35F0-57CA-4226-B22C-AEDC13518215}" type="slidenum">
              <a:rPr lang="en-US"/>
              <a:pPr>
                <a:defRPr/>
              </a:pPr>
              <a:t>‹#›</a:t>
            </a:fld>
            <a:endParaRPr lang="en-GB" dirty="0"/>
          </a:p>
        </p:txBody>
      </p:sp>
    </p:spTree>
    <p:extLst>
      <p:ext uri="{BB962C8B-B14F-4D97-AF65-F5344CB8AC3E}">
        <p14:creationId xmlns:p14="http://schemas.microsoft.com/office/powerpoint/2010/main" val="40684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D0913055-48F1-4760-A228-BF2BB82244EF}" type="slidenum">
              <a:rPr lang="en-US"/>
              <a:pPr>
                <a:defRPr/>
              </a:pPr>
              <a:t>‹#›</a:t>
            </a:fld>
            <a:endParaRPr lang="en-GB" dirty="0"/>
          </a:p>
        </p:txBody>
      </p:sp>
    </p:spTree>
    <p:extLst>
      <p:ext uri="{BB962C8B-B14F-4D97-AF65-F5344CB8AC3E}">
        <p14:creationId xmlns:p14="http://schemas.microsoft.com/office/powerpoint/2010/main" val="74100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6695BB04-7A9D-4F2A-9B1F-9B9D5AF2E16F}" type="slidenum">
              <a:rPr lang="en-US"/>
              <a:pPr>
                <a:defRPr/>
              </a:pPr>
              <a:t>‹#›</a:t>
            </a:fld>
            <a:endParaRPr lang="en-GB" dirty="0"/>
          </a:p>
        </p:txBody>
      </p:sp>
    </p:spTree>
    <p:extLst>
      <p:ext uri="{BB962C8B-B14F-4D97-AF65-F5344CB8AC3E}">
        <p14:creationId xmlns:p14="http://schemas.microsoft.com/office/powerpoint/2010/main" val="21298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it-IT"/>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a:t>Click to edit Master text styles</a:t>
            </a:r>
          </a:p>
          <a:p>
            <a:pPr lvl="1"/>
            <a:r>
              <a:rPr lang="en-GB" altLang="it-IT"/>
              <a:t>Second level</a:t>
            </a:r>
          </a:p>
          <a:p>
            <a:pPr lvl="2"/>
            <a:r>
              <a:rPr lang="en-GB" altLang="it-IT"/>
              <a:t>Third level</a:t>
            </a:r>
          </a:p>
          <a:p>
            <a:pPr lvl="3"/>
            <a:r>
              <a:rPr lang="en-GB" altLang="it-IT"/>
              <a:t>Fourth level</a:t>
            </a:r>
          </a:p>
          <a:p>
            <a:pPr lvl="4"/>
            <a:r>
              <a:rPr lang="en-GB" altLang="it-IT"/>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i="0">
                <a:latin typeface="Arial" charset="0"/>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defRPr>
            </a:lvl1pPr>
          </a:lstStyle>
          <a:p>
            <a:pPr>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i="0">
                <a:cs typeface="Arial" panose="020B0604020202020204" pitchFamily="34" charset="0"/>
              </a:defRPr>
            </a:lvl1pPr>
          </a:lstStyle>
          <a:p>
            <a:pPr>
              <a:defRPr/>
            </a:pPr>
            <a:fld id="{E13D8571-8C07-428E-A66A-16124D03FB04}" type="slidenum">
              <a:rPr lang="en-US"/>
              <a:pPr>
                <a:defRPr/>
              </a:pPr>
              <a:t>‹#›</a:t>
            </a:fld>
            <a:endParaRPr lang="en-GB" dirty="0"/>
          </a:p>
        </p:txBody>
      </p:sp>
    </p:spTree>
  </p:cSld>
  <p:clrMap bg1="lt1" tx1="dk1" bg2="lt2" tx2="dk2" accent1="accent1" accent2="accent2" accent3="accent3" accent4="accent4" accent5="accent5" accent6="accent6" hlink="hlink" folHlink="folHlink"/>
  <p:sldLayoutIdLst>
    <p:sldLayoutId id="2147487585" r:id="rId1"/>
    <p:sldLayoutId id="2147487586" r:id="rId2"/>
    <p:sldLayoutId id="2147487587" r:id="rId3"/>
    <p:sldLayoutId id="2147487588" r:id="rId4"/>
    <p:sldLayoutId id="2147487589" r:id="rId5"/>
    <p:sldLayoutId id="2147487590" r:id="rId6"/>
    <p:sldLayoutId id="2147487591" r:id="rId7"/>
    <p:sldLayoutId id="2147487592" r:id="rId8"/>
    <p:sldLayoutId id="2147487593" r:id="rId9"/>
    <p:sldLayoutId id="2147487594" r:id="rId10"/>
    <p:sldLayoutId id="21474875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it-IT"/>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a:t>Click to edit Master text styles</a:t>
            </a:r>
          </a:p>
          <a:p>
            <a:pPr lvl="1"/>
            <a:r>
              <a:rPr lang="en-GB" altLang="it-IT"/>
              <a:t>Second level</a:t>
            </a:r>
          </a:p>
          <a:p>
            <a:pPr lvl="2"/>
            <a:r>
              <a:rPr lang="en-GB" altLang="it-IT"/>
              <a:t>Third level</a:t>
            </a:r>
          </a:p>
          <a:p>
            <a:pPr lvl="3"/>
            <a:r>
              <a:rPr lang="en-GB" altLang="it-IT"/>
              <a:t>Fourth level</a:t>
            </a:r>
          </a:p>
          <a:p>
            <a:pPr lvl="4"/>
            <a:r>
              <a:rPr lang="en-GB" altLang="it-IT"/>
              <a:t>Fifth level</a:t>
            </a:r>
          </a:p>
        </p:txBody>
      </p:sp>
      <p:sp>
        <p:nvSpPr>
          <p:cNvPr id="675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i="0">
                <a:solidFill>
                  <a:srgbClr val="000000"/>
                </a:solidFill>
                <a:latin typeface="Arial" charset="0"/>
                <a:cs typeface="Arial" charset="0"/>
              </a:defRPr>
            </a:lvl1pPr>
          </a:lstStyle>
          <a:p>
            <a:pPr>
              <a:defRPr/>
            </a:pPr>
            <a:endParaRPr lang="en-GB" dirty="0"/>
          </a:p>
        </p:txBody>
      </p:sp>
      <p:sp>
        <p:nvSpPr>
          <p:cNvPr id="675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cs typeface="Arial" charset="0"/>
              </a:defRPr>
            </a:lvl1pPr>
          </a:lstStyle>
          <a:p>
            <a:pPr>
              <a:defRPr/>
            </a:pPr>
            <a:endParaRPr lang="en-GB" dirty="0"/>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a:solidFill>
                  <a:srgbClr val="000000"/>
                </a:solidFill>
                <a:cs typeface="Arial" panose="020B0604020202020204" pitchFamily="34" charset="0"/>
              </a:defRPr>
            </a:lvl1pPr>
          </a:lstStyle>
          <a:p>
            <a:pPr>
              <a:defRPr/>
            </a:pPr>
            <a:fld id="{D62B089E-E7A4-431C-A446-EF849B64A322}"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7618" r:id="rId1"/>
    <p:sldLayoutId id="2147487619" r:id="rId2"/>
    <p:sldLayoutId id="2147487620" r:id="rId3"/>
    <p:sldLayoutId id="2147487621" r:id="rId4"/>
    <p:sldLayoutId id="2147487622" r:id="rId5"/>
    <p:sldLayoutId id="2147487623" r:id="rId6"/>
    <p:sldLayoutId id="2147487624" r:id="rId7"/>
    <p:sldLayoutId id="2147487625" r:id="rId8"/>
    <p:sldLayoutId id="2147487626" r:id="rId9"/>
    <p:sldLayoutId id="2147487627" r:id="rId10"/>
    <p:sldLayoutId id="214748762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0" y="-15875"/>
            <a:ext cx="9144000" cy="923925"/>
            <a:chOff x="0" y="3755"/>
            <a:chExt cx="5760" cy="582"/>
          </a:xfrm>
        </p:grpSpPr>
        <p:pic>
          <p:nvPicPr>
            <p:cNvPr id="17415"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1" name="Text Box 5"/>
          <p:cNvSpPr txBox="1">
            <a:spLocks noChangeArrowheads="1"/>
          </p:cNvSpPr>
          <p:nvPr/>
        </p:nvSpPr>
        <p:spPr bwMode="auto">
          <a:xfrm>
            <a:off x="228600" y="1295400"/>
            <a:ext cx="87487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b="1" i="0" dirty="0">
                <a:solidFill>
                  <a:srgbClr val="000000"/>
                </a:solidFill>
                <a:cs typeface="Arial" panose="020B0604020202020204" pitchFamily="34" charset="0"/>
              </a:rPr>
              <a:t>UOG Journal Club: </a:t>
            </a:r>
            <a:r>
              <a:rPr lang="en-GB" altLang="it-IT" b="1" i="0" dirty="0" err="1">
                <a:solidFill>
                  <a:srgbClr val="000000"/>
                </a:solidFill>
                <a:cs typeface="Arial" panose="020B0604020202020204" pitchFamily="34" charset="0"/>
              </a:rPr>
              <a:t>Octubre</a:t>
            </a:r>
            <a:r>
              <a:rPr lang="en-GB" altLang="it-IT" b="1" i="0" dirty="0">
                <a:solidFill>
                  <a:srgbClr val="000000"/>
                </a:solidFill>
                <a:cs typeface="Arial" panose="020B0604020202020204" pitchFamily="34" charset="0"/>
              </a:rPr>
              <a:t> 2016</a:t>
            </a:r>
          </a:p>
        </p:txBody>
      </p:sp>
      <p:sp>
        <p:nvSpPr>
          <p:cNvPr id="17412" name="TextBox 1"/>
          <p:cNvSpPr txBox="1">
            <a:spLocks noChangeArrowheads="1"/>
          </p:cNvSpPr>
          <p:nvPr/>
        </p:nvSpPr>
        <p:spPr bwMode="auto">
          <a:xfrm>
            <a:off x="381000" y="2590800"/>
            <a:ext cx="8458200" cy="264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000" b="1" i="0" dirty="0" err="1"/>
              <a:t>Tratamiento</a:t>
            </a:r>
            <a:r>
              <a:rPr lang="en-US" sz="2000" b="1" i="0" dirty="0"/>
              <a:t> </a:t>
            </a:r>
            <a:r>
              <a:rPr lang="en-US" sz="2000" b="1" i="0" dirty="0" err="1"/>
              <a:t>quirurgico</a:t>
            </a:r>
            <a:r>
              <a:rPr lang="en-US" sz="2000" b="1" i="0" dirty="0"/>
              <a:t> para </a:t>
            </a:r>
            <a:r>
              <a:rPr lang="en-US" sz="2000" b="1" i="0" dirty="0" err="1"/>
              <a:t>hidrosalpinx</a:t>
            </a:r>
            <a:r>
              <a:rPr lang="en-US" sz="2000" b="1" i="0" dirty="0"/>
              <a:t> </a:t>
            </a:r>
            <a:r>
              <a:rPr lang="en-US" sz="2000" b="1" i="0" dirty="0" err="1"/>
              <a:t>previo</a:t>
            </a:r>
            <a:r>
              <a:rPr lang="en-US" sz="2000" b="1" i="0" dirty="0"/>
              <a:t> a </a:t>
            </a:r>
            <a:r>
              <a:rPr lang="en-US" sz="2000" b="1" i="0" dirty="0" err="1"/>
              <a:t>transferencia</a:t>
            </a:r>
            <a:r>
              <a:rPr lang="en-US" sz="2000" b="1" i="0" dirty="0"/>
              <a:t> de </a:t>
            </a:r>
            <a:r>
              <a:rPr lang="en-US" sz="2000" b="1" i="0" dirty="0" err="1"/>
              <a:t>embrion</a:t>
            </a:r>
            <a:r>
              <a:rPr lang="en-US" sz="2000" b="1" i="0" dirty="0"/>
              <a:t> </a:t>
            </a:r>
            <a:r>
              <a:rPr lang="en-US" sz="2000" b="1" i="0" dirty="0" err="1"/>
              <a:t>en</a:t>
            </a:r>
            <a:r>
              <a:rPr lang="en-US" sz="2000" b="1" i="0" dirty="0"/>
              <a:t> </a:t>
            </a:r>
            <a:r>
              <a:rPr lang="en-US" sz="2000" b="1" i="0" dirty="0" err="1"/>
              <a:t>fertilizacion</a:t>
            </a:r>
            <a:r>
              <a:rPr lang="en-US" sz="2000" b="1" i="0" dirty="0"/>
              <a:t> in-vitro: un meta-</a:t>
            </a:r>
            <a:r>
              <a:rPr lang="en-US" sz="2000" b="1" i="0" dirty="0" err="1"/>
              <a:t>analisis</a:t>
            </a:r>
            <a:r>
              <a:rPr lang="en-US" sz="2000" b="1" i="0" dirty="0"/>
              <a:t> de red a network meta-analysis</a:t>
            </a:r>
          </a:p>
          <a:p>
            <a:pPr>
              <a:buNone/>
            </a:pPr>
            <a:endParaRPr lang="en-US" sz="1800" b="1" i="0" dirty="0"/>
          </a:p>
          <a:p>
            <a:pPr>
              <a:buNone/>
            </a:pPr>
            <a:r>
              <a:rPr lang="en-US" sz="1800" i="0" dirty="0"/>
              <a:t>A Tsiami, A Chaimani, D Mavridis, M Siskou, E Assimakopoulos, A Sotiriadis</a:t>
            </a:r>
          </a:p>
          <a:p>
            <a:pPr>
              <a:buNone/>
            </a:pPr>
            <a:endParaRPr lang="sv-SE" sz="1800" i="0" dirty="0"/>
          </a:p>
          <a:p>
            <a:pPr algn="ctr" eaLnBrk="1" hangingPunct="1">
              <a:spcBef>
                <a:spcPct val="0"/>
              </a:spcBef>
              <a:spcAft>
                <a:spcPts val="600"/>
              </a:spcAft>
              <a:buNone/>
              <a:defRPr/>
            </a:pPr>
            <a:r>
              <a:rPr lang="it-IT" sz="1800" i="0" dirty="0"/>
              <a:t>Volumen 48, Numero 4, Fecha: Octubre 2016 (paginas 434–445)</a:t>
            </a:r>
          </a:p>
          <a:p>
            <a:pPr algn="ctr" eaLnBrk="1" hangingPunct="1">
              <a:spcBef>
                <a:spcPct val="0"/>
              </a:spcBef>
              <a:spcAft>
                <a:spcPts val="600"/>
              </a:spcAft>
              <a:buFontTx/>
              <a:buNone/>
              <a:defRPr/>
            </a:pPr>
            <a:endParaRPr lang="en-GB" sz="1800" b="1" i="0" dirty="0"/>
          </a:p>
        </p:txBody>
      </p:sp>
      <p:sp>
        <p:nvSpPr>
          <p:cNvPr id="17413" name="TextBox 2"/>
          <p:cNvSpPr txBox="1">
            <a:spLocks noChangeArrowheads="1"/>
          </p:cNvSpPr>
          <p:nvPr/>
        </p:nvSpPr>
        <p:spPr bwMode="auto">
          <a:xfrm>
            <a:off x="1981200" y="5715000"/>
            <a:ext cx="568960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it-IT" sz="1900" i="0" dirty="0">
                <a:solidFill>
                  <a:srgbClr val="000000"/>
                </a:solidFill>
                <a:cs typeface="Arial" panose="020B0604020202020204" pitchFamily="34" charset="0"/>
              </a:rPr>
              <a:t>Slides de Journal Club </a:t>
            </a:r>
            <a:r>
              <a:rPr lang="en-GB" altLang="it-IT" sz="1900" i="0" dirty="0" err="1">
                <a:solidFill>
                  <a:srgbClr val="000000"/>
                </a:solidFill>
                <a:cs typeface="Arial" panose="020B0604020202020204" pitchFamily="34" charset="0"/>
              </a:rPr>
              <a:t>preparadas</a:t>
            </a:r>
            <a:r>
              <a:rPr lang="en-GB" altLang="it-IT" sz="1900" i="0" dirty="0">
                <a:solidFill>
                  <a:srgbClr val="000000"/>
                </a:solidFill>
                <a:cs typeface="Arial" panose="020B0604020202020204" pitchFamily="34" charset="0"/>
              </a:rPr>
              <a:t> </a:t>
            </a:r>
            <a:r>
              <a:rPr lang="en-GB" altLang="it-IT" sz="1900" i="0" dirty="0" err="1">
                <a:solidFill>
                  <a:srgbClr val="000000"/>
                </a:solidFill>
                <a:cs typeface="Arial" panose="020B0604020202020204" pitchFamily="34" charset="0"/>
              </a:rPr>
              <a:t>por</a:t>
            </a:r>
            <a:r>
              <a:rPr lang="en-GB" altLang="it-IT" sz="1900" i="0" dirty="0">
                <a:solidFill>
                  <a:srgbClr val="000000"/>
                </a:solidFill>
                <a:cs typeface="Arial" panose="020B0604020202020204" pitchFamily="34" charset="0"/>
              </a:rPr>
              <a:t> Dr Shireen Meher</a:t>
            </a:r>
          </a:p>
          <a:p>
            <a:pPr algn="ctr" eaLnBrk="1" hangingPunct="1">
              <a:spcBef>
                <a:spcPct val="0"/>
              </a:spcBef>
              <a:buFontTx/>
              <a:buNone/>
            </a:pPr>
            <a:r>
              <a:rPr lang="en-GB" altLang="it-IT" sz="1900" i="0" dirty="0">
                <a:solidFill>
                  <a:srgbClr val="000000"/>
                </a:solidFill>
                <a:cs typeface="Arial" panose="020B0604020202020204" pitchFamily="34" charset="0"/>
              </a:rPr>
              <a:t>(UOG Editor para </a:t>
            </a:r>
            <a:r>
              <a:rPr lang="en-GB" altLang="it-IT" sz="1900" i="0" dirty="0" err="1">
                <a:solidFill>
                  <a:srgbClr val="000000"/>
                </a:solidFill>
                <a:cs typeface="Arial" panose="020B0604020202020204" pitchFamily="34" charset="0"/>
              </a:rPr>
              <a:t>Practicantes</a:t>
            </a:r>
            <a:r>
              <a:rPr lang="en-GB" altLang="it-IT" sz="1900" i="0" dirty="0">
                <a:solidFill>
                  <a:srgbClr val="000000"/>
                </a:solidFill>
                <a:cs typeface="Arial" panose="020B0604020202020204" pitchFamily="34" charset="0"/>
              </a:rPr>
              <a:t>)</a:t>
            </a:r>
          </a:p>
        </p:txBody>
      </p:sp>
      <p:pic>
        <p:nvPicPr>
          <p:cNvPr id="17414" name="Picture 51" descr="\\ISUOG-DC01\users\ostirrup\Desktop\Journal Club logo.tif"/>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5080443"/>
            <a:ext cx="1575693" cy="130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5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2"/>
                                        </p:tgtEl>
                                        <p:attrNameLst>
                                          <p:attrName>style.visibility</p:attrName>
                                        </p:attrNameLst>
                                      </p:cBhvr>
                                      <p:to>
                                        <p:strVal val="visible"/>
                                      </p:to>
                                    </p:set>
                                    <p:animEffect transition="in" filter="fade">
                                      <p:cBhvr>
                                        <p:cTn id="10" dur="500"/>
                                        <p:tgtEl>
                                          <p:spTgt spid="174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413"/>
                                        </p:tgtEl>
                                        <p:attrNameLst>
                                          <p:attrName>style.visibility</p:attrName>
                                        </p:attrNameLst>
                                      </p:cBhvr>
                                      <p:to>
                                        <p:strVal val="visible"/>
                                      </p:to>
                                    </p:set>
                                    <p:animEffect transition="in" filter="fade">
                                      <p:cBhvr>
                                        <p:cTn id="13" dur="500"/>
                                        <p:tgtEl>
                                          <p:spTgt spid="17413"/>
                                        </p:tgtEl>
                                      </p:cBhvr>
                                    </p:animEffect>
                                  </p:childTnLst>
                                </p:cTn>
                              </p:par>
                              <p:par>
                                <p:cTn id="14" presetID="10" presetClass="entr" presetSubtype="0" fill="hold" nodeType="withEffect">
                                  <p:stCondLst>
                                    <p:cond delay="0"/>
                                  </p:stCondLst>
                                  <p:childTnLst>
                                    <p:set>
                                      <p:cBhvr>
                                        <p:cTn id="15" dur="1" fill="hold">
                                          <p:stCondLst>
                                            <p:cond delay="0"/>
                                          </p:stCondLst>
                                        </p:cTn>
                                        <p:tgtEl>
                                          <p:spTgt spid="17414"/>
                                        </p:tgtEl>
                                        <p:attrNameLst>
                                          <p:attrName>style.visibility</p:attrName>
                                        </p:attrNameLst>
                                      </p:cBhvr>
                                      <p:to>
                                        <p:strVal val="visible"/>
                                      </p:to>
                                    </p:set>
                                    <p:animEffect transition="in" filter="fade">
                                      <p:cBhvr>
                                        <p:cTn id="16"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P spid="174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15875"/>
            <a:ext cx="9144000" cy="923925"/>
            <a:chOff x="0" y="3755"/>
            <a:chExt cx="5760" cy="582"/>
          </a:xfrm>
        </p:grpSpPr>
        <p:pic>
          <p:nvPicPr>
            <p:cNvPr id="29734"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5"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31" name="TextBox 1"/>
          <p:cNvSpPr txBox="1">
            <a:spLocks noChangeArrowheads="1"/>
          </p:cNvSpPr>
          <p:nvPr/>
        </p:nvSpPr>
        <p:spPr bwMode="auto">
          <a:xfrm>
            <a:off x="228600" y="1600200"/>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400" b="1" i="0" dirty="0"/>
              <a:t>Resultados: resultado secundario</a:t>
            </a:r>
            <a:r>
              <a:rPr lang="en-US" sz="2400" b="1" i="0" dirty="0"/>
              <a:t> – </a:t>
            </a:r>
            <a:r>
              <a:rPr lang="es-HN" sz="2400" b="1" i="0" dirty="0"/>
              <a:t>embarazo clínico</a:t>
            </a:r>
            <a:r>
              <a:rPr lang="en-US" sz="2400" b="1" i="0" dirty="0"/>
              <a:t> </a:t>
            </a:r>
            <a:endParaRPr lang="en-GB" altLang="it-IT" sz="2400" b="1" i="0" dirty="0"/>
          </a:p>
        </p:txBody>
      </p:sp>
      <p:sp>
        <p:nvSpPr>
          <p:cNvPr id="9"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600" b="1" i="0" dirty="0">
                <a:solidFill>
                  <a:schemeClr val="bg1"/>
                </a:solidFill>
              </a:rPr>
              <a:t>Tratamiento quirúrgico de hidrosalpinx</a:t>
            </a:r>
            <a:endParaRPr lang="en-US" altLang="it-IT" sz="1600" b="1" i="0" dirty="0">
              <a:solidFill>
                <a:schemeClr val="bg1"/>
              </a:solidFill>
            </a:endParaRPr>
          </a:p>
          <a:p>
            <a:pPr algn="ctr" eaLnBrk="1" hangingPunct="1">
              <a:spcBef>
                <a:spcPct val="0"/>
              </a:spcBef>
              <a:buFontTx/>
              <a:buNone/>
            </a:pPr>
            <a:r>
              <a:rPr lang="de-DE" altLang="it-IT" sz="1400" dirty="0">
                <a:solidFill>
                  <a:schemeClr val="bg1"/>
                </a:solidFill>
              </a:rPr>
              <a:t>Tsiami et al.</a:t>
            </a:r>
            <a:r>
              <a:rPr lang="en-GB" altLang="it-IT" sz="1400" dirty="0">
                <a:solidFill>
                  <a:schemeClr val="bg1"/>
                </a:solidFill>
              </a:rPr>
              <a:t>, UOG 2016</a:t>
            </a:r>
          </a:p>
        </p:txBody>
      </p:sp>
      <p:sp>
        <p:nvSpPr>
          <p:cNvPr id="11" name="Rectangle 10"/>
          <p:cNvSpPr/>
          <p:nvPr/>
        </p:nvSpPr>
        <p:spPr>
          <a:xfrm>
            <a:off x="0" y="5562600"/>
            <a:ext cx="9144000" cy="1077218"/>
          </a:xfrm>
          <a:prstGeom prst="rect">
            <a:avLst/>
          </a:prstGeom>
        </p:spPr>
        <p:txBody>
          <a:bodyPr wrap="square">
            <a:spAutoFit/>
          </a:bodyPr>
          <a:lstStyle/>
          <a:p>
            <a:pPr>
              <a:buFont typeface="Arial"/>
              <a:buChar char="•"/>
            </a:pPr>
            <a:r>
              <a:rPr lang="en-US" sz="1600" i="0" dirty="0"/>
              <a:t> </a:t>
            </a:r>
            <a:r>
              <a:rPr lang="es-HN" sz="1600" b="1" i="0" dirty="0"/>
              <a:t>Las tres intervenciones aparentan ser superiores a la no intervención</a:t>
            </a:r>
          </a:p>
          <a:p>
            <a:pPr>
              <a:buFont typeface="Arial"/>
              <a:buChar char="•"/>
            </a:pPr>
            <a:r>
              <a:rPr lang="en-US" sz="1600" i="0" dirty="0"/>
              <a:t> </a:t>
            </a:r>
            <a:r>
              <a:rPr lang="es-HN" sz="1600" i="0" dirty="0"/>
              <a:t>No se pudo ver superioridad entre los tres métodos quirúrgicos.</a:t>
            </a:r>
          </a:p>
          <a:p>
            <a:pPr>
              <a:buFont typeface="Arial"/>
              <a:buChar char="•"/>
            </a:pPr>
            <a:r>
              <a:rPr lang="en-US" altLang="it-IT" sz="1600" i="0" dirty="0"/>
              <a:t> </a:t>
            </a:r>
            <a:r>
              <a:rPr lang="es-HN" altLang="it-IT" sz="1600" i="0" dirty="0"/>
              <a:t>Oclusión tubárica proximal tuvo el valor SUCRA mayor (92%), seguido de salpingectomia (65%) y aspiración (42%).</a:t>
            </a:r>
          </a:p>
        </p:txBody>
      </p:sp>
      <p:pic>
        <p:nvPicPr>
          <p:cNvPr id="12" name="Picture 11"/>
          <p:cNvPicPr>
            <a:picLocks noChangeAspect="1"/>
          </p:cNvPicPr>
          <p:nvPr/>
        </p:nvPicPr>
        <p:blipFill>
          <a:blip r:embed="rId5"/>
          <a:stretch>
            <a:fillRect/>
          </a:stretch>
        </p:blipFill>
        <p:spPr>
          <a:xfrm>
            <a:off x="212990" y="2286000"/>
            <a:ext cx="8751498" cy="987057"/>
          </a:xfrm>
          <a:prstGeom prst="rect">
            <a:avLst/>
          </a:prstGeom>
        </p:spPr>
      </p:pic>
      <p:pic>
        <p:nvPicPr>
          <p:cNvPr id="13" name="Picture 12"/>
          <p:cNvPicPr>
            <a:picLocks noChangeAspect="1"/>
          </p:cNvPicPr>
          <p:nvPr/>
        </p:nvPicPr>
        <p:blipFill>
          <a:blip r:embed="rId6"/>
          <a:stretch>
            <a:fillRect/>
          </a:stretch>
        </p:blipFill>
        <p:spPr>
          <a:xfrm>
            <a:off x="152400" y="3352800"/>
            <a:ext cx="8884096" cy="1600200"/>
          </a:xfrm>
          <a:prstGeom prst="rect">
            <a:avLst/>
          </a:prstGeom>
        </p:spPr>
      </p:pic>
    </p:spTree>
    <p:extLst>
      <p:ext uri="{BB962C8B-B14F-4D97-AF65-F5344CB8AC3E}">
        <p14:creationId xmlns:p14="http://schemas.microsoft.com/office/powerpoint/2010/main" val="3726912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0" y="1752600"/>
            <a:ext cx="19812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400" b="1" i="0" dirty="0"/>
              <a:t>Resultados</a:t>
            </a:r>
          </a:p>
          <a:p>
            <a:pPr algn="ctr" eaLnBrk="1" hangingPunct="1">
              <a:spcBef>
                <a:spcPct val="0"/>
              </a:spcBef>
              <a:buFontTx/>
              <a:buNone/>
            </a:pPr>
            <a:endParaRPr lang="es-HN" altLang="it-IT" sz="1800" i="0" dirty="0"/>
          </a:p>
          <a:p>
            <a:pPr marL="457200" indent="-457200" algn="ctr" eaLnBrk="1" hangingPunct="1">
              <a:spcBef>
                <a:spcPct val="0"/>
              </a:spcBef>
              <a:buFontTx/>
              <a:buAutoNum type="alphaLcParenBoth"/>
            </a:pPr>
            <a:r>
              <a:rPr lang="es-HN" altLang="it-IT" sz="1800" i="0" dirty="0"/>
              <a:t>Embarazo en curso</a:t>
            </a:r>
          </a:p>
          <a:p>
            <a:pPr marL="457200" indent="-457200" algn="ctr" eaLnBrk="1" hangingPunct="1">
              <a:spcBef>
                <a:spcPct val="0"/>
              </a:spcBef>
              <a:buFontTx/>
              <a:buAutoNum type="alphaLcParenBoth"/>
            </a:pPr>
            <a:endParaRPr lang="es-HN" altLang="it-IT" sz="1800" i="0" dirty="0"/>
          </a:p>
          <a:p>
            <a:pPr marL="457200" indent="-457200" algn="ctr" eaLnBrk="1" hangingPunct="1">
              <a:spcBef>
                <a:spcPct val="0"/>
              </a:spcBef>
              <a:buNone/>
            </a:pPr>
            <a:endParaRPr lang="es-HN" altLang="it-IT" sz="1800" i="0" dirty="0"/>
          </a:p>
          <a:p>
            <a:pPr marL="457200" indent="-457200" algn="ctr" eaLnBrk="1" hangingPunct="1">
              <a:spcBef>
                <a:spcPct val="0"/>
              </a:spcBef>
              <a:buNone/>
            </a:pPr>
            <a:endParaRPr lang="es-HN" altLang="it-IT" sz="1800" i="0" dirty="0"/>
          </a:p>
          <a:p>
            <a:pPr marL="457200" indent="-457200" algn="ctr" eaLnBrk="1" hangingPunct="1">
              <a:spcBef>
                <a:spcPct val="0"/>
              </a:spcBef>
              <a:buNone/>
            </a:pPr>
            <a:endParaRPr lang="es-HN" altLang="it-IT" sz="1800" i="0" dirty="0"/>
          </a:p>
          <a:p>
            <a:pPr marL="457200" indent="-457200" algn="ctr" eaLnBrk="1" hangingPunct="1">
              <a:spcBef>
                <a:spcPct val="0"/>
              </a:spcBef>
              <a:buFontTx/>
              <a:buAutoNum type="alphaLcParenBoth"/>
            </a:pPr>
            <a:r>
              <a:rPr lang="es-HN" sz="1800" i="0" dirty="0"/>
              <a:t>Embarazo clínico</a:t>
            </a:r>
            <a:endParaRPr lang="es-HN" altLang="it-IT" sz="1800" i="0" dirty="0"/>
          </a:p>
        </p:txBody>
      </p:sp>
      <p:sp>
        <p:nvSpPr>
          <p:cNvPr id="6"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600" b="1" i="0" dirty="0">
                <a:solidFill>
                  <a:schemeClr val="bg1"/>
                </a:solidFill>
              </a:rPr>
              <a:t>Tratamiento quirúrgico de hidrosalpinx</a:t>
            </a:r>
            <a:endParaRPr lang="en-US" altLang="it-IT" sz="1600" b="1" i="0" dirty="0">
              <a:solidFill>
                <a:schemeClr val="bg1"/>
              </a:solidFill>
            </a:endParaRPr>
          </a:p>
          <a:p>
            <a:pPr algn="ctr" eaLnBrk="1" hangingPunct="1">
              <a:spcBef>
                <a:spcPct val="0"/>
              </a:spcBef>
              <a:buFontTx/>
              <a:buNone/>
            </a:pPr>
            <a:r>
              <a:rPr lang="de-DE" altLang="it-IT" sz="1400" dirty="0">
                <a:solidFill>
                  <a:schemeClr val="bg1"/>
                </a:solidFill>
              </a:rPr>
              <a:t>Tsiami et al.</a:t>
            </a:r>
            <a:r>
              <a:rPr lang="en-GB" altLang="it-IT" sz="1400" dirty="0">
                <a:solidFill>
                  <a:schemeClr val="bg1"/>
                </a:solidFill>
              </a:rPr>
              <a:t>, UOG 2016</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222" y="5877272"/>
            <a:ext cx="8390234" cy="947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1844824"/>
            <a:ext cx="5571027" cy="3900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228600" y="1600200"/>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400" b="1" i="0" dirty="0"/>
              <a:t>Resultados: resultados</a:t>
            </a:r>
            <a:r>
              <a:rPr lang="en-GB" altLang="it-IT" sz="2400" b="1" i="0" dirty="0"/>
              <a:t> </a:t>
            </a:r>
            <a:r>
              <a:rPr lang="es-HN" altLang="it-IT" sz="2400" b="1" i="0" dirty="0"/>
              <a:t>s</a:t>
            </a:r>
            <a:r>
              <a:rPr lang="es-HN" sz="2400" b="1" i="0" dirty="0"/>
              <a:t>ecundarios - aborto</a:t>
            </a:r>
            <a:r>
              <a:rPr lang="en-US" sz="2400" b="1" i="0" dirty="0"/>
              <a:t>  </a:t>
            </a:r>
            <a:endParaRPr lang="en-GB" altLang="it-IT" sz="2400" b="1" i="0" dirty="0"/>
          </a:p>
        </p:txBody>
      </p:sp>
      <p:sp>
        <p:nvSpPr>
          <p:cNvPr id="6"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600" b="1" i="0" dirty="0">
                <a:solidFill>
                  <a:schemeClr val="bg1"/>
                </a:solidFill>
              </a:rPr>
              <a:t>Tratamiento quirúrgico de hidrosalpinx</a:t>
            </a:r>
            <a:endParaRPr lang="en-US" altLang="it-IT" sz="1600" b="1" i="0" dirty="0">
              <a:solidFill>
                <a:schemeClr val="bg1"/>
              </a:solidFill>
            </a:endParaRPr>
          </a:p>
          <a:p>
            <a:pPr algn="ctr" eaLnBrk="1" hangingPunct="1">
              <a:spcBef>
                <a:spcPct val="0"/>
              </a:spcBef>
              <a:buFontTx/>
              <a:buNone/>
            </a:pPr>
            <a:r>
              <a:rPr lang="de-DE" altLang="it-IT" sz="1400" dirty="0">
                <a:solidFill>
                  <a:schemeClr val="bg1"/>
                </a:solidFill>
              </a:rPr>
              <a:t>Tsiami et al.</a:t>
            </a:r>
            <a:r>
              <a:rPr lang="en-GB" altLang="it-IT" sz="1400" dirty="0">
                <a:solidFill>
                  <a:schemeClr val="bg1"/>
                </a:solidFill>
              </a:rPr>
              <a:t>, UOG 2016</a:t>
            </a:r>
          </a:p>
        </p:txBody>
      </p:sp>
      <p:sp>
        <p:nvSpPr>
          <p:cNvPr id="7" name="Rectangle 6"/>
          <p:cNvSpPr/>
          <p:nvPr/>
        </p:nvSpPr>
        <p:spPr>
          <a:xfrm>
            <a:off x="0" y="5410200"/>
            <a:ext cx="9144000" cy="923330"/>
          </a:xfrm>
          <a:prstGeom prst="rect">
            <a:avLst/>
          </a:prstGeom>
        </p:spPr>
        <p:txBody>
          <a:bodyPr wrap="square">
            <a:spAutoFit/>
          </a:bodyPr>
          <a:lstStyle/>
          <a:p>
            <a:pPr>
              <a:buFont typeface="Arial"/>
              <a:buChar char="•"/>
            </a:pPr>
            <a:r>
              <a:rPr lang="en-US" i="0" dirty="0"/>
              <a:t> </a:t>
            </a:r>
            <a:r>
              <a:rPr lang="es-HN" b="1" i="0" dirty="0"/>
              <a:t>No hubo diferencias significativas entre las intervenciones</a:t>
            </a:r>
            <a:r>
              <a:rPr lang="en-US" i="0" dirty="0"/>
              <a:t>.</a:t>
            </a:r>
          </a:p>
          <a:p>
            <a:pPr>
              <a:buFont typeface="Arial"/>
              <a:buChar char="•"/>
            </a:pPr>
            <a:r>
              <a:rPr lang="es-HN" altLang="it-IT" i="0" dirty="0"/>
              <a:t> La oclusión tubárica proximal tuvo el valor SUCRA mayor (77%), seguido de salpingectomia (68%) y aspiración (43%).</a:t>
            </a:r>
          </a:p>
        </p:txBody>
      </p:sp>
      <p:pic>
        <p:nvPicPr>
          <p:cNvPr id="8" name="Picture 7"/>
          <p:cNvPicPr>
            <a:picLocks noChangeAspect="1"/>
          </p:cNvPicPr>
          <p:nvPr/>
        </p:nvPicPr>
        <p:blipFill>
          <a:blip r:embed="rId4"/>
          <a:stretch>
            <a:fillRect/>
          </a:stretch>
        </p:blipFill>
        <p:spPr>
          <a:xfrm>
            <a:off x="120650" y="2286000"/>
            <a:ext cx="8915846" cy="987057"/>
          </a:xfrm>
          <a:prstGeom prst="rect">
            <a:avLst/>
          </a:prstGeom>
        </p:spPr>
      </p:pic>
      <p:pic>
        <p:nvPicPr>
          <p:cNvPr id="10" name="Picture 9"/>
          <p:cNvPicPr>
            <a:picLocks noChangeAspect="1"/>
          </p:cNvPicPr>
          <p:nvPr/>
        </p:nvPicPr>
        <p:blipFill>
          <a:blip r:embed="rId5"/>
          <a:stretch>
            <a:fillRect/>
          </a:stretch>
        </p:blipFill>
        <p:spPr>
          <a:xfrm>
            <a:off x="152400" y="3276600"/>
            <a:ext cx="8884096" cy="1600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228600" y="1600200"/>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400" b="1" i="0" dirty="0"/>
              <a:t>Resultados: resultado secundario</a:t>
            </a:r>
            <a:r>
              <a:rPr lang="en-GB" altLang="it-IT" sz="2400" b="1" i="0" dirty="0"/>
              <a:t> </a:t>
            </a:r>
            <a:r>
              <a:rPr lang="en-US" sz="2400" b="1" i="0" dirty="0"/>
              <a:t>– </a:t>
            </a:r>
            <a:r>
              <a:rPr lang="es-HN" sz="2400" b="1" i="0" dirty="0"/>
              <a:t>embarazo ectópico</a:t>
            </a:r>
            <a:endParaRPr lang="es-HN" altLang="it-IT" sz="2400" b="1" i="0" dirty="0"/>
          </a:p>
        </p:txBody>
      </p:sp>
      <p:sp>
        <p:nvSpPr>
          <p:cNvPr id="6"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600" b="1" i="0" dirty="0">
                <a:solidFill>
                  <a:schemeClr val="bg1"/>
                </a:solidFill>
              </a:rPr>
              <a:t>Tratamiento quirúrgico de hidrosalpinx</a:t>
            </a:r>
            <a:endParaRPr lang="en-US" altLang="it-IT" sz="1600" b="1" i="0" dirty="0">
              <a:solidFill>
                <a:schemeClr val="bg1"/>
              </a:solidFill>
            </a:endParaRPr>
          </a:p>
          <a:p>
            <a:pPr algn="ctr" eaLnBrk="1" hangingPunct="1">
              <a:spcBef>
                <a:spcPct val="0"/>
              </a:spcBef>
              <a:buFontTx/>
              <a:buNone/>
            </a:pPr>
            <a:r>
              <a:rPr lang="de-DE" altLang="it-IT" sz="1400" dirty="0">
                <a:solidFill>
                  <a:schemeClr val="bg1"/>
                </a:solidFill>
              </a:rPr>
              <a:t>Tsiami et al.</a:t>
            </a:r>
            <a:r>
              <a:rPr lang="en-GB" altLang="it-IT" sz="1400" dirty="0">
                <a:solidFill>
                  <a:schemeClr val="bg1"/>
                </a:solidFill>
              </a:rPr>
              <a:t>, UOG 2016</a:t>
            </a:r>
          </a:p>
        </p:txBody>
      </p:sp>
      <p:sp>
        <p:nvSpPr>
          <p:cNvPr id="7" name="Rectangle 6"/>
          <p:cNvSpPr/>
          <p:nvPr/>
        </p:nvSpPr>
        <p:spPr>
          <a:xfrm>
            <a:off x="0" y="5410200"/>
            <a:ext cx="8915400" cy="923330"/>
          </a:xfrm>
          <a:prstGeom prst="rect">
            <a:avLst/>
          </a:prstGeom>
        </p:spPr>
        <p:txBody>
          <a:bodyPr wrap="square">
            <a:spAutoFit/>
          </a:bodyPr>
          <a:lstStyle/>
          <a:p>
            <a:pPr>
              <a:buFont typeface="Arial"/>
              <a:buChar char="•"/>
            </a:pPr>
            <a:r>
              <a:rPr lang="en-US" i="0" dirty="0"/>
              <a:t> </a:t>
            </a:r>
            <a:r>
              <a:rPr lang="es-HN" b="1" i="0" dirty="0"/>
              <a:t>No hubo diferencias significativas entre las intervenciones.</a:t>
            </a:r>
          </a:p>
          <a:p>
            <a:pPr>
              <a:buFont typeface="Arial"/>
              <a:buChar char="•"/>
            </a:pPr>
            <a:r>
              <a:rPr lang="en-US" altLang="it-IT" i="0" dirty="0"/>
              <a:t> </a:t>
            </a:r>
            <a:r>
              <a:rPr lang="es-HN" altLang="it-IT" i="0" dirty="0"/>
              <a:t>La oclusión tubárica proximal tuvo el valor SUCRA mayor (77%), seguido de salpingectomia (56%) y aspiración (40%).</a:t>
            </a:r>
          </a:p>
        </p:txBody>
      </p:sp>
      <p:pic>
        <p:nvPicPr>
          <p:cNvPr id="8" name="Picture 7"/>
          <p:cNvPicPr>
            <a:picLocks noChangeAspect="1"/>
          </p:cNvPicPr>
          <p:nvPr/>
        </p:nvPicPr>
        <p:blipFill>
          <a:blip r:embed="rId4"/>
          <a:stretch>
            <a:fillRect/>
          </a:stretch>
        </p:blipFill>
        <p:spPr>
          <a:xfrm>
            <a:off x="120650" y="2286000"/>
            <a:ext cx="8915846" cy="987057"/>
          </a:xfrm>
          <a:prstGeom prst="rect">
            <a:avLst/>
          </a:prstGeom>
        </p:spPr>
      </p:pic>
      <p:pic>
        <p:nvPicPr>
          <p:cNvPr id="10" name="Picture 9"/>
          <p:cNvPicPr>
            <a:picLocks noChangeAspect="1"/>
          </p:cNvPicPr>
          <p:nvPr/>
        </p:nvPicPr>
        <p:blipFill>
          <a:blip r:embed="rId5"/>
          <a:stretch>
            <a:fillRect/>
          </a:stretch>
        </p:blipFill>
        <p:spPr>
          <a:xfrm>
            <a:off x="152400" y="3276600"/>
            <a:ext cx="8884096" cy="1676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77787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152400" y="1524000"/>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400" b="1" i="0" dirty="0"/>
              <a:t>Análisis de Inconsistencia</a:t>
            </a:r>
          </a:p>
        </p:txBody>
      </p:sp>
      <p:sp>
        <p:nvSpPr>
          <p:cNvPr id="7" name="Text Box 5"/>
          <p:cNvSpPr txBox="1">
            <a:spLocks noChangeArrowheads="1"/>
          </p:cNvSpPr>
          <p:nvPr/>
        </p:nvSpPr>
        <p:spPr bwMode="auto">
          <a:xfrm>
            <a:off x="0" y="8382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600" b="1" i="0" dirty="0">
                <a:solidFill>
                  <a:schemeClr val="bg1"/>
                </a:solidFill>
              </a:rPr>
              <a:t>Tratamiento quirúrgico de hidrosalpinx</a:t>
            </a:r>
            <a:endParaRPr lang="en-US" altLang="it-IT" sz="1600" b="1" i="0" dirty="0">
              <a:solidFill>
                <a:schemeClr val="bg1"/>
              </a:solidFill>
            </a:endParaRPr>
          </a:p>
          <a:p>
            <a:pPr algn="ctr" eaLnBrk="1" hangingPunct="1">
              <a:spcBef>
                <a:spcPct val="0"/>
              </a:spcBef>
              <a:buFontTx/>
              <a:buNone/>
            </a:pPr>
            <a:r>
              <a:rPr lang="de-DE" altLang="it-IT" sz="1400" dirty="0">
                <a:solidFill>
                  <a:schemeClr val="bg1"/>
                </a:solidFill>
              </a:rPr>
              <a:t>Tsiami et al.</a:t>
            </a:r>
            <a:r>
              <a:rPr lang="en-GB" altLang="it-IT" sz="1400" dirty="0">
                <a:solidFill>
                  <a:schemeClr val="bg1"/>
                </a:solidFill>
              </a:rPr>
              <a:t>, UOG 2016</a:t>
            </a:r>
          </a:p>
        </p:txBody>
      </p:sp>
      <p:pic>
        <p:nvPicPr>
          <p:cNvPr id="9" name="Picture 8" descr="uog15900-sup-0004-FigureS4.jpg"/>
          <p:cNvPicPr>
            <a:picLocks noChangeAspect="1"/>
          </p:cNvPicPr>
          <p:nvPr/>
        </p:nvPicPr>
        <p:blipFill>
          <a:blip r:embed="rId4"/>
          <a:stretch>
            <a:fillRect/>
          </a:stretch>
        </p:blipFill>
        <p:spPr>
          <a:xfrm>
            <a:off x="35496" y="2139305"/>
            <a:ext cx="5544616" cy="4386039"/>
          </a:xfrm>
          <a:prstGeom prst="rect">
            <a:avLst/>
          </a:prstGeom>
        </p:spPr>
      </p:pic>
      <p:sp>
        <p:nvSpPr>
          <p:cNvPr id="6" name="Text Box 35"/>
          <p:cNvSpPr txBox="1">
            <a:spLocks noChangeArrowheads="1"/>
          </p:cNvSpPr>
          <p:nvPr/>
        </p:nvSpPr>
        <p:spPr bwMode="auto">
          <a:xfrm>
            <a:off x="5105400" y="2204864"/>
            <a:ext cx="403860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pPr>
            <a:r>
              <a:rPr lang="es-HN" altLang="it-IT" sz="1600" i="0" dirty="0"/>
              <a:t> </a:t>
            </a:r>
            <a:r>
              <a:rPr lang="es-HN" altLang="it-IT" sz="1600" b="1" i="0" dirty="0"/>
              <a:t>No hay inconsistencia significativa por cualquiera de los resultados </a:t>
            </a:r>
            <a:r>
              <a:rPr lang="es-HN" altLang="it-IT" sz="1600" i="0" dirty="0"/>
              <a:t>(95% IC de RRR incluido 1)</a:t>
            </a:r>
          </a:p>
          <a:p>
            <a:pPr>
              <a:spcBef>
                <a:spcPct val="0"/>
              </a:spcBef>
              <a:spcAft>
                <a:spcPts val="600"/>
              </a:spcAft>
              <a:buNone/>
            </a:pPr>
            <a:endParaRPr lang="en-US" altLang="it-IT" sz="1100" i="0" dirty="0"/>
          </a:p>
          <a:p>
            <a:pPr>
              <a:spcBef>
                <a:spcPct val="0"/>
              </a:spcBef>
              <a:spcAft>
                <a:spcPts val="600"/>
              </a:spcAft>
            </a:pPr>
            <a:r>
              <a:rPr lang="en-US" altLang="it-IT" sz="1600" i="0" dirty="0"/>
              <a:t> </a:t>
            </a:r>
            <a:r>
              <a:rPr lang="es-HN" altLang="it-IT" sz="1600" b="1" i="0" dirty="0"/>
              <a:t>RRR media grande para la curva/asa de no intervención-oclusión-</a:t>
            </a:r>
            <a:r>
              <a:rPr lang="es-HN" altLang="it-IT" sz="1600" b="1" i="0" dirty="0" err="1"/>
              <a:t>salpingectomía</a:t>
            </a:r>
            <a:r>
              <a:rPr lang="es-HN" altLang="it-IT" sz="1600" b="1" i="0" dirty="0"/>
              <a:t> para todos los resultados</a:t>
            </a:r>
            <a:r>
              <a:rPr lang="es-HN" altLang="it-IT" sz="1600" i="0" dirty="0"/>
              <a:t>, lo que indica que las estimaciones de las comparaciones directas e indirectas pueden ser sustancialmente diferentes.</a:t>
            </a:r>
            <a:endParaRPr lang="en-US" altLang="it-IT" sz="1600" i="0" dirty="0"/>
          </a:p>
          <a:p>
            <a:pPr>
              <a:spcBef>
                <a:spcPct val="0"/>
              </a:spcBef>
              <a:spcAft>
                <a:spcPts val="600"/>
              </a:spcAft>
            </a:pPr>
            <a:endParaRPr lang="es-HN" altLang="it-IT" sz="1100" i="0" dirty="0"/>
          </a:p>
          <a:p>
            <a:pPr>
              <a:spcBef>
                <a:spcPct val="0"/>
              </a:spcBef>
              <a:spcAft>
                <a:spcPts val="600"/>
              </a:spcAft>
            </a:pPr>
            <a:r>
              <a:rPr lang="es-HN" altLang="it-IT" sz="1600" i="0" dirty="0"/>
              <a:t>  </a:t>
            </a:r>
            <a:r>
              <a:rPr lang="es-HN" altLang="it-IT" sz="1600" b="1" i="0" dirty="0"/>
              <a:t>RRR media grande para la curva/asa de aspiración-no intervención- salpingectomia para embarazo en curso</a:t>
            </a:r>
            <a:r>
              <a:rPr lang="es-HN" altLang="it-IT" sz="1600" i="0" dirty="0"/>
              <a:t>, estima comparaciones directas e indirectas puede ser sustancialmente diferentes.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228600" y="1752600"/>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400" b="1" i="0" dirty="0"/>
              <a:t>Resultados: calidad de evidencia</a:t>
            </a:r>
          </a:p>
        </p:txBody>
      </p:sp>
      <p:sp>
        <p:nvSpPr>
          <p:cNvPr id="6" name="Text Box 5"/>
          <p:cNvSpPr txBox="1">
            <a:spLocks noChangeArrowheads="1"/>
          </p:cNvSpPr>
          <p:nvPr/>
        </p:nvSpPr>
        <p:spPr bwMode="auto">
          <a:xfrm>
            <a:off x="0" y="1052513"/>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600" b="1" i="0" dirty="0">
                <a:solidFill>
                  <a:schemeClr val="bg1"/>
                </a:solidFill>
              </a:rPr>
              <a:t>Tratamiento quirúrgico de hidrosalpinx</a:t>
            </a:r>
            <a:endParaRPr lang="en-US" altLang="it-IT" sz="1600" b="1" i="0" dirty="0">
              <a:solidFill>
                <a:schemeClr val="bg1"/>
              </a:solidFill>
            </a:endParaRPr>
          </a:p>
          <a:p>
            <a:pPr algn="ctr" eaLnBrk="1" hangingPunct="1">
              <a:spcBef>
                <a:spcPct val="0"/>
              </a:spcBef>
              <a:buFontTx/>
              <a:buNone/>
            </a:pPr>
            <a:r>
              <a:rPr lang="de-DE" altLang="it-IT" sz="1400" dirty="0">
                <a:solidFill>
                  <a:schemeClr val="bg1"/>
                </a:solidFill>
              </a:rPr>
              <a:t>Tsiami et al.</a:t>
            </a:r>
            <a:r>
              <a:rPr lang="en-GB" altLang="it-IT" sz="1400" dirty="0">
                <a:solidFill>
                  <a:schemeClr val="bg1"/>
                </a:solidFill>
              </a:rPr>
              <a:t>, UOG 2016</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pic>
        <p:nvPicPr>
          <p:cNvPr id="10" name="Picture 9"/>
          <p:cNvPicPr>
            <a:picLocks noChangeAspect="1"/>
          </p:cNvPicPr>
          <p:nvPr/>
        </p:nvPicPr>
        <p:blipFill>
          <a:blip r:embed="rId4"/>
          <a:stretch>
            <a:fillRect/>
          </a:stretch>
        </p:blipFill>
        <p:spPr>
          <a:xfrm>
            <a:off x="251520" y="2195739"/>
            <a:ext cx="4625280" cy="4662262"/>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2996952"/>
            <a:ext cx="4256707" cy="1633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228600" y="1752600"/>
            <a:ext cx="8642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400" b="1" i="0" dirty="0"/>
              <a:t>Comparación ajustada del grafico de embudo: embarazo clínico</a:t>
            </a:r>
          </a:p>
        </p:txBody>
      </p:sp>
      <p:sp>
        <p:nvSpPr>
          <p:cNvPr id="6"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600" b="1" i="0" dirty="0">
                <a:solidFill>
                  <a:schemeClr val="bg1"/>
                </a:solidFill>
              </a:rPr>
              <a:t>Tratamiento quirúrgico de hidrosalpinx</a:t>
            </a:r>
            <a:endParaRPr lang="en-US" altLang="it-IT" sz="1600" b="1" i="0" dirty="0">
              <a:solidFill>
                <a:schemeClr val="bg1"/>
              </a:solidFill>
            </a:endParaRPr>
          </a:p>
          <a:p>
            <a:pPr algn="ctr" eaLnBrk="1" hangingPunct="1">
              <a:spcBef>
                <a:spcPct val="0"/>
              </a:spcBef>
              <a:buFontTx/>
              <a:buNone/>
            </a:pPr>
            <a:r>
              <a:rPr lang="de-DE" altLang="it-IT" sz="1400" dirty="0">
                <a:solidFill>
                  <a:schemeClr val="bg1"/>
                </a:solidFill>
              </a:rPr>
              <a:t>Tsiami et al.</a:t>
            </a:r>
            <a:r>
              <a:rPr lang="en-GB" altLang="it-IT" sz="1400" dirty="0">
                <a:solidFill>
                  <a:schemeClr val="bg1"/>
                </a:solidFill>
              </a:rPr>
              <a:t>, UOG 2016</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1" name="TextBox 1"/>
          <p:cNvSpPr txBox="1">
            <a:spLocks noChangeArrowheads="1"/>
          </p:cNvSpPr>
          <p:nvPr/>
        </p:nvSpPr>
        <p:spPr bwMode="auto">
          <a:xfrm>
            <a:off x="4932040" y="3124200"/>
            <a:ext cx="421196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HN" altLang="it-IT" sz="2000" i="0" dirty="0"/>
              <a:t> Grafica de embudo solo puede ser creada para el resultado de embarazo clínico debido a datos insuficientes</a:t>
            </a:r>
          </a:p>
          <a:p>
            <a:pPr eaLnBrk="1" hangingPunct="1">
              <a:spcBef>
                <a:spcPct val="0"/>
              </a:spcBef>
            </a:pPr>
            <a:endParaRPr lang="en-GB" altLang="it-IT" sz="2000" i="0" dirty="0"/>
          </a:p>
          <a:p>
            <a:pPr eaLnBrk="1" hangingPunct="1">
              <a:spcBef>
                <a:spcPct val="0"/>
              </a:spcBef>
            </a:pPr>
            <a:r>
              <a:rPr lang="es-HN" altLang="it-IT" sz="2000" i="0" dirty="0"/>
              <a:t> Grafica de embudo muestra asimetría</a:t>
            </a:r>
          </a:p>
          <a:p>
            <a:pPr eaLnBrk="1" hangingPunct="1">
              <a:spcBef>
                <a:spcPct val="0"/>
              </a:spcBef>
              <a:buNone/>
            </a:pPr>
            <a:endParaRPr lang="en-GB" altLang="it-IT" sz="2000" i="0" dirty="0"/>
          </a:p>
          <a:p>
            <a:pPr eaLnBrk="1" hangingPunct="1">
              <a:spcBef>
                <a:spcPct val="0"/>
              </a:spcBef>
            </a:pPr>
            <a:r>
              <a:rPr lang="es-HN" altLang="it-IT" sz="2000" i="0" dirty="0"/>
              <a:t> Pequeños estudios tienden a favorecer mas intervenciones invasivas</a:t>
            </a:r>
          </a:p>
        </p:txBody>
      </p:sp>
      <p:pic>
        <p:nvPicPr>
          <p:cNvPr id="13" name="Picture 12" descr="uog15900-sup-0005-FigureS5.jpg"/>
          <p:cNvPicPr>
            <a:picLocks noChangeAspect="1"/>
          </p:cNvPicPr>
          <p:nvPr/>
        </p:nvPicPr>
        <p:blipFill>
          <a:blip r:embed="rId4"/>
          <a:stretch>
            <a:fillRect/>
          </a:stretch>
        </p:blipFill>
        <p:spPr>
          <a:xfrm>
            <a:off x="246377" y="2564905"/>
            <a:ext cx="4757671" cy="403244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304800" y="1676400"/>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400" b="1" i="0" dirty="0"/>
              <a:t>Discusión</a:t>
            </a:r>
          </a:p>
        </p:txBody>
      </p:sp>
      <p:sp>
        <p:nvSpPr>
          <p:cNvPr id="6"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600" b="1" i="0" dirty="0">
                <a:solidFill>
                  <a:schemeClr val="bg1"/>
                </a:solidFill>
              </a:rPr>
              <a:t>Tratamiento quirúrgico de hidrosalpinx</a:t>
            </a:r>
            <a:endParaRPr lang="en-US" altLang="it-IT" sz="1600" b="1" i="0" dirty="0">
              <a:solidFill>
                <a:schemeClr val="bg1"/>
              </a:solidFill>
            </a:endParaRPr>
          </a:p>
          <a:p>
            <a:pPr algn="ctr" eaLnBrk="1" hangingPunct="1">
              <a:spcBef>
                <a:spcPct val="0"/>
              </a:spcBef>
              <a:buFontTx/>
              <a:buNone/>
            </a:pPr>
            <a:r>
              <a:rPr lang="de-DE" altLang="it-IT" sz="1400" dirty="0">
                <a:solidFill>
                  <a:schemeClr val="bg1"/>
                </a:solidFill>
              </a:rPr>
              <a:t>Tsiami et al.</a:t>
            </a:r>
            <a:r>
              <a:rPr lang="en-GB" altLang="it-IT" sz="1400" dirty="0">
                <a:solidFill>
                  <a:schemeClr val="bg1"/>
                </a:solidFill>
              </a:rPr>
              <a:t>, UOG 2016</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8" name="Content Placeholder 9"/>
          <p:cNvSpPr txBox="1">
            <a:spLocks/>
          </p:cNvSpPr>
          <p:nvPr/>
        </p:nvSpPr>
        <p:spPr bwMode="auto">
          <a:xfrm>
            <a:off x="304800" y="2286000"/>
            <a:ext cx="8534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s-HN" b="1" i="0" kern="0" dirty="0">
                <a:latin typeface="+mn-lt"/>
              </a:rPr>
              <a:t>Este meta- análisis en red que compara cuatro estrategias para el manejo de hidrosalpinx previo IVF-ET</a:t>
            </a:r>
          </a:p>
          <a:p>
            <a:pPr marL="800100" lvl="1" indent="-342900">
              <a:spcBef>
                <a:spcPct val="20000"/>
              </a:spcBef>
              <a:buFontTx/>
              <a:buChar char="•"/>
              <a:defRPr/>
            </a:pPr>
            <a:r>
              <a:rPr kumimoji="0" lang="es-HN" sz="1600" i="0" u="none" strike="noStrike" kern="0" cap="none" spc="0" normalizeH="0" baseline="0" noProof="0" dirty="0">
                <a:ln>
                  <a:noFill/>
                </a:ln>
                <a:solidFill>
                  <a:schemeClr val="tx1"/>
                </a:solidFill>
                <a:effectLst/>
                <a:uLnTx/>
                <a:uFillTx/>
                <a:latin typeface="+mn-lt"/>
              </a:rPr>
              <a:t>Oclusión tubárica proximal y salpingectomia fueron superiores a la no intervención </a:t>
            </a:r>
            <a:r>
              <a:rPr lang="es-HN" sz="1600" i="0" kern="0" dirty="0">
                <a:latin typeface="+mn-lt"/>
              </a:rPr>
              <a:t>para el resultado primario de embarazo en curso</a:t>
            </a:r>
            <a:r>
              <a:rPr kumimoji="0" lang="es-HN" sz="1600" i="0" u="none" strike="noStrike" kern="0" cap="none" spc="0" normalizeH="0" noProof="0" dirty="0">
                <a:ln>
                  <a:noFill/>
                </a:ln>
                <a:solidFill>
                  <a:schemeClr val="tx1"/>
                </a:solidFill>
                <a:effectLst/>
                <a:uLnTx/>
                <a:uFillTx/>
                <a:latin typeface="+mn-lt"/>
              </a:rPr>
              <a:t>.</a:t>
            </a:r>
          </a:p>
          <a:p>
            <a:pPr marL="800100" lvl="1" indent="-342900">
              <a:spcBef>
                <a:spcPct val="20000"/>
              </a:spcBef>
              <a:buFontTx/>
              <a:buChar char="•"/>
              <a:defRPr/>
            </a:pPr>
            <a:r>
              <a:rPr lang="es-HN" sz="1600" i="0" kern="0" dirty="0">
                <a:latin typeface="+mn-lt"/>
              </a:rPr>
              <a:t>Las tres intervenciones fueron superiores a la no intervención para el resultado de embarazo clínico.</a:t>
            </a:r>
          </a:p>
          <a:p>
            <a:pPr marL="800100" lvl="1" indent="-342900">
              <a:spcBef>
                <a:spcPct val="20000"/>
              </a:spcBef>
              <a:buFontTx/>
              <a:buChar char="•"/>
              <a:defRPr/>
            </a:pPr>
            <a:r>
              <a:rPr kumimoji="0" lang="es-HN" sz="1600" i="0" u="none" strike="noStrike" kern="0" cap="none" spc="0" normalizeH="0" noProof="0" dirty="0">
                <a:ln>
                  <a:noFill/>
                </a:ln>
                <a:solidFill>
                  <a:schemeClr val="tx1"/>
                </a:solidFill>
                <a:effectLst/>
                <a:uLnTx/>
                <a:uFillTx/>
                <a:latin typeface="+mn-lt"/>
              </a:rPr>
              <a:t>No hubo diferencias para los resultados de aborto y embarazo </a:t>
            </a:r>
            <a:r>
              <a:rPr kumimoji="0" lang="es-HN" sz="1600" i="0" u="none" strike="noStrike" kern="0" cap="none" spc="0" normalizeH="0" noProof="0" dirty="0" err="1">
                <a:ln>
                  <a:noFill/>
                </a:ln>
                <a:solidFill>
                  <a:schemeClr val="tx1"/>
                </a:solidFill>
                <a:effectLst/>
                <a:uLnTx/>
                <a:uFillTx/>
                <a:latin typeface="+mn-lt"/>
              </a:rPr>
              <a:t>ectopico</a:t>
            </a:r>
            <a:r>
              <a:rPr kumimoji="0" lang="es-HN" sz="1600" i="0" u="none" strike="noStrike" kern="0" cap="none" spc="0" normalizeH="0" noProof="0" dirty="0">
                <a:ln>
                  <a:noFill/>
                </a:ln>
                <a:solidFill>
                  <a:schemeClr val="tx1"/>
                </a:solidFill>
                <a:effectLst/>
                <a:uLnTx/>
                <a:uFillTx/>
                <a:latin typeface="+mn-lt"/>
              </a:rPr>
              <a:t>.</a:t>
            </a:r>
          </a:p>
          <a:p>
            <a:pPr marL="800100" lvl="1" indent="-342900">
              <a:spcBef>
                <a:spcPct val="20000"/>
              </a:spcBef>
              <a:buFontTx/>
              <a:buChar char="•"/>
              <a:defRPr/>
            </a:pPr>
            <a:r>
              <a:rPr lang="es-HN" sz="1600" i="0" kern="0" dirty="0">
                <a:latin typeface="+mn-lt"/>
              </a:rPr>
              <a:t>No se encontraron diferencias significativas entre los tres tratamientos en las comparaciones en red.</a:t>
            </a:r>
          </a:p>
          <a:p>
            <a:pPr marL="800100" lvl="1" indent="-342900">
              <a:spcBef>
                <a:spcPct val="20000"/>
              </a:spcBef>
              <a:buFontTx/>
              <a:buChar char="•"/>
              <a:defRPr/>
            </a:pPr>
            <a:r>
              <a:rPr lang="es-HN" sz="1600" i="0" kern="0" dirty="0">
                <a:latin typeface="+mn-lt"/>
              </a:rPr>
              <a:t>‘No intervención’ consistentemente mostro ser la estrategia menos efectiva.</a:t>
            </a:r>
          </a:p>
          <a:p>
            <a:pPr marL="800100" lvl="1" indent="-342900">
              <a:spcBef>
                <a:spcPct val="20000"/>
              </a:spcBef>
              <a:defRPr/>
            </a:pPr>
            <a:endParaRPr lang="es-HN" sz="1600" i="0" kern="0" dirty="0">
              <a:latin typeface="+mn-lt"/>
            </a:endParaRPr>
          </a:p>
          <a:p>
            <a:pPr marL="342900" indent="-342900">
              <a:spcBef>
                <a:spcPct val="20000"/>
              </a:spcBef>
              <a:buFontTx/>
              <a:buChar char="•"/>
              <a:defRPr/>
            </a:pPr>
            <a:r>
              <a:rPr lang="es-HN" i="0" kern="0" dirty="0">
                <a:latin typeface="+mn-lt"/>
              </a:rPr>
              <a:t>Para análisis probabilístico por posicionamiento relativo, </a:t>
            </a:r>
            <a:r>
              <a:rPr lang="es-HN" b="1" i="0" kern="0" dirty="0">
                <a:latin typeface="+mn-lt"/>
              </a:rPr>
              <a:t>las dos mejores opciones para los resultados de embarazo en curso y embarazo clínico fueron oclusión tubárica proximal y salpingectomia</a:t>
            </a:r>
            <a:r>
              <a:rPr lang="en-US" i="0" kern="0" dirty="0">
                <a:latin typeface="+mn-lt"/>
              </a:rPr>
              <a:t>. </a:t>
            </a:r>
            <a:endParaRPr kumimoji="0" lang="en-US" i="0" u="none" strike="noStrike" kern="0" cap="none" spc="0" normalizeH="0" noProof="0" dirty="0">
              <a:ln>
                <a:noFill/>
              </a:ln>
              <a:solidFill>
                <a:schemeClr val="tx1"/>
              </a:solidFill>
              <a:effectLst/>
              <a:uLnTx/>
              <a:uFillTx/>
              <a:latin typeface="+mn-lt"/>
            </a:endParaRPr>
          </a:p>
          <a:p>
            <a:pPr marL="800100" lvl="1" indent="-342900">
              <a:spcBef>
                <a:spcPct val="20000"/>
              </a:spcBef>
              <a:buFontTx/>
              <a:buChar char="•"/>
              <a:defRPr/>
            </a:pPr>
            <a:endParaRPr kumimoji="0" lang="en-US" sz="1600" b="0" i="0" u="none" strike="noStrike" kern="0" cap="none" spc="0" normalizeH="0" baseline="0" noProof="0" dirty="0">
              <a:ln>
                <a:noFill/>
              </a:ln>
              <a:solidFill>
                <a:schemeClr val="tx1"/>
              </a:solidFill>
              <a:effectLst/>
              <a:uLnTx/>
              <a:uFillTx/>
              <a:latin typeface="+mn-lt"/>
            </a:endParaRPr>
          </a:p>
          <a:p>
            <a:endParaRPr lang="en-US" sz="1600" i="0" kern="0" dirty="0">
              <a:latin typeface="+mn-lt"/>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1600" b="0" i="0" u="none" strike="noStrike" kern="0" cap="none" spc="0" normalizeH="0" baseline="0" noProof="0" dirty="0">
              <a:ln>
                <a:noFill/>
              </a:ln>
              <a:solidFill>
                <a:schemeClr val="tx1"/>
              </a:solidFill>
              <a:effectLst/>
              <a:uLnTx/>
              <a:uFillTx/>
              <a:latin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15875"/>
            <a:ext cx="9144000" cy="923925"/>
            <a:chOff x="0" y="3755"/>
            <a:chExt cx="5760" cy="582"/>
          </a:xfrm>
        </p:grpSpPr>
        <p:pic>
          <p:nvPicPr>
            <p:cNvPr id="3379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7" name="TextBox 1"/>
          <p:cNvSpPr txBox="1">
            <a:spLocks noChangeArrowheads="1"/>
          </p:cNvSpPr>
          <p:nvPr/>
        </p:nvSpPr>
        <p:spPr bwMode="auto">
          <a:xfrm>
            <a:off x="179512" y="2175822"/>
            <a:ext cx="864235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0"/>
              </a:spcBef>
              <a:spcAft>
                <a:spcPts val="1200"/>
              </a:spcAft>
              <a:defRPr/>
            </a:pPr>
            <a:r>
              <a:rPr lang="es-HN" sz="1800" i="0" dirty="0"/>
              <a:t>Los hallazgos deben de interpretarse con precaución porque</a:t>
            </a:r>
          </a:p>
          <a:p>
            <a:pPr marL="1028700" lvl="1" eaLnBrk="1" hangingPunct="1">
              <a:spcBef>
                <a:spcPct val="0"/>
              </a:spcBef>
              <a:spcAft>
                <a:spcPts val="1200"/>
              </a:spcAft>
              <a:defRPr/>
            </a:pPr>
            <a:r>
              <a:rPr lang="es-HN" sz="1600" i="0" dirty="0"/>
              <a:t>Los datos fueron limitados.</a:t>
            </a:r>
          </a:p>
          <a:p>
            <a:pPr marL="1028700" lvl="1" eaLnBrk="1" hangingPunct="1">
              <a:spcBef>
                <a:spcPct val="0"/>
              </a:spcBef>
              <a:spcAft>
                <a:spcPts val="1200"/>
              </a:spcAft>
              <a:defRPr/>
            </a:pPr>
            <a:r>
              <a:rPr lang="es-HN" sz="1600" i="0" dirty="0"/>
              <a:t>La calidad de evidencia de acuerdo a GRADE fue de moderada a baja para la comparación de intervención vs no intervención, y de baja a muy baja para la comparación de dos intervenciones.</a:t>
            </a:r>
          </a:p>
          <a:p>
            <a:pPr marL="1028700" lvl="1" eaLnBrk="1" hangingPunct="1">
              <a:spcBef>
                <a:spcPct val="0"/>
              </a:spcBef>
              <a:spcAft>
                <a:spcPts val="1200"/>
              </a:spcAft>
              <a:defRPr/>
            </a:pPr>
            <a:r>
              <a:rPr lang="es-HN" sz="1600" i="0" dirty="0"/>
              <a:t>Hay un alto grado de incertidumbre acerca de que funciona mejor, particularmente con respecto a la aspiración donde la calidad de evidencia fue la mas baja.</a:t>
            </a:r>
          </a:p>
          <a:p>
            <a:pPr marL="1028700" lvl="1" eaLnBrk="1" hangingPunct="1">
              <a:spcBef>
                <a:spcPct val="0"/>
              </a:spcBef>
              <a:spcAft>
                <a:spcPts val="1200"/>
              </a:spcAft>
              <a:defRPr/>
            </a:pPr>
            <a:r>
              <a:rPr lang="es-HN" sz="1600" i="0" dirty="0"/>
              <a:t>Los intervalos de confianza fueron amplios, y nuevos estudios pueden mostrar una dirección diferente de efecto.</a:t>
            </a:r>
          </a:p>
          <a:p>
            <a:pPr marL="1028700" lvl="1" eaLnBrk="1" hangingPunct="1">
              <a:spcBef>
                <a:spcPct val="0"/>
              </a:spcBef>
              <a:spcAft>
                <a:spcPts val="1200"/>
              </a:spcAft>
              <a:defRPr/>
            </a:pPr>
            <a:r>
              <a:rPr lang="es-HN" sz="1600" i="0" dirty="0"/>
              <a:t>Para las comparaciones que involucran ningún tratamiento, los </a:t>
            </a:r>
            <a:r>
              <a:rPr lang="es-HN" sz="1600" i="0" dirty="0" err="1"/>
              <a:t>Prls</a:t>
            </a:r>
            <a:r>
              <a:rPr lang="es-HN" sz="1600" i="0" dirty="0"/>
              <a:t> incluyendo 0, lo que sugiere que puede haber escenarios de estudio donde la intervención activa no es beneficiosa comparada al no tratamiento. Esto puede ser un hallazgo verdadero o debido a una sobreestimación de heterogeneidad</a:t>
            </a:r>
            <a:r>
              <a:rPr lang="en-US" sz="1600" i="0" dirty="0"/>
              <a:t>.</a:t>
            </a:r>
          </a:p>
        </p:txBody>
      </p:sp>
      <p:sp>
        <p:nvSpPr>
          <p:cNvPr id="33796" name="Rectangle 1"/>
          <p:cNvSpPr>
            <a:spLocks noChangeArrowheads="1"/>
          </p:cNvSpPr>
          <p:nvPr/>
        </p:nvSpPr>
        <p:spPr bwMode="auto">
          <a:xfrm>
            <a:off x="3733800" y="1600200"/>
            <a:ext cx="19030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HN" altLang="it-IT" sz="2800" b="1" i="0" dirty="0"/>
              <a:t>Discusión</a:t>
            </a:r>
            <a:endParaRPr lang="es-HN" altLang="it-IT" sz="2400" dirty="0"/>
          </a:p>
        </p:txBody>
      </p:sp>
      <p:sp>
        <p:nvSpPr>
          <p:cNvPr id="8" name="Text Box 5"/>
          <p:cNvSpPr txBox="1">
            <a:spLocks noChangeArrowheads="1"/>
          </p:cNvSpPr>
          <p:nvPr/>
        </p:nvSpPr>
        <p:spPr bwMode="auto">
          <a:xfrm>
            <a:off x="0" y="1052513"/>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600" b="1" i="0" dirty="0">
                <a:solidFill>
                  <a:schemeClr val="bg1"/>
                </a:solidFill>
              </a:rPr>
              <a:t>Tratamiento quirúrgico de hidrosalpinx</a:t>
            </a:r>
            <a:endParaRPr lang="en-US" altLang="it-IT" sz="1600" b="1" i="0" dirty="0">
              <a:solidFill>
                <a:schemeClr val="bg1"/>
              </a:solidFill>
            </a:endParaRPr>
          </a:p>
          <a:p>
            <a:pPr algn="ctr" eaLnBrk="1" hangingPunct="1">
              <a:spcBef>
                <a:spcPct val="0"/>
              </a:spcBef>
              <a:buFontTx/>
              <a:buNone/>
            </a:pPr>
            <a:r>
              <a:rPr lang="de-DE" altLang="it-IT" sz="1400" dirty="0">
                <a:solidFill>
                  <a:schemeClr val="bg1"/>
                </a:solidFill>
              </a:rPr>
              <a:t>Tsiami et al.</a:t>
            </a:r>
            <a:r>
              <a:rPr lang="en-GB" altLang="it-IT" sz="1400" dirty="0">
                <a:solidFill>
                  <a:schemeClr val="bg1"/>
                </a:solidFill>
              </a:rPr>
              <a:t>, UOG 2016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381000" y="2819400"/>
            <a:ext cx="81534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0"/>
              </a:spcBef>
              <a:spcAft>
                <a:spcPts val="600"/>
              </a:spcAft>
              <a:defRPr/>
            </a:pPr>
            <a:r>
              <a:rPr lang="es-HN" sz="1800" i="0" dirty="0"/>
              <a:t>Una revisión Cochrane (Johnson et al 2010) mostro datos similares  </a:t>
            </a:r>
          </a:p>
          <a:p>
            <a:pPr marL="1028700" lvl="1" eaLnBrk="1" hangingPunct="1">
              <a:spcBef>
                <a:spcPct val="0"/>
              </a:spcBef>
              <a:spcAft>
                <a:spcPts val="600"/>
              </a:spcAft>
              <a:defRPr/>
            </a:pPr>
            <a:r>
              <a:rPr lang="es-HN" sz="1800" i="0" dirty="0"/>
              <a:t>Aumento en tasas de embarazo clínico y en curso con salpingectomia </a:t>
            </a:r>
            <a:r>
              <a:rPr lang="es-HN" sz="1800" i="0" dirty="0" err="1"/>
              <a:t>vrs</a:t>
            </a:r>
            <a:r>
              <a:rPr lang="es-HN" sz="1800" i="0" dirty="0"/>
              <a:t> no intervención (OR 2.14 (95% CI,1.23–3.73) y OR 2.31 (95% CI,1.48–3.62) respectivamente).</a:t>
            </a:r>
          </a:p>
          <a:p>
            <a:pPr marL="1028700" lvl="1" eaLnBrk="1" hangingPunct="1">
              <a:spcBef>
                <a:spcPct val="0"/>
              </a:spcBef>
              <a:spcAft>
                <a:spcPts val="600"/>
              </a:spcAft>
              <a:defRPr/>
            </a:pPr>
            <a:r>
              <a:rPr lang="es-HN" sz="1800" i="0" dirty="0"/>
              <a:t>Aumento en tasas de embarazo clínico con oclusión </a:t>
            </a:r>
            <a:r>
              <a:rPr lang="es-HN" sz="1800" i="0" dirty="0" err="1"/>
              <a:t>vrs</a:t>
            </a:r>
            <a:r>
              <a:rPr lang="es-HN" sz="1800" i="0" dirty="0"/>
              <a:t> no intervención (OR 4.66 (95% CI,2.47–10.01).</a:t>
            </a:r>
          </a:p>
          <a:p>
            <a:pPr marL="1028700" lvl="1" eaLnBrk="1" hangingPunct="1">
              <a:spcBef>
                <a:spcPct val="0"/>
              </a:spcBef>
              <a:spcAft>
                <a:spcPts val="600"/>
              </a:spcAft>
              <a:buNone/>
              <a:defRPr/>
            </a:pPr>
            <a:endParaRPr lang="es-HN" sz="1800" i="0" dirty="0"/>
          </a:p>
          <a:p>
            <a:pPr marL="285750" indent="-285750" eaLnBrk="1" hangingPunct="1">
              <a:spcBef>
                <a:spcPct val="0"/>
              </a:spcBef>
              <a:spcAft>
                <a:spcPts val="600"/>
              </a:spcAft>
              <a:defRPr/>
            </a:pPr>
            <a:r>
              <a:rPr lang="es-HN" sz="1800" i="0" dirty="0"/>
              <a:t>Un meta-análisis mas reciente (Zhang et al 2015) no detecto diferencia en las tasas de embarazo clínico entre salpingectomia y oclusión tubárica</a:t>
            </a:r>
            <a:r>
              <a:rPr lang="en-US" sz="1800" i="0" dirty="0"/>
              <a:t>.</a:t>
            </a:r>
          </a:p>
        </p:txBody>
      </p:sp>
      <p:sp>
        <p:nvSpPr>
          <p:cNvPr id="6" name="Rectangle 1"/>
          <p:cNvSpPr>
            <a:spLocks noChangeArrowheads="1"/>
          </p:cNvSpPr>
          <p:nvPr/>
        </p:nvSpPr>
        <p:spPr bwMode="auto">
          <a:xfrm>
            <a:off x="762000" y="1752600"/>
            <a:ext cx="78774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HN" altLang="it-IT" sz="2800" b="1" i="0" dirty="0"/>
              <a:t>Discusión: comparación con otros estudios</a:t>
            </a:r>
            <a:endParaRPr lang="es-HN" altLang="it-IT" sz="2400" dirty="0"/>
          </a:p>
        </p:txBody>
      </p:sp>
      <p:sp>
        <p:nvSpPr>
          <p:cNvPr id="7"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600" b="1" i="0" dirty="0">
                <a:solidFill>
                  <a:schemeClr val="bg1"/>
                </a:solidFill>
              </a:rPr>
              <a:t>Tratamiento quirúrgico de hidrosalpinx</a:t>
            </a:r>
            <a:endParaRPr lang="en-US" altLang="it-IT" sz="1600" b="1" i="0" dirty="0">
              <a:solidFill>
                <a:schemeClr val="bg1"/>
              </a:solidFill>
            </a:endParaRPr>
          </a:p>
          <a:p>
            <a:pPr algn="ctr" eaLnBrk="1" hangingPunct="1">
              <a:spcBef>
                <a:spcPct val="0"/>
              </a:spcBef>
              <a:buFontTx/>
              <a:buNone/>
            </a:pPr>
            <a:r>
              <a:rPr lang="de-DE" altLang="it-IT" sz="1400" dirty="0">
                <a:solidFill>
                  <a:schemeClr val="bg1"/>
                </a:solidFill>
              </a:rPr>
              <a:t>Tsiami et al.</a:t>
            </a:r>
            <a:r>
              <a:rPr lang="en-GB" altLang="it-IT" sz="1400" dirty="0">
                <a:solidFill>
                  <a:schemeClr val="bg1"/>
                </a:solidFill>
              </a:rPr>
              <a:t>, UOG 2016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0" y="-15875"/>
            <a:ext cx="9144000" cy="701675"/>
            <a:chOff x="0" y="3755"/>
            <a:chExt cx="5760" cy="582"/>
          </a:xfrm>
        </p:grpSpPr>
        <p:pic>
          <p:nvPicPr>
            <p:cNvPr id="2151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7"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i="0" dirty="0">
              <a:solidFill>
                <a:srgbClr val="000000"/>
              </a:solidFill>
            </a:endParaRPr>
          </a:p>
        </p:txBody>
      </p:sp>
      <p:sp>
        <p:nvSpPr>
          <p:cNvPr id="21508" name="Titolo 1"/>
          <p:cNvSpPr txBox="1">
            <a:spLocks/>
          </p:cNvSpPr>
          <p:nvPr/>
        </p:nvSpPr>
        <p:spPr bwMode="auto">
          <a:xfrm>
            <a:off x="323850" y="2403475"/>
            <a:ext cx="88566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2000" b="1" i="0" dirty="0">
              <a:solidFill>
                <a:schemeClr val="tx2"/>
              </a:solidFill>
            </a:endParaRPr>
          </a:p>
        </p:txBody>
      </p:sp>
      <p:sp>
        <p:nvSpPr>
          <p:cNvPr id="21509" name="TextBox 1"/>
          <p:cNvSpPr txBox="1">
            <a:spLocks noChangeArrowheads="1"/>
          </p:cNvSpPr>
          <p:nvPr/>
        </p:nvSpPr>
        <p:spPr bwMode="auto">
          <a:xfrm>
            <a:off x="228600" y="1447800"/>
            <a:ext cx="86423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500" b="1" i="0" dirty="0"/>
              <a:t>Introducción</a:t>
            </a:r>
          </a:p>
        </p:txBody>
      </p:sp>
      <p:sp>
        <p:nvSpPr>
          <p:cNvPr id="12" name="Segnaposto contenuto 2"/>
          <p:cNvSpPr txBox="1">
            <a:spLocks/>
          </p:cNvSpPr>
          <p:nvPr/>
        </p:nvSpPr>
        <p:spPr bwMode="auto">
          <a:xfrm>
            <a:off x="343942" y="2055852"/>
            <a:ext cx="8763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1800" i="0" dirty="0"/>
              <a:t>La enfermedad tubárica es responsable del 25-30% del factor femenino de infertilidad, y la prevalencia de hidrosalpinx es de 30% en mujeres con patología tubárica</a:t>
            </a:r>
            <a:r>
              <a:rPr lang="es-HN" sz="1800" dirty="0"/>
              <a:t>.</a:t>
            </a:r>
          </a:p>
          <a:p>
            <a:endParaRPr lang="es-HN" sz="1800" dirty="0"/>
          </a:p>
          <a:p>
            <a:r>
              <a:rPr lang="es-HN" sz="1800" i="0" dirty="0"/>
              <a:t>Mujeres con hidrosalpinx tienen un peores resultados después de transferencia de embrión en fertilización in-vitro (IVF-ET).</a:t>
            </a:r>
          </a:p>
          <a:p>
            <a:endParaRPr lang="es-HN" sz="1800" i="0" dirty="0"/>
          </a:p>
          <a:p>
            <a:r>
              <a:rPr lang="es-HN" sz="1800" i="0" dirty="0"/>
              <a:t>Los métodos quirúrgicos ya sea para aspirar el fluido o remover o aislar la trompas de falopio afectadas antes de tratamiento IVF se han intentado como medio para mejorar el resultado.</a:t>
            </a:r>
            <a:endParaRPr lang="es-HN" sz="1800" dirty="0"/>
          </a:p>
          <a:p>
            <a:endParaRPr lang="es-HN" sz="1800" dirty="0"/>
          </a:p>
          <a:p>
            <a:r>
              <a:rPr lang="es-HN" sz="1800" i="0" dirty="0"/>
              <a:t>Procedimientos mas invasivos como la salpingectomia son no-reversible y en teoría pudieran alterar la función ovárica. La oclusión tubárica puede separar el fluido del útero mientras siempre se conserva la trompa. La aspiración es menos invasiva pero la recurrencia de hidrosalpinx puede ocurrir</a:t>
            </a:r>
            <a:r>
              <a:rPr lang="en-US" sz="1800" i="0" dirty="0"/>
              <a:t>.</a:t>
            </a:r>
          </a:p>
          <a:p>
            <a:pPr eaLnBrk="1" hangingPunct="1">
              <a:spcBef>
                <a:spcPct val="0"/>
              </a:spcBef>
              <a:defRPr/>
            </a:pPr>
            <a:endParaRPr lang="en-US" sz="1800" i="0" dirty="0"/>
          </a:p>
          <a:p>
            <a:pPr eaLnBrk="1" hangingPunct="1">
              <a:spcBef>
                <a:spcPct val="0"/>
              </a:spcBef>
              <a:defRPr/>
            </a:pPr>
            <a:endParaRPr lang="en-US" sz="1800" i="0" dirty="0"/>
          </a:p>
        </p:txBody>
      </p:sp>
      <p:sp>
        <p:nvSpPr>
          <p:cNvPr id="21511" name="Text Box 5"/>
          <p:cNvSpPr txBox="1">
            <a:spLocks noChangeArrowheads="1"/>
          </p:cNvSpPr>
          <p:nvPr/>
        </p:nvSpPr>
        <p:spPr bwMode="auto">
          <a:xfrm>
            <a:off x="10072" y="623108"/>
            <a:ext cx="9143999"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600" b="1" i="0" dirty="0">
                <a:solidFill>
                  <a:schemeClr val="bg1"/>
                </a:solidFill>
              </a:rPr>
              <a:t>Tratamiento quirúrgico de hidrosalpinx</a:t>
            </a:r>
          </a:p>
          <a:p>
            <a:pPr algn="ctr" eaLnBrk="1" hangingPunct="1">
              <a:spcBef>
                <a:spcPct val="0"/>
              </a:spcBef>
              <a:buFontTx/>
              <a:buNone/>
            </a:pPr>
            <a:r>
              <a:rPr lang="de-DE" altLang="it-IT" sz="1400" dirty="0">
                <a:solidFill>
                  <a:schemeClr val="bg1"/>
                </a:solidFill>
              </a:rPr>
              <a:t>Tsiami et al.</a:t>
            </a:r>
            <a:r>
              <a:rPr lang="en-GB" altLang="it-IT" sz="1400" dirty="0">
                <a:solidFill>
                  <a:schemeClr val="bg1"/>
                </a:solidFill>
              </a:rPr>
              <a:t>, UOG 2016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 Box 5"/>
          <p:cNvSpPr txBox="1">
            <a:spLocks noChangeArrowheads="1"/>
          </p:cNvSpPr>
          <p:nvPr/>
        </p:nvSpPr>
        <p:spPr bwMode="auto">
          <a:xfrm>
            <a:off x="250825" y="1052513"/>
            <a:ext cx="864235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600" b="1" i="0" dirty="0">
                <a:solidFill>
                  <a:schemeClr val="bg1"/>
                </a:solidFill>
              </a:rPr>
              <a:t>Tratamiento quirúrgico de hidrosalpinx</a:t>
            </a:r>
            <a:endParaRPr lang="en-US" altLang="it-IT" sz="1600" b="1" i="0" dirty="0">
              <a:solidFill>
                <a:schemeClr val="bg1"/>
              </a:solidFill>
            </a:endParaRPr>
          </a:p>
          <a:p>
            <a:pPr algn="ctr" eaLnBrk="1" hangingPunct="1">
              <a:spcBef>
                <a:spcPct val="0"/>
              </a:spcBef>
              <a:buFontTx/>
              <a:buNone/>
            </a:pPr>
            <a:r>
              <a:rPr lang="de-DE" altLang="it-IT" sz="1400" dirty="0">
                <a:solidFill>
                  <a:schemeClr val="bg1"/>
                </a:solidFill>
              </a:rPr>
              <a:t>Tsiami et al.</a:t>
            </a:r>
            <a:r>
              <a:rPr lang="en-GB" altLang="it-IT" sz="1400" dirty="0">
                <a:solidFill>
                  <a:schemeClr val="bg1"/>
                </a:solidFill>
              </a:rPr>
              <a:t>, UOG 2016</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0" name="Content Placeholder 9"/>
          <p:cNvSpPr>
            <a:spLocks noGrp="1"/>
          </p:cNvSpPr>
          <p:nvPr>
            <p:ph sz="half" idx="1"/>
          </p:nvPr>
        </p:nvSpPr>
        <p:spPr>
          <a:xfrm>
            <a:off x="228600" y="1828800"/>
            <a:ext cx="4114800" cy="4876800"/>
          </a:xfrm>
          <a:solidFill>
            <a:schemeClr val="accent5"/>
          </a:solidFill>
          <a:ln>
            <a:solidFill>
              <a:schemeClr val="tx1"/>
            </a:solidFill>
          </a:ln>
        </p:spPr>
        <p:txBody>
          <a:bodyPr/>
          <a:lstStyle/>
          <a:p>
            <a:pPr lvl="0" algn="ctr">
              <a:buNone/>
              <a:defRPr/>
            </a:pPr>
            <a:r>
              <a:rPr lang="es-HN" sz="2400" b="1" dirty="0"/>
              <a:t>Fortalezas</a:t>
            </a:r>
          </a:p>
          <a:p>
            <a:pPr lvl="0" algn="ctr">
              <a:buNone/>
              <a:defRPr/>
            </a:pPr>
            <a:endParaRPr lang="es-HN" sz="1600" b="1" dirty="0"/>
          </a:p>
          <a:p>
            <a:pPr>
              <a:defRPr/>
            </a:pPr>
            <a:r>
              <a:rPr lang="es-HN" sz="1800" dirty="0"/>
              <a:t>Mas información actualizada y completa en esta área. </a:t>
            </a:r>
          </a:p>
          <a:p>
            <a:pPr>
              <a:defRPr/>
            </a:pPr>
            <a:endParaRPr lang="es-HN" sz="1800" dirty="0"/>
          </a:p>
          <a:p>
            <a:pPr>
              <a:defRPr/>
            </a:pPr>
            <a:r>
              <a:rPr lang="es-HN" sz="1800" dirty="0"/>
              <a:t>Utiliza ambas evidencias directa e indirecta, por lo que mejora la precisión.</a:t>
            </a:r>
          </a:p>
          <a:p>
            <a:pPr>
              <a:defRPr/>
            </a:pPr>
            <a:endParaRPr lang="en-US" sz="1800" dirty="0"/>
          </a:p>
          <a:p>
            <a:pPr>
              <a:defRPr/>
            </a:pPr>
            <a:r>
              <a:rPr lang="es-HN" sz="1800" dirty="0"/>
              <a:t>Permite el posicionamiento de las intervenciones donde hay varias opciones disponibles.</a:t>
            </a:r>
            <a:endParaRPr lang="en-US" sz="1800" dirty="0"/>
          </a:p>
          <a:p>
            <a:pPr>
              <a:defRPr/>
            </a:pPr>
            <a:endParaRPr lang="en-US" sz="1800" dirty="0"/>
          </a:p>
          <a:p>
            <a:pPr>
              <a:defRPr/>
            </a:pPr>
            <a:endParaRPr lang="en-US" sz="1800" dirty="0"/>
          </a:p>
          <a:p>
            <a:pPr>
              <a:defRPr/>
            </a:pPr>
            <a:endParaRPr lang="en-US" sz="1800" dirty="0"/>
          </a:p>
          <a:p>
            <a:pPr>
              <a:defRPr/>
            </a:pPr>
            <a:endParaRPr lang="en-US" sz="1800" dirty="0"/>
          </a:p>
          <a:p>
            <a:pPr>
              <a:defRPr/>
            </a:pPr>
            <a:endParaRPr lang="en-US" sz="1800" dirty="0"/>
          </a:p>
          <a:p>
            <a:pPr>
              <a:buNone/>
              <a:defRPr/>
            </a:pPr>
            <a:endParaRPr lang="en-US" sz="1800" dirty="0"/>
          </a:p>
          <a:p>
            <a:endParaRPr lang="en-US" sz="2000" dirty="0"/>
          </a:p>
        </p:txBody>
      </p:sp>
      <p:sp>
        <p:nvSpPr>
          <p:cNvPr id="11" name="Content Placeholder 10"/>
          <p:cNvSpPr>
            <a:spLocks noGrp="1"/>
          </p:cNvSpPr>
          <p:nvPr>
            <p:ph sz="half" idx="2"/>
          </p:nvPr>
        </p:nvSpPr>
        <p:spPr>
          <a:xfrm>
            <a:off x="4800600" y="1828800"/>
            <a:ext cx="4191000" cy="4876800"/>
          </a:xfrm>
          <a:solidFill>
            <a:schemeClr val="accent5"/>
          </a:solidFill>
          <a:ln>
            <a:solidFill>
              <a:schemeClr val="tx1"/>
            </a:solidFill>
          </a:ln>
        </p:spPr>
        <p:txBody>
          <a:bodyPr/>
          <a:lstStyle/>
          <a:p>
            <a:pPr lvl="0" algn="ctr">
              <a:buNone/>
              <a:defRPr/>
            </a:pPr>
            <a:r>
              <a:rPr lang="es-HN" sz="2400" b="1" dirty="0"/>
              <a:t>Limitaciones</a:t>
            </a:r>
          </a:p>
          <a:p>
            <a:pPr lvl="0" algn="ctr">
              <a:buNone/>
              <a:defRPr/>
            </a:pPr>
            <a:endParaRPr lang="es-HN" sz="1200" b="1" dirty="0"/>
          </a:p>
          <a:p>
            <a:pPr>
              <a:defRPr/>
            </a:pPr>
            <a:r>
              <a:rPr lang="es-HN" sz="1800" dirty="0"/>
              <a:t>Muestra pequeña, particularmente para aborto y embarazo ectópico.</a:t>
            </a:r>
          </a:p>
          <a:p>
            <a:pPr lvl="1">
              <a:defRPr/>
            </a:pPr>
            <a:endParaRPr lang="es-HN" sz="1400" dirty="0"/>
          </a:p>
          <a:p>
            <a:pPr>
              <a:defRPr/>
            </a:pPr>
            <a:r>
              <a:rPr lang="es-HN" sz="1800" dirty="0"/>
              <a:t>Muchas comparaciones basadas en solo evidencia indirecta.</a:t>
            </a:r>
          </a:p>
          <a:p>
            <a:pPr lvl="1">
              <a:defRPr/>
            </a:pPr>
            <a:endParaRPr lang="es-HN" sz="1400" dirty="0"/>
          </a:p>
          <a:p>
            <a:pPr>
              <a:defRPr/>
            </a:pPr>
            <a:r>
              <a:rPr lang="es-HN" sz="1800" dirty="0"/>
              <a:t>Intervalos de confianza amplios para RR y </a:t>
            </a:r>
            <a:r>
              <a:rPr lang="es-HN" sz="1800" dirty="0" err="1"/>
              <a:t>Prls</a:t>
            </a:r>
            <a:r>
              <a:rPr lang="es-HN" sz="1800" dirty="0"/>
              <a:t>, sugiriendo incertidumbre de la evidencia.</a:t>
            </a:r>
          </a:p>
          <a:p>
            <a:pPr lvl="1">
              <a:defRPr/>
            </a:pPr>
            <a:endParaRPr lang="en-US" sz="1400" dirty="0"/>
          </a:p>
          <a:p>
            <a:pPr>
              <a:defRPr/>
            </a:pPr>
            <a:r>
              <a:rPr lang="es-HN" sz="1800" dirty="0"/>
              <a:t>Incapaz de evaluar la transitividad y la distribución de los modificadores de efectos a través de las comparaciones debido a la insuficiencia de datos.</a:t>
            </a:r>
            <a:endParaRPr lang="en-US" sz="1800" dirty="0"/>
          </a:p>
          <a:p>
            <a:endParaRPr lang="en-US"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85407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44450" y="1524000"/>
            <a:ext cx="8642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800" b="1" i="0" dirty="0"/>
              <a:t>Conclusiones</a:t>
            </a:r>
          </a:p>
        </p:txBody>
      </p:sp>
      <p:sp>
        <p:nvSpPr>
          <p:cNvPr id="6" name="Text Box 5"/>
          <p:cNvSpPr txBox="1">
            <a:spLocks noChangeArrowheads="1"/>
          </p:cNvSpPr>
          <p:nvPr/>
        </p:nvSpPr>
        <p:spPr bwMode="auto">
          <a:xfrm>
            <a:off x="0" y="914400"/>
            <a:ext cx="9143999"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600" b="1" i="0" dirty="0">
                <a:solidFill>
                  <a:schemeClr val="bg1"/>
                </a:solidFill>
              </a:rPr>
              <a:t>Tratamiento quirúrgico de hidrosalpinx</a:t>
            </a:r>
            <a:endParaRPr lang="en-US" altLang="it-IT" sz="1600" b="1" i="0" dirty="0">
              <a:solidFill>
                <a:schemeClr val="bg1"/>
              </a:solidFill>
            </a:endParaRPr>
          </a:p>
          <a:p>
            <a:pPr algn="ctr" eaLnBrk="1" hangingPunct="1">
              <a:spcBef>
                <a:spcPct val="0"/>
              </a:spcBef>
              <a:buFontTx/>
              <a:buNone/>
            </a:pPr>
            <a:r>
              <a:rPr lang="de-DE" altLang="it-IT" sz="1400" dirty="0">
                <a:solidFill>
                  <a:schemeClr val="bg1"/>
                </a:solidFill>
              </a:rPr>
              <a:t>Tsiami et al.</a:t>
            </a:r>
            <a:r>
              <a:rPr lang="en-GB" altLang="it-IT" sz="1400" dirty="0">
                <a:solidFill>
                  <a:schemeClr val="bg1"/>
                </a:solidFill>
              </a:rPr>
              <a:t>, UOG 2016</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8" name="Content Placeholder 9"/>
          <p:cNvSpPr txBox="1">
            <a:spLocks/>
          </p:cNvSpPr>
          <p:nvPr/>
        </p:nvSpPr>
        <p:spPr bwMode="auto">
          <a:xfrm>
            <a:off x="304800" y="2286000"/>
            <a:ext cx="8610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defRPr/>
            </a:pPr>
            <a:r>
              <a:rPr lang="es-HN" i="0" dirty="0"/>
              <a:t>Oclusión tubárica proximal y salpingectomia previa a IVF-ET mejora la tasa de embarazos a desarrollar, comparado con la no intervención.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s-HN" i="0" dirty="0"/>
          </a:p>
          <a:p>
            <a:pPr marL="342900" indent="-342900">
              <a:spcBef>
                <a:spcPct val="20000"/>
              </a:spcBef>
              <a:buFontTx/>
              <a:buChar char="•"/>
              <a:defRPr/>
            </a:pPr>
            <a:r>
              <a:rPr lang="es-HN" i="0" dirty="0"/>
              <a:t>Oclusión tubárica proximal, salpingectomia y aspiración previo a IVF-ET también mejora las tasas de embarazo clínico comparado con la no intervención.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s-HN" i="0" dirty="0"/>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s-HN" i="0" dirty="0"/>
              <a:t>La oclusión tubárica proximal promedia mas alto para los resultados evaluados, mientras la ‘no intervención’  es consistentemente la estrategia menos efectiva para todos los resultados.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s-HN" i="0" dirty="0"/>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s-HN" i="0" dirty="0"/>
              <a:t>Los resultados deben de ser interpretados con precaución y no tomarlos como concluyentes ya que las </a:t>
            </a:r>
            <a:r>
              <a:rPr lang="es-HN" i="0" dirty="0" err="1"/>
              <a:t>Prls</a:t>
            </a:r>
            <a:r>
              <a:rPr lang="es-HN" i="0" dirty="0"/>
              <a:t> son amplias para todas las comparaciones </a:t>
            </a:r>
            <a:r>
              <a:rPr lang="en-US" i="0" dirty="0"/>
              <a:t>y el </a:t>
            </a:r>
            <a:r>
              <a:rPr lang="es-HN" i="0" dirty="0"/>
              <a:t>nivel de evidencia fue comúnmente</a:t>
            </a:r>
            <a:r>
              <a:rPr lang="en-US" i="0" dirty="0"/>
              <a:t> de</a:t>
            </a:r>
            <a:r>
              <a:rPr lang="es-HN" i="0" dirty="0"/>
              <a:t> baja/muy baja calidad</a:t>
            </a:r>
            <a:r>
              <a:rPr lang="en-US" i="0" dirty="0"/>
              <a: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4400" b="0" i="0" u="none" strike="noStrike" kern="0" cap="none" spc="0" normalizeH="0" baseline="0" noProof="0" dirty="0">
              <a:ln>
                <a:noFill/>
              </a:ln>
              <a:solidFill>
                <a:schemeClr val="tx1"/>
              </a:solidFill>
              <a:effectLst/>
              <a:uLnTx/>
              <a:uFillTx/>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2"/>
          <p:cNvGrpSpPr>
            <a:grpSpLocks/>
          </p:cNvGrpSpPr>
          <p:nvPr/>
        </p:nvGrpSpPr>
        <p:grpSpPr bwMode="auto">
          <a:xfrm>
            <a:off x="0" y="-15875"/>
            <a:ext cx="9144000" cy="923925"/>
            <a:chOff x="0" y="3755"/>
            <a:chExt cx="5760" cy="582"/>
          </a:xfrm>
        </p:grpSpPr>
        <p:pic>
          <p:nvPicPr>
            <p:cNvPr id="5837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3" name="TextBox 1"/>
          <p:cNvSpPr txBox="1">
            <a:spLocks noChangeArrowheads="1"/>
          </p:cNvSpPr>
          <p:nvPr/>
        </p:nvSpPr>
        <p:spPr bwMode="auto">
          <a:xfrm>
            <a:off x="1331913" y="3645024"/>
            <a:ext cx="6480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400" b="1" i="0" dirty="0">
                <a:solidFill>
                  <a:srgbClr val="000000"/>
                </a:solidFill>
              </a:rPr>
              <a:t>Puntos de discusión</a:t>
            </a:r>
          </a:p>
        </p:txBody>
      </p:sp>
      <p:sp>
        <p:nvSpPr>
          <p:cNvPr id="9" name="Segnaposto contenuto 2"/>
          <p:cNvSpPr txBox="1">
            <a:spLocks/>
          </p:cNvSpPr>
          <p:nvPr/>
        </p:nvSpPr>
        <p:spPr bwMode="auto">
          <a:xfrm>
            <a:off x="228600" y="4724400"/>
            <a:ext cx="86391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HN" altLang="it-IT" sz="2000" i="0" dirty="0"/>
              <a:t>¿Como estos hallazgos de este estudio influencia la practica clínica</a:t>
            </a:r>
            <a:r>
              <a:rPr lang="en-GB" altLang="it-IT" sz="2000" i="0" dirty="0"/>
              <a:t>?</a:t>
            </a:r>
          </a:p>
          <a:p>
            <a:pPr eaLnBrk="1" hangingPunct="1">
              <a:spcBef>
                <a:spcPct val="0"/>
              </a:spcBef>
              <a:buNone/>
            </a:pPr>
            <a:endParaRPr lang="en-GB" altLang="it-IT" sz="2000" i="0" dirty="0"/>
          </a:p>
          <a:p>
            <a:pPr eaLnBrk="1" hangingPunct="1">
              <a:spcBef>
                <a:spcPct val="0"/>
              </a:spcBef>
            </a:pPr>
            <a:r>
              <a:rPr lang="es-HN" altLang="it-IT" sz="2000" i="0"/>
              <a:t>¿Como </a:t>
            </a:r>
            <a:r>
              <a:rPr lang="es-HN" altLang="it-IT" sz="2000" i="0" dirty="0"/>
              <a:t>estos hallazgos de este estudio pueden usarse para consejería de pacientes</a:t>
            </a:r>
            <a:r>
              <a:rPr lang="en-GB" altLang="it-IT" sz="2000" i="0" dirty="0"/>
              <a:t>?</a:t>
            </a:r>
            <a:endParaRPr lang="it-IT" altLang="it-IT" sz="2000" i="0" dirty="0"/>
          </a:p>
          <a:p>
            <a:pPr eaLnBrk="1" hangingPunct="1">
              <a:spcBef>
                <a:spcPct val="0"/>
              </a:spcBef>
              <a:buNone/>
            </a:pPr>
            <a:endParaRPr lang="en-US" altLang="it-IT" sz="2000" i="0" dirty="0"/>
          </a:p>
        </p:txBody>
      </p:sp>
      <p:sp>
        <p:nvSpPr>
          <p:cNvPr id="10" name="Rectangle 9"/>
          <p:cNvSpPr>
            <a:spLocks noChangeArrowheads="1"/>
          </p:cNvSpPr>
          <p:nvPr/>
        </p:nvSpPr>
        <p:spPr bwMode="auto">
          <a:xfrm>
            <a:off x="457200" y="2514600"/>
            <a:ext cx="82073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0"/>
              </a:spcBef>
              <a:spcAft>
                <a:spcPts val="1200"/>
              </a:spcAft>
              <a:defRPr/>
            </a:pPr>
            <a:r>
              <a:rPr lang="es-HN" sz="2000" i="0" dirty="0"/>
              <a:t>Hay una necesidad de un RCT larga comparando oclusión tubárica proximal con salpingectomia y aspiración</a:t>
            </a:r>
            <a:r>
              <a:rPr lang="en-US" sz="2000" i="0" dirty="0"/>
              <a:t>.</a:t>
            </a:r>
          </a:p>
        </p:txBody>
      </p:sp>
      <p:sp>
        <p:nvSpPr>
          <p:cNvPr id="11" name="TextBox 1"/>
          <p:cNvSpPr txBox="1">
            <a:spLocks noChangeArrowheads="1"/>
          </p:cNvSpPr>
          <p:nvPr/>
        </p:nvSpPr>
        <p:spPr bwMode="auto">
          <a:xfrm>
            <a:off x="1295400" y="1828800"/>
            <a:ext cx="6480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400" b="1" i="0" dirty="0">
                <a:solidFill>
                  <a:srgbClr val="000000"/>
                </a:solidFill>
              </a:rPr>
              <a:t>Perspectivas futuras</a:t>
            </a:r>
          </a:p>
        </p:txBody>
      </p:sp>
      <p:sp>
        <p:nvSpPr>
          <p:cNvPr id="13" name="Text Box 5"/>
          <p:cNvSpPr txBox="1">
            <a:spLocks noChangeArrowheads="1"/>
          </p:cNvSpPr>
          <p:nvPr/>
        </p:nvSpPr>
        <p:spPr bwMode="auto">
          <a:xfrm>
            <a:off x="0" y="1052513"/>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600" b="1" i="0" dirty="0">
                <a:solidFill>
                  <a:schemeClr val="bg1"/>
                </a:solidFill>
              </a:rPr>
              <a:t>Tratamiento quirúrgico de hidrosalpinx</a:t>
            </a:r>
            <a:endParaRPr lang="en-US" altLang="it-IT" sz="1600" b="1" i="0" dirty="0">
              <a:solidFill>
                <a:schemeClr val="bg1"/>
              </a:solidFill>
            </a:endParaRPr>
          </a:p>
          <a:p>
            <a:pPr algn="ctr" eaLnBrk="1" hangingPunct="1">
              <a:spcBef>
                <a:spcPct val="0"/>
              </a:spcBef>
              <a:buFontTx/>
              <a:buNone/>
            </a:pPr>
            <a:r>
              <a:rPr lang="de-DE" altLang="it-IT" sz="1400" dirty="0">
                <a:solidFill>
                  <a:schemeClr val="bg1"/>
                </a:solidFill>
              </a:rPr>
              <a:t>Tsiami et al.</a:t>
            </a:r>
            <a:r>
              <a:rPr lang="en-GB" altLang="it-IT" sz="1400" dirty="0">
                <a:solidFill>
                  <a:schemeClr val="bg1"/>
                </a:solidFill>
              </a:rPr>
              <a:t>, UOG 2016</a:t>
            </a:r>
          </a:p>
        </p:txBody>
      </p:sp>
    </p:spTree>
    <p:extLst>
      <p:ext uri="{BB962C8B-B14F-4D97-AF65-F5344CB8AC3E}">
        <p14:creationId xmlns:p14="http://schemas.microsoft.com/office/powerpoint/2010/main" val="4107461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653"/>
                                        </p:tgtEl>
                                        <p:attrNameLst>
                                          <p:attrName>style.visibility</p:attrName>
                                        </p:attrNameLst>
                                      </p:cBhvr>
                                      <p:to>
                                        <p:strVal val="visible"/>
                                      </p:to>
                                    </p:set>
                                    <p:animEffect transition="in" filter="fade">
                                      <p:cBhvr>
                                        <p:cTn id="15" dur="500"/>
                                        <p:tgtEl>
                                          <p:spTgt spid="276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0" y="-15875"/>
            <a:ext cx="9144000" cy="923925"/>
            <a:chOff x="0" y="3755"/>
            <a:chExt cx="5760" cy="582"/>
          </a:xfrm>
        </p:grpSpPr>
        <p:pic>
          <p:nvPicPr>
            <p:cNvPr id="2355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7" name="Rectangle 8"/>
          <p:cNvSpPr>
            <a:spLocks noChangeArrowheads="1"/>
          </p:cNvSpPr>
          <p:nvPr/>
        </p:nvSpPr>
        <p:spPr bwMode="auto">
          <a:xfrm>
            <a:off x="2499777" y="2057400"/>
            <a:ext cx="40975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HN" altLang="it-IT" b="1" i="0" dirty="0">
                <a:solidFill>
                  <a:srgbClr val="000000"/>
                </a:solidFill>
              </a:rPr>
              <a:t>Objetivo del estudio</a:t>
            </a:r>
          </a:p>
        </p:txBody>
      </p:sp>
      <p:sp>
        <p:nvSpPr>
          <p:cNvPr id="8" name="Text Box 5"/>
          <p:cNvSpPr txBox="1">
            <a:spLocks noChangeArrowheads="1"/>
          </p:cNvSpPr>
          <p:nvPr/>
        </p:nvSpPr>
        <p:spPr bwMode="auto">
          <a:xfrm>
            <a:off x="0" y="1052513"/>
            <a:ext cx="9143999" cy="492443"/>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s-HN" altLang="it-IT" sz="1400" b="1" i="0" dirty="0">
                <a:solidFill>
                  <a:schemeClr val="bg1"/>
                </a:solidFill>
              </a:rPr>
              <a:t>Tratamiento quirúrgico de hidrosalpinx</a:t>
            </a:r>
          </a:p>
          <a:p>
            <a:pPr algn="ctr" eaLnBrk="1" hangingPunct="1">
              <a:spcBef>
                <a:spcPct val="0"/>
              </a:spcBef>
              <a:buFontTx/>
              <a:buNone/>
            </a:pPr>
            <a:r>
              <a:rPr lang="de-DE" altLang="it-IT" sz="1200" dirty="0">
                <a:solidFill>
                  <a:schemeClr val="bg1"/>
                </a:solidFill>
              </a:rPr>
              <a:t>Tsiami et al.</a:t>
            </a:r>
            <a:r>
              <a:rPr lang="en-GB" altLang="it-IT" sz="1200" dirty="0">
                <a:solidFill>
                  <a:schemeClr val="bg1"/>
                </a:solidFill>
              </a:rPr>
              <a:t>, UOG 2016</a:t>
            </a:r>
          </a:p>
        </p:txBody>
      </p:sp>
      <p:sp>
        <p:nvSpPr>
          <p:cNvPr id="9" name="Segnaposto contenuto 2"/>
          <p:cNvSpPr txBox="1">
            <a:spLocks/>
          </p:cNvSpPr>
          <p:nvPr/>
        </p:nvSpPr>
        <p:spPr bwMode="auto">
          <a:xfrm>
            <a:off x="304800" y="3352800"/>
            <a:ext cx="8534400" cy="2590800"/>
          </a:xfrm>
          <a:prstGeom prst="rect">
            <a:avLst/>
          </a:prstGeom>
          <a:solidFill>
            <a:schemeClr val="accent5"/>
          </a:solidFill>
          <a:ln>
            <a:solidFill>
              <a:schemeClr val="tx1"/>
            </a:solidFill>
          </a:ln>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400" i="0" dirty="0"/>
              <a:t>    </a:t>
            </a:r>
          </a:p>
          <a:p>
            <a:pPr>
              <a:buNone/>
            </a:pPr>
            <a:r>
              <a:rPr lang="en-US" sz="2400" i="0" dirty="0"/>
              <a:t>    </a:t>
            </a:r>
            <a:r>
              <a:rPr lang="es-HN" sz="2400" i="0" dirty="0"/>
              <a:t>Usar un meta-análisis en red para comparar la efectividad de la aspiración de fluido de hidrosalpinx guiado por ultrasonido, salpingectomia, oclusión tubárica proximal o la no intervención en el manejo de pacientes con hidrosalpinx antes de IVF-ET.</a:t>
            </a:r>
          </a:p>
          <a:p>
            <a:pPr>
              <a:buNone/>
            </a:pPr>
            <a:endParaRPr lang="en-US" sz="2400" i="0" dirty="0"/>
          </a:p>
          <a:p>
            <a:pPr>
              <a:buNone/>
            </a:pPr>
            <a:endParaRPr lang="en-US" sz="2400" i="0" dirty="0"/>
          </a:p>
          <a:p>
            <a:pPr>
              <a:buNone/>
            </a:pPr>
            <a:endParaRPr lang="en-US" sz="2400" i="0" dirty="0"/>
          </a:p>
          <a:p>
            <a:pPr eaLnBrk="1" hangingPunct="1">
              <a:spcBef>
                <a:spcPct val="0"/>
              </a:spcBef>
              <a:buNone/>
              <a:defRPr/>
            </a:pPr>
            <a:endParaRPr lang="en-US" sz="2400" i="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0" y="-15875"/>
            <a:ext cx="9144000" cy="923925"/>
            <a:chOff x="0" y="3755"/>
            <a:chExt cx="5760" cy="582"/>
          </a:xfrm>
        </p:grpSpPr>
        <p:pic>
          <p:nvPicPr>
            <p:cNvPr id="5"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19"/>
          <p:cNvSpPr>
            <a:spLocks noChangeArrowheads="1"/>
          </p:cNvSpPr>
          <p:nvPr/>
        </p:nvSpPr>
        <p:spPr bwMode="auto">
          <a:xfrm>
            <a:off x="304800" y="2161300"/>
            <a:ext cx="8534400" cy="4496616"/>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2000" b="1" i="0" dirty="0"/>
              <a:t>Diseño de estudio: </a:t>
            </a:r>
            <a:r>
              <a:rPr lang="es-HN" sz="2000" i="0" dirty="0"/>
              <a:t>meta-análisis en red</a:t>
            </a:r>
          </a:p>
          <a:p>
            <a:pPr>
              <a:buNone/>
            </a:pPr>
            <a:endParaRPr lang="es-HN" sz="1800" i="0" dirty="0"/>
          </a:p>
          <a:p>
            <a:pPr>
              <a:spcBef>
                <a:spcPct val="0"/>
              </a:spcBef>
              <a:spcAft>
                <a:spcPts val="600"/>
              </a:spcAft>
            </a:pPr>
            <a:r>
              <a:rPr lang="es-HN" altLang="it-IT" sz="2000" b="1" i="0" dirty="0"/>
              <a:t>Criterios de inclusión</a:t>
            </a:r>
          </a:p>
          <a:p>
            <a:pPr lvl="1"/>
            <a:r>
              <a:rPr lang="es-HN" sz="1800" b="1" i="0" dirty="0"/>
              <a:t>Tipo de estudios</a:t>
            </a:r>
            <a:r>
              <a:rPr lang="es-HN" sz="1800" i="0" dirty="0"/>
              <a:t>: ensayos controlados aleatorizados</a:t>
            </a:r>
          </a:p>
          <a:p>
            <a:pPr lvl="1"/>
            <a:r>
              <a:rPr lang="es-HN" sz="1800" b="1" i="0" dirty="0"/>
              <a:t>Tipo de participantes</a:t>
            </a:r>
            <a:r>
              <a:rPr lang="es-HN" sz="1800" dirty="0"/>
              <a:t>: </a:t>
            </a:r>
            <a:r>
              <a:rPr lang="es-HN" sz="1800" i="0" dirty="0"/>
              <a:t>mujeres &lt;40 anos con hidrosalpinx visible por ultrasonido, que se les realizara IVF.</a:t>
            </a:r>
          </a:p>
          <a:p>
            <a:pPr lvl="1"/>
            <a:r>
              <a:rPr lang="es-HN" sz="1800" b="1" i="0" dirty="0"/>
              <a:t>Tipo de intervenciones</a:t>
            </a:r>
            <a:r>
              <a:rPr lang="es-HN" sz="1800" i="0" dirty="0"/>
              <a:t>: comparación de aspiración de fluido de hidrosalpinx ecoguiada, salpingectomia u oclusión tubárica proximal entre cada una o ninguna intervención, previo a IVF-ET.</a:t>
            </a:r>
          </a:p>
          <a:p>
            <a:pPr lvl="1"/>
            <a:r>
              <a:rPr lang="es-HN" sz="1800" b="1" i="0" dirty="0"/>
              <a:t>Tipo de resultados</a:t>
            </a:r>
            <a:r>
              <a:rPr lang="es-HN" sz="1800" dirty="0"/>
              <a:t>: </a:t>
            </a:r>
          </a:p>
          <a:p>
            <a:pPr lvl="1">
              <a:buNone/>
            </a:pPr>
            <a:r>
              <a:rPr lang="es-HN" sz="1800" b="1" i="0" dirty="0"/>
              <a:t>     </a:t>
            </a:r>
            <a:r>
              <a:rPr lang="es-HN" sz="1800" i="0" u="sng" dirty="0"/>
              <a:t>Resultado primario</a:t>
            </a:r>
            <a:r>
              <a:rPr lang="es-HN" sz="1800" i="0" dirty="0"/>
              <a:t>: nacimiento vivo; embarazo en curso se utilizo como sustituto cuando no se informo el nacimiento vivo</a:t>
            </a:r>
          </a:p>
          <a:p>
            <a:pPr lvl="1">
              <a:buNone/>
            </a:pPr>
            <a:r>
              <a:rPr lang="es-HN" sz="1800" b="1" i="0" dirty="0"/>
              <a:t>     </a:t>
            </a:r>
            <a:r>
              <a:rPr lang="es-HN" sz="1800" i="0" u="sng" dirty="0"/>
              <a:t>Resultado secundarios</a:t>
            </a:r>
            <a:r>
              <a:rPr lang="es-HN" sz="1800" i="0" dirty="0"/>
              <a:t>: embarazo clínico (detección de saco gestacional intrautero por USG), aborto, embarazo ectópico</a:t>
            </a:r>
          </a:p>
        </p:txBody>
      </p:sp>
      <p:sp>
        <p:nvSpPr>
          <p:cNvPr id="8" name="Text Box 5"/>
          <p:cNvSpPr txBox="1">
            <a:spLocks noChangeArrowheads="1"/>
          </p:cNvSpPr>
          <p:nvPr/>
        </p:nvSpPr>
        <p:spPr bwMode="auto">
          <a:xfrm>
            <a:off x="0" y="1052513"/>
            <a:ext cx="9143999"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s-HN" altLang="it-IT" sz="1600" b="1" i="0" dirty="0">
                <a:solidFill>
                  <a:schemeClr val="bg1"/>
                </a:solidFill>
              </a:rPr>
              <a:t>Tratamiento quirúrgico de hidrosalpinx</a:t>
            </a:r>
          </a:p>
          <a:p>
            <a:pPr algn="ctr" eaLnBrk="1" hangingPunct="1">
              <a:spcBef>
                <a:spcPct val="0"/>
              </a:spcBef>
              <a:buFontTx/>
              <a:buNone/>
            </a:pPr>
            <a:r>
              <a:rPr lang="de-DE" altLang="it-IT" sz="1400" dirty="0">
                <a:solidFill>
                  <a:schemeClr val="bg1"/>
                </a:solidFill>
              </a:rPr>
              <a:t>Tsiami et al.</a:t>
            </a:r>
            <a:r>
              <a:rPr lang="en-GB" altLang="it-IT" sz="1400" dirty="0">
                <a:solidFill>
                  <a:schemeClr val="bg1"/>
                </a:solidFill>
              </a:rPr>
              <a:t>, UOG 2016</a:t>
            </a:r>
          </a:p>
        </p:txBody>
      </p:sp>
      <p:sp>
        <p:nvSpPr>
          <p:cNvPr id="9" name="TextBox 1"/>
          <p:cNvSpPr txBox="1">
            <a:spLocks noChangeArrowheads="1"/>
          </p:cNvSpPr>
          <p:nvPr/>
        </p:nvSpPr>
        <p:spPr bwMode="auto">
          <a:xfrm>
            <a:off x="2819400" y="1600200"/>
            <a:ext cx="3565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800" b="1" i="0" dirty="0"/>
              <a:t>Métodos</a:t>
            </a:r>
            <a:endParaRPr lang="es-HN" altLang="it-IT" sz="2400" b="1" i="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0" y="-15875"/>
            <a:ext cx="9144000" cy="854075"/>
            <a:chOff x="0" y="3755"/>
            <a:chExt cx="5760" cy="582"/>
          </a:xfrm>
        </p:grpSpPr>
        <p:pic>
          <p:nvPicPr>
            <p:cNvPr id="5"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UOG revers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19"/>
          <p:cNvSpPr>
            <a:spLocks noChangeArrowheads="1"/>
          </p:cNvSpPr>
          <p:nvPr/>
        </p:nvSpPr>
        <p:spPr bwMode="auto">
          <a:xfrm>
            <a:off x="251520" y="2106082"/>
            <a:ext cx="8597366" cy="4351961"/>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2400" b="1" i="0" dirty="0"/>
              <a:t>Análisis estadístico</a:t>
            </a:r>
          </a:p>
          <a:p>
            <a:pPr lvl="1"/>
            <a:r>
              <a:rPr lang="es-HN" sz="1600" i="0" dirty="0"/>
              <a:t>Meta-análisis estándar de efectos aleatorios para comparaciones directas</a:t>
            </a:r>
          </a:p>
          <a:p>
            <a:pPr lvl="1"/>
            <a:r>
              <a:rPr lang="es-HN" sz="1600" i="0" dirty="0"/>
              <a:t>Metodología de red de efectos aleatorios que sintetiza los datos directos e indirectos de los ensayos incluidos utilizando el paquete de red en </a:t>
            </a:r>
            <a:r>
              <a:rPr lang="es-HN" sz="1600" i="0" dirty="0" err="1"/>
              <a:t>Stata</a:t>
            </a:r>
            <a:r>
              <a:rPr lang="en-US" sz="1600" i="0" dirty="0"/>
              <a:t>.</a:t>
            </a:r>
          </a:p>
          <a:p>
            <a:pPr lvl="1"/>
            <a:r>
              <a:rPr lang="es-HN" sz="1600" i="0" dirty="0"/>
              <a:t>Resultados presentados como RR con 95% de Intervalo de Confianza.</a:t>
            </a:r>
          </a:p>
          <a:p>
            <a:pPr lvl="1"/>
            <a:r>
              <a:rPr lang="es-HN" sz="1600" i="0" dirty="0"/>
              <a:t>Los Intervalos de Predicción (</a:t>
            </a:r>
            <a:r>
              <a:rPr lang="es-HN" sz="1600" i="0" dirty="0" err="1"/>
              <a:t>PrIs</a:t>
            </a:r>
            <a:r>
              <a:rPr lang="es-HN" sz="1600" i="0" dirty="0"/>
              <a:t>) estimados proporcionan información sobre la extensión y el impacto de la heterogeneidad común en los efectos del tratamiento.</a:t>
            </a:r>
            <a:endParaRPr lang="en-US" sz="1600" i="0" dirty="0"/>
          </a:p>
          <a:p>
            <a:pPr lvl="1"/>
            <a:r>
              <a:rPr lang="es-HN" sz="1600" i="0" dirty="0"/>
              <a:t>Clasificación relativa de las intervenciones evaluadas utilizando curvas de clasificación acumuladas y cálculo de la superficie bajo la curva (SUCRA).</a:t>
            </a:r>
          </a:p>
          <a:p>
            <a:pPr lvl="1"/>
            <a:r>
              <a:rPr lang="es-HN" sz="1600" i="0" dirty="0" err="1"/>
              <a:t>Graficos</a:t>
            </a:r>
            <a:r>
              <a:rPr lang="es-HN" sz="1600" i="0" dirty="0"/>
              <a:t> de inconsistencia para evaluar la consistencia del efecto del tratamiento</a:t>
            </a:r>
          </a:p>
          <a:p>
            <a:pPr lvl="1"/>
            <a:r>
              <a:rPr lang="es-HN" sz="1600" i="0" dirty="0"/>
              <a:t>Gráficos de contribución para evaluar la influencia de cada comparación directa con cada estimación de red y con toda la red</a:t>
            </a:r>
            <a:endParaRPr lang="en-US" sz="1600" i="0" dirty="0"/>
          </a:p>
          <a:p>
            <a:pPr lvl="1"/>
            <a:r>
              <a:rPr lang="es-HN" sz="1600" i="0" dirty="0"/>
              <a:t>Graficas de embudo ajustadas por comparación para evaluar el efecto del estudio pequeño</a:t>
            </a:r>
            <a:endParaRPr lang="en-US" sz="1600" i="0" dirty="0"/>
          </a:p>
          <a:p>
            <a:pPr lvl="1"/>
            <a:r>
              <a:rPr lang="es-HN" sz="1600" i="0" dirty="0"/>
              <a:t>Análisis por intención a tratar</a:t>
            </a:r>
            <a:r>
              <a:rPr lang="en-US" sz="1600" i="0" dirty="0"/>
              <a:t> </a:t>
            </a:r>
          </a:p>
        </p:txBody>
      </p:sp>
      <p:sp>
        <p:nvSpPr>
          <p:cNvPr id="8" name="Text Box 5"/>
          <p:cNvSpPr txBox="1">
            <a:spLocks noChangeArrowheads="1"/>
          </p:cNvSpPr>
          <p:nvPr/>
        </p:nvSpPr>
        <p:spPr bwMode="auto">
          <a:xfrm>
            <a:off x="0" y="9144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600" b="1" i="0" dirty="0">
                <a:solidFill>
                  <a:schemeClr val="bg1"/>
                </a:solidFill>
              </a:rPr>
              <a:t>Tratamiento quirúrgico de hidrosalpinx</a:t>
            </a:r>
            <a:endParaRPr lang="en-US" altLang="it-IT" sz="1600" b="1" i="0" dirty="0">
              <a:solidFill>
                <a:schemeClr val="bg1"/>
              </a:solidFill>
            </a:endParaRPr>
          </a:p>
          <a:p>
            <a:pPr algn="ctr" eaLnBrk="1" hangingPunct="1">
              <a:spcBef>
                <a:spcPct val="0"/>
              </a:spcBef>
              <a:buFontTx/>
              <a:buNone/>
            </a:pPr>
            <a:r>
              <a:rPr lang="de-DE" altLang="it-IT" sz="1400" dirty="0">
                <a:solidFill>
                  <a:schemeClr val="bg1"/>
                </a:solidFill>
              </a:rPr>
              <a:t>Tsiami et al.</a:t>
            </a:r>
            <a:r>
              <a:rPr lang="en-GB" altLang="it-IT" sz="1400" dirty="0">
                <a:solidFill>
                  <a:schemeClr val="bg1"/>
                </a:solidFill>
              </a:rPr>
              <a:t>, UOG 2016</a:t>
            </a:r>
          </a:p>
        </p:txBody>
      </p:sp>
      <p:sp>
        <p:nvSpPr>
          <p:cNvPr id="9" name="TextBox 1"/>
          <p:cNvSpPr txBox="1">
            <a:spLocks noChangeArrowheads="1"/>
          </p:cNvSpPr>
          <p:nvPr/>
        </p:nvSpPr>
        <p:spPr bwMode="auto">
          <a:xfrm>
            <a:off x="2699792" y="1412776"/>
            <a:ext cx="3565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800" b="1" i="0" dirty="0"/>
              <a:t>Métodos</a:t>
            </a:r>
            <a:endParaRPr lang="es-HN" altLang="it-IT" sz="2400" b="1" i="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15875"/>
            <a:ext cx="9144000" cy="777875"/>
            <a:chOff x="0" y="3755"/>
            <a:chExt cx="5760" cy="582"/>
          </a:xfrm>
        </p:grpSpPr>
        <p:pic>
          <p:nvPicPr>
            <p:cNvPr id="29734"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5"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5"/>
          <p:cNvSpPr txBox="1">
            <a:spLocks noChangeArrowheads="1"/>
          </p:cNvSpPr>
          <p:nvPr/>
        </p:nvSpPr>
        <p:spPr bwMode="auto">
          <a:xfrm>
            <a:off x="0" y="838200"/>
            <a:ext cx="9143999"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s-HN" altLang="it-IT" sz="1600" b="1" i="0" dirty="0">
                <a:solidFill>
                  <a:schemeClr val="bg1"/>
                </a:solidFill>
              </a:rPr>
              <a:t>Tratamiento quirúrgico de hidrosalpinx</a:t>
            </a:r>
            <a:endParaRPr lang="en-US" altLang="it-IT" sz="1600" b="1" i="0" dirty="0">
              <a:solidFill>
                <a:schemeClr val="bg1"/>
              </a:solidFill>
            </a:endParaRPr>
          </a:p>
          <a:p>
            <a:pPr algn="ctr" eaLnBrk="1" hangingPunct="1">
              <a:spcBef>
                <a:spcPct val="0"/>
              </a:spcBef>
              <a:buFontTx/>
              <a:buNone/>
            </a:pPr>
            <a:r>
              <a:rPr lang="de-DE" altLang="it-IT" sz="1400" dirty="0">
                <a:solidFill>
                  <a:schemeClr val="bg1"/>
                </a:solidFill>
              </a:rPr>
              <a:t>Tsiami et al.</a:t>
            </a:r>
            <a:r>
              <a:rPr lang="en-GB" altLang="it-IT" sz="1400" dirty="0">
                <a:solidFill>
                  <a:schemeClr val="bg1"/>
                </a:solidFill>
              </a:rPr>
              <a:t>, UOG 2016</a:t>
            </a:r>
          </a:p>
        </p:txBody>
      </p:sp>
      <p:sp>
        <p:nvSpPr>
          <p:cNvPr id="3" name="Rectangle 2"/>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pic>
        <p:nvPicPr>
          <p:cNvPr id="16" name="Picture 15"/>
          <p:cNvPicPr>
            <a:picLocks noChangeAspect="1"/>
          </p:cNvPicPr>
          <p:nvPr/>
        </p:nvPicPr>
        <p:blipFill>
          <a:blip r:embed="rId5"/>
          <a:stretch>
            <a:fillRect/>
          </a:stretch>
        </p:blipFill>
        <p:spPr>
          <a:xfrm>
            <a:off x="1913384" y="1397002"/>
            <a:ext cx="5394920" cy="530907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228600" y="1600200"/>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400" b="1" i="0" dirty="0"/>
              <a:t>Resultados: descripción de estudios</a:t>
            </a:r>
          </a:p>
        </p:txBody>
      </p:sp>
      <p:sp>
        <p:nvSpPr>
          <p:cNvPr id="6"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s-HN" altLang="it-IT" sz="1600" b="1" i="0" dirty="0">
                <a:solidFill>
                  <a:schemeClr val="bg1"/>
                </a:solidFill>
              </a:rPr>
              <a:t>Tratamiento quirúrgico de hidrosalpinx</a:t>
            </a:r>
            <a:endParaRPr lang="en-US" altLang="it-IT" sz="1600" b="1" i="0" dirty="0">
              <a:solidFill>
                <a:schemeClr val="bg1"/>
              </a:solidFill>
            </a:endParaRPr>
          </a:p>
          <a:p>
            <a:pPr algn="ctr" eaLnBrk="1" hangingPunct="1">
              <a:spcBef>
                <a:spcPct val="0"/>
              </a:spcBef>
              <a:buFontTx/>
              <a:buNone/>
            </a:pPr>
            <a:r>
              <a:rPr lang="de-DE" altLang="it-IT" sz="1400" dirty="0">
                <a:solidFill>
                  <a:schemeClr val="bg1"/>
                </a:solidFill>
              </a:rPr>
              <a:t>Tsiami et al.</a:t>
            </a:r>
            <a:r>
              <a:rPr lang="en-GB" altLang="it-IT" sz="1400" dirty="0">
                <a:solidFill>
                  <a:schemeClr val="bg1"/>
                </a:solidFill>
              </a:rPr>
              <a:t>, UOG 2016</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8" name="Content Placeholder 9"/>
          <p:cNvSpPr txBox="1">
            <a:spLocks/>
          </p:cNvSpPr>
          <p:nvPr/>
        </p:nvSpPr>
        <p:spPr bwMode="auto">
          <a:xfrm>
            <a:off x="232808" y="2103974"/>
            <a:ext cx="8763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R="0" lvl="0" algn="l" defTabSz="914400" rtl="0" eaLnBrk="0" fontAlgn="base" latinLnBrk="0" hangingPunct="0">
              <a:lnSpc>
                <a:spcPct val="100000"/>
              </a:lnSpc>
              <a:spcBef>
                <a:spcPct val="20000"/>
              </a:spcBef>
              <a:spcAft>
                <a:spcPct val="0"/>
              </a:spcAft>
              <a:buClrTx/>
              <a:buSzTx/>
              <a:tabLst/>
              <a:defRPr/>
            </a:pPr>
            <a:r>
              <a:rPr kumimoji="0" lang="es-HN" sz="2000" b="1" i="0" u="none" strike="noStrike" kern="0" cap="none" spc="0" normalizeH="0" baseline="0" noProof="0" dirty="0">
                <a:ln>
                  <a:noFill/>
                </a:ln>
                <a:solidFill>
                  <a:schemeClr val="tx1"/>
                </a:solidFill>
                <a:effectLst/>
                <a:uLnTx/>
                <a:uFillTx/>
                <a:latin typeface="+mn-lt"/>
                <a:ea typeface="+mn-ea"/>
                <a:cs typeface="+mn-cs"/>
              </a:rPr>
              <a:t>7 estudios incluidos</a:t>
            </a:r>
            <a:endParaRPr kumimoji="0" lang="es-HN" sz="2000" b="1" i="0" u="none" strike="noStrike" kern="0" cap="none" spc="0" normalizeH="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s-HN" sz="2000" b="1" i="0" kern="0" dirty="0">
                <a:latin typeface="+mn-lt"/>
              </a:rPr>
              <a:t>Intervenciones</a:t>
            </a:r>
            <a:r>
              <a:rPr lang="es-HN" sz="2000" i="0" kern="0" dirty="0">
                <a:latin typeface="+mn-lt"/>
              </a:rPr>
              <a:t>:</a:t>
            </a:r>
          </a:p>
          <a:p>
            <a:pPr marL="342900" marR="0" lvl="0" indent="-342900" algn="l" defTabSz="914400" rtl="0" eaLnBrk="0" fontAlgn="base" latinLnBrk="0" hangingPunct="0">
              <a:lnSpc>
                <a:spcPct val="100000"/>
              </a:lnSpc>
              <a:spcBef>
                <a:spcPct val="20000"/>
              </a:spcBef>
              <a:spcAft>
                <a:spcPct val="0"/>
              </a:spcAft>
              <a:buClrTx/>
              <a:buSzTx/>
              <a:tabLst/>
              <a:defRPr/>
            </a:pPr>
            <a:r>
              <a:rPr lang="es-HN" sz="2000" i="0" kern="0" dirty="0">
                <a:latin typeface="+mn-lt"/>
              </a:rPr>
              <a:t>     Las salpingectomia mas comúnmente probada (n=306), seguida de no intervención (n=258), aspiración (n=167) y oclusión tubárica (n=128)</a:t>
            </a:r>
            <a:endParaRPr kumimoji="0" lang="es-HN" sz="2000" i="0" u="none" strike="noStrike" kern="0" cap="none" spc="0" normalizeH="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s-HN" sz="2000" b="1" i="0" kern="0" dirty="0">
                <a:latin typeface="+mn-lt"/>
              </a:rPr>
              <a:t>Resultados</a:t>
            </a:r>
            <a:endParaRPr lang="es-HN" sz="2000" i="0" kern="0" dirty="0">
              <a:latin typeface="+mn-lt"/>
            </a:endParaRPr>
          </a:p>
          <a:p>
            <a:pPr marL="342900" marR="0" lvl="0" indent="-342900" algn="l" defTabSz="914400" rtl="0" eaLnBrk="0" fontAlgn="base" latinLnBrk="0" hangingPunct="0">
              <a:lnSpc>
                <a:spcPct val="100000"/>
              </a:lnSpc>
              <a:spcBef>
                <a:spcPct val="20000"/>
              </a:spcBef>
              <a:spcAft>
                <a:spcPct val="0"/>
              </a:spcAft>
              <a:buClrTx/>
              <a:buSzTx/>
              <a:tabLst/>
              <a:defRPr/>
            </a:pPr>
            <a:r>
              <a:rPr lang="es-HN" sz="2000" i="0" kern="0" dirty="0">
                <a:latin typeface="+mn-lt"/>
              </a:rPr>
              <a:t>     Ningún estudio reporto tasa de nacimiento vivo, todos reportaron en embarazos en curso</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s-HN" sz="2000" b="1" i="0" kern="0" dirty="0">
                <a:latin typeface="+mn-lt"/>
              </a:rPr>
              <a:t>Transitividad</a:t>
            </a:r>
            <a:r>
              <a:rPr lang="es-HN" sz="2000" i="0" kern="0" dirty="0">
                <a:latin typeface="+mn-lt"/>
              </a:rPr>
              <a:t> </a:t>
            </a:r>
          </a:p>
          <a:p>
            <a:pPr lvl="1">
              <a:spcBef>
                <a:spcPct val="20000"/>
              </a:spcBef>
              <a:defRPr/>
            </a:pPr>
            <a:r>
              <a:rPr lang="es-HN" sz="2000" i="0" kern="0" dirty="0">
                <a:latin typeface="+mn-lt"/>
              </a:rPr>
              <a:t>No es posible evaluar la transitividad debido a datos insuficientes, sin embargo no hay discrepancia obvia en las características del estudio, las intervenciones o los resultados</a:t>
            </a:r>
            <a:endParaRPr lang="en-US" sz="2000" i="0" kern="0" dirty="0">
              <a:latin typeface="+mn-lt"/>
            </a:endParaRPr>
          </a:p>
          <a:p>
            <a:pPr marL="342900" lvl="0" indent="-342900">
              <a:spcBef>
                <a:spcPct val="20000"/>
              </a:spcBef>
              <a:buFontTx/>
              <a:buChar char="•"/>
              <a:defRPr/>
            </a:pPr>
            <a:r>
              <a:rPr lang="es-HN" sz="2000" b="1" i="0" kern="0" dirty="0"/>
              <a:t>Riesgo de sesgo</a:t>
            </a:r>
            <a:r>
              <a:rPr lang="es-HN" sz="2000" i="0" kern="0" dirty="0"/>
              <a:t> </a:t>
            </a:r>
          </a:p>
          <a:p>
            <a:pPr marL="342900" lvl="0" indent="-342900">
              <a:spcBef>
                <a:spcPct val="20000"/>
              </a:spcBef>
              <a:defRPr/>
            </a:pPr>
            <a:r>
              <a:rPr lang="es-HN" sz="2000" i="0" kern="0" dirty="0"/>
              <a:t>     Bajo</a:t>
            </a:r>
            <a:endParaRPr kumimoji="0" lang="es-HN" sz="1800" i="0" u="none" strike="noStrike" kern="0" cap="none" spc="0" normalizeH="0" baseline="0" dirty="0">
              <a:ln>
                <a:noFill/>
              </a:ln>
              <a:solidFill>
                <a:schemeClr val="tx1"/>
              </a:solidFill>
              <a:effectLst/>
              <a:uLnTx/>
              <a:uFillTx/>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228600" y="1676400"/>
            <a:ext cx="8642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000" b="1" i="0" dirty="0"/>
              <a:t>Resultados: Geometría del meta-análisis en red</a:t>
            </a:r>
          </a:p>
        </p:txBody>
      </p:sp>
      <p:sp>
        <p:nvSpPr>
          <p:cNvPr id="7" name="Text Box 5"/>
          <p:cNvSpPr txBox="1">
            <a:spLocks noChangeArrowheads="1"/>
          </p:cNvSpPr>
          <p:nvPr/>
        </p:nvSpPr>
        <p:spPr bwMode="auto">
          <a:xfrm>
            <a:off x="0" y="1052513"/>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600" b="1" i="0" dirty="0">
                <a:solidFill>
                  <a:schemeClr val="bg1"/>
                </a:solidFill>
              </a:rPr>
              <a:t>Tratamiento quirúrgico de hidrosalpinx</a:t>
            </a:r>
            <a:endParaRPr lang="en-US" altLang="it-IT" sz="1600" b="1" i="0" dirty="0">
              <a:solidFill>
                <a:schemeClr val="bg1"/>
              </a:solidFill>
            </a:endParaRPr>
          </a:p>
          <a:p>
            <a:pPr algn="ctr" eaLnBrk="1" hangingPunct="1">
              <a:spcBef>
                <a:spcPct val="0"/>
              </a:spcBef>
              <a:buFontTx/>
              <a:buNone/>
            </a:pPr>
            <a:r>
              <a:rPr lang="de-DE" altLang="it-IT" sz="1400" dirty="0">
                <a:solidFill>
                  <a:schemeClr val="bg1"/>
                </a:solidFill>
              </a:rPr>
              <a:t>Tsiami et al.</a:t>
            </a:r>
            <a:r>
              <a:rPr lang="en-GB" altLang="it-IT" sz="1400" dirty="0">
                <a:solidFill>
                  <a:schemeClr val="bg1"/>
                </a:solidFill>
              </a:rPr>
              <a:t>, UOG 2016</a:t>
            </a:r>
          </a:p>
        </p:txBody>
      </p:sp>
      <p:pic>
        <p:nvPicPr>
          <p:cNvPr id="9" name="Picture 8"/>
          <p:cNvPicPr>
            <a:picLocks noChangeAspect="1"/>
          </p:cNvPicPr>
          <p:nvPr/>
        </p:nvPicPr>
        <p:blipFill>
          <a:blip r:embed="rId4"/>
          <a:stretch>
            <a:fillRect/>
          </a:stretch>
        </p:blipFill>
        <p:spPr>
          <a:xfrm>
            <a:off x="35497" y="5638800"/>
            <a:ext cx="9108504" cy="670520"/>
          </a:xfrm>
          <a:prstGeom prst="rect">
            <a:avLst/>
          </a:prstGeom>
        </p:spPr>
      </p:pic>
      <p:pic>
        <p:nvPicPr>
          <p:cNvPr id="10" name="Picture 9"/>
          <p:cNvPicPr>
            <a:picLocks noChangeAspect="1"/>
          </p:cNvPicPr>
          <p:nvPr/>
        </p:nvPicPr>
        <p:blipFill>
          <a:blip r:embed="rId5"/>
          <a:stretch>
            <a:fillRect/>
          </a:stretch>
        </p:blipFill>
        <p:spPr>
          <a:xfrm>
            <a:off x="304800" y="2209800"/>
            <a:ext cx="8629650" cy="331096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0" y="1600200"/>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2400" b="1" i="0" dirty="0"/>
              <a:t>Resultados: resultado primario – embarazo en curso</a:t>
            </a:r>
          </a:p>
        </p:txBody>
      </p:sp>
      <p:sp>
        <p:nvSpPr>
          <p:cNvPr id="6"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HN" altLang="it-IT" sz="1600" b="1" i="0" dirty="0">
                <a:solidFill>
                  <a:schemeClr val="bg1"/>
                </a:solidFill>
              </a:rPr>
              <a:t>Tratamiento quirúrgico de hidrosalpinx</a:t>
            </a:r>
            <a:endParaRPr lang="en-US" altLang="it-IT" sz="1600" b="1" i="0" dirty="0">
              <a:solidFill>
                <a:schemeClr val="bg1"/>
              </a:solidFill>
            </a:endParaRPr>
          </a:p>
          <a:p>
            <a:pPr algn="ctr" eaLnBrk="1" hangingPunct="1">
              <a:spcBef>
                <a:spcPct val="0"/>
              </a:spcBef>
              <a:buFontTx/>
              <a:buNone/>
            </a:pPr>
            <a:r>
              <a:rPr lang="de-DE" altLang="it-IT" sz="1400" dirty="0">
                <a:solidFill>
                  <a:schemeClr val="bg1"/>
                </a:solidFill>
              </a:rPr>
              <a:t>Tsiami et al.</a:t>
            </a:r>
            <a:r>
              <a:rPr lang="en-GB" altLang="it-IT" sz="1400" dirty="0">
                <a:solidFill>
                  <a:schemeClr val="bg1"/>
                </a:solidFill>
              </a:rPr>
              <a:t>, UOG 2016</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0" name="Content Placeholder 9"/>
          <p:cNvSpPr>
            <a:spLocks noGrp="1"/>
          </p:cNvSpPr>
          <p:nvPr>
            <p:ph idx="1"/>
          </p:nvPr>
        </p:nvSpPr>
        <p:spPr>
          <a:xfrm>
            <a:off x="0" y="5181600"/>
            <a:ext cx="9144000" cy="1447800"/>
          </a:xfrm>
        </p:spPr>
        <p:txBody>
          <a:bodyPr/>
          <a:lstStyle/>
          <a:p>
            <a:r>
              <a:rPr lang="es-HN" sz="1600" b="1" dirty="0"/>
              <a:t>Oclusión tubárica próxima y salpingectomia fue superior a la no intervención</a:t>
            </a:r>
            <a:r>
              <a:rPr lang="es-HN" sz="1600" dirty="0"/>
              <a:t>. </a:t>
            </a:r>
          </a:p>
          <a:p>
            <a:r>
              <a:rPr lang="es-HN" sz="1600" dirty="0"/>
              <a:t>No esta </a:t>
            </a:r>
            <a:r>
              <a:rPr lang="es-HN" sz="1600" b="1" dirty="0"/>
              <a:t>claro si la aspiración fue mayor al no tratamiento</a:t>
            </a:r>
            <a:r>
              <a:rPr lang="es-HN" sz="1600" dirty="0"/>
              <a:t>.</a:t>
            </a:r>
          </a:p>
          <a:p>
            <a:r>
              <a:rPr lang="es-HN" sz="1600" dirty="0"/>
              <a:t>La comparación entre las tres intervenciones no alcanzo significancia estadística.</a:t>
            </a:r>
          </a:p>
          <a:p>
            <a:r>
              <a:rPr lang="es-HN" altLang="it-IT" sz="1600" dirty="0"/>
              <a:t>La oclusión tubárica proximal tiene el valor </a:t>
            </a:r>
            <a:r>
              <a:rPr lang="es-HN" altLang="it-IT" sz="1600"/>
              <a:t>SUCRA mayor </a:t>
            </a:r>
            <a:r>
              <a:rPr lang="es-HN" altLang="it-IT" sz="1600" dirty="0"/>
              <a:t>(90%), seguido de salpingectomia (63%) y aspiración (44%)</a:t>
            </a:r>
            <a:r>
              <a:rPr lang="en-US" altLang="it-IT" sz="1600" dirty="0"/>
              <a:t>.</a:t>
            </a:r>
            <a:endParaRPr lang="en-US" sz="1600" dirty="0"/>
          </a:p>
          <a:p>
            <a:endParaRPr lang="en-US" sz="1600" dirty="0"/>
          </a:p>
          <a:p>
            <a:endParaRPr lang="en-US" sz="1600" dirty="0"/>
          </a:p>
          <a:p>
            <a:pPr lvl="1">
              <a:buNone/>
            </a:pPr>
            <a:endParaRPr lang="en-US" sz="1800" dirty="0"/>
          </a:p>
          <a:p>
            <a:pPr lvl="1"/>
            <a:endParaRPr lang="en-US" sz="1800" dirty="0"/>
          </a:p>
        </p:txBody>
      </p:sp>
      <p:pic>
        <p:nvPicPr>
          <p:cNvPr id="9" name="Picture 8"/>
          <p:cNvPicPr>
            <a:picLocks noChangeAspect="1"/>
          </p:cNvPicPr>
          <p:nvPr/>
        </p:nvPicPr>
        <p:blipFill>
          <a:blip r:embed="rId4"/>
          <a:stretch>
            <a:fillRect/>
          </a:stretch>
        </p:blipFill>
        <p:spPr>
          <a:xfrm>
            <a:off x="107504" y="2286000"/>
            <a:ext cx="9001000" cy="2590800"/>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32249</TotalTime>
  <Words>1772</Words>
  <Application>Microsoft Office PowerPoint</Application>
  <PresentationFormat>On-screen Show (4:3)</PresentationFormat>
  <Paragraphs>198</Paragraphs>
  <Slides>22</Slides>
  <Notes>7</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Default Design</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ISUOGUSR</dc:creator>
  <cp:lastModifiedBy>Gesù Antonio Báez</cp:lastModifiedBy>
  <cp:revision>757</cp:revision>
  <cp:lastPrinted>2011-09-13T15:07:48Z</cp:lastPrinted>
  <dcterms:created xsi:type="dcterms:W3CDTF">2016-09-20T19:04:51Z</dcterms:created>
  <dcterms:modified xsi:type="dcterms:W3CDTF">2017-03-30T08:47:26Z</dcterms:modified>
</cp:coreProperties>
</file>