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16"/>
  </p:notesMasterIdLst>
  <p:sldIdLst>
    <p:sldId id="329" r:id="rId3"/>
    <p:sldId id="350" r:id="rId4"/>
    <p:sldId id="349" r:id="rId5"/>
    <p:sldId id="384" r:id="rId6"/>
    <p:sldId id="389" r:id="rId7"/>
    <p:sldId id="396" r:id="rId8"/>
    <p:sldId id="379" r:id="rId9"/>
    <p:sldId id="387" r:id="rId10"/>
    <p:sldId id="398" r:id="rId11"/>
    <p:sldId id="399" r:id="rId12"/>
    <p:sldId id="353" r:id="rId13"/>
    <p:sldId id="381" r:id="rId14"/>
    <p:sldId id="371" r:id="rId15"/>
  </p:sldIdLst>
  <p:sldSz cx="9144000" cy="6858000" type="screen4x3"/>
  <p:notesSz cx="6761163" cy="99425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18">
          <p15:clr>
            <a:srgbClr val="A4A3A4"/>
          </p15:clr>
        </p15:guide>
        <p15:guide id="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6E4"/>
    <a:srgbClr val="EADEE7"/>
    <a:srgbClr val="ED1D24"/>
    <a:srgbClr val="445895"/>
    <a:srgbClr val="CDDEFF"/>
    <a:srgbClr val="002060"/>
    <a:srgbClr val="F0F3FB"/>
    <a:srgbClr val="E2E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53" autoAdjust="0"/>
    <p:restoredTop sz="82712" autoAdjust="0"/>
  </p:normalViewPr>
  <p:slideViewPr>
    <p:cSldViewPr>
      <p:cViewPr>
        <p:scale>
          <a:sx n="60" d="100"/>
          <a:sy n="60" d="100"/>
        </p:scale>
        <p:origin x="-956" y="268"/>
      </p:cViewPr>
      <p:guideLst>
        <p:guide orient="horz" pos="2160"/>
        <p:guide orient="horz" pos="618"/>
        <p:guide pos="2880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85DC6F2-61F7-47F7-BDDB-8773C9C1B552}" type="datetimeFigureOut">
              <a:rPr lang="it-IT"/>
              <a:t>22/12/2018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07579C-B849-46E4-81D5-095676F8793D}" type="slidenum">
              <a:rPr lang="en-US"/>
              <a:t>‹#›</a:t>
            </a:fld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29398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345E7-095D-4628-A017-2AA883E147ED}" type="slidenum">
              <a:rPr lang="en-GB" altLang="it-IT" smtClean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fld>
            <a:endParaRPr lang="en-GB" altLang="it-IT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/>
            <a:endParaRPr lang="en-US" altLang="it-IT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59396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D62B56D-1B15-44DE-B517-41FD56C48F94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t>13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2532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EC641F3-085E-404A-B442-0231AFD4B84A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458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E584FA-CD33-4012-8C28-E8FE9CE9CBC9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1BDE67-22A4-453D-8F1D-E9555A3F8F59}" type="slidenum">
              <a:rPr lang="it-IT" altLang="it-IT" i="0" smtClean="0">
                <a:solidFill>
                  <a:srgbClr val="000000"/>
                </a:solidFill>
              </a:rPr>
              <a:t>5</a:t>
            </a:fld>
            <a:endParaRPr lang="it-IT" altLang="it-IT" i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</p:spPr>
        <p:txBody>
          <a:bodyPr/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11BDE67-22A4-453D-8F1D-E9555A3F8F59}" type="slidenum">
              <a:rPr lang="it-IT" altLang="it-IT" i="0" smtClean="0">
                <a:solidFill>
                  <a:srgbClr val="000000"/>
                </a:solidFill>
              </a:rPr>
              <a:t>6</a:t>
            </a:fld>
            <a:endParaRPr lang="it-IT" altLang="it-IT" i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sz="1200" dirty="0"/>
              <a:t>*** The baseline characteristics table is now in the </a:t>
            </a:r>
            <a:r>
              <a:rPr lang="en-US" sz="1200" dirty="0" err="1"/>
              <a:t>supp</a:t>
            </a:r>
            <a:r>
              <a:rPr lang="en-US" sz="1200" dirty="0"/>
              <a:t> file which I don’t have access to.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7579C-B849-46E4-81D5-095676F8793D}" type="slidenum">
              <a:rPr lang="en-US" smtClean="0"/>
              <a:t>7</a:t>
            </a:fld>
            <a:endParaRPr lang="it-IT" dirty="0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07579C-B849-46E4-81D5-095676F8793D}" type="slidenum">
              <a:rPr lang="en-US" smtClean="0"/>
              <a:t>9</a:t>
            </a:fld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6760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取消组合后修改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7579C-B849-46E4-81D5-095676F8793D}" type="slidenum">
              <a:rPr lang="en-US" smtClean="0"/>
              <a:t>10</a:t>
            </a:fld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3449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t>11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3EC82-1B01-4E61-8144-D6203CB61C62}" type="slidenum">
              <a:rPr lang="en-US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D8DF2-7700-485C-A24B-6C4C21AB59CF}" type="slidenum">
              <a:rPr lang="en-US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C36B0-32BF-4C1D-8B14-A851CC5C51F3}" type="slidenum">
              <a:rPr lang="en-US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3B851-8467-4832-92CA-ED9F07BADCA2}" type="slidenum">
              <a:rPr lang="en-GB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4CE0B-E619-4A04-AFDC-98E880E5E2AC}" type="slidenum">
              <a:rPr lang="en-GB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D40B0-C877-4B88-B941-F24B4AD5AAE9}" type="slidenum">
              <a:rPr lang="en-GB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C06DB-2521-444A-8DBE-D0AA6A95A11A}" type="slidenum">
              <a:rPr lang="en-GB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F55CC-90EC-4ED1-B27D-C5BB50F5A40C}" type="slidenum">
              <a:rPr lang="en-GB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B118-3A41-4160-BC46-15821FE16282}" type="slidenum">
              <a:rPr lang="en-GB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5A405-2C77-4A47-9402-95622389C786}" type="slidenum">
              <a:rPr lang="en-GB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66658-6B9B-46F2-8D64-99C8FA404B39}" type="slidenum">
              <a:rPr lang="en-GB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09CB6-6D70-440F-BE29-455026851B21}" type="slidenum">
              <a:rPr lang="en-US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DCDB-A505-4D00-A47A-42AB4F4F12DF}" type="slidenum">
              <a:rPr lang="en-GB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8D181-7187-4539-95BF-29D4AC90ABA5}" type="slidenum">
              <a:rPr lang="en-GB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E476-6F4A-42B8-8255-3D7FB57E1F99}" type="slidenum">
              <a:rPr lang="en-GB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07470-8E3A-4B11-89EA-065FF43B9312}" type="slidenum">
              <a:rPr lang="en-US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3EB94-954C-42B7-BC7B-F6998BFAAE35}" type="slidenum">
              <a:rPr lang="en-US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78C1A-D1D9-4F7B-859A-60F116829842}" type="slidenum">
              <a:rPr lang="en-US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9177E-B0CC-4BAA-86B1-C7EC57F86527}" type="slidenum">
              <a:rPr lang="en-US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A35F0-57CA-4226-B22C-AEDC13518215}" type="slidenum">
              <a:rPr lang="en-US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13055-48F1-4760-A228-BF2BB82244EF}" type="slidenum">
              <a:rPr lang="en-US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5BB04-7A9D-4F2A-9B1F-9B9D5AF2E16F}" type="slidenum">
              <a:rPr lang="en-US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it-IT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it-IT"/>
              <a:t>Click to edit Master text styles</a:t>
            </a:r>
          </a:p>
          <a:p>
            <a:pPr lvl="1"/>
            <a:r>
              <a:rPr lang="en-GB" altLang="it-IT"/>
              <a:t>Second level</a:t>
            </a:r>
          </a:p>
          <a:p>
            <a:pPr lvl="2"/>
            <a:r>
              <a:rPr lang="en-GB" altLang="it-IT"/>
              <a:t>Third level</a:t>
            </a:r>
          </a:p>
          <a:p>
            <a:pPr lvl="3"/>
            <a:r>
              <a:rPr lang="en-GB" altLang="it-IT"/>
              <a:t>Fourth level</a:t>
            </a:r>
          </a:p>
          <a:p>
            <a:pPr lvl="4"/>
            <a:r>
              <a:rPr lang="en-GB" altLang="it-IT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 i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3D8571-8C07-428E-A66A-16124D03FB04}" type="slidenum">
              <a:rPr lang="en-US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it-IT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it-IT"/>
              <a:t>Click to edit Master text styles</a:t>
            </a:r>
          </a:p>
          <a:p>
            <a:pPr lvl="1"/>
            <a:r>
              <a:rPr lang="en-GB" altLang="it-IT"/>
              <a:t>Second level</a:t>
            </a:r>
          </a:p>
          <a:p>
            <a:pPr lvl="2"/>
            <a:r>
              <a:rPr lang="en-GB" altLang="it-IT"/>
              <a:t>Third level</a:t>
            </a:r>
          </a:p>
          <a:p>
            <a:pPr lvl="3"/>
            <a:r>
              <a:rPr lang="en-GB" altLang="it-IT"/>
              <a:t>Fourth level</a:t>
            </a:r>
          </a:p>
          <a:p>
            <a:pPr lvl="4"/>
            <a:r>
              <a:rPr lang="en-GB" altLang="it-IT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 i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 i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i="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62B089E-E7A4-431C-A446-EF849B64A322}" type="slidenum">
              <a:rPr lang="en-GB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741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41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179388" y="1145761"/>
            <a:ext cx="8748713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b="1" i="0" dirty="0">
                <a:solidFill>
                  <a:srgbClr val="000000"/>
                </a:solidFill>
                <a:cs typeface="Arial" panose="020B0604020202020204" pitchFamily="34" charset="0"/>
              </a:rPr>
              <a:t>UOG</a:t>
            </a:r>
            <a:r>
              <a:rPr lang="zh-CN" altLang="en-US" b="1" i="0" dirty="0">
                <a:solidFill>
                  <a:srgbClr val="000000"/>
                </a:solidFill>
                <a:cs typeface="Arial" panose="020B0604020202020204" pitchFamily="34" charset="0"/>
              </a:rPr>
              <a:t>杂志论坛：</a:t>
            </a:r>
            <a:r>
              <a:rPr lang="en-US" altLang="zh-CN" b="1" i="0" dirty="0">
                <a:solidFill>
                  <a:srgbClr val="000000"/>
                </a:solidFill>
                <a:cs typeface="Arial" panose="020B0604020202020204" pitchFamily="34" charset="0"/>
              </a:rPr>
              <a:t>2018</a:t>
            </a:r>
            <a:r>
              <a:rPr lang="zh-CN" altLang="en-US" b="1" i="0" dirty="0">
                <a:solidFill>
                  <a:srgbClr val="000000"/>
                </a:solidFill>
                <a:cs typeface="Arial" panose="020B0604020202020204" pitchFamily="34" charset="0"/>
              </a:rPr>
              <a:t>年</a:t>
            </a:r>
            <a:r>
              <a:rPr lang="en-US" altLang="zh-CN" b="1" i="0" dirty="0">
                <a:solidFill>
                  <a:srgbClr val="000000"/>
                </a:solidFill>
                <a:cs typeface="Arial" panose="020B0604020202020204" pitchFamily="34" charset="0"/>
              </a:rPr>
              <a:t>12</a:t>
            </a:r>
            <a:r>
              <a:rPr lang="zh-CN" altLang="en-US" b="1" i="0" dirty="0">
                <a:solidFill>
                  <a:srgbClr val="000000"/>
                </a:solidFill>
                <a:cs typeface="Arial" panose="020B0604020202020204" pitchFamily="34" charset="0"/>
              </a:rPr>
              <a:t>月</a:t>
            </a:r>
            <a:endParaRPr lang="en-GB" altLang="it-IT" b="1" i="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827584" y="2132857"/>
            <a:ext cx="7776864" cy="264380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zh-CN" altLang="en-US" sz="2400" b="1" i="0" dirty="0"/>
              <a:t>意大利胎头吸引术</a:t>
            </a:r>
            <a:r>
              <a:rPr lang="zh-CN" altLang="en-US" sz="2400" b="1" i="0" dirty="0" smtClean="0"/>
              <a:t>中超声定位枕骨的随机试验</a:t>
            </a:r>
            <a:endParaRPr lang="en-US" altLang="zh-CN" sz="2400" b="1" i="0" dirty="0"/>
          </a:p>
          <a:p>
            <a:pPr algn="ctr">
              <a:buNone/>
            </a:pPr>
            <a:endParaRPr lang="en-US" sz="1800" b="1" i="0" dirty="0"/>
          </a:p>
          <a:p>
            <a:pPr>
              <a:buNone/>
            </a:pPr>
            <a:r>
              <a:rPr lang="sv-SE" sz="1800" i="0" dirty="0"/>
              <a:t>T. Ghi, A. Dall’Asta, B. Masturzo, B. Tassis, M. Martinelli, N. Volpe, F. Prefumo, G. Rizzo, G. Pilu, L. Cariello, L. Sabbioni, A. M. Morselli-Labate, T. Todros and T. Frusca</a:t>
            </a:r>
          </a:p>
          <a:p>
            <a:pPr>
              <a:buNone/>
            </a:pPr>
            <a:endParaRPr lang="sv-SE" sz="1800" i="0" dirty="0"/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it-IT" sz="1800" dirty="0"/>
              <a:t>Volume 52, Issue 6  </a:t>
            </a:r>
            <a:r>
              <a:rPr lang="zh-CN" altLang="en-US" sz="1800" dirty="0"/>
              <a:t>第</a:t>
            </a:r>
            <a:r>
              <a:rPr lang="en-US" altLang="zh-CN" sz="1800" dirty="0"/>
              <a:t>52</a:t>
            </a:r>
            <a:r>
              <a:rPr lang="zh-CN" altLang="en-US" sz="1800" dirty="0"/>
              <a:t>卷，第</a:t>
            </a:r>
            <a:r>
              <a:rPr lang="en-US" altLang="zh-CN" sz="1800" dirty="0"/>
              <a:t>6</a:t>
            </a:r>
            <a:r>
              <a:rPr lang="zh-CN" altLang="en-US" sz="1800" dirty="0"/>
              <a:t>期</a:t>
            </a:r>
            <a:endParaRPr lang="it-IT" sz="1800" dirty="0"/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en-GB" sz="1800" b="1" dirty="0"/>
          </a:p>
        </p:txBody>
      </p:sp>
      <p:sp>
        <p:nvSpPr>
          <p:cNvPr id="17413" name="TextBox 2"/>
          <p:cNvSpPr txBox="1">
            <a:spLocks noChangeArrowheads="1"/>
          </p:cNvSpPr>
          <p:nvPr/>
        </p:nvSpPr>
        <p:spPr bwMode="auto">
          <a:xfrm>
            <a:off x="2148387" y="5227491"/>
            <a:ext cx="6744093" cy="96949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zh-CN" altLang="en-US" sz="1900" i="0" dirty="0">
                <a:solidFill>
                  <a:srgbClr val="000000"/>
                </a:solidFill>
                <a:cs typeface="Arial" panose="020B0604020202020204" pitchFamily="34" charset="0"/>
              </a:rPr>
              <a:t>杂志论坛</a:t>
            </a:r>
            <a:r>
              <a:rPr lang="en-US" altLang="zh-CN" sz="1900" i="0" dirty="0">
                <a:solidFill>
                  <a:srgbClr val="000000"/>
                </a:solidFill>
                <a:cs typeface="Arial" panose="020B0604020202020204" pitchFamily="34" charset="0"/>
              </a:rPr>
              <a:t>PPT</a:t>
            </a:r>
            <a:r>
              <a:rPr lang="zh-CN" altLang="en-US" sz="1900" i="0" dirty="0">
                <a:solidFill>
                  <a:srgbClr val="000000"/>
                </a:solidFill>
                <a:cs typeface="Arial" panose="020B0604020202020204" pitchFamily="34" charset="0"/>
              </a:rPr>
              <a:t>由</a:t>
            </a: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Fiona </a:t>
            </a:r>
            <a:r>
              <a:rPr lang="en-GB" altLang="it-IT" sz="1900" i="0" dirty="0" err="1">
                <a:solidFill>
                  <a:srgbClr val="000000"/>
                </a:solidFill>
                <a:cs typeface="Arial" panose="020B0604020202020204" pitchFamily="34" charset="0"/>
              </a:rPr>
              <a:t>Brownfoot</a:t>
            </a:r>
            <a:r>
              <a:rPr lang="zh-CN" altLang="en-US" sz="1900" i="0" dirty="0">
                <a:solidFill>
                  <a:srgbClr val="000000"/>
                </a:solidFill>
                <a:cs typeface="Arial" panose="020B0604020202020204" pitchFamily="34" charset="0"/>
              </a:rPr>
              <a:t>博士提供（</a:t>
            </a:r>
            <a:r>
              <a:rPr lang="en-US" altLang="zh-CN" sz="1900" i="0" dirty="0">
                <a:solidFill>
                  <a:srgbClr val="000000"/>
                </a:solidFill>
                <a:cs typeface="Arial" panose="020B0604020202020204" pitchFamily="34" charset="0"/>
              </a:rPr>
              <a:t>UOG</a:t>
            </a:r>
            <a:r>
              <a:rPr lang="zh-CN" altLang="en-US" sz="1900" i="0" dirty="0">
                <a:solidFill>
                  <a:srgbClr val="000000"/>
                </a:solidFill>
                <a:cs typeface="Arial" panose="020B0604020202020204" pitchFamily="34" charset="0"/>
              </a:rPr>
              <a:t>培训编辑）</a:t>
            </a:r>
            <a:endParaRPr lang="en-US" altLang="zh-CN" sz="1900" i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it-IT" sz="1900" i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1900" i="0" dirty="0">
                <a:solidFill>
                  <a:srgbClr val="000000"/>
                </a:solidFill>
                <a:cs typeface="Arial" panose="020B0604020202020204" pitchFamily="34" charset="0"/>
              </a:rPr>
              <a:t>翻译</a:t>
            </a:r>
            <a:r>
              <a:rPr lang="zh-CN" altLang="en-US" sz="1900" i="0" dirty="0" smtClean="0">
                <a:solidFill>
                  <a:srgbClr val="000000"/>
                </a:solidFill>
                <a:cs typeface="Arial" panose="020B0604020202020204" pitchFamily="34" charset="0"/>
              </a:rPr>
              <a:t>： 李</a:t>
            </a:r>
            <a:r>
              <a:rPr lang="zh-CN" altLang="en-US" sz="1900" i="0" dirty="0">
                <a:solidFill>
                  <a:srgbClr val="000000"/>
                </a:solidFill>
                <a:cs typeface="Arial" panose="020B0604020202020204" pitchFamily="34" charset="0"/>
              </a:rPr>
              <a:t>贞</a:t>
            </a:r>
            <a:r>
              <a:rPr lang="zh-CN" altLang="en-US" sz="1900" i="0" dirty="0" smtClean="0">
                <a:solidFill>
                  <a:srgbClr val="000000"/>
                </a:solidFill>
                <a:cs typeface="Arial" panose="020B0604020202020204" pitchFamily="34" charset="0"/>
              </a:rPr>
              <a:t>， 吴</a:t>
            </a:r>
            <a:r>
              <a:rPr lang="zh-CN" altLang="en-US" sz="1900" i="0" dirty="0">
                <a:solidFill>
                  <a:srgbClr val="000000"/>
                </a:solidFill>
                <a:cs typeface="Arial" panose="020B0604020202020204" pitchFamily="34" charset="0"/>
              </a:rPr>
              <a:t>青青</a:t>
            </a:r>
          </a:p>
        </p:txBody>
      </p:sp>
      <p:pic>
        <p:nvPicPr>
          <p:cNvPr id="17414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080443"/>
            <a:ext cx="1575693" cy="13039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>
            <a:extLst>
              <a:ext uri="{FF2B5EF4-FFF2-40B4-BE49-F238E27FC236}">
                <a16:creationId xmlns="" xmlns:a16="http://schemas.microsoft.com/office/drawing/2014/main" id="{029215E2-F0CE-4D19-8D9D-CBC7A8A21F0D}"/>
              </a:ext>
            </a:extLst>
          </p:cNvPr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6" name="Picture 3" descr="ISUOG-red-banner">
              <a:extLst>
                <a:ext uri="{FF2B5EF4-FFF2-40B4-BE49-F238E27FC236}">
                  <a16:creationId xmlns="" xmlns:a16="http://schemas.microsoft.com/office/drawing/2014/main" id="{EE0E7AC9-37EC-4D5D-8B20-24CE6E75ABE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4" descr="UOG reversed">
              <a:extLst>
                <a:ext uri="{FF2B5EF4-FFF2-40B4-BE49-F238E27FC236}">
                  <a16:creationId xmlns="" xmlns:a16="http://schemas.microsoft.com/office/drawing/2014/main" id="{7EB66B8A-52EF-4E83-B4C0-1D44A4D8F3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Text Box 5">
            <a:extLst>
              <a:ext uri="{FF2B5EF4-FFF2-40B4-BE49-F238E27FC236}">
                <a16:creationId xmlns="" xmlns:a16="http://schemas.microsoft.com/office/drawing/2014/main" id="{1ED18959-833E-4CEF-B9E5-DD3FF0A75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" y="968375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 err="1">
                <a:solidFill>
                  <a:schemeClr val="bg1"/>
                </a:solidFill>
              </a:rPr>
              <a:t>Randomised</a:t>
            </a:r>
            <a:r>
              <a:rPr lang="en-US" sz="1400" b="1" i="0" dirty="0">
                <a:solidFill>
                  <a:schemeClr val="bg1"/>
                </a:solidFill>
              </a:rPr>
              <a:t> Italian Sonography for occiput </a:t>
            </a:r>
            <a:r>
              <a:rPr lang="en-US" sz="1400" b="1" i="0" dirty="0" err="1">
                <a:solidFill>
                  <a:schemeClr val="bg1"/>
                </a:solidFill>
              </a:rPr>
              <a:t>POSition</a:t>
            </a:r>
            <a:r>
              <a:rPr lang="en-US" sz="1400" b="1" i="0" dirty="0">
                <a:solidFill>
                  <a:schemeClr val="bg1"/>
                </a:solidFill>
              </a:rPr>
              <a:t> Trial Ante vacuum (R.I.S.POS.T.A.)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Ghi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07" t="27284" r="54983" b="5499"/>
          <a:stretch/>
        </p:blipFill>
        <p:spPr bwMode="auto">
          <a:xfrm>
            <a:off x="539552" y="1520596"/>
            <a:ext cx="8136904" cy="5220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828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1747" name="TextBox 1"/>
          <p:cNvSpPr txBox="1">
            <a:spLocks noChangeArrowheads="1"/>
          </p:cNvSpPr>
          <p:nvPr/>
        </p:nvSpPr>
        <p:spPr bwMode="auto">
          <a:xfrm>
            <a:off x="170545" y="1988840"/>
            <a:ext cx="8964611" cy="409342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eaLnBrk="1" hangingPunct="1">
              <a:lnSpc>
                <a:spcPts val="24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zh-CN" altLang="en-US" sz="2000" b="1" i="0" dirty="0"/>
              <a:t>结局</a:t>
            </a:r>
            <a:endParaRPr lang="en-US" sz="2000" b="1" i="0" dirty="0"/>
          </a:p>
          <a:p>
            <a:pPr marL="1028700" lvl="1" eaLnBrk="1" hangingPunct="1">
              <a:lnSpc>
                <a:spcPts val="24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zh-CN" altLang="en-US" sz="1800" i="0" dirty="0" smtClean="0"/>
              <a:t>由于</a:t>
            </a:r>
            <a:r>
              <a:rPr lang="zh-CN" altLang="en-US" sz="1800" i="0" dirty="0"/>
              <a:t>胎头吸引失败导致的紧急剖宫产率在仅</a:t>
            </a:r>
            <a:r>
              <a:rPr lang="en-US" altLang="zh-CN" sz="1800" i="0" dirty="0"/>
              <a:t>VE</a:t>
            </a:r>
            <a:r>
              <a:rPr lang="zh-CN" altLang="en-US" sz="1800" i="0" dirty="0"/>
              <a:t>评估胎儿头部位置与分娩前接受</a:t>
            </a:r>
            <a:r>
              <a:rPr lang="en-US" altLang="zh-CN" sz="1800" i="0" dirty="0"/>
              <a:t>VE</a:t>
            </a:r>
            <a:r>
              <a:rPr lang="zh-CN" altLang="en-US" sz="1800" i="0" dirty="0"/>
              <a:t>和</a:t>
            </a:r>
            <a:r>
              <a:rPr lang="en-US" altLang="zh-CN" sz="1800" i="0" dirty="0"/>
              <a:t>TAS</a:t>
            </a:r>
            <a:r>
              <a:rPr lang="zh-CN" altLang="en-US" sz="1800" i="0" dirty="0"/>
              <a:t>评估胎头位置的产妇之间没有显著差异。</a:t>
            </a:r>
          </a:p>
          <a:p>
            <a:pPr marL="1028700" lvl="1" eaLnBrk="1" hangingPunct="1">
              <a:lnSpc>
                <a:spcPts val="24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zh-CN" altLang="en-US" sz="1800" i="0" dirty="0"/>
              <a:t>对照组胎儿头位置诊断不</a:t>
            </a:r>
            <a:r>
              <a:rPr lang="zh-CN" altLang="en-US" sz="1800" i="0" dirty="0" smtClean="0"/>
              <a:t>正确率相对较高或胎头方位误诊率对照组相对较高。</a:t>
            </a:r>
            <a:endParaRPr lang="zh-CN" altLang="en-US" sz="1800" i="0" dirty="0"/>
          </a:p>
          <a:p>
            <a:pPr marL="1028700" lvl="1" eaLnBrk="1" hangingPunct="1">
              <a:lnSpc>
                <a:spcPts val="24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en-US" altLang="zh-CN" sz="1800" i="0" dirty="0"/>
              <a:t>VE</a:t>
            </a:r>
            <a:r>
              <a:rPr lang="zh-CN" altLang="en-US" sz="1800" i="0" dirty="0"/>
              <a:t>加</a:t>
            </a:r>
            <a:r>
              <a:rPr lang="en-US" altLang="zh-CN" sz="1800" i="0" dirty="0"/>
              <a:t>TAS</a:t>
            </a:r>
            <a:r>
              <a:rPr lang="zh-CN" altLang="en-US" sz="1800" i="0" dirty="0"/>
              <a:t>组</a:t>
            </a:r>
            <a:r>
              <a:rPr lang="zh-CN" altLang="en-US" sz="1800" i="0" dirty="0" smtClean="0"/>
              <a:t>的会阴切开术</a:t>
            </a:r>
            <a:r>
              <a:rPr lang="zh-CN" altLang="en-US" sz="1800" i="0" dirty="0"/>
              <a:t>率更高。</a:t>
            </a:r>
            <a:endParaRPr lang="en-US" altLang="zh-CN" sz="1800" i="0" dirty="0"/>
          </a:p>
          <a:p>
            <a:pPr marL="285750" lvl="1" eaLnBrk="1" hangingPunct="1">
              <a:lnSpc>
                <a:spcPts val="2400"/>
              </a:lnSpc>
              <a:spcBef>
                <a:spcPct val="0"/>
              </a:spcBef>
              <a:spcAft>
                <a:spcPts val="1200"/>
              </a:spcAft>
              <a:buChar char="•"/>
              <a:defRPr/>
            </a:pPr>
            <a:r>
              <a:rPr lang="zh-CN" altLang="en-US" sz="2000" b="1" i="0" dirty="0"/>
              <a:t>研究局限性</a:t>
            </a:r>
            <a:endParaRPr lang="en-US" altLang="zh-CN" sz="2000" b="1" i="0" dirty="0"/>
          </a:p>
          <a:p>
            <a:pPr marL="1028700" lvl="1" eaLnBrk="1" hangingPunct="1">
              <a:lnSpc>
                <a:spcPts val="24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zh-CN" altLang="en-US" sz="1800" i="0" dirty="0"/>
              <a:t>未达到预期样本量。 </a:t>
            </a:r>
            <a:r>
              <a:rPr lang="zh-CN" altLang="en-US" sz="1800" i="0" dirty="0" smtClean="0"/>
              <a:t>可能由于目前在意大利</a:t>
            </a:r>
            <a:r>
              <a:rPr lang="zh-CN" altLang="en-US" sz="1800" i="0" dirty="0"/>
              <a:t>的实践发生了变化，经常使用超声波来确定分娩时的胎位。</a:t>
            </a:r>
          </a:p>
          <a:p>
            <a:pPr marL="1028700" lvl="1" eaLnBrk="1" hangingPunct="1">
              <a:lnSpc>
                <a:spcPts val="24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zh-CN" altLang="en-US" sz="1800" i="0" dirty="0"/>
              <a:t>胎头吸引失败的发生率很低。 </a:t>
            </a:r>
            <a:r>
              <a:rPr lang="zh-CN" altLang="en-US" sz="1800" i="0" dirty="0" smtClean="0"/>
              <a:t>选取易实施胎头吸引术的孕妇入组引起的入组偏倚，导致胎头吸引术失败的发生率较低。</a:t>
            </a:r>
            <a:endParaRPr lang="en-US" sz="1800" i="0" dirty="0"/>
          </a:p>
        </p:txBody>
      </p:sp>
      <p:sp>
        <p:nvSpPr>
          <p:cNvPr id="33796" name="Rectangle 1"/>
          <p:cNvSpPr>
            <a:spLocks noChangeArrowheads="1"/>
          </p:cNvSpPr>
          <p:nvPr/>
        </p:nvSpPr>
        <p:spPr bwMode="auto">
          <a:xfrm>
            <a:off x="3707904" y="1556792"/>
            <a:ext cx="902811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i="0" dirty="0"/>
              <a:t>讨论</a:t>
            </a:r>
            <a:endParaRPr lang="en-GB" altLang="it-IT" sz="2400" dirty="0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 err="1">
                <a:solidFill>
                  <a:schemeClr val="bg1"/>
                </a:solidFill>
              </a:rPr>
              <a:t>Randomised</a:t>
            </a:r>
            <a:r>
              <a:rPr lang="en-US" sz="1400" b="1" i="0" dirty="0">
                <a:solidFill>
                  <a:schemeClr val="bg1"/>
                </a:solidFill>
              </a:rPr>
              <a:t> Italian Sonography for occiput </a:t>
            </a:r>
            <a:r>
              <a:rPr lang="en-US" sz="1400" b="1" i="0" dirty="0" err="1">
                <a:solidFill>
                  <a:schemeClr val="bg1"/>
                </a:solidFill>
              </a:rPr>
              <a:t>POSition</a:t>
            </a:r>
            <a:r>
              <a:rPr lang="en-US" sz="1400" b="1" i="0" dirty="0">
                <a:solidFill>
                  <a:schemeClr val="bg1"/>
                </a:solidFill>
              </a:rPr>
              <a:t> Trial Ante vacuum (R.I.S.POS.T.A.)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Ghi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79388" y="2154629"/>
            <a:ext cx="8691935" cy="209288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defRPr/>
            </a:pPr>
            <a:r>
              <a:rPr lang="zh-CN" altLang="en-US" sz="2000" b="1" i="0" dirty="0" smtClean="0"/>
              <a:t>适应症</a:t>
            </a:r>
            <a:endParaRPr lang="en-US" altLang="zh-CN" sz="2000" b="1" i="0" dirty="0"/>
          </a:p>
          <a:p>
            <a:pPr marL="1028700" lvl="1" ea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zh-CN" altLang="en-US" sz="2000" i="0" dirty="0"/>
              <a:t>在</a:t>
            </a:r>
            <a:r>
              <a:rPr lang="zh-CN" altLang="en-US" sz="2000" i="0" dirty="0" smtClean="0"/>
              <a:t>器械辅助分娩</a:t>
            </a:r>
            <a:r>
              <a:rPr lang="zh-CN" altLang="en-US" sz="2000" i="0" dirty="0"/>
              <a:t>前阴道检查加超声评估胎儿头部位置不会降低剖宫产率。</a:t>
            </a:r>
          </a:p>
          <a:p>
            <a:pPr marL="1028700" lvl="1" eaLnBrk="1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zh-CN" sz="2000" i="0" dirty="0"/>
              <a:t>VE</a:t>
            </a:r>
            <a:r>
              <a:rPr lang="zh-CN" altLang="en-US" sz="2000" i="0" dirty="0"/>
              <a:t>和</a:t>
            </a:r>
            <a:r>
              <a:rPr lang="en-US" altLang="zh-CN" sz="2000" i="0" dirty="0"/>
              <a:t>TAS</a:t>
            </a:r>
            <a:r>
              <a:rPr lang="zh-CN" altLang="en-US" sz="2000" i="0" dirty="0"/>
              <a:t>评估的组合在诊断胎位方面比单独使用</a:t>
            </a:r>
            <a:r>
              <a:rPr lang="en-US" altLang="zh-CN" sz="2000" i="0" dirty="0"/>
              <a:t>VE</a:t>
            </a:r>
            <a:r>
              <a:rPr lang="zh-CN" altLang="en-US" sz="2000" i="0" dirty="0"/>
              <a:t>更准确。</a:t>
            </a:r>
            <a:endParaRPr lang="en-US" sz="2000" i="0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923928" y="1903251"/>
            <a:ext cx="902811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i="0" dirty="0"/>
              <a:t>讨论</a:t>
            </a:r>
            <a:endParaRPr lang="en-GB" altLang="it-IT" sz="240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995936" y="4224936"/>
            <a:ext cx="902811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800" b="1" i="0" dirty="0"/>
              <a:t>结论</a:t>
            </a:r>
            <a:endParaRPr lang="en-GB" altLang="it-IT" sz="2400" dirty="0"/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499667" y="4509120"/>
            <a:ext cx="8371656" cy="132343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zh-CN" altLang="en-US" sz="2000" i="0" dirty="0"/>
              <a:t>器械分娩前</a:t>
            </a:r>
            <a:r>
              <a:rPr lang="en-US" altLang="zh-CN" sz="2000" i="0" dirty="0" smtClean="0"/>
              <a:t>VE+</a:t>
            </a:r>
            <a:r>
              <a:rPr lang="zh-CN" altLang="en-US" sz="2000" i="0" dirty="0" smtClean="0"/>
              <a:t>超声</a:t>
            </a:r>
            <a:r>
              <a:rPr lang="zh-CN" altLang="en-US" sz="2000" i="0" dirty="0"/>
              <a:t>评估与</a:t>
            </a:r>
            <a:r>
              <a:rPr lang="zh-CN" altLang="en-US" sz="2000" i="0" dirty="0" smtClean="0"/>
              <a:t>仅用</a:t>
            </a:r>
            <a:r>
              <a:rPr lang="en-US" altLang="zh-CN" sz="2000" i="0" dirty="0" smtClean="0"/>
              <a:t>VE</a:t>
            </a:r>
            <a:r>
              <a:rPr lang="zh-CN" altLang="en-US" sz="2000" i="0" dirty="0"/>
              <a:t>评估相比</a:t>
            </a:r>
            <a:r>
              <a:rPr lang="zh-CN" altLang="en-US" sz="2000" i="0" dirty="0" smtClean="0"/>
              <a:t>，并不能降低</a:t>
            </a:r>
            <a:r>
              <a:rPr lang="zh-CN" altLang="en-US" sz="2000" i="0" dirty="0"/>
              <a:t>器械分娩失败率和剖宫产率。</a:t>
            </a:r>
            <a:endParaRPr lang="en-US" sz="2000" i="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 err="1">
                <a:solidFill>
                  <a:schemeClr val="bg1"/>
                </a:solidFill>
              </a:rPr>
              <a:t>Randomised</a:t>
            </a:r>
            <a:r>
              <a:rPr lang="en-US" sz="1400" b="1" i="0" dirty="0">
                <a:solidFill>
                  <a:schemeClr val="bg1"/>
                </a:solidFill>
              </a:rPr>
              <a:t> Italian Sonography for occiput </a:t>
            </a:r>
            <a:r>
              <a:rPr lang="en-US" sz="1400" b="1" i="0" dirty="0" err="1">
                <a:solidFill>
                  <a:schemeClr val="bg1"/>
                </a:solidFill>
              </a:rPr>
              <a:t>POSition</a:t>
            </a:r>
            <a:r>
              <a:rPr lang="en-US" sz="1400" b="1" i="0" dirty="0">
                <a:solidFill>
                  <a:schemeClr val="bg1"/>
                </a:solidFill>
              </a:rPr>
              <a:t> Trial Ante vacuum (R.I.S.POS.T.A.)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Ghi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837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37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7653" name="TextBox 1"/>
          <p:cNvSpPr txBox="1">
            <a:spLocks noChangeArrowheads="1"/>
          </p:cNvSpPr>
          <p:nvPr/>
        </p:nvSpPr>
        <p:spPr bwMode="auto">
          <a:xfrm>
            <a:off x="1259632" y="1825905"/>
            <a:ext cx="6480175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 b="1" i="0" dirty="0">
                <a:solidFill>
                  <a:srgbClr val="000000"/>
                </a:solidFill>
              </a:rPr>
              <a:t>讨论点</a:t>
            </a:r>
            <a:endParaRPr lang="en-GB" altLang="it-IT" sz="2400" b="1" i="0" dirty="0">
              <a:solidFill>
                <a:srgbClr val="000000"/>
              </a:solidFill>
            </a:endParaRPr>
          </a:p>
        </p:txBody>
      </p:sp>
      <p:sp>
        <p:nvSpPr>
          <p:cNvPr id="9" name="Segnaposto contenuto 2"/>
          <p:cNvSpPr txBox="1"/>
          <p:nvPr/>
        </p:nvSpPr>
        <p:spPr bwMode="auto">
          <a:xfrm>
            <a:off x="251247" y="2609528"/>
            <a:ext cx="8639175" cy="259228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2000" i="0" dirty="0" smtClean="0"/>
              <a:t>考虑到人工助产失败的发生率较低，可能与研究对象选择性偏倚，即倾向于非困难手术产妇入组有关，超声产时评估可能更适用于相对较困难的人工助产手术，</a:t>
            </a:r>
            <a:r>
              <a:rPr lang="zh-CN" altLang="en-US" sz="2000" i="0" dirty="0"/>
              <a:t>这应该是未来研究的重点。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endParaRPr lang="zh-CN" altLang="en-US" sz="2000" i="0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zh-CN" altLang="en-US" sz="2000" i="0" dirty="0" smtClean="0"/>
              <a:t>产时超声监测可作为阴道检查无法判定的胎方位检查手段，用于各种人工助产的产时评估手段。</a:t>
            </a:r>
            <a:endParaRPr lang="en-US" altLang="it-IT" sz="2000" i="0" dirty="0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 err="1">
                <a:solidFill>
                  <a:schemeClr val="bg1"/>
                </a:solidFill>
              </a:rPr>
              <a:t>Randomised</a:t>
            </a:r>
            <a:r>
              <a:rPr lang="en-US" sz="1400" b="1" i="0" dirty="0">
                <a:solidFill>
                  <a:schemeClr val="bg1"/>
                </a:solidFill>
              </a:rPr>
              <a:t> Italian Sonography for occiput </a:t>
            </a:r>
            <a:r>
              <a:rPr lang="en-US" sz="1400" b="1" i="0" dirty="0" err="1">
                <a:solidFill>
                  <a:schemeClr val="bg1"/>
                </a:solidFill>
              </a:rPr>
              <a:t>POSition</a:t>
            </a:r>
            <a:r>
              <a:rPr lang="en-US" sz="1400" b="1" i="0" dirty="0">
                <a:solidFill>
                  <a:schemeClr val="bg1"/>
                </a:solidFill>
              </a:rPr>
              <a:t> Trial Ante vacuum (R.I.S.POS.T.A.)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Ghi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151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51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1507" name="Rettangolo 1"/>
          <p:cNvSpPr>
            <a:spLocks noChangeArrowheads="1"/>
          </p:cNvSpPr>
          <p:nvPr/>
        </p:nvSpPr>
        <p:spPr bwMode="auto">
          <a:xfrm>
            <a:off x="68263" y="922338"/>
            <a:ext cx="2286000" cy="3698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i="0" dirty="0">
              <a:solidFill>
                <a:srgbClr val="000000"/>
              </a:solidFill>
            </a:endParaRPr>
          </a:p>
        </p:txBody>
      </p:sp>
      <p:sp>
        <p:nvSpPr>
          <p:cNvPr id="21508" name="Titolo 1"/>
          <p:cNvSpPr txBox="1"/>
          <p:nvPr/>
        </p:nvSpPr>
        <p:spPr bwMode="auto">
          <a:xfrm>
            <a:off x="323850" y="2403475"/>
            <a:ext cx="8856663" cy="51117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b="1" i="0" dirty="0">
              <a:solidFill>
                <a:schemeClr val="tx2"/>
              </a:solidFill>
            </a:endParaRP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228600" y="1772816"/>
            <a:ext cx="8642350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Introduction  </a:t>
            </a:r>
            <a:r>
              <a:rPr lang="zh-CN" altLang="en-US" sz="2800" b="1" i="0" dirty="0"/>
              <a:t>简介</a:t>
            </a:r>
            <a:endParaRPr lang="en-GB" altLang="it-IT" sz="2800" b="1" i="0" dirty="0"/>
          </a:p>
        </p:txBody>
      </p:sp>
      <p:sp>
        <p:nvSpPr>
          <p:cNvPr id="12" name="Segnaposto contenuto 2"/>
          <p:cNvSpPr txBox="1"/>
          <p:nvPr/>
        </p:nvSpPr>
        <p:spPr bwMode="auto">
          <a:xfrm>
            <a:off x="179388" y="2420888"/>
            <a:ext cx="8691562" cy="417646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000" i="0" dirty="0"/>
              <a:t>通过胎头吸引</a:t>
            </a:r>
            <a:r>
              <a:rPr lang="zh-CN" altLang="en-US" sz="2000" i="0" dirty="0" smtClean="0"/>
              <a:t>进行器械</a:t>
            </a:r>
            <a:r>
              <a:rPr lang="zh-CN" altLang="en-US" sz="2000" i="0" dirty="0"/>
              <a:t>性阴道分娩是一种</a:t>
            </a:r>
            <a:r>
              <a:rPr lang="zh-CN" altLang="en-US" sz="2000" i="0" dirty="0" smtClean="0"/>
              <a:t>广泛采用的</a:t>
            </a:r>
            <a:r>
              <a:rPr lang="zh-CN" altLang="en-US" sz="2000" i="0" dirty="0"/>
              <a:t>产科手术。</a:t>
            </a:r>
          </a:p>
          <a:p>
            <a:pPr>
              <a:lnSpc>
                <a:spcPct val="150000"/>
              </a:lnSpc>
            </a:pPr>
            <a:r>
              <a:rPr lang="zh-CN" altLang="en-US" sz="2000" i="0" dirty="0" smtClean="0"/>
              <a:t>虽然大多数</a:t>
            </a:r>
            <a:r>
              <a:rPr lang="zh-CN" altLang="en-US" sz="2000" i="0" dirty="0"/>
              <a:t>情况</a:t>
            </a:r>
            <a:r>
              <a:rPr lang="zh-CN" altLang="en-US" sz="2000" i="0" dirty="0" smtClean="0"/>
              <a:t>下会成功</a:t>
            </a:r>
            <a:r>
              <a:rPr lang="zh-CN" altLang="en-US" sz="2000" i="0" dirty="0"/>
              <a:t>，但据报道胎头吸引术有</a:t>
            </a:r>
            <a:r>
              <a:rPr lang="en-US" altLang="zh-CN" sz="2000" i="0" dirty="0"/>
              <a:t>4-6</a:t>
            </a:r>
            <a:r>
              <a:rPr lang="zh-CN" altLang="en-US" sz="2000" i="0" dirty="0"/>
              <a:t>％的失败率。</a:t>
            </a:r>
          </a:p>
          <a:p>
            <a:pPr>
              <a:lnSpc>
                <a:spcPct val="150000"/>
              </a:lnSpc>
            </a:pPr>
            <a:r>
              <a:rPr lang="zh-CN" altLang="en-US" sz="2000" i="0" dirty="0"/>
              <a:t>胎头位置不正，主要有枕横位和枕后位，是使用胎头吸引术失败的主要决定因素，因为需要丰富的</a:t>
            </a:r>
            <a:r>
              <a:rPr lang="zh-CN" altLang="en-US" sz="2000" i="0" dirty="0" smtClean="0"/>
              <a:t>专业性经验</a:t>
            </a:r>
            <a:r>
              <a:rPr lang="zh-CN" altLang="en-US" sz="2000" i="0" dirty="0"/>
              <a:t>才能将吸盘放置于屈曲点。</a:t>
            </a:r>
          </a:p>
          <a:p>
            <a:pPr>
              <a:lnSpc>
                <a:spcPct val="150000"/>
              </a:lnSpc>
            </a:pPr>
            <a:r>
              <a:rPr lang="zh-CN" altLang="en-US" sz="2000" i="0" dirty="0"/>
              <a:t>在分娩期间或器械分娩前使用经腹超声（</a:t>
            </a:r>
            <a:r>
              <a:rPr lang="en-US" altLang="zh-CN" sz="2000" i="0" dirty="0"/>
              <a:t>TAS</a:t>
            </a:r>
            <a:r>
              <a:rPr lang="zh-CN" altLang="en-US" sz="2000" i="0" dirty="0"/>
              <a:t>）评估胎儿头部位置已被证明比阴道检查更准确。</a:t>
            </a:r>
            <a:endParaRPr lang="en-US" sz="2000" i="0" dirty="0"/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 err="1">
                <a:solidFill>
                  <a:schemeClr val="bg1"/>
                </a:solidFill>
              </a:rPr>
              <a:t>Randomised</a:t>
            </a:r>
            <a:r>
              <a:rPr lang="en-US" sz="1400" b="1" i="0" dirty="0">
                <a:solidFill>
                  <a:schemeClr val="bg1"/>
                </a:solidFill>
              </a:rPr>
              <a:t> Italian Sonography for occiput </a:t>
            </a:r>
            <a:r>
              <a:rPr lang="en-US" sz="1400" b="1" i="0" dirty="0" err="1">
                <a:solidFill>
                  <a:schemeClr val="bg1"/>
                </a:solidFill>
              </a:rPr>
              <a:t>POSition</a:t>
            </a:r>
            <a:r>
              <a:rPr lang="en-US" sz="1400" b="1" i="0" dirty="0">
                <a:solidFill>
                  <a:schemeClr val="bg1"/>
                </a:solidFill>
              </a:rPr>
              <a:t> Trial Ante vacuum (R.I.S.POS.T.A.)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Ghi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355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55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3738093" y="2057400"/>
            <a:ext cx="1620958" cy="52322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zh-CN" altLang="en-US" sz="2800" b="1" i="0" dirty="0">
                <a:solidFill>
                  <a:srgbClr val="000000"/>
                </a:solidFill>
              </a:rPr>
              <a:t>研究目的</a:t>
            </a:r>
            <a:endParaRPr lang="en-GB" altLang="it-IT" sz="2800" b="1" i="0" dirty="0">
              <a:solidFill>
                <a:srgbClr val="000000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 err="1">
                <a:solidFill>
                  <a:schemeClr val="bg1"/>
                </a:solidFill>
              </a:rPr>
              <a:t>Randomised</a:t>
            </a:r>
            <a:r>
              <a:rPr lang="en-US" sz="1400" b="1" i="0" dirty="0">
                <a:solidFill>
                  <a:schemeClr val="bg1"/>
                </a:solidFill>
              </a:rPr>
              <a:t> Italian Sonography for occiput </a:t>
            </a:r>
            <a:r>
              <a:rPr lang="en-US" sz="1400" b="1" i="0" dirty="0" err="1">
                <a:solidFill>
                  <a:schemeClr val="bg1"/>
                </a:solidFill>
              </a:rPr>
              <a:t>POSition</a:t>
            </a:r>
            <a:r>
              <a:rPr lang="en-US" sz="1400" b="1" i="0" dirty="0">
                <a:solidFill>
                  <a:schemeClr val="bg1"/>
                </a:solidFill>
              </a:rPr>
              <a:t> Trial Ante vacuum (R.I.S.POS.T.A.)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Ghi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  <p:sp>
        <p:nvSpPr>
          <p:cNvPr id="9" name="Segnaposto contenuto 2"/>
          <p:cNvSpPr txBox="1"/>
          <p:nvPr/>
        </p:nvSpPr>
        <p:spPr bwMode="auto">
          <a:xfrm>
            <a:off x="539552" y="2852936"/>
            <a:ext cx="8382000" cy="266429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200000"/>
              </a:lnSpc>
              <a:buNone/>
            </a:pPr>
            <a:r>
              <a:rPr lang="zh-CN" altLang="en-US" sz="2000" i="0" dirty="0" smtClean="0"/>
              <a:t>探讨在</a:t>
            </a:r>
            <a:r>
              <a:rPr lang="zh-CN" altLang="en-US" sz="2000" i="0" dirty="0"/>
              <a:t>胎头吸引术前超声定位胎儿头部</a:t>
            </a:r>
            <a:r>
              <a:rPr lang="zh-CN" altLang="en-US" sz="2000" i="0" dirty="0" smtClean="0"/>
              <a:t>位置是否</a:t>
            </a:r>
            <a:r>
              <a:rPr lang="zh-CN" altLang="en-US" sz="2000" i="0" dirty="0"/>
              <a:t>可以减少手术失败的发生率，并</a:t>
            </a:r>
            <a:r>
              <a:rPr lang="zh-CN" altLang="en-US" sz="2000" i="0" dirty="0" smtClean="0"/>
              <a:t>改善需要胎头吸引术</a:t>
            </a:r>
            <a:r>
              <a:rPr lang="zh-CN" altLang="en-US" sz="2000" i="0" dirty="0"/>
              <a:t>进行器械分娩</a:t>
            </a:r>
            <a:r>
              <a:rPr lang="zh-CN" altLang="en-US" sz="2000" i="0" dirty="0" smtClean="0"/>
              <a:t>的孕妇</a:t>
            </a:r>
            <a:r>
              <a:rPr lang="zh-CN" altLang="en-US" sz="2000" i="0" dirty="0"/>
              <a:t>和</a:t>
            </a:r>
            <a:r>
              <a:rPr lang="zh-CN" altLang="en-US" sz="2000" i="0" dirty="0" smtClean="0"/>
              <a:t>围产儿结局</a:t>
            </a:r>
            <a:r>
              <a:rPr lang="zh-CN" altLang="en-US" sz="2000" i="0" dirty="0"/>
              <a:t>。</a:t>
            </a:r>
            <a:endParaRPr lang="en-US" sz="2000" i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467544" y="2149270"/>
            <a:ext cx="8207375" cy="4374531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800"/>
              </a:lnSpc>
            </a:pPr>
            <a:r>
              <a:rPr lang="zh-CN" altLang="en-US" sz="2000" b="1" i="0" dirty="0"/>
              <a:t>研究设计</a:t>
            </a:r>
            <a:endParaRPr lang="en-US" altLang="zh-CN" sz="2000" b="1" i="0" dirty="0"/>
          </a:p>
          <a:p>
            <a:pPr lvl="1">
              <a:lnSpc>
                <a:spcPts val="2800"/>
              </a:lnSpc>
            </a:pPr>
            <a:r>
              <a:rPr lang="zh-CN" altLang="en-US" sz="1700" i="0" dirty="0"/>
              <a:t>随机对照研究</a:t>
            </a:r>
            <a:endParaRPr lang="en-US" sz="1700" i="0" dirty="0"/>
          </a:p>
          <a:p>
            <a:pPr>
              <a:lnSpc>
                <a:spcPts val="2800"/>
              </a:lnSpc>
            </a:pPr>
            <a:r>
              <a:rPr lang="zh-CN" altLang="en-US" sz="2000" b="1" i="0" dirty="0"/>
              <a:t>单位</a:t>
            </a:r>
            <a:endParaRPr lang="en-US" altLang="zh-CN" sz="2000" b="1" i="0" dirty="0"/>
          </a:p>
          <a:p>
            <a:pPr lvl="1">
              <a:lnSpc>
                <a:spcPts val="2800"/>
              </a:lnSpc>
            </a:pPr>
            <a:r>
              <a:rPr lang="en-US" altLang="zh-CN" sz="1700" i="0" dirty="0"/>
              <a:t>2014</a:t>
            </a:r>
            <a:r>
              <a:rPr lang="zh-CN" altLang="en-US" sz="1700" i="0" dirty="0"/>
              <a:t>年</a:t>
            </a:r>
            <a:r>
              <a:rPr lang="en-US" altLang="zh-CN" sz="1700" i="0" dirty="0"/>
              <a:t>4</a:t>
            </a:r>
            <a:r>
              <a:rPr lang="zh-CN" altLang="en-US" sz="1700" i="0" dirty="0"/>
              <a:t>月至</a:t>
            </a:r>
            <a:r>
              <a:rPr lang="en-US" altLang="zh-CN" sz="1700" i="0" dirty="0"/>
              <a:t>2017</a:t>
            </a:r>
            <a:r>
              <a:rPr lang="zh-CN" altLang="en-US" sz="1700" i="0" dirty="0"/>
              <a:t>年</a:t>
            </a:r>
            <a:r>
              <a:rPr lang="en-US" altLang="zh-CN" sz="1700" i="0" dirty="0"/>
              <a:t>6</a:t>
            </a:r>
            <a:r>
              <a:rPr lang="zh-CN" altLang="en-US" sz="1700" i="0" dirty="0"/>
              <a:t>月，帕尔马大学，包含多个意大利母胎中心，分娩量＞</a:t>
            </a:r>
            <a:r>
              <a:rPr lang="en-US" altLang="zh-CN" sz="1700" i="0" dirty="0"/>
              <a:t>2000</a:t>
            </a:r>
            <a:r>
              <a:rPr lang="zh-CN" altLang="en-US" sz="1700" i="0" dirty="0"/>
              <a:t>例</a:t>
            </a:r>
            <a:r>
              <a:rPr lang="en-US" altLang="zh-CN" sz="1700" i="0" dirty="0"/>
              <a:t>/</a:t>
            </a:r>
            <a:r>
              <a:rPr lang="zh-CN" altLang="en-US" sz="1700" i="0" dirty="0"/>
              <a:t>年，胎头吸引术分娩率≥</a:t>
            </a:r>
            <a:r>
              <a:rPr lang="en-US" altLang="zh-CN" sz="1700" i="0" dirty="0"/>
              <a:t>4</a:t>
            </a:r>
            <a:r>
              <a:rPr lang="zh-CN" altLang="en-US" sz="1700" i="0" dirty="0"/>
              <a:t>％。</a:t>
            </a:r>
            <a:endParaRPr lang="en-US" altLang="zh-CN" sz="1700" i="0" dirty="0"/>
          </a:p>
          <a:p>
            <a:pPr marL="342900" lvl="1" indent="-342900">
              <a:lnSpc>
                <a:spcPts val="2800"/>
              </a:lnSpc>
              <a:buChar char="•"/>
            </a:pPr>
            <a:r>
              <a:rPr lang="zh-CN" altLang="en-US" sz="2000" b="1" i="0" dirty="0"/>
              <a:t>受试者</a:t>
            </a:r>
            <a:endParaRPr lang="en-US" altLang="zh-CN" sz="2000" b="1" i="0" dirty="0"/>
          </a:p>
          <a:p>
            <a:pPr lvl="1">
              <a:lnSpc>
                <a:spcPts val="2800"/>
              </a:lnSpc>
            </a:pPr>
            <a:r>
              <a:rPr lang="zh-CN" altLang="en-US" sz="1700" i="0" dirty="0"/>
              <a:t>入组</a:t>
            </a:r>
            <a:r>
              <a:rPr lang="zh-CN" altLang="en-US" sz="1700" i="0" dirty="0" smtClean="0"/>
              <a:t>：初产</a:t>
            </a:r>
            <a:r>
              <a:rPr lang="zh-CN" altLang="en-US" sz="1700" i="0" dirty="0"/>
              <a:t>妇女</a:t>
            </a:r>
            <a:r>
              <a:rPr lang="en-US" altLang="zh-CN" sz="1700" i="0" dirty="0"/>
              <a:t>&gt; 18</a:t>
            </a:r>
            <a:r>
              <a:rPr lang="zh-CN" altLang="en-US" sz="1700" i="0" dirty="0"/>
              <a:t>岁，足月（</a:t>
            </a:r>
            <a:r>
              <a:rPr lang="en-US" altLang="zh-CN" sz="1700" i="0" dirty="0"/>
              <a:t>37 + 0</a:t>
            </a:r>
            <a:r>
              <a:rPr lang="zh-CN" altLang="en-US" sz="1700" i="0" dirty="0"/>
              <a:t>至</a:t>
            </a:r>
            <a:r>
              <a:rPr lang="en-US" altLang="zh-CN" sz="1700" i="0" dirty="0"/>
              <a:t>41 + 6</a:t>
            </a:r>
            <a:r>
              <a:rPr lang="zh-CN" altLang="en-US" sz="1700" i="0" dirty="0"/>
              <a:t>周妊娠）单胎妊娠，需要器械分娩。</a:t>
            </a:r>
          </a:p>
          <a:p>
            <a:pPr lvl="1">
              <a:lnSpc>
                <a:spcPts val="2800"/>
              </a:lnSpc>
            </a:pPr>
            <a:r>
              <a:rPr lang="zh-CN" altLang="en-US" sz="1700" i="0" dirty="0"/>
              <a:t>排除：产妇年龄</a:t>
            </a:r>
            <a:r>
              <a:rPr lang="en-US" altLang="zh-CN" sz="1700" i="0" dirty="0"/>
              <a:t>&lt;18</a:t>
            </a:r>
            <a:r>
              <a:rPr lang="zh-CN" altLang="en-US" sz="1700" i="0" dirty="0"/>
              <a:t>岁或</a:t>
            </a:r>
            <a:r>
              <a:rPr lang="en-US" altLang="zh-CN" sz="1700" i="0" dirty="0"/>
              <a:t>&gt; 50</a:t>
            </a:r>
            <a:r>
              <a:rPr lang="zh-CN" altLang="en-US" sz="1700" i="0" dirty="0"/>
              <a:t>岁，胎头吸引术禁忌症，胎头位置</a:t>
            </a:r>
            <a:r>
              <a:rPr lang="en-US" altLang="zh-CN" sz="1700" i="0" dirty="0"/>
              <a:t>&gt; +3 cm</a:t>
            </a:r>
            <a:r>
              <a:rPr lang="zh-CN" altLang="en-US" sz="1700" i="0" dirty="0"/>
              <a:t>，由于产时胎儿窘迫而</a:t>
            </a:r>
            <a:r>
              <a:rPr lang="zh-CN" altLang="en-US" sz="1700" i="0" dirty="0" smtClean="0"/>
              <a:t>需要紧急分娩的或随机检查已经进行胎儿</a:t>
            </a:r>
            <a:r>
              <a:rPr lang="zh-CN" altLang="en-US" sz="1700" i="0" dirty="0"/>
              <a:t>头部</a:t>
            </a:r>
            <a:r>
              <a:rPr lang="zh-CN" altLang="en-US" sz="1700" i="0" dirty="0" smtClean="0"/>
              <a:t>位置超声评估者。</a:t>
            </a:r>
            <a:endParaRPr lang="en-US" sz="1700" i="0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 err="1">
                <a:solidFill>
                  <a:schemeClr val="bg1"/>
                </a:solidFill>
              </a:rPr>
              <a:t>Randomised</a:t>
            </a:r>
            <a:r>
              <a:rPr lang="en-US" sz="1400" b="1" i="0" dirty="0">
                <a:solidFill>
                  <a:schemeClr val="bg1"/>
                </a:solidFill>
              </a:rPr>
              <a:t> Italian Sonography for occiput </a:t>
            </a:r>
            <a:r>
              <a:rPr lang="en-US" sz="1400" b="1" i="0" dirty="0" err="1">
                <a:solidFill>
                  <a:schemeClr val="bg1"/>
                </a:solidFill>
              </a:rPr>
              <a:t>POSition</a:t>
            </a:r>
            <a:r>
              <a:rPr lang="en-US" sz="1400" b="1" i="0" dirty="0">
                <a:solidFill>
                  <a:schemeClr val="bg1"/>
                </a:solidFill>
              </a:rPr>
              <a:t> Trial Ante vacuum (R.I.S.POS.T.A.)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Ghi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843808" y="1537628"/>
            <a:ext cx="3565525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 b="1" i="0" dirty="0"/>
              <a:t>方法</a:t>
            </a:r>
            <a:endParaRPr lang="en-GB" altLang="it-IT" sz="2400" b="1" i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765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65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539552" y="2312194"/>
            <a:ext cx="8424936" cy="4006225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2800"/>
              </a:lnSpc>
            </a:pPr>
            <a:r>
              <a:rPr lang="zh-CN" altLang="en-US" sz="2000" b="1" i="0" dirty="0"/>
              <a:t>随机原则</a:t>
            </a:r>
            <a:endParaRPr lang="en-US" altLang="zh-CN" sz="2000" b="1" i="0" dirty="0"/>
          </a:p>
          <a:p>
            <a:pPr lvl="1">
              <a:lnSpc>
                <a:spcPts val="2800"/>
              </a:lnSpc>
            </a:pPr>
            <a:r>
              <a:rPr lang="zh-CN" altLang="en-US" sz="1700" i="0" dirty="0"/>
              <a:t>所有可能符合条件的妇女都接受了关于研究目的的咨询，并在入院时</a:t>
            </a:r>
            <a:r>
              <a:rPr lang="zh-CN" altLang="en-US" sz="1700" i="0" dirty="0" smtClean="0"/>
              <a:t>获得</a:t>
            </a:r>
            <a:r>
              <a:rPr lang="zh-CN" altLang="en-US" sz="1700" i="0" dirty="0"/>
              <a:t>了</a:t>
            </a:r>
            <a:r>
              <a:rPr lang="zh-CN" altLang="en-US" sz="1700" i="0" dirty="0" smtClean="0"/>
              <a:t>相关材料</a:t>
            </a:r>
            <a:r>
              <a:rPr lang="zh-CN" altLang="en-US" sz="1700" i="0" dirty="0"/>
              <a:t>，</a:t>
            </a:r>
            <a:r>
              <a:rPr lang="zh-CN" altLang="en-US" sz="1700" i="0" dirty="0" smtClean="0"/>
              <a:t> </a:t>
            </a:r>
            <a:r>
              <a:rPr lang="zh-CN" altLang="en-US" sz="1700" i="0" dirty="0"/>
              <a:t>在剧烈宫缩前的第二产程早期阶段获得随机原则的知情同意书。</a:t>
            </a:r>
          </a:p>
          <a:p>
            <a:pPr lvl="1">
              <a:lnSpc>
                <a:spcPts val="2800"/>
              </a:lnSpc>
            </a:pPr>
            <a:r>
              <a:rPr lang="zh-CN" altLang="en-US" sz="1700" i="0" dirty="0"/>
              <a:t>在主治医师决定进行器械分娩后进行随机化处理。</a:t>
            </a:r>
            <a:endParaRPr lang="en-US" altLang="zh-CN" sz="1700" i="0" dirty="0"/>
          </a:p>
          <a:p>
            <a:pPr marL="342900" lvl="1" indent="-342900">
              <a:lnSpc>
                <a:spcPts val="2800"/>
              </a:lnSpc>
              <a:buChar char="•"/>
            </a:pPr>
            <a:r>
              <a:rPr lang="zh-CN" altLang="en-US" sz="2000" b="1" i="0" dirty="0"/>
              <a:t>分组</a:t>
            </a:r>
            <a:endParaRPr lang="en-US" sz="2000" b="1" i="0" dirty="0"/>
          </a:p>
          <a:p>
            <a:pPr lvl="1">
              <a:lnSpc>
                <a:spcPts val="2800"/>
              </a:lnSpc>
            </a:pPr>
            <a:r>
              <a:rPr lang="zh-CN" altLang="en-US" sz="1700" i="0" dirty="0"/>
              <a:t>对照组：在胎头吸引术前通过阴道检查（</a:t>
            </a:r>
            <a:r>
              <a:rPr lang="en-US" altLang="zh-CN" sz="1700" i="0" dirty="0"/>
              <a:t>VE</a:t>
            </a:r>
            <a:r>
              <a:rPr lang="zh-CN" altLang="en-US" sz="1700" i="0" dirty="0"/>
              <a:t>）确定胎头位置和定位。</a:t>
            </a:r>
          </a:p>
          <a:p>
            <a:pPr lvl="1">
              <a:lnSpc>
                <a:spcPts val="2800"/>
              </a:lnSpc>
            </a:pPr>
            <a:r>
              <a:rPr lang="zh-CN" altLang="en-US" sz="1700" i="0" dirty="0"/>
              <a:t>干预组：在胎头吸引术实施之前，进行</a:t>
            </a:r>
            <a:r>
              <a:rPr lang="en-US" altLang="zh-CN" sz="1700" i="0" dirty="0"/>
              <a:t>VE</a:t>
            </a:r>
            <a:r>
              <a:rPr lang="zh-CN" altLang="en-US" sz="1700" i="0" dirty="0"/>
              <a:t>，然后进行经腹超声（</a:t>
            </a:r>
            <a:r>
              <a:rPr lang="en-US" altLang="zh-CN" sz="1700" i="0" dirty="0"/>
              <a:t>TAS</a:t>
            </a:r>
            <a:r>
              <a:rPr lang="zh-CN" altLang="en-US" sz="1700" i="0" dirty="0"/>
              <a:t>）评估胎儿枕骨位置。</a:t>
            </a:r>
            <a:endParaRPr lang="en-US" altLang="zh-CN" sz="1700" i="0" dirty="0"/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 sz="1700" i="0" dirty="0"/>
              <a:t>胎儿头部位置分为枕前（</a:t>
            </a:r>
            <a:r>
              <a:rPr lang="en-US" altLang="zh-CN" sz="1700" i="0" dirty="0"/>
              <a:t>OA</a:t>
            </a:r>
            <a:r>
              <a:rPr lang="zh-CN" altLang="en-US" sz="1700" i="0" dirty="0"/>
              <a:t>），当其位置在</a:t>
            </a:r>
            <a:r>
              <a:rPr lang="en-US" altLang="zh-CN" sz="1700" i="0" dirty="0"/>
              <a:t>10</a:t>
            </a:r>
            <a:r>
              <a:rPr lang="zh-CN" altLang="en-US" sz="1700" i="0" dirty="0"/>
              <a:t>点至</a:t>
            </a:r>
            <a:r>
              <a:rPr lang="en-US" altLang="zh-CN" sz="1700" i="0" dirty="0"/>
              <a:t>2</a:t>
            </a:r>
            <a:r>
              <a:rPr lang="zh-CN" altLang="en-US" sz="1700" i="0" dirty="0"/>
              <a:t>点之间时，或者包括枕</a:t>
            </a:r>
            <a:r>
              <a:rPr lang="zh-CN" altLang="en-US" sz="1700" i="0" dirty="0" smtClean="0"/>
              <a:t>后和枕横位的</a:t>
            </a:r>
            <a:r>
              <a:rPr lang="zh-CN" altLang="en-US" sz="1700" i="0" dirty="0"/>
              <a:t>非</a:t>
            </a:r>
            <a:r>
              <a:rPr lang="en-US" altLang="zh-CN" sz="1700" i="0" dirty="0"/>
              <a:t>OA</a:t>
            </a:r>
            <a:r>
              <a:rPr lang="zh-CN" altLang="en-US" sz="1700" i="0" dirty="0"/>
              <a:t>位置。</a:t>
            </a:r>
            <a:endParaRPr lang="en-US" sz="1700" i="0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 err="1">
                <a:solidFill>
                  <a:schemeClr val="bg1"/>
                </a:solidFill>
              </a:rPr>
              <a:t>Randomised</a:t>
            </a:r>
            <a:r>
              <a:rPr lang="en-US" sz="1400" b="1" i="0" dirty="0">
                <a:solidFill>
                  <a:schemeClr val="bg1"/>
                </a:solidFill>
              </a:rPr>
              <a:t> Italian Sonography for occiput </a:t>
            </a:r>
            <a:r>
              <a:rPr lang="en-US" sz="1400" b="1" i="0" dirty="0" err="1">
                <a:solidFill>
                  <a:schemeClr val="bg1"/>
                </a:solidFill>
              </a:rPr>
              <a:t>POSition</a:t>
            </a:r>
            <a:r>
              <a:rPr lang="en-US" sz="1400" b="1" i="0" dirty="0">
                <a:solidFill>
                  <a:schemeClr val="bg1"/>
                </a:solidFill>
              </a:rPr>
              <a:t> Trial Ante vacuum (R.I.S.POS.T.A.)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Ghi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2819400" y="1484784"/>
            <a:ext cx="3565525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400" b="1" i="0" dirty="0"/>
              <a:t>方法</a:t>
            </a:r>
            <a:endParaRPr lang="en-GB" altLang="it-IT" sz="2400" b="1" i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765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65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251520" y="2449425"/>
            <a:ext cx="8676456" cy="3788729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zh-CN" altLang="en-US" sz="2000" b="1" i="0" dirty="0"/>
              <a:t>结局</a:t>
            </a:r>
            <a:endParaRPr lang="en-US" altLang="zh-CN" sz="2000" b="1" i="0" dirty="0"/>
          </a:p>
          <a:p>
            <a:pPr lvl="1">
              <a:lnSpc>
                <a:spcPts val="2800"/>
              </a:lnSpc>
            </a:pPr>
            <a:r>
              <a:rPr lang="zh-CN" altLang="en-US" sz="1700" i="0" dirty="0"/>
              <a:t>主要结局是胎头吸引术</a:t>
            </a:r>
            <a:r>
              <a:rPr lang="zh-CN" altLang="en-US" sz="1700" i="0" dirty="0" smtClean="0"/>
              <a:t>失败率和</a:t>
            </a:r>
            <a:r>
              <a:rPr lang="zh-CN" altLang="en-US" sz="1700" i="0" dirty="0"/>
              <a:t>需要进行紧急剖宫产的发生率。</a:t>
            </a:r>
          </a:p>
          <a:p>
            <a:pPr lvl="1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zh-CN" altLang="en-US" sz="1700" i="0" dirty="0"/>
              <a:t>注意：意大利的</a:t>
            </a:r>
            <a:r>
              <a:rPr lang="zh-CN" altLang="en-US" sz="1700" i="0" dirty="0" smtClean="0"/>
              <a:t>大多数医院都</a:t>
            </a:r>
            <a:r>
              <a:rPr lang="zh-CN" altLang="en-US" sz="1700" i="0" dirty="0"/>
              <a:t>没有</a:t>
            </a:r>
            <a:r>
              <a:rPr lang="zh-CN" altLang="en-US" sz="1700" i="0" dirty="0" smtClean="0"/>
              <a:t>使用产钳</a:t>
            </a:r>
            <a:r>
              <a:rPr lang="zh-CN" altLang="en-US" sz="1700" i="0" dirty="0"/>
              <a:t>，因此，如果胎头吸引术失败，患者会进行剖腹产手术。</a:t>
            </a:r>
          </a:p>
          <a:p>
            <a:pPr lvl="1">
              <a:lnSpc>
                <a:spcPts val="2800"/>
              </a:lnSpc>
            </a:pPr>
            <a:r>
              <a:rPr lang="zh-CN" altLang="en-US" sz="1700" i="0" dirty="0"/>
              <a:t>次要结局：吸盘脱离次数，放置吸盘至分娩之间的时间，是否需要外阴切开术，涉及肛门括约肌的会阴撕裂（三度或四度撕裂），产后出血（产后</a:t>
            </a:r>
            <a:r>
              <a:rPr lang="en-US" altLang="zh-CN" sz="1700" i="0" dirty="0"/>
              <a:t>24h</a:t>
            </a:r>
            <a:r>
              <a:rPr lang="zh-CN" altLang="en-US" sz="1700" i="0" dirty="0" smtClean="0"/>
              <a:t>内血红蛋白</a:t>
            </a:r>
            <a:r>
              <a:rPr lang="zh-CN" altLang="en-US" sz="1700" i="0" dirty="0"/>
              <a:t>水平下降≥</a:t>
            </a:r>
            <a:r>
              <a:rPr lang="en-US" altLang="zh-CN" sz="1700" i="0" dirty="0"/>
              <a:t>4.0g/ </a:t>
            </a:r>
            <a:r>
              <a:rPr lang="en-US" altLang="zh-CN" sz="1700" i="0" dirty="0" err="1" smtClean="0"/>
              <a:t>dL</a:t>
            </a:r>
            <a:r>
              <a:rPr lang="zh-CN" altLang="en-US" sz="1700" i="0" dirty="0" smtClean="0"/>
              <a:t>），</a:t>
            </a:r>
            <a:r>
              <a:rPr lang="zh-CN" altLang="en-US" sz="1700" i="0" dirty="0"/>
              <a:t>新生儿创伤（颅内出血，</a:t>
            </a:r>
            <a:r>
              <a:rPr lang="zh-CN" altLang="en-US" sz="1700" i="0" dirty="0" smtClean="0"/>
              <a:t>头皮血肿</a:t>
            </a:r>
            <a:r>
              <a:rPr lang="zh-CN" altLang="en-US" sz="1700" i="0" dirty="0"/>
              <a:t>，视网膜出血，面神经麻痹，臂丛神经损伤和骨折），</a:t>
            </a:r>
            <a:r>
              <a:rPr lang="en-US" altLang="zh-CN" sz="1700" i="0" dirty="0"/>
              <a:t>5</a:t>
            </a:r>
            <a:r>
              <a:rPr lang="zh-CN" altLang="en-US" sz="1700" i="0" dirty="0"/>
              <a:t>分钟</a:t>
            </a:r>
            <a:r>
              <a:rPr lang="en-US" altLang="zh-CN" sz="1700" i="0" dirty="0"/>
              <a:t>Apgar</a:t>
            </a:r>
            <a:r>
              <a:rPr lang="zh-CN" altLang="en-US" sz="1700" i="0" dirty="0"/>
              <a:t>评分</a:t>
            </a:r>
            <a:r>
              <a:rPr lang="en-US" altLang="zh-CN" sz="1700" i="0" dirty="0"/>
              <a:t>&lt;7</a:t>
            </a:r>
            <a:r>
              <a:rPr lang="zh-CN" altLang="en-US" sz="1700" i="0" dirty="0"/>
              <a:t>，新生儿酸中毒（脐动脉</a:t>
            </a:r>
            <a:r>
              <a:rPr lang="en-US" altLang="zh-CN" sz="1700" i="0" dirty="0"/>
              <a:t>pH &lt;7.00</a:t>
            </a:r>
            <a:r>
              <a:rPr lang="zh-CN" altLang="en-US" sz="1700" i="0" dirty="0"/>
              <a:t>或碱过量</a:t>
            </a:r>
            <a:r>
              <a:rPr lang="en-US" altLang="zh-CN" sz="1700" i="0" dirty="0"/>
              <a:t>&lt;-12 </a:t>
            </a:r>
            <a:r>
              <a:rPr lang="en-US" altLang="zh-CN" sz="1700" i="0" dirty="0" err="1"/>
              <a:t>mEq</a:t>
            </a:r>
            <a:r>
              <a:rPr lang="en-US" altLang="zh-CN" sz="1700" i="0" dirty="0"/>
              <a:t> / L</a:t>
            </a:r>
            <a:r>
              <a:rPr lang="zh-CN" altLang="en-US" sz="1700" i="0" dirty="0"/>
              <a:t> ），进入新生儿重症监护病房和肩难产</a:t>
            </a:r>
            <a:r>
              <a:rPr lang="zh-CN" altLang="en-US" sz="1700" i="0" dirty="0" smtClean="0"/>
              <a:t>（通过轻柔向下牵引胎头，不能将胎儿</a:t>
            </a:r>
            <a:r>
              <a:rPr lang="zh-CN" altLang="en-US" sz="1700" i="0" dirty="0"/>
              <a:t>肩</a:t>
            </a:r>
            <a:r>
              <a:rPr lang="zh-CN" altLang="en-US" sz="1700" i="0" dirty="0" smtClean="0"/>
              <a:t>部顺利娩出）</a:t>
            </a:r>
            <a:r>
              <a:rPr lang="zh-CN" altLang="en-US" sz="1700" i="0" dirty="0"/>
              <a:t>需要额外的产科措施来实现分娩。</a:t>
            </a:r>
            <a:endParaRPr lang="en-US" sz="1700" i="0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 err="1">
                <a:solidFill>
                  <a:schemeClr val="bg1"/>
                </a:solidFill>
              </a:rPr>
              <a:t>Randomised</a:t>
            </a:r>
            <a:r>
              <a:rPr lang="en-US" sz="1400" b="1" i="0" dirty="0">
                <a:solidFill>
                  <a:schemeClr val="bg1"/>
                </a:solidFill>
              </a:rPr>
              <a:t> Italian Sonography for occiput </a:t>
            </a:r>
            <a:r>
              <a:rPr lang="en-US" sz="1400" b="1" i="0" dirty="0" err="1">
                <a:solidFill>
                  <a:schemeClr val="bg1"/>
                </a:solidFill>
              </a:rPr>
              <a:t>POSition</a:t>
            </a:r>
            <a:r>
              <a:rPr lang="en-US" sz="1400" b="1" i="0" dirty="0">
                <a:solidFill>
                  <a:schemeClr val="bg1"/>
                </a:solidFill>
              </a:rPr>
              <a:t> Trial Ante vacuum (R.I.S.POS.T.A.)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Ghi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  <p:sp>
        <p:nvSpPr>
          <p:cNvPr id="15" name="TextBox 1"/>
          <p:cNvSpPr txBox="1">
            <a:spLocks noChangeArrowheads="1"/>
          </p:cNvSpPr>
          <p:nvPr/>
        </p:nvSpPr>
        <p:spPr bwMode="auto">
          <a:xfrm>
            <a:off x="2843808" y="1556792"/>
            <a:ext cx="3565525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800" b="1" i="0" dirty="0"/>
              <a:t>方法</a:t>
            </a:r>
            <a:endParaRPr lang="en-GB" altLang="it-IT" sz="2400" b="1" i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79388" y="1535475"/>
            <a:ext cx="864235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b="1" i="0" dirty="0"/>
              <a:t>结果</a:t>
            </a:r>
            <a:endParaRPr lang="en-GB" altLang="it-IT" b="1" i="0" dirty="0"/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1033" y="1884570"/>
            <a:ext cx="3887540" cy="43924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2400" b="1" dirty="0"/>
              <a:t>研究选择及特征</a:t>
            </a:r>
            <a:endParaRPr lang="en-US" altLang="zh-CN" sz="24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2000" dirty="0" smtClean="0"/>
              <a:t>研究纳入</a:t>
            </a:r>
            <a:r>
              <a:rPr lang="en-US" altLang="zh-CN" sz="2000" dirty="0" smtClean="0"/>
              <a:t>222</a:t>
            </a:r>
            <a:r>
              <a:rPr lang="zh-CN" altLang="en-US" sz="2000" dirty="0"/>
              <a:t>例产妇</a:t>
            </a:r>
            <a:endParaRPr lang="en-US" altLang="zh-CN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800" dirty="0"/>
              <a:t>1</a:t>
            </a:r>
            <a:r>
              <a:rPr lang="zh-CN" altLang="en-US" sz="1800" dirty="0"/>
              <a:t>例产妇因进行剖宫产术</a:t>
            </a:r>
            <a:r>
              <a:rPr lang="zh-CN" altLang="en-US" sz="1800" dirty="0" smtClean="0"/>
              <a:t>排除入组</a:t>
            </a:r>
            <a:endParaRPr lang="en-US" sz="1800" dirty="0"/>
          </a:p>
          <a:p>
            <a:pPr>
              <a:lnSpc>
                <a:spcPct val="150000"/>
              </a:lnSpc>
            </a:pPr>
            <a:r>
              <a:rPr lang="zh-CN" altLang="en-US" sz="2400" b="1" dirty="0"/>
              <a:t>分组</a:t>
            </a:r>
            <a:endParaRPr lang="en-US" altLang="zh-CN" sz="24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2000" dirty="0"/>
              <a:t>对照</a:t>
            </a:r>
            <a:endParaRPr lang="en-US" altLang="zh-CN" sz="20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 smtClean="0"/>
              <a:t>132</a:t>
            </a:r>
            <a:r>
              <a:rPr lang="zh-CN" altLang="en-US" sz="2000" dirty="0" smtClean="0"/>
              <a:t>例</a:t>
            </a:r>
            <a:r>
              <a:rPr lang="en-US" sz="2000" dirty="0" smtClean="0"/>
              <a:t> </a:t>
            </a:r>
            <a:r>
              <a:rPr lang="en-US" sz="2000" dirty="0"/>
              <a:t>(59.7%) </a:t>
            </a:r>
            <a:r>
              <a:rPr lang="zh-CN" altLang="en-US" sz="2000" dirty="0" smtClean="0"/>
              <a:t>进行</a:t>
            </a:r>
            <a:r>
              <a:rPr lang="zh-CN" altLang="en-US" sz="2000" dirty="0"/>
              <a:t>阴道检查</a:t>
            </a:r>
            <a:endParaRPr lang="en-US" sz="2000" dirty="0"/>
          </a:p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2000" dirty="0" smtClean="0">
                <a:ea typeface="+mn-ea"/>
                <a:cs typeface="+mn-cs"/>
              </a:rPr>
              <a:t>研究组</a:t>
            </a:r>
            <a:r>
              <a:rPr lang="en-US" sz="2000" dirty="0">
                <a:ea typeface="+mn-ea"/>
                <a:cs typeface="+mn-cs"/>
              </a:rPr>
              <a:t>89 </a:t>
            </a:r>
            <a:r>
              <a:rPr lang="zh-CN" altLang="en-US" sz="2000" dirty="0" smtClean="0">
                <a:ea typeface="+mn-ea"/>
                <a:cs typeface="+mn-cs"/>
              </a:rPr>
              <a:t>例</a:t>
            </a:r>
            <a:r>
              <a:rPr lang="en-US" sz="2000" dirty="0" smtClean="0">
                <a:ea typeface="+mn-ea"/>
                <a:cs typeface="+mn-cs"/>
              </a:rPr>
              <a:t>(40.3</a:t>
            </a:r>
            <a:r>
              <a:rPr lang="en-US" sz="2000" dirty="0">
                <a:ea typeface="+mn-ea"/>
                <a:cs typeface="+mn-cs"/>
              </a:rPr>
              <a:t>%) </a:t>
            </a:r>
            <a:r>
              <a:rPr lang="zh-CN" altLang="en-US" sz="2000" dirty="0">
                <a:ea typeface="+mn-ea"/>
                <a:cs typeface="+mn-cs"/>
              </a:rPr>
              <a:t>进行</a:t>
            </a:r>
            <a:r>
              <a:rPr lang="zh-CN" altLang="en-US" sz="2000" dirty="0" smtClean="0">
                <a:ea typeface="+mn-ea"/>
                <a:cs typeface="+mn-cs"/>
              </a:rPr>
              <a:t>阴道及</a:t>
            </a:r>
            <a:r>
              <a:rPr lang="zh-CN" altLang="en-US" sz="2000" dirty="0">
                <a:ea typeface="+mn-ea"/>
                <a:cs typeface="+mn-cs"/>
              </a:rPr>
              <a:t>超声检查</a:t>
            </a:r>
            <a:endParaRPr lang="en-US" sz="2000" dirty="0">
              <a:ea typeface="+mn-ea"/>
              <a:cs typeface="+mn-cs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 err="1">
                <a:solidFill>
                  <a:schemeClr val="bg1"/>
                </a:solidFill>
              </a:rPr>
              <a:t>Randomised</a:t>
            </a:r>
            <a:r>
              <a:rPr lang="en-US" sz="1400" b="1" i="0" dirty="0">
                <a:solidFill>
                  <a:schemeClr val="bg1"/>
                </a:solidFill>
              </a:rPr>
              <a:t> Italian Sonography for occiput </a:t>
            </a:r>
            <a:r>
              <a:rPr lang="en-US" sz="1400" b="1" i="0" dirty="0" err="1">
                <a:solidFill>
                  <a:schemeClr val="bg1"/>
                </a:solidFill>
              </a:rPr>
              <a:t>POSition</a:t>
            </a:r>
            <a:r>
              <a:rPr lang="en-US" sz="1400" b="1" i="0" dirty="0">
                <a:solidFill>
                  <a:schemeClr val="bg1"/>
                </a:solidFill>
              </a:rPr>
              <a:t> Trial Ante vacuum (R.I.S.POS.T.A.)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Ghi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F2B91E1C-F29E-4C9C-A090-3E7C6D0D33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87541" y="2227475"/>
            <a:ext cx="5195426" cy="394998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5815" y="1576338"/>
            <a:ext cx="864235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b="1" i="0" dirty="0"/>
              <a:t>结果</a:t>
            </a:r>
            <a:endParaRPr lang="en-GB" altLang="it-IT" b="1" i="0" dirty="0"/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272480" y="2038003"/>
            <a:ext cx="8871520" cy="442392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 b="1" dirty="0"/>
              <a:t>基本资料</a:t>
            </a:r>
            <a:endParaRPr lang="en-US" sz="2400" b="1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 err="1">
                <a:solidFill>
                  <a:schemeClr val="bg1"/>
                </a:solidFill>
              </a:rPr>
              <a:t>Randomised</a:t>
            </a:r>
            <a:r>
              <a:rPr lang="en-US" sz="1400" b="1" i="0" dirty="0">
                <a:solidFill>
                  <a:schemeClr val="bg1"/>
                </a:solidFill>
              </a:rPr>
              <a:t> Italian Sonography for occiput </a:t>
            </a:r>
            <a:r>
              <a:rPr lang="en-US" sz="1400" b="1" i="0" dirty="0" err="1">
                <a:solidFill>
                  <a:schemeClr val="bg1"/>
                </a:solidFill>
              </a:rPr>
              <a:t>POSition</a:t>
            </a:r>
            <a:r>
              <a:rPr lang="en-US" sz="1400" b="1" i="0" dirty="0">
                <a:solidFill>
                  <a:schemeClr val="bg1"/>
                </a:solidFill>
              </a:rPr>
              <a:t> Trial Ante vacuum (R.I.S.POS.T.A.)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Ghi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BC67A2BC-1C0A-4877-AA55-3B6D43A29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9672" y="2122782"/>
            <a:ext cx="6912768" cy="4636519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38133" y="1576626"/>
            <a:ext cx="8642350" cy="5847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b="1" i="0" dirty="0"/>
              <a:t>结果</a:t>
            </a:r>
            <a:endParaRPr lang="en-GB" altLang="it-IT" b="1" i="0" dirty="0"/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980728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n-US" sz="1400" b="1" i="0" dirty="0" err="1">
                <a:solidFill>
                  <a:schemeClr val="bg1"/>
                </a:solidFill>
              </a:rPr>
              <a:t>Randomised</a:t>
            </a:r>
            <a:r>
              <a:rPr lang="en-US" sz="1400" b="1" i="0" dirty="0">
                <a:solidFill>
                  <a:schemeClr val="bg1"/>
                </a:solidFill>
              </a:rPr>
              <a:t> Italian Sonography for occiput </a:t>
            </a:r>
            <a:r>
              <a:rPr lang="en-US" sz="1400" b="1" i="0" dirty="0" err="1">
                <a:solidFill>
                  <a:schemeClr val="bg1"/>
                </a:solidFill>
              </a:rPr>
              <a:t>POSition</a:t>
            </a:r>
            <a:r>
              <a:rPr lang="en-US" sz="1400" b="1" i="0" dirty="0">
                <a:solidFill>
                  <a:schemeClr val="bg1"/>
                </a:solidFill>
              </a:rPr>
              <a:t> Trial Ante vacuum (R.I.S.POS.T.A.)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Ghi et al.</a:t>
            </a:r>
            <a:r>
              <a:rPr lang="en-GB" altLang="it-IT" sz="1400" dirty="0">
                <a:solidFill>
                  <a:schemeClr val="bg1"/>
                </a:solidFill>
              </a:rPr>
              <a:t>, UOG 2018</a:t>
            </a:r>
          </a:p>
        </p:txBody>
      </p:sp>
      <p:sp>
        <p:nvSpPr>
          <p:cNvPr id="12" name="Content Placeholder 9"/>
          <p:cNvSpPr txBox="1"/>
          <p:nvPr/>
        </p:nvSpPr>
        <p:spPr bwMode="auto">
          <a:xfrm>
            <a:off x="251520" y="1916832"/>
            <a:ext cx="8415649" cy="273630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2400" b="1" i="0" dirty="0" smtClean="0"/>
              <a:t>结果</a:t>
            </a:r>
            <a:r>
              <a:rPr lang="en-US" altLang="zh-CN" sz="2400" b="1" i="0" dirty="0" smtClean="0"/>
              <a:t>1</a:t>
            </a:r>
            <a:r>
              <a:rPr lang="zh-CN" altLang="en-US" sz="2400" b="1" i="0" dirty="0" smtClean="0"/>
              <a:t>：</a:t>
            </a:r>
            <a:endParaRPr lang="en-US" altLang="zh-CN" sz="2400" b="1" i="0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b="1" i="0" dirty="0"/>
              <a:t> </a:t>
            </a:r>
            <a:r>
              <a:rPr lang="zh-CN" altLang="en-US" sz="2400" b="1" i="0" dirty="0" smtClean="0"/>
              <a:t> 两组胎头吸引术失败率比较</a:t>
            </a:r>
            <a:endParaRPr lang="en-US" altLang="zh-CN" sz="2400" b="1" i="0" dirty="0"/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000" i="0" dirty="0" smtClean="0"/>
              <a:t>    对照</a:t>
            </a:r>
            <a:r>
              <a:rPr lang="zh-CN" altLang="en-US" sz="2000" i="0" dirty="0"/>
              <a:t>组</a:t>
            </a:r>
            <a:r>
              <a:rPr lang="en-US" altLang="zh-CN" sz="2000" i="0" dirty="0"/>
              <a:t>2</a:t>
            </a:r>
            <a:r>
              <a:rPr lang="zh-CN" altLang="en-US" sz="2000" i="0" dirty="0"/>
              <a:t>例</a:t>
            </a:r>
            <a:r>
              <a:rPr lang="en-US" sz="2000" i="0" dirty="0"/>
              <a:t>(</a:t>
            </a:r>
            <a:r>
              <a:rPr lang="zh-CN" altLang="en-US" sz="2000" i="0" dirty="0"/>
              <a:t>仅阴道检查</a:t>
            </a:r>
            <a:r>
              <a:rPr lang="en-US" sz="2000" i="0" dirty="0" smtClean="0"/>
              <a:t>)</a:t>
            </a:r>
            <a:r>
              <a:rPr lang="zh-CN" altLang="en-US" sz="2000" i="0" dirty="0" smtClean="0"/>
              <a:t>均进行紧急剖宫产术</a:t>
            </a:r>
            <a:r>
              <a:rPr lang="en-US" sz="2000" i="0" dirty="0" smtClean="0"/>
              <a:t> </a:t>
            </a:r>
            <a:r>
              <a:rPr lang="zh-CN" altLang="en-US" sz="2000" i="0" dirty="0" smtClean="0"/>
              <a:t>，研究组</a:t>
            </a:r>
            <a:r>
              <a:rPr lang="en-US" altLang="zh-CN" sz="2000" i="0" dirty="0"/>
              <a:t>0</a:t>
            </a:r>
            <a:r>
              <a:rPr lang="zh-CN" altLang="en-US" sz="2000" i="0" dirty="0"/>
              <a:t>例</a:t>
            </a:r>
            <a:r>
              <a:rPr lang="en-US" sz="2000" i="0" dirty="0"/>
              <a:t>(</a:t>
            </a:r>
            <a:r>
              <a:rPr lang="zh-CN" altLang="en-US" sz="2000" i="0" dirty="0"/>
              <a:t>阴道</a:t>
            </a:r>
            <a:r>
              <a:rPr lang="en-US" altLang="zh-CN" sz="2000" i="0" dirty="0"/>
              <a:t>+</a:t>
            </a:r>
            <a:r>
              <a:rPr lang="zh-CN" altLang="en-US" sz="2000" i="0" dirty="0"/>
              <a:t>超声检查</a:t>
            </a:r>
            <a:r>
              <a:rPr lang="en-US" sz="2000" i="0" dirty="0"/>
              <a:t>); P = 0.24</a:t>
            </a:r>
            <a:r>
              <a:rPr lang="en-US" sz="2000" i="0" dirty="0" smtClean="0"/>
              <a:t>.</a:t>
            </a:r>
            <a:endParaRPr lang="en-US" sz="2000" i="0" dirty="0"/>
          </a:p>
          <a:p>
            <a:pPr>
              <a:lnSpc>
                <a:spcPct val="150000"/>
              </a:lnSpc>
            </a:pPr>
            <a:r>
              <a:rPr lang="zh-CN" altLang="en-US" sz="2400" b="1" i="0" dirty="0" smtClean="0"/>
              <a:t>结果</a:t>
            </a:r>
            <a:r>
              <a:rPr lang="en-US" altLang="zh-CN" sz="2400" b="1" i="0" dirty="0" smtClean="0"/>
              <a:t>2</a:t>
            </a:r>
            <a:r>
              <a:rPr lang="en-US" sz="2400" b="1" i="0" dirty="0" smtClean="0"/>
              <a:t>:</a:t>
            </a:r>
            <a:endParaRPr lang="en-US" sz="1800" i="0" dirty="0"/>
          </a:p>
          <a:p>
            <a:pPr lvl="1">
              <a:lnSpc>
                <a:spcPct val="150000"/>
              </a:lnSpc>
            </a:pPr>
            <a:r>
              <a:rPr lang="zh-CN" altLang="en-US" sz="2000" i="0" dirty="0" smtClean="0"/>
              <a:t>研究组</a:t>
            </a:r>
            <a:r>
              <a:rPr lang="zh-CN" altLang="en-US" sz="2000" i="0" dirty="0"/>
              <a:t>会阴切开术的发生率更高</a:t>
            </a:r>
            <a:r>
              <a:rPr lang="en-US" sz="2000" i="0" dirty="0"/>
              <a:t>; 86.5% </a:t>
            </a:r>
            <a:r>
              <a:rPr lang="en-US" sz="2000" dirty="0"/>
              <a:t>vs</a:t>
            </a:r>
            <a:r>
              <a:rPr lang="en-US" sz="2000" i="0" dirty="0"/>
              <a:t> 71.2%; </a:t>
            </a:r>
            <a:r>
              <a:rPr lang="en-US" sz="2000" dirty="0"/>
              <a:t>P</a:t>
            </a:r>
            <a:r>
              <a:rPr lang="en-US" sz="2000" i="0" dirty="0"/>
              <a:t> = 0.009.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1250</Words>
  <Application>Microsoft Office PowerPoint</Application>
  <PresentationFormat>全屏显示(4:3)</PresentationFormat>
  <Paragraphs>107</Paragraphs>
  <Slides>13</Slides>
  <Notes>10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13</vt:i4>
      </vt:variant>
    </vt:vector>
  </HeadingPairs>
  <TitlesOfParts>
    <vt:vector size="15" baseType="lpstr">
      <vt:lpstr>Default Design</vt:lpstr>
      <vt:lpstr>5_Default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ISUOGUSR</dc:creator>
  <cp:lastModifiedBy>QQ_WU</cp:lastModifiedBy>
  <cp:revision>873</cp:revision>
  <cp:lastPrinted>2011-09-13T15:07:00Z</cp:lastPrinted>
  <dcterms:created xsi:type="dcterms:W3CDTF">2016-05-13T18:06:00Z</dcterms:created>
  <dcterms:modified xsi:type="dcterms:W3CDTF">2018-12-22T04:05:03Z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2052-10.1.0.7565</vt:lpwstr>
  </property>
</Properties>
</file>