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8" r:id="rId2"/>
    <p:sldId id="259" r:id="rId3"/>
    <p:sldId id="294" r:id="rId4"/>
    <p:sldId id="260" r:id="rId5"/>
    <p:sldId id="262" r:id="rId6"/>
    <p:sldId id="279" r:id="rId7"/>
    <p:sldId id="280" r:id="rId8"/>
    <p:sldId id="281" r:id="rId9"/>
    <p:sldId id="264" r:id="rId10"/>
    <p:sldId id="268" r:id="rId11"/>
    <p:sldId id="295" r:id="rId12"/>
    <p:sldId id="290" r:id="rId13"/>
    <p:sldId id="274" r:id="rId14"/>
    <p:sldId id="28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96BCC1-8234-48D9-B97D-5A98468DBD9E}" v="5" dt="2019-05-20T01:06:59.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5" autoAdjust="0"/>
    <p:restoredTop sz="96341" autoAdjust="0"/>
  </p:normalViewPr>
  <p:slideViewPr>
    <p:cSldViewPr snapToGrid="0" snapToObjects="1">
      <p:cViewPr varScale="1">
        <p:scale>
          <a:sx n="94" d="100"/>
          <a:sy n="94" d="100"/>
        </p:scale>
        <p:origin x="84" y="43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en Fernandez" userId="b2ddae9f6de01a07" providerId="LiveId" clId="{5096BCC1-8234-48D9-B97D-5A98468DBD9E}"/>
    <pc:docChg chg="custSel modSld">
      <pc:chgData name="Ruben Fernandez" userId="b2ddae9f6de01a07" providerId="LiveId" clId="{5096BCC1-8234-48D9-B97D-5A98468DBD9E}" dt="2019-05-20T01:16:14.951" v="1573" actId="790"/>
      <pc:docMkLst>
        <pc:docMk/>
      </pc:docMkLst>
      <pc:sldChg chg="modSp">
        <pc:chgData name="Ruben Fernandez" userId="b2ddae9f6de01a07" providerId="LiveId" clId="{5096BCC1-8234-48D9-B97D-5A98468DBD9E}" dt="2019-05-20T01:07:29.028" v="1095" actId="255"/>
        <pc:sldMkLst>
          <pc:docMk/>
          <pc:sldMk cId="274147024" sldId="274"/>
        </pc:sldMkLst>
        <pc:spChg chg="mod">
          <ac:chgData name="Ruben Fernandez" userId="b2ddae9f6de01a07" providerId="LiveId" clId="{5096BCC1-8234-48D9-B97D-5A98468DBD9E}" dt="2019-05-20T00:42:46.085" v="117" actId="20577"/>
          <ac:spMkLst>
            <pc:docMk/>
            <pc:sldMk cId="274147024" sldId="274"/>
            <ac:spMk id="3" creationId="{DB0C2D8F-58F0-DB46-9618-87F49884E90D}"/>
          </ac:spMkLst>
        </pc:spChg>
        <pc:spChg chg="mod">
          <ac:chgData name="Ruben Fernandez" userId="b2ddae9f6de01a07" providerId="LiveId" clId="{5096BCC1-8234-48D9-B97D-5A98468DBD9E}" dt="2019-05-20T00:49:58.550" v="423" actId="313"/>
          <ac:spMkLst>
            <pc:docMk/>
            <pc:sldMk cId="274147024" sldId="274"/>
            <ac:spMk id="4" creationId="{77251234-1648-FE4C-A1B1-3C5825D1D38E}"/>
          </ac:spMkLst>
        </pc:spChg>
        <pc:spChg chg="mod">
          <ac:chgData name="Ruben Fernandez" userId="b2ddae9f6de01a07" providerId="LiveId" clId="{5096BCC1-8234-48D9-B97D-5A98468DBD9E}" dt="2019-05-20T00:50:14.103" v="424" actId="790"/>
          <ac:spMkLst>
            <pc:docMk/>
            <pc:sldMk cId="274147024" sldId="274"/>
            <ac:spMk id="5" creationId="{7B1BF28D-6A01-2149-9AE8-1214FEDA2F5B}"/>
          </ac:spMkLst>
        </pc:spChg>
        <pc:spChg chg="mod">
          <ac:chgData name="Ruben Fernandez" userId="b2ddae9f6de01a07" providerId="LiveId" clId="{5096BCC1-8234-48D9-B97D-5A98468DBD9E}" dt="2019-05-20T00:57:20.580" v="757" actId="313"/>
          <ac:spMkLst>
            <pc:docMk/>
            <pc:sldMk cId="274147024" sldId="274"/>
            <ac:spMk id="6" creationId="{9FB8564B-4557-7E40-9D2A-66295999F601}"/>
          </ac:spMkLst>
        </pc:spChg>
        <pc:spChg chg="mod">
          <ac:chgData name="Ruben Fernandez" userId="b2ddae9f6de01a07" providerId="LiveId" clId="{5096BCC1-8234-48D9-B97D-5A98468DBD9E}" dt="2019-05-20T01:07:29.028" v="1095" actId="255"/>
          <ac:spMkLst>
            <pc:docMk/>
            <pc:sldMk cId="274147024" sldId="274"/>
            <ac:spMk id="13" creationId="{BAA7DE2B-7FC9-E542-9B1B-A4BBADD39FF4}"/>
          </ac:spMkLst>
        </pc:spChg>
        <pc:spChg chg="mod">
          <ac:chgData name="Ruben Fernandez" userId="b2ddae9f6de01a07" providerId="LiveId" clId="{5096BCC1-8234-48D9-B97D-5A98468DBD9E}" dt="2019-05-20T00:41:34.018" v="97" actId="313"/>
          <ac:spMkLst>
            <pc:docMk/>
            <pc:sldMk cId="274147024" sldId="274"/>
            <ac:spMk id="14" creationId="{00000000-0000-0000-0000-000000000000}"/>
          </ac:spMkLst>
        </pc:spChg>
        <pc:spChg chg="mod">
          <ac:chgData name="Ruben Fernandez" userId="b2ddae9f6de01a07" providerId="LiveId" clId="{5096BCC1-8234-48D9-B97D-5A98468DBD9E}" dt="2019-05-20T01:01:10.443" v="763" actId="790"/>
          <ac:spMkLst>
            <pc:docMk/>
            <pc:sldMk cId="274147024" sldId="274"/>
            <ac:spMk id="15" creationId="{00000000-0000-0000-0000-000000000000}"/>
          </ac:spMkLst>
        </pc:spChg>
        <pc:spChg chg="mod">
          <ac:chgData name="Ruben Fernandez" userId="b2ddae9f6de01a07" providerId="LiveId" clId="{5096BCC1-8234-48D9-B97D-5A98468DBD9E}" dt="2019-05-20T01:02:52.024" v="906" actId="313"/>
          <ac:spMkLst>
            <pc:docMk/>
            <pc:sldMk cId="274147024" sldId="274"/>
            <ac:spMk id="18" creationId="{9F489A82-A3B3-264F-9D8A-1DA571EB72D9}"/>
          </ac:spMkLst>
        </pc:spChg>
      </pc:sldChg>
      <pc:sldChg chg="modSp">
        <pc:chgData name="Ruben Fernandez" userId="b2ddae9f6de01a07" providerId="LiveId" clId="{5096BCC1-8234-48D9-B97D-5A98468DBD9E}" dt="2019-05-20T01:16:14.951" v="1573" actId="790"/>
        <pc:sldMkLst>
          <pc:docMk/>
          <pc:sldMk cId="2243131738" sldId="289"/>
        </pc:sldMkLst>
        <pc:spChg chg="mod">
          <ac:chgData name="Ruben Fernandez" userId="b2ddae9f6de01a07" providerId="LiveId" clId="{5096BCC1-8234-48D9-B97D-5A98468DBD9E}" dt="2019-05-20T01:07:58.946" v="1138" actId="313"/>
          <ac:spMkLst>
            <pc:docMk/>
            <pc:sldMk cId="2243131738" sldId="289"/>
            <ac:spMk id="10" creationId="{6F755BF1-710C-B946-9081-878D01B7098F}"/>
          </ac:spMkLst>
        </pc:spChg>
        <pc:spChg chg="mod">
          <ac:chgData name="Ruben Fernandez" userId="b2ddae9f6de01a07" providerId="LiveId" clId="{5096BCC1-8234-48D9-B97D-5A98468DBD9E}" dt="2019-05-20T01:16:14.951" v="1573" actId="790"/>
          <ac:spMkLst>
            <pc:docMk/>
            <pc:sldMk cId="2243131738" sldId="289"/>
            <ac:spMk id="11" creationId="{408D8403-56D4-014B-BC4D-DA852128E6AD}"/>
          </ac:spMkLst>
        </pc:spChg>
        <pc:spChg chg="mod">
          <ac:chgData name="Ruben Fernandez" userId="b2ddae9f6de01a07" providerId="LiveId" clId="{5096BCC1-8234-48D9-B97D-5A98468DBD9E}" dt="2019-05-20T01:07:38.887" v="1096" actId="255"/>
          <ac:spMkLst>
            <pc:docMk/>
            <pc:sldMk cId="2243131738" sldId="289"/>
            <ac:spMk id="15" creationId="{8EDEA8F7-A9F0-3442-B0FF-755B9E853E7E}"/>
          </ac:spMkLst>
        </pc:spChg>
      </pc:sldChg>
      <pc:sldChg chg="modSp">
        <pc:chgData name="Ruben Fernandez" userId="b2ddae9f6de01a07" providerId="LiveId" clId="{5096BCC1-8234-48D9-B97D-5A98468DBD9E}" dt="2019-05-20T01:07:14.067" v="1094" actId="1076"/>
        <pc:sldMkLst>
          <pc:docMk/>
          <pc:sldMk cId="3178192931" sldId="290"/>
        </pc:sldMkLst>
        <pc:spChg chg="mod">
          <ac:chgData name="Ruben Fernandez" userId="b2ddae9f6de01a07" providerId="LiveId" clId="{5096BCC1-8234-48D9-B97D-5A98468DBD9E}" dt="2019-05-20T01:07:08.315" v="1093" actId="255"/>
          <ac:spMkLst>
            <pc:docMk/>
            <pc:sldMk cId="3178192931" sldId="290"/>
            <ac:spMk id="10" creationId="{18B307CD-5E06-B644-BD15-95171C149FAC}"/>
          </ac:spMkLst>
        </pc:spChg>
        <pc:picChg chg="mod">
          <ac:chgData name="Ruben Fernandez" userId="b2ddae9f6de01a07" providerId="LiveId" clId="{5096BCC1-8234-48D9-B97D-5A98468DBD9E}" dt="2019-05-20T01:07:14.067" v="1094" actId="1076"/>
          <ac:picMkLst>
            <pc:docMk/>
            <pc:sldMk cId="3178192931" sldId="290"/>
            <ac:picMk id="2" creationId="{1B6F70F4-4EEA-5C40-838E-7EF31114F23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2EE9A-9182-8E4D-A249-974FABE59AC9}" type="datetimeFigureOut">
              <a:rPr lang="en-US" smtClean="0"/>
              <a:t>7/4/2019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282C0-B187-C147-AA0E-6EEE63739975}" type="slidenum">
              <a:rPr lang="en-US" smtClean="0"/>
              <a:t>‹#›</a:t>
            </a:fld>
            <a:endParaRPr lang="en-US" dirty="0"/>
          </a:p>
        </p:txBody>
      </p:sp>
    </p:spTree>
    <p:extLst>
      <p:ext uri="{BB962C8B-B14F-4D97-AF65-F5344CB8AC3E}">
        <p14:creationId xmlns:p14="http://schemas.microsoft.com/office/powerpoint/2010/main" val="12300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5</a:t>
            </a:fld>
            <a:endParaRPr lang="en-US" dirty="0"/>
          </a:p>
        </p:txBody>
      </p:sp>
    </p:spTree>
    <p:extLst>
      <p:ext uri="{BB962C8B-B14F-4D97-AF65-F5344CB8AC3E}">
        <p14:creationId xmlns:p14="http://schemas.microsoft.com/office/powerpoint/2010/main" val="140547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7/4/2019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3560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7/4/2019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3023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7/4/2019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34622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7/4/2019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2098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16B9AC-B1BF-134D-941C-C41134F8FB10}" type="datetimeFigureOut">
              <a:rPr lang="en-US" smtClean="0"/>
              <a:t>7/4/2019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902956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16B9AC-B1BF-134D-941C-C41134F8FB10}" type="datetimeFigureOut">
              <a:rPr lang="en-US" smtClean="0"/>
              <a:t>7/4/2019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87748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16B9AC-B1BF-134D-941C-C41134F8FB10}" type="datetimeFigureOut">
              <a:rPr lang="en-US" smtClean="0"/>
              <a:t>7/4/2019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962430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16B9AC-B1BF-134D-941C-C41134F8FB10}" type="datetimeFigureOut">
              <a:rPr lang="en-US" smtClean="0"/>
              <a:t>7/4/2019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23058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6B9AC-B1BF-134D-941C-C41134F8FB10}" type="datetimeFigureOut">
              <a:rPr lang="en-US" smtClean="0"/>
              <a:t>7/4/2019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4411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16B9AC-B1BF-134D-941C-C41134F8FB10}" type="datetimeFigureOut">
              <a:rPr lang="en-US" smtClean="0"/>
              <a:t>7/4/2019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1074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16B9AC-B1BF-134D-941C-C41134F8FB10}" type="datetimeFigureOut">
              <a:rPr lang="en-US" smtClean="0"/>
              <a:t>7/4/2019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8746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6B9AC-B1BF-134D-941C-C41134F8FB10}" type="datetimeFigureOut">
              <a:rPr lang="en-US" smtClean="0"/>
              <a:t>7/4/2019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9E509-1C91-DB4A-B99D-32040C87BC6D}" type="slidenum">
              <a:rPr lang="en-US" smtClean="0"/>
              <a:t>‹#›</a:t>
            </a:fld>
            <a:endParaRPr lang="en-US" dirty="0"/>
          </a:p>
        </p:txBody>
      </p:sp>
    </p:spTree>
    <p:extLst>
      <p:ext uri="{BB962C8B-B14F-4D97-AF65-F5344CB8AC3E}">
        <p14:creationId xmlns:p14="http://schemas.microsoft.com/office/powerpoint/2010/main" val="1917966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5"/>
          <p:cNvSpPr txBox="1">
            <a:spLocks noChangeArrowheads="1"/>
          </p:cNvSpPr>
          <p:nvPr/>
        </p:nvSpPr>
        <p:spPr bwMode="auto">
          <a:xfrm>
            <a:off x="228600" y="1244600"/>
            <a:ext cx="87487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it-IT" b="1" dirty="0">
                <a:solidFill>
                  <a:srgbClr val="000000"/>
                </a:solidFill>
                <a:ea typeface="Arial" charset="0"/>
                <a:cs typeface="Arial" charset="0"/>
              </a:rPr>
              <a:t>UOG Journal Club: Mayo 2019</a:t>
            </a:r>
          </a:p>
        </p:txBody>
      </p:sp>
      <p:sp>
        <p:nvSpPr>
          <p:cNvPr id="13317" name="TextBox 1"/>
          <p:cNvSpPr txBox="1">
            <a:spLocks noChangeArrowheads="1"/>
          </p:cNvSpPr>
          <p:nvPr/>
        </p:nvSpPr>
        <p:spPr bwMode="auto">
          <a:xfrm>
            <a:off x="377825" y="2054944"/>
            <a:ext cx="8302151"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2000" b="1" dirty="0"/>
              <a:t>Envejecimiento placentario prematuro en fetos de termino pequeños para edad gestacional y de crecimiento restringido</a:t>
            </a:r>
            <a:endParaRPr lang="es-HN" sz="1800" b="1" dirty="0"/>
          </a:p>
          <a:p>
            <a:pPr algn="ctr">
              <a:buNone/>
            </a:pPr>
            <a:endParaRPr lang="en-US" sz="1800" smtClean="0"/>
          </a:p>
          <a:p>
            <a:pPr algn="ctr">
              <a:buNone/>
            </a:pPr>
            <a:r>
              <a:rPr lang="en-US" sz="1800" smtClean="0"/>
              <a:t>C</a:t>
            </a:r>
            <a:r>
              <a:rPr lang="en-US" sz="1800" dirty="0"/>
              <a:t>. PAULES, A.P. DANTAS, J. MIRANDA, F. CROVETTO, E. EIXARCH, </a:t>
            </a:r>
          </a:p>
          <a:p>
            <a:pPr algn="ctr">
              <a:buNone/>
            </a:pPr>
            <a:r>
              <a:rPr lang="en-US" sz="1800" dirty="0"/>
              <a:t>V. RODRIGUEZ-SUREDA, C. DOMINGUEZ, G. CASU, C. ROVIRA, </a:t>
            </a:r>
          </a:p>
          <a:p>
            <a:pPr algn="ctr">
              <a:buNone/>
            </a:pPr>
            <a:r>
              <a:rPr lang="en-US" sz="1800" dirty="0"/>
              <a:t>A. NADAL, F. CRISPI and E. GRATAC</a:t>
            </a:r>
            <a:r>
              <a:rPr lang="en-GB" sz="1800" dirty="0">
                <a:latin typeface="Sabon-Roman"/>
                <a:cs typeface="Arial" panose="020B0604020202020204" pitchFamily="34" charset="0"/>
              </a:rPr>
              <a:t>Ó</a:t>
            </a:r>
            <a:r>
              <a:rPr lang="en-US" sz="1800" dirty="0"/>
              <a:t>S </a:t>
            </a:r>
          </a:p>
          <a:p>
            <a:pPr algn="ctr">
              <a:buNone/>
            </a:pPr>
            <a:endParaRPr lang="sv-SE" altLang="en-US" sz="1800" dirty="0"/>
          </a:p>
          <a:p>
            <a:pPr algn="ctr">
              <a:spcBef>
                <a:spcPct val="0"/>
              </a:spcBef>
              <a:spcAft>
                <a:spcPts val="600"/>
              </a:spcAft>
              <a:buNone/>
            </a:pPr>
            <a:r>
              <a:rPr lang="it-IT" altLang="en-US" sz="1800" i="1" dirty="0"/>
              <a:t>Volumen 53, Numero 5, Paginas 615–622   </a:t>
            </a:r>
            <a:endParaRPr lang="en-GB" altLang="en-US" sz="1800" b="1" dirty="0"/>
          </a:p>
        </p:txBody>
      </p:sp>
      <p:sp>
        <p:nvSpPr>
          <p:cNvPr id="13318" name="TextBox 2"/>
          <p:cNvSpPr txBox="1">
            <a:spLocks noChangeArrowheads="1"/>
          </p:cNvSpPr>
          <p:nvPr/>
        </p:nvSpPr>
        <p:spPr bwMode="auto">
          <a:xfrm>
            <a:off x="2352282" y="5080792"/>
            <a:ext cx="583093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it-IT" sz="1900" dirty="0">
                <a:solidFill>
                  <a:srgbClr val="000000"/>
                </a:solidFill>
                <a:ea typeface="Arial" charset="0"/>
                <a:cs typeface="Arial" charset="0"/>
              </a:rPr>
              <a:t>Slides de Journal Club preparadas por Dr Yael </a:t>
            </a:r>
            <a:r>
              <a:rPr lang="en-GB" altLang="it-IT" sz="1900" dirty="0" smtClean="0">
                <a:solidFill>
                  <a:srgbClr val="000000"/>
                </a:solidFill>
                <a:ea typeface="Arial" charset="0"/>
                <a:cs typeface="Arial" charset="0"/>
              </a:rPr>
              <a:t>Raz (Editor </a:t>
            </a:r>
            <a:r>
              <a:rPr lang="en-GB" altLang="it-IT" sz="1900" dirty="0">
                <a:solidFill>
                  <a:srgbClr val="000000"/>
                </a:solidFill>
                <a:ea typeface="Arial" charset="0"/>
                <a:cs typeface="Arial" charset="0"/>
              </a:rPr>
              <a:t>de UOG para </a:t>
            </a:r>
            <a:r>
              <a:rPr lang="en-GB" altLang="it-IT" sz="1900" dirty="0" err="1">
                <a:solidFill>
                  <a:srgbClr val="000000"/>
                </a:solidFill>
                <a:ea typeface="Arial" charset="0"/>
                <a:cs typeface="Arial" charset="0"/>
              </a:rPr>
              <a:t>Practicantes</a:t>
            </a:r>
            <a:r>
              <a:rPr lang="en-GB" altLang="it-IT" sz="1900" dirty="0" smtClean="0">
                <a:solidFill>
                  <a:srgbClr val="000000"/>
                </a:solidFill>
                <a:ea typeface="Arial" charset="0"/>
                <a:cs typeface="Arial" charset="0"/>
              </a:rPr>
              <a:t>)</a:t>
            </a:r>
          </a:p>
          <a:p>
            <a:pPr>
              <a:spcBef>
                <a:spcPct val="0"/>
              </a:spcBef>
              <a:buNone/>
            </a:pPr>
            <a:endParaRPr lang="en-GB" altLang="it-IT" sz="1900" dirty="0" smtClean="0">
              <a:solidFill>
                <a:srgbClr val="000000"/>
              </a:solidFill>
              <a:cs typeface="Arial" panose="020B0604020202020204" pitchFamily="34" charset="0"/>
            </a:endParaRPr>
          </a:p>
          <a:p>
            <a:pPr>
              <a:spcBef>
                <a:spcPct val="0"/>
              </a:spcBef>
              <a:buNone/>
            </a:pPr>
            <a:r>
              <a:rPr lang="en-GB" altLang="it-IT" sz="1900" dirty="0" err="1" smtClean="0">
                <a:solidFill>
                  <a:srgbClr val="000000"/>
                </a:solidFill>
                <a:cs typeface="Arial" panose="020B0604020202020204" pitchFamily="34" charset="0"/>
              </a:rPr>
              <a:t>Traducido</a:t>
            </a:r>
            <a:r>
              <a:rPr lang="en-GB" altLang="it-IT" sz="1900" dirty="0" smtClean="0">
                <a:solidFill>
                  <a:srgbClr val="000000"/>
                </a:solidFill>
                <a:cs typeface="Arial" panose="020B0604020202020204" pitchFamily="34" charset="0"/>
              </a:rPr>
              <a:t> </a:t>
            </a:r>
            <a:r>
              <a:rPr lang="en-GB" altLang="it-IT" sz="1900" dirty="0" err="1">
                <a:solidFill>
                  <a:srgbClr val="000000"/>
                </a:solidFill>
                <a:cs typeface="Arial" panose="020B0604020202020204" pitchFamily="34" charset="0"/>
              </a:rPr>
              <a:t>por</a:t>
            </a:r>
            <a:r>
              <a:rPr lang="en-GB" altLang="it-IT" sz="1900" dirty="0">
                <a:solidFill>
                  <a:srgbClr val="000000"/>
                </a:solidFill>
                <a:cs typeface="Arial" panose="020B0604020202020204" pitchFamily="34" charset="0"/>
              </a:rPr>
              <a:t> Dr Ruben D. Fernandez Jr</a:t>
            </a:r>
            <a:r>
              <a:rPr lang="en-GB" altLang="it-IT" sz="1900" dirty="0" smtClean="0">
                <a:solidFill>
                  <a:srgbClr val="000000"/>
                </a:solidFill>
                <a:cs typeface="Arial" panose="020B0604020202020204" pitchFamily="34" charset="0"/>
              </a:rPr>
              <a:t>.</a:t>
            </a:r>
            <a:endParaRPr lang="en-GB" altLang="it-IT" sz="1900" dirty="0">
              <a:solidFill>
                <a:srgbClr val="000000"/>
              </a:solidFill>
              <a:cs typeface="Arial" panose="020B0604020202020204" pitchFamily="34" charset="0"/>
            </a:endParaRPr>
          </a:p>
        </p:txBody>
      </p:sp>
      <p:grpSp>
        <p:nvGrpSpPr>
          <p:cNvPr id="12" name="Group 2"/>
          <p:cNvGrpSpPr>
            <a:grpSpLocks/>
          </p:cNvGrpSpPr>
          <p:nvPr/>
        </p:nvGrpSpPr>
        <p:grpSpPr bwMode="auto">
          <a:xfrm>
            <a:off x="0" y="0"/>
            <a:ext cx="9144000" cy="923925"/>
            <a:chOff x="0" y="3755"/>
            <a:chExt cx="5760" cy="582"/>
          </a:xfrm>
        </p:grpSpPr>
        <p:pic>
          <p:nvPicPr>
            <p:cNvPr id="1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51" descr="\\ISUOG-DC01\users\ostirrup\Desktop\Journal Club logo.t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825" y="5080000"/>
            <a:ext cx="15763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079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641645"/>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effectLst>
                  <a:outerShdw blurRad="50800" dist="38100" dir="2700000" algn="tl" rotWithShape="0">
                    <a:prstClr val="black">
                      <a:alpha val="40000"/>
                    </a:prstClr>
                  </a:outerShdw>
                </a:effectLst>
              </a:rPr>
              <a:t>Discusión – Hallazgos principales</a:t>
            </a:r>
            <a:endParaRPr lang="es-HN" altLang="en-US" sz="2800" dirty="0">
              <a:solidFill>
                <a:srgbClr val="000000"/>
              </a:solidFill>
              <a:effectLst>
                <a:outerShdw blurRad="50800" dist="38100" dir="2700000" algn="tl" rotWithShape="0">
                  <a:prstClr val="black">
                    <a:alpha val="40000"/>
                  </a:prstClr>
                </a:outerShdw>
              </a:effectLst>
            </a:endParaRPr>
          </a:p>
        </p:txBody>
      </p:sp>
      <p:sp>
        <p:nvSpPr>
          <p:cNvPr id="15" name="Segnaposto contenuto 2"/>
          <p:cNvSpPr txBox="1">
            <a:spLocks/>
          </p:cNvSpPr>
          <p:nvPr/>
        </p:nvSpPr>
        <p:spPr bwMode="auto">
          <a:xfrm>
            <a:off x="79375" y="2110552"/>
            <a:ext cx="8937625" cy="464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800" dirty="0"/>
              <a:t>Envejecimiento placentario acelerado es evidente en FGR y SGA, sugiriendo que ambas son verdaderas formas de restricción fetal – los fetos SGA sufren cierto grado de insuficiencia placentaria, que no es tan severa para mostrar alteraciones en el Doppler o lesiones placentaria macroscópicas pero son suficientes para producir cierto grado de restricción en el crecimiento.</a:t>
            </a:r>
          </a:p>
          <a:p>
            <a:pPr marL="0" indent="0">
              <a:buNone/>
            </a:pPr>
            <a:endParaRPr lang="en-US" sz="1800" dirty="0"/>
          </a:p>
          <a:p>
            <a:r>
              <a:rPr lang="es-HN" sz="1800" dirty="0"/>
              <a:t>Estos resultados que sugieren envejecimiento placentario prematuro en pequeños fetos son consistentes con aquellos de estudios previos que muestran reducción de la actividad de telomerasa, telómeros cortos y aumento de la expresión de marcadores de senescencia celular</a:t>
            </a:r>
            <a:r>
              <a:rPr lang="en-US" sz="1800" dirty="0"/>
              <a:t> (p21, p16 y EF-1</a:t>
            </a:r>
            <a:r>
              <a:rPr lang="el-GR" sz="1800" dirty="0"/>
              <a:t>α) </a:t>
            </a:r>
            <a:r>
              <a:rPr lang="es-HN" sz="1800" dirty="0"/>
              <a:t>en la placenta de embarazos con un feto pequeño y están en línea con resultados cardiovasculares y de neurodesarrollo subóptimos reportados previamente en casos de SGA, aun si los resultados neonatales y de Doppler cerebral  fueron similares en esos controles. </a:t>
            </a:r>
          </a:p>
          <a:p>
            <a:pPr marL="0" indent="0">
              <a:buNone/>
            </a:pPr>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b="1" dirty="0"/>
          </a:p>
          <a:p>
            <a:endParaRPr lang="en-US" sz="1800" dirty="0"/>
          </a:p>
          <a:p>
            <a:endParaRPr lang="en-US" sz="1800" dirty="0"/>
          </a:p>
          <a:p>
            <a:endParaRPr lang="en-US" sz="1800" dirty="0"/>
          </a:p>
          <a:p>
            <a:endParaRPr lang="en-US" sz="1800" dirty="0"/>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18B307CD-5E06-B644-BD15-95171C149FAC}"/>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300" b="1" dirty="0">
                <a:solidFill>
                  <a:schemeClr val="bg1"/>
                </a:solidFill>
              </a:rPr>
              <a:t>Envejecimiento placentario prematuro en fetos de termino pequeños para edad gestacional y de crecimiento restringido</a:t>
            </a:r>
            <a:r>
              <a:rPr lang="en-US" sz="1400" b="1" dirty="0">
                <a:solidFill>
                  <a:schemeClr val="bg1"/>
                </a:solidFill>
              </a:rPr>
              <a:t> </a:t>
            </a:r>
            <a:endParaRPr lang="en-US" sz="1400" dirty="0">
              <a:solidFill>
                <a:schemeClr val="bg1"/>
              </a:solidFill>
            </a:endParaRPr>
          </a:p>
          <a:p>
            <a:pPr algn="ctr">
              <a:spcBef>
                <a:spcPct val="0"/>
              </a:spcBef>
              <a:buNone/>
            </a:pPr>
            <a:r>
              <a:rPr lang="en-US" sz="1400" i="1" dirty="0">
                <a:solidFill>
                  <a:schemeClr val="bg1"/>
                </a:solidFill>
              </a:rPr>
              <a:t>Paules </a:t>
            </a:r>
            <a:r>
              <a:rPr lang="it-IT" altLang="en-US" sz="1400" i="1" dirty="0">
                <a:solidFill>
                  <a:schemeClr val="bg1"/>
                </a:solidFill>
              </a:rPr>
              <a:t>et al., UOG 2019</a:t>
            </a:r>
            <a:endParaRPr lang="en-GB" altLang="it-IT" sz="1400" i="1" dirty="0">
              <a:solidFill>
                <a:schemeClr val="bg1"/>
              </a:solidFill>
            </a:endParaRPr>
          </a:p>
        </p:txBody>
      </p:sp>
    </p:spTree>
    <p:extLst>
      <p:ext uri="{BB962C8B-B14F-4D97-AF65-F5344CB8AC3E}">
        <p14:creationId xmlns:p14="http://schemas.microsoft.com/office/powerpoint/2010/main" val="222192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63236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effectLst>
                  <a:outerShdw blurRad="50800" dist="38100" dir="2700000" algn="tl" rotWithShape="0">
                    <a:prstClr val="black">
                      <a:alpha val="40000"/>
                    </a:prstClr>
                  </a:outerShdw>
                </a:effectLst>
              </a:rPr>
              <a:t>Discusión</a:t>
            </a:r>
            <a:r>
              <a:rPr lang="en-GB" altLang="en-US" sz="2800" b="1" dirty="0">
                <a:solidFill>
                  <a:srgbClr val="000000"/>
                </a:solidFill>
                <a:effectLst>
                  <a:outerShdw blurRad="50800" dist="38100" dir="2700000" algn="tl" rotWithShape="0">
                    <a:prstClr val="black">
                      <a:alpha val="40000"/>
                    </a:prstClr>
                  </a:outerShdw>
                </a:effectLst>
              </a:rPr>
              <a:t> </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5" name="Segnaposto contenuto 2"/>
          <p:cNvSpPr txBox="1">
            <a:spLocks/>
          </p:cNvSpPr>
          <p:nvPr/>
        </p:nvSpPr>
        <p:spPr bwMode="auto">
          <a:xfrm>
            <a:off x="79375" y="2074456"/>
            <a:ext cx="8937625" cy="464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650" dirty="0"/>
              <a:t>SIRT1 y p53 están desregularizados en la placenta de embarazos con pequeños fetos.</a:t>
            </a:r>
            <a:r>
              <a:rPr lang="en-US" sz="1650" dirty="0"/>
              <a:t> </a:t>
            </a:r>
          </a:p>
          <a:p>
            <a:r>
              <a:rPr lang="es-HN" sz="1650" dirty="0"/>
              <a:t>SIRT1 es una enzima que se active por stress involucrada en varios eventos nucleares como ser transcripción de DNA, replicación y reparación, y actúa como agente antienvejecimiento que modula la actividad de la telomerasa e inactivación directa de p53.</a:t>
            </a:r>
            <a:r>
              <a:rPr lang="en-US" sz="1650" dirty="0"/>
              <a:t> </a:t>
            </a:r>
          </a:p>
          <a:p>
            <a:r>
              <a:rPr lang="es-HN" sz="1650" dirty="0"/>
              <a:t>Acortamiento telomérico continuo y daño de DNA asociado también promueve la activación de p53 para acelerar la reparación de DNA.</a:t>
            </a:r>
            <a:r>
              <a:rPr lang="en-US" sz="1650" dirty="0"/>
              <a:t> </a:t>
            </a:r>
          </a:p>
          <a:p>
            <a:r>
              <a:rPr lang="es-HN" sz="1650" dirty="0"/>
              <a:t>La regulación negativa observada en el SIRT1 placentario y la sobreexpresión de p53 en los embarazos con fetos pequeños es consistente con los resultados de los telómeros.</a:t>
            </a:r>
            <a:r>
              <a:rPr lang="en-US" sz="1650" dirty="0"/>
              <a:t> </a:t>
            </a:r>
          </a:p>
          <a:p>
            <a:r>
              <a:rPr lang="es-HN" sz="1650" dirty="0"/>
              <a:t>Acortamiento del telómero sostenido, daño del DNA y activación de p53 pueden conducir a una función mitocondrial comprometida, senescencia celular y apoptosis (como lo reflejado por el incremento de la actividad de Caspasa en FGR).</a:t>
            </a:r>
            <a:r>
              <a:rPr lang="en-US" sz="1650" dirty="0"/>
              <a:t> </a:t>
            </a:r>
          </a:p>
          <a:p>
            <a:pPr marL="0" indent="0">
              <a:buNone/>
            </a:pPr>
            <a:endParaRPr lang="en-US" sz="1650" dirty="0"/>
          </a:p>
          <a:p>
            <a:pPr marL="0" indent="0">
              <a:buNone/>
            </a:pPr>
            <a:endParaRPr lang="en-US" sz="1650" dirty="0"/>
          </a:p>
          <a:p>
            <a:pPr marL="357188" indent="-42863">
              <a:buNone/>
            </a:pPr>
            <a:r>
              <a:rPr lang="es-HN" sz="1650" b="1" dirty="0"/>
              <a:t>En resumen, </a:t>
            </a:r>
            <a:r>
              <a:rPr lang="es-HN" sz="1650" dirty="0"/>
              <a:t>cambios significativos en el SIRT1 placentario, telómeros y p53 observado en pequeños fetos es consistente con la activación acelerada de todo el proceso de envejecimiento placentario, contribuyendo potencialmente a una placenta insuficiente incapaz de cumplir las demandas del feto en crecimiento.</a:t>
            </a:r>
            <a:r>
              <a:rPr lang="en-US" sz="1650" dirty="0"/>
              <a:t> </a:t>
            </a:r>
          </a:p>
          <a:p>
            <a:endParaRPr lang="en-US" sz="1800" dirty="0"/>
          </a:p>
          <a:p>
            <a:pPr marL="0" indent="0">
              <a:buNone/>
            </a:pPr>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b="1" dirty="0"/>
          </a:p>
          <a:p>
            <a:endParaRPr lang="en-US" sz="1800" dirty="0"/>
          </a:p>
          <a:p>
            <a:endParaRPr lang="en-US" sz="1800" dirty="0"/>
          </a:p>
          <a:p>
            <a:endParaRPr lang="en-US" sz="1800" dirty="0"/>
          </a:p>
          <a:p>
            <a:endParaRPr lang="en-US" sz="1800" dirty="0"/>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18B307CD-5E06-B644-BD15-95171C149FAC}"/>
              </a:ext>
            </a:extLst>
          </p:cNvPr>
          <p:cNvSpPr txBox="1">
            <a:spLocks noChangeArrowheads="1"/>
          </p:cNvSpPr>
          <p:nvPr/>
        </p:nvSpPr>
        <p:spPr bwMode="auto">
          <a:xfrm>
            <a:off x="0" y="944042"/>
            <a:ext cx="9144000" cy="769441"/>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300" b="1" dirty="0">
                <a:solidFill>
                  <a:schemeClr val="bg1"/>
                </a:solidFill>
              </a:rPr>
              <a:t>Envejecimiento placentario prematuro en fetos de termino pequeños para edad gestacional y de crecimiento restringido</a:t>
            </a:r>
            <a:r>
              <a:rPr lang="en-US" sz="1600" b="1" dirty="0">
                <a:solidFill>
                  <a:schemeClr val="bg1"/>
                </a:solidFill>
              </a:rPr>
              <a:t> </a:t>
            </a:r>
            <a:endParaRPr lang="en-US" sz="1600" dirty="0">
              <a:solidFill>
                <a:schemeClr val="bg1"/>
              </a:solidFill>
            </a:endParaRPr>
          </a:p>
          <a:p>
            <a:pPr algn="ctr">
              <a:spcBef>
                <a:spcPct val="0"/>
              </a:spcBef>
              <a:buNone/>
            </a:pPr>
            <a:r>
              <a:rPr lang="en-US" sz="1400" i="1" dirty="0">
                <a:solidFill>
                  <a:schemeClr val="bg1"/>
                </a:solidFill>
              </a:rPr>
              <a:t>Paules </a:t>
            </a:r>
            <a:r>
              <a:rPr lang="it-IT" altLang="en-US" sz="1400" i="1" dirty="0">
                <a:solidFill>
                  <a:schemeClr val="bg1"/>
                </a:solidFill>
              </a:rPr>
              <a:t>et al., UOG 2019</a:t>
            </a:r>
            <a:endParaRPr lang="en-GB" altLang="it-IT" sz="1400" i="1" dirty="0">
              <a:solidFill>
                <a:schemeClr val="bg1"/>
              </a:solidFill>
            </a:endParaRPr>
          </a:p>
        </p:txBody>
      </p:sp>
      <p:sp>
        <p:nvSpPr>
          <p:cNvPr id="9" name="משולש 8">
            <a:extLst>
              <a:ext uri="{FF2B5EF4-FFF2-40B4-BE49-F238E27FC236}">
                <a16:creationId xmlns:a16="http://schemas.microsoft.com/office/drawing/2014/main" id="{62C510D6-20A9-D94E-8910-F1F2CFDCDB36}"/>
              </a:ext>
            </a:extLst>
          </p:cNvPr>
          <p:cNvSpPr/>
          <p:nvPr/>
        </p:nvSpPr>
        <p:spPr>
          <a:xfrm rot="10800000">
            <a:off x="3997680" y="5225640"/>
            <a:ext cx="1101012" cy="2146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3798337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5" name="Segnaposto contenuto 2"/>
          <p:cNvSpPr txBox="1">
            <a:spLocks/>
          </p:cNvSpPr>
          <p:nvPr/>
        </p:nvSpPr>
        <p:spPr bwMode="auto">
          <a:xfrm>
            <a:off x="79375" y="2074456"/>
            <a:ext cx="8937625" cy="464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endParaRPr lang="en-US" sz="1800" dirty="0"/>
          </a:p>
          <a:p>
            <a:pPr marL="0" indent="0">
              <a:buNone/>
            </a:pPr>
            <a:endParaRPr lang="en-US" sz="1800" dirty="0"/>
          </a:p>
          <a:p>
            <a:endParaRPr lang="en-US" sz="1800" dirty="0"/>
          </a:p>
          <a:p>
            <a:endParaRPr lang="en-US" sz="1800" dirty="0"/>
          </a:p>
          <a:p>
            <a:endParaRPr lang="en-US" sz="1800" b="1" dirty="0"/>
          </a:p>
          <a:p>
            <a:endParaRPr lang="en-US" sz="1800" dirty="0"/>
          </a:p>
          <a:p>
            <a:endParaRPr lang="en-US" sz="1800" dirty="0"/>
          </a:p>
          <a:p>
            <a:endParaRPr lang="en-US" sz="1800" dirty="0"/>
          </a:p>
          <a:p>
            <a:endParaRPr lang="en-US" sz="1800" dirty="0"/>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18B307CD-5E06-B644-BD15-95171C149FAC}"/>
              </a:ext>
            </a:extLst>
          </p:cNvPr>
          <p:cNvSpPr txBox="1">
            <a:spLocks noChangeArrowheads="1"/>
          </p:cNvSpPr>
          <p:nvPr/>
        </p:nvSpPr>
        <p:spPr bwMode="auto">
          <a:xfrm>
            <a:off x="0" y="957294"/>
            <a:ext cx="9144000" cy="800219"/>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300" b="1" dirty="0">
                <a:solidFill>
                  <a:schemeClr val="bg1"/>
                </a:solidFill>
              </a:rPr>
              <a:t>Envejecimiento placentario prematuro en fetos de termino pequeños para edad gestacional y de crecimiento restringido</a:t>
            </a:r>
            <a:r>
              <a:rPr lang="en-US" sz="1800" b="1" dirty="0">
                <a:solidFill>
                  <a:schemeClr val="bg1"/>
                </a:solidFill>
              </a:rPr>
              <a:t> </a:t>
            </a:r>
            <a:endParaRPr lang="en-US" sz="1800" dirty="0">
              <a:solidFill>
                <a:schemeClr val="bg1"/>
              </a:solidFill>
            </a:endParaRPr>
          </a:p>
          <a:p>
            <a:pPr algn="ctr">
              <a:spcBef>
                <a:spcPct val="0"/>
              </a:spcBef>
              <a:buNone/>
            </a:pPr>
            <a:r>
              <a:rPr lang="en-US" sz="1400" i="1" dirty="0">
                <a:solidFill>
                  <a:schemeClr val="bg1"/>
                </a:solidFill>
              </a:rPr>
              <a:t>Paules </a:t>
            </a:r>
            <a:r>
              <a:rPr lang="it-IT" altLang="en-US" sz="1400" i="1" dirty="0">
                <a:solidFill>
                  <a:schemeClr val="bg1"/>
                </a:solidFill>
              </a:rPr>
              <a:t>et al., UOG 2019</a:t>
            </a:r>
            <a:endParaRPr lang="en-GB" altLang="it-IT" sz="1400" i="1" dirty="0">
              <a:solidFill>
                <a:schemeClr val="bg1"/>
              </a:solidFill>
            </a:endParaRPr>
          </a:p>
        </p:txBody>
      </p:sp>
      <p:pic>
        <p:nvPicPr>
          <p:cNvPr id="2" name="תמונה 1">
            <a:extLst>
              <a:ext uri="{FF2B5EF4-FFF2-40B4-BE49-F238E27FC236}">
                <a16:creationId xmlns:a16="http://schemas.microsoft.com/office/drawing/2014/main" id="{1B6F70F4-4EEA-5C40-838E-7EF31114F23E}"/>
              </a:ext>
            </a:extLst>
          </p:cNvPr>
          <p:cNvPicPr>
            <a:picLocks noChangeAspect="1"/>
          </p:cNvPicPr>
          <p:nvPr/>
        </p:nvPicPr>
        <p:blipFill>
          <a:blip r:embed="rId4"/>
          <a:stretch>
            <a:fillRect/>
          </a:stretch>
        </p:blipFill>
        <p:spPr>
          <a:xfrm>
            <a:off x="1365249" y="1783443"/>
            <a:ext cx="6681233" cy="5014232"/>
          </a:xfrm>
          <a:prstGeom prst="rect">
            <a:avLst/>
          </a:prstGeom>
        </p:spPr>
      </p:pic>
    </p:spTree>
    <p:extLst>
      <p:ext uri="{BB962C8B-B14F-4D97-AF65-F5344CB8AC3E}">
        <p14:creationId xmlns:p14="http://schemas.microsoft.com/office/powerpoint/2010/main" val="3178192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57149" y="1649783"/>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effectLst>
                  <a:outerShdw blurRad="50800" dist="38100" dir="2700000" algn="tl" rotWithShape="0">
                    <a:prstClr val="black">
                      <a:alpha val="40000"/>
                    </a:prstClr>
                  </a:outerShdw>
                </a:effectLst>
              </a:rPr>
              <a:t>Discusión</a:t>
            </a:r>
            <a:endParaRPr lang="es-HN" altLang="en-US" sz="2800" dirty="0">
              <a:solidFill>
                <a:srgbClr val="000000"/>
              </a:solidFill>
              <a:effectLst>
                <a:outerShdw blurRad="50800" dist="38100" dir="2700000" algn="tl" rotWithShape="0">
                  <a:prstClr val="black">
                    <a:alpha val="40000"/>
                  </a:prstClr>
                </a:outerShdw>
              </a:effectLst>
            </a:endParaRPr>
          </a:p>
        </p:txBody>
      </p:sp>
      <p:grpSp>
        <p:nvGrpSpPr>
          <p:cNvPr id="16" name="Group 2"/>
          <p:cNvGrpSpPr>
            <a:grpSpLocks/>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מציין מיקום טקסט 2">
            <a:extLst>
              <a:ext uri="{FF2B5EF4-FFF2-40B4-BE49-F238E27FC236}">
                <a16:creationId xmlns:a16="http://schemas.microsoft.com/office/drawing/2014/main" id="{DB0C2D8F-58F0-DB46-9618-87F49884E90D}"/>
              </a:ext>
            </a:extLst>
          </p:cNvPr>
          <p:cNvSpPr>
            <a:spLocks noGrp="1"/>
          </p:cNvSpPr>
          <p:nvPr>
            <p:ph type="body" idx="1"/>
          </p:nvPr>
        </p:nvSpPr>
        <p:spPr>
          <a:xfrm>
            <a:off x="629842" y="2165676"/>
            <a:ext cx="3868340" cy="416692"/>
          </a:xfrm>
        </p:spPr>
        <p:txBody>
          <a:bodyPr>
            <a:normAutofit lnSpcReduction="10000"/>
          </a:bodyPr>
          <a:lstStyle/>
          <a:p>
            <a:r>
              <a:rPr lang="en-US" dirty="0">
                <a:solidFill>
                  <a:srgbClr val="000000"/>
                </a:solidFill>
                <a:latin typeface="Arial" charset="0"/>
                <a:ea typeface="ＭＳ Ｐゴシック" pitchFamily="34" charset="-128"/>
              </a:rPr>
              <a:t>Fortaleza </a:t>
            </a:r>
            <a:endParaRPr lang="he-IL" dirty="0">
              <a:solidFill>
                <a:srgbClr val="000000"/>
              </a:solidFill>
              <a:latin typeface="Arial" charset="0"/>
              <a:ea typeface="ＭＳ Ｐゴシック" pitchFamily="34" charset="-128"/>
            </a:endParaRPr>
          </a:p>
        </p:txBody>
      </p:sp>
      <p:sp>
        <p:nvSpPr>
          <p:cNvPr id="4" name="מציין מיקום תוכן 3">
            <a:extLst>
              <a:ext uri="{FF2B5EF4-FFF2-40B4-BE49-F238E27FC236}">
                <a16:creationId xmlns:a16="http://schemas.microsoft.com/office/drawing/2014/main" id="{77251234-1648-FE4C-A1B1-3C5825D1D38E}"/>
              </a:ext>
            </a:extLst>
          </p:cNvPr>
          <p:cNvSpPr>
            <a:spLocks noGrp="1"/>
          </p:cNvSpPr>
          <p:nvPr>
            <p:ph sz="half" idx="2"/>
          </p:nvPr>
        </p:nvSpPr>
        <p:spPr>
          <a:xfrm>
            <a:off x="629842" y="2553889"/>
            <a:ext cx="3868340" cy="2318895"/>
          </a:xfrm>
        </p:spPr>
        <p:txBody>
          <a:bodyPr>
            <a:normAutofit/>
          </a:bodyPr>
          <a:lstStyle/>
          <a:p>
            <a:r>
              <a:rPr lang="es-HN" sz="1800" dirty="0">
                <a:solidFill>
                  <a:srgbClr val="000000"/>
                </a:solidFill>
                <a:latin typeface="Arial" charset="0"/>
                <a:ea typeface="ＭＳ Ｐゴシック" pitchFamily="34" charset="-128"/>
              </a:rPr>
              <a:t>Valoración exhaustiva del envejecimiento placentario junto con Doppler fetoplacentario y evaluación placentaria histológica en la misma población.</a:t>
            </a:r>
            <a:r>
              <a:rPr lang="en-US" sz="1800" dirty="0">
                <a:solidFill>
                  <a:srgbClr val="000000"/>
                </a:solidFill>
                <a:latin typeface="Arial" charset="0"/>
                <a:ea typeface="ＭＳ Ｐゴシック" pitchFamily="34" charset="-128"/>
              </a:rPr>
              <a:t> </a:t>
            </a:r>
          </a:p>
          <a:p>
            <a:pPr marL="0" indent="0">
              <a:buNone/>
            </a:pPr>
            <a:endParaRPr lang="he-IL" dirty="0"/>
          </a:p>
        </p:txBody>
      </p:sp>
      <p:sp>
        <p:nvSpPr>
          <p:cNvPr id="5" name="מציין מיקום טקסט 4">
            <a:extLst>
              <a:ext uri="{FF2B5EF4-FFF2-40B4-BE49-F238E27FC236}">
                <a16:creationId xmlns:a16="http://schemas.microsoft.com/office/drawing/2014/main" id="{7B1BF28D-6A01-2149-9AE8-1214FEDA2F5B}"/>
              </a:ext>
            </a:extLst>
          </p:cNvPr>
          <p:cNvSpPr>
            <a:spLocks noGrp="1"/>
          </p:cNvSpPr>
          <p:nvPr>
            <p:ph type="body" sz="quarter" idx="3"/>
          </p:nvPr>
        </p:nvSpPr>
        <p:spPr>
          <a:xfrm>
            <a:off x="4629150" y="2165676"/>
            <a:ext cx="3887391" cy="416692"/>
          </a:xfrm>
        </p:spPr>
        <p:txBody>
          <a:bodyPr>
            <a:normAutofit lnSpcReduction="10000"/>
          </a:bodyPr>
          <a:lstStyle/>
          <a:p>
            <a:r>
              <a:rPr lang="es-HN" dirty="0">
                <a:solidFill>
                  <a:srgbClr val="000000"/>
                </a:solidFill>
                <a:latin typeface="Arial" charset="0"/>
                <a:ea typeface="ＭＳ Ｐゴシック" pitchFamily="34" charset="-128"/>
              </a:rPr>
              <a:t>Limitaciones</a:t>
            </a:r>
          </a:p>
        </p:txBody>
      </p:sp>
      <p:sp>
        <p:nvSpPr>
          <p:cNvPr id="6" name="מציין מיקום תוכן 5">
            <a:extLst>
              <a:ext uri="{FF2B5EF4-FFF2-40B4-BE49-F238E27FC236}">
                <a16:creationId xmlns:a16="http://schemas.microsoft.com/office/drawing/2014/main" id="{9FB8564B-4557-7E40-9D2A-66295999F601}"/>
              </a:ext>
            </a:extLst>
          </p:cNvPr>
          <p:cNvSpPr>
            <a:spLocks noGrp="1"/>
          </p:cNvSpPr>
          <p:nvPr>
            <p:ph sz="quarter" idx="4"/>
          </p:nvPr>
        </p:nvSpPr>
        <p:spPr>
          <a:xfrm>
            <a:off x="4629149" y="2565921"/>
            <a:ext cx="3887391" cy="2318895"/>
          </a:xfrm>
        </p:spPr>
        <p:txBody>
          <a:bodyPr>
            <a:noAutofit/>
          </a:bodyPr>
          <a:lstStyle/>
          <a:p>
            <a:r>
              <a:rPr lang="es-HN" sz="1800" dirty="0">
                <a:solidFill>
                  <a:srgbClr val="000000"/>
                </a:solidFill>
                <a:latin typeface="Arial" charset="0"/>
                <a:ea typeface="ＭＳ Ｐゴシック" pitchFamily="34" charset="-128"/>
              </a:rPr>
              <a:t>Tamaño de la muestra relativamente pequeña</a:t>
            </a:r>
            <a:r>
              <a:rPr lang="en-US" sz="1800" dirty="0">
                <a:solidFill>
                  <a:srgbClr val="000000"/>
                </a:solidFill>
                <a:latin typeface="Arial" charset="0"/>
                <a:ea typeface="ＭＳ Ｐゴシック" pitchFamily="34" charset="-128"/>
              </a:rPr>
              <a:t>. </a:t>
            </a:r>
          </a:p>
          <a:p>
            <a:r>
              <a:rPr lang="es-HN" sz="1800" dirty="0">
                <a:solidFill>
                  <a:srgbClr val="000000"/>
                </a:solidFill>
                <a:latin typeface="Arial" charset="0"/>
                <a:ea typeface="ＭＳ Ｐゴシック" pitchFamily="34" charset="-128"/>
              </a:rPr>
              <a:t>Solo se incluyeron embarazos de termino – no se podía extrapolar  a un FGR temprano.</a:t>
            </a:r>
          </a:p>
          <a:p>
            <a:r>
              <a:rPr lang="es-HN" sz="1800" dirty="0">
                <a:solidFill>
                  <a:srgbClr val="000000"/>
                </a:solidFill>
                <a:latin typeface="Arial" charset="0"/>
                <a:ea typeface="ＭＳ Ｐゴシック" pitchFamily="34" charset="-128"/>
              </a:rPr>
              <a:t>Solo un tipo de muerte celular se investigo, apoptosis. No hubo análisis de autofagia, otro tipo de muerte celular.</a:t>
            </a:r>
          </a:p>
          <a:p>
            <a:pPr marL="0" indent="0">
              <a:buNone/>
            </a:pPr>
            <a:r>
              <a:rPr lang="en-US" sz="1800" dirty="0">
                <a:solidFill>
                  <a:srgbClr val="000000"/>
                </a:solidFill>
                <a:latin typeface="Arial" charset="0"/>
                <a:ea typeface="ＭＳ Ｐゴシック" pitchFamily="34" charset="-128"/>
              </a:rPr>
              <a:t> </a:t>
            </a:r>
          </a:p>
          <a:p>
            <a:pPr marL="0" indent="0">
              <a:buNone/>
            </a:pPr>
            <a:endParaRPr lang="en-US" sz="1800" dirty="0">
              <a:solidFill>
                <a:srgbClr val="000000"/>
              </a:solidFill>
              <a:latin typeface="Arial" charset="0"/>
              <a:ea typeface="ＭＳ Ｐゴシック" pitchFamily="34" charset="-128"/>
            </a:endParaRPr>
          </a:p>
          <a:p>
            <a:endParaRPr lang="en-US" sz="1800" dirty="0"/>
          </a:p>
          <a:p>
            <a:endParaRPr lang="he-IL" sz="1800" dirty="0"/>
          </a:p>
        </p:txBody>
      </p:sp>
      <p:sp>
        <p:nvSpPr>
          <p:cNvPr id="13" name="Text Box 5">
            <a:extLst>
              <a:ext uri="{FF2B5EF4-FFF2-40B4-BE49-F238E27FC236}">
                <a16:creationId xmlns:a16="http://schemas.microsoft.com/office/drawing/2014/main" id="{BAA7DE2B-7FC9-E542-9B1B-A4BBADD39FF4}"/>
              </a:ext>
            </a:extLst>
          </p:cNvPr>
          <p:cNvSpPr txBox="1">
            <a:spLocks noChangeArrowheads="1"/>
          </p:cNvSpPr>
          <p:nvPr/>
        </p:nvSpPr>
        <p:spPr bwMode="auto">
          <a:xfrm>
            <a:off x="0" y="957294"/>
            <a:ext cx="9144000" cy="800219"/>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300" b="1" dirty="0">
                <a:solidFill>
                  <a:schemeClr val="bg1"/>
                </a:solidFill>
              </a:rPr>
              <a:t>Envejecimiento placentario prematuro en fetos de termino pequeños para edad gestacional y de crecimiento restringido</a:t>
            </a:r>
            <a:r>
              <a:rPr lang="en-US" sz="1800" b="1" dirty="0">
                <a:solidFill>
                  <a:schemeClr val="bg1"/>
                </a:solidFill>
              </a:rPr>
              <a:t> </a:t>
            </a:r>
            <a:endParaRPr lang="en-US" sz="1800" dirty="0">
              <a:solidFill>
                <a:schemeClr val="bg1"/>
              </a:solidFill>
            </a:endParaRPr>
          </a:p>
          <a:p>
            <a:pPr algn="ctr">
              <a:spcBef>
                <a:spcPct val="0"/>
              </a:spcBef>
              <a:buNone/>
            </a:pPr>
            <a:r>
              <a:rPr lang="en-US" sz="1400" i="1" dirty="0">
                <a:solidFill>
                  <a:schemeClr val="bg1"/>
                </a:solidFill>
              </a:rPr>
              <a:t>Paules </a:t>
            </a:r>
            <a:r>
              <a:rPr lang="it-IT" altLang="en-US" sz="1400" i="1" dirty="0">
                <a:solidFill>
                  <a:schemeClr val="bg1"/>
                </a:solidFill>
              </a:rPr>
              <a:t>et al., UOG 2019</a:t>
            </a:r>
            <a:endParaRPr lang="en-GB" altLang="it-IT" sz="1400" i="1" dirty="0">
              <a:solidFill>
                <a:schemeClr val="bg1"/>
              </a:solidFill>
            </a:endParaRPr>
          </a:p>
        </p:txBody>
      </p:sp>
      <p:sp>
        <p:nvSpPr>
          <p:cNvPr id="15" name="Rectangle 8"/>
          <p:cNvSpPr>
            <a:spLocks noChangeArrowheads="1"/>
          </p:cNvSpPr>
          <p:nvPr/>
        </p:nvSpPr>
        <p:spPr bwMode="auto">
          <a:xfrm>
            <a:off x="-73818" y="509011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he-IL" sz="2800" b="1" dirty="0">
                <a:effectLst>
                  <a:outerShdw blurRad="50800" dist="38100" dir="2700000" algn="tl" rotWithShape="0">
                    <a:prstClr val="black">
                      <a:alpha val="40000"/>
                    </a:prstClr>
                  </a:outerShdw>
                </a:effectLst>
              </a:rPr>
              <a:t>Futuras perspectivas</a:t>
            </a:r>
            <a:endParaRPr lang="es-HN" altLang="en-US" sz="2800" dirty="0">
              <a:solidFill>
                <a:srgbClr val="000000"/>
              </a:solidFill>
              <a:effectLst>
                <a:outerShdw blurRad="50800" dist="38100" dir="2700000" algn="tl" rotWithShape="0">
                  <a:prstClr val="black">
                    <a:alpha val="40000"/>
                  </a:prstClr>
                </a:outerShdw>
              </a:effectLst>
            </a:endParaRPr>
          </a:p>
        </p:txBody>
      </p:sp>
      <p:sp>
        <p:nvSpPr>
          <p:cNvPr id="18" name="Segnaposto contenuto 2">
            <a:extLst>
              <a:ext uri="{FF2B5EF4-FFF2-40B4-BE49-F238E27FC236}">
                <a16:creationId xmlns:a16="http://schemas.microsoft.com/office/drawing/2014/main" id="{9F489A82-A3B3-264F-9D8A-1DA571EB72D9}"/>
              </a:ext>
            </a:extLst>
          </p:cNvPr>
          <p:cNvSpPr txBox="1">
            <a:spLocks/>
          </p:cNvSpPr>
          <p:nvPr/>
        </p:nvSpPr>
        <p:spPr bwMode="auto">
          <a:xfrm>
            <a:off x="206375" y="5636643"/>
            <a:ext cx="8937625" cy="70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800" dirty="0"/>
              <a:t>Estudios futuros se necesitan para evaluar su rol como biomarcador potencial u objetivo terapéutico para enfermedad placentaria.</a:t>
            </a:r>
          </a:p>
          <a:p>
            <a:pPr marL="0" indent="0">
              <a:buNone/>
            </a:pPr>
            <a:endParaRPr lang="en-US" sz="1800" dirty="0"/>
          </a:p>
          <a:p>
            <a:endParaRPr lang="en-US" sz="2000" dirty="0"/>
          </a:p>
          <a:p>
            <a:endParaRPr lang="en-US" sz="2000" dirty="0"/>
          </a:p>
          <a:p>
            <a:endParaRPr lang="en-US" sz="2000" dirty="0"/>
          </a:p>
          <a:p>
            <a:endParaRPr lang="en-US" sz="2000" dirty="0"/>
          </a:p>
          <a:p>
            <a:endParaRPr lang="en-US" sz="2000" dirty="0"/>
          </a:p>
          <a:p>
            <a:endParaRPr lang="en-US" sz="1800" dirty="0"/>
          </a:p>
          <a:p>
            <a:endParaRPr lang="en-US" sz="1800" b="1"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274147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8">
            <a:extLst>
              <a:ext uri="{FF2B5EF4-FFF2-40B4-BE49-F238E27FC236}">
                <a16:creationId xmlns:a16="http://schemas.microsoft.com/office/drawing/2014/main" id="{6F755BF1-710C-B946-9081-878D01B7098F}"/>
              </a:ext>
            </a:extLst>
          </p:cNvPr>
          <p:cNvSpPr>
            <a:spLocks noChangeArrowheads="1"/>
          </p:cNvSpPr>
          <p:nvPr/>
        </p:nvSpPr>
        <p:spPr bwMode="auto">
          <a:xfrm>
            <a:off x="-3929" y="1779397"/>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he-IL" sz="2800" b="1" dirty="0">
                <a:effectLst>
                  <a:outerShdw blurRad="50800" dist="38100" dir="2700000" algn="tl" rotWithShape="0">
                    <a:prstClr val="black">
                      <a:alpha val="40000"/>
                    </a:prstClr>
                  </a:outerShdw>
                </a:effectLst>
              </a:rPr>
              <a:t>Puntos para discusión</a:t>
            </a:r>
            <a:endParaRPr lang="es-HN" altLang="en-US" sz="2800" dirty="0">
              <a:solidFill>
                <a:srgbClr val="000000"/>
              </a:solidFill>
              <a:effectLst>
                <a:outerShdw blurRad="50800" dist="38100" dir="2700000" algn="tl" rotWithShape="0">
                  <a:prstClr val="black">
                    <a:alpha val="40000"/>
                  </a:prstClr>
                </a:outerShdw>
              </a:effectLst>
            </a:endParaRPr>
          </a:p>
        </p:txBody>
      </p:sp>
      <p:sp>
        <p:nvSpPr>
          <p:cNvPr id="11" name="Segnaposto contenuto 2">
            <a:extLst>
              <a:ext uri="{FF2B5EF4-FFF2-40B4-BE49-F238E27FC236}">
                <a16:creationId xmlns:a16="http://schemas.microsoft.com/office/drawing/2014/main" id="{408D8403-56D4-014B-BC4D-DA852128E6AD}"/>
              </a:ext>
            </a:extLst>
          </p:cNvPr>
          <p:cNvSpPr txBox="1">
            <a:spLocks/>
          </p:cNvSpPr>
          <p:nvPr/>
        </p:nvSpPr>
        <p:spPr bwMode="auto">
          <a:xfrm>
            <a:off x="311736" y="2517966"/>
            <a:ext cx="8736012" cy="2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800" dirty="0"/>
              <a:t>En la luz de evidencia acumulativa que sugiere que los fetos SGA son una forma leve de FGR mas que sean pequeños constitucionalmente – cual es el tiempo optima para evacuar?</a:t>
            </a:r>
          </a:p>
          <a:p>
            <a:pPr marL="0" indent="0">
              <a:buNone/>
            </a:pPr>
            <a:endParaRPr lang="en-US" sz="1800" dirty="0"/>
          </a:p>
          <a:p>
            <a:r>
              <a:rPr lang="es-HN" sz="1800" dirty="0"/>
              <a:t>Pueden estos hallazgos extrapolarse a FGR temprano?</a:t>
            </a:r>
          </a:p>
          <a:p>
            <a:endParaRPr lang="en-US" sz="1800" dirty="0"/>
          </a:p>
          <a:p>
            <a:r>
              <a:rPr lang="es-HN" sz="1800" dirty="0"/>
              <a:t>Existe alguna apariencia placentaria sonográfica que pueda correlacionar con el grado de apoptosis y envejecimiento placentario?</a:t>
            </a:r>
          </a:p>
          <a:p>
            <a:pPr marL="0" indent="0">
              <a:buNone/>
            </a:pPr>
            <a:r>
              <a:rPr lang="en-US" sz="1800" dirty="0"/>
              <a:t> </a:t>
            </a:r>
          </a:p>
          <a:p>
            <a:endParaRPr lang="en-US" sz="18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1800" dirty="0"/>
          </a:p>
          <a:p>
            <a:endParaRPr lang="en-US" sz="1800" b="1" dirty="0"/>
          </a:p>
          <a:p>
            <a:endParaRPr lang="en-US" sz="1800" dirty="0"/>
          </a:p>
          <a:p>
            <a:endParaRPr lang="en-US" sz="1800" dirty="0"/>
          </a:p>
          <a:p>
            <a:endParaRPr lang="en-US" sz="1800" dirty="0"/>
          </a:p>
          <a:p>
            <a:endParaRPr lang="en-US" sz="1800" dirty="0"/>
          </a:p>
        </p:txBody>
      </p:sp>
      <p:sp>
        <p:nvSpPr>
          <p:cNvPr id="15" name="Text Box 5">
            <a:extLst>
              <a:ext uri="{FF2B5EF4-FFF2-40B4-BE49-F238E27FC236}">
                <a16:creationId xmlns:a16="http://schemas.microsoft.com/office/drawing/2014/main" id="{8EDEA8F7-A9F0-3442-B0FF-755B9E853E7E}"/>
              </a:ext>
            </a:extLst>
          </p:cNvPr>
          <p:cNvSpPr txBox="1">
            <a:spLocks noChangeArrowheads="1"/>
          </p:cNvSpPr>
          <p:nvPr/>
        </p:nvSpPr>
        <p:spPr bwMode="auto">
          <a:xfrm>
            <a:off x="0" y="957294"/>
            <a:ext cx="9144000" cy="800219"/>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300" b="1" dirty="0">
                <a:solidFill>
                  <a:schemeClr val="bg1"/>
                </a:solidFill>
              </a:rPr>
              <a:t>Envejecimiento placentario prematuro en fetos de termino pequeños para edad gestacional y de crecimiento restringido</a:t>
            </a:r>
            <a:r>
              <a:rPr lang="en-US" sz="1800" b="1" dirty="0">
                <a:solidFill>
                  <a:schemeClr val="bg1"/>
                </a:solidFill>
              </a:rPr>
              <a:t> </a:t>
            </a:r>
            <a:endParaRPr lang="en-US" sz="1800" dirty="0">
              <a:solidFill>
                <a:schemeClr val="bg1"/>
              </a:solidFill>
            </a:endParaRPr>
          </a:p>
          <a:p>
            <a:pPr algn="ctr">
              <a:spcBef>
                <a:spcPct val="0"/>
              </a:spcBef>
              <a:buNone/>
            </a:pPr>
            <a:r>
              <a:rPr lang="en-US" sz="1400" i="1" dirty="0">
                <a:solidFill>
                  <a:schemeClr val="bg1"/>
                </a:solidFill>
              </a:rPr>
              <a:t>Paules </a:t>
            </a:r>
            <a:r>
              <a:rPr lang="it-IT" altLang="en-US" sz="1400" i="1" dirty="0">
                <a:solidFill>
                  <a:schemeClr val="bg1"/>
                </a:solidFill>
              </a:rPr>
              <a:t>et al., UOG 2019</a:t>
            </a:r>
            <a:endParaRPr lang="en-GB" altLang="it-IT" sz="1400" i="1" dirty="0">
              <a:solidFill>
                <a:schemeClr val="bg1"/>
              </a:solidFill>
            </a:endParaRPr>
          </a:p>
        </p:txBody>
      </p:sp>
    </p:spTree>
    <p:extLst>
      <p:ext uri="{BB962C8B-B14F-4D97-AF65-F5344CB8AC3E}">
        <p14:creationId xmlns:p14="http://schemas.microsoft.com/office/powerpoint/2010/main" val="224313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342" name="Text Box 5"/>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300" b="1" dirty="0">
                <a:solidFill>
                  <a:schemeClr val="bg1"/>
                </a:solidFill>
              </a:rPr>
              <a:t>Envejecimiento placentario prematuro en fetos de termino pequeños para edad gestacional y de crecimiento restringido</a:t>
            </a:r>
            <a:r>
              <a:rPr lang="es-HN" sz="1400" b="1" dirty="0">
                <a:solidFill>
                  <a:schemeClr val="bg1"/>
                </a:solidFill>
              </a:rPr>
              <a:t> </a:t>
            </a:r>
            <a:endParaRPr lang="es-HN" sz="1400" dirty="0">
              <a:solidFill>
                <a:schemeClr val="bg1"/>
              </a:solidFill>
            </a:endParaRPr>
          </a:p>
          <a:p>
            <a:pPr algn="ctr">
              <a:spcBef>
                <a:spcPct val="0"/>
              </a:spcBef>
              <a:buNone/>
            </a:pPr>
            <a:r>
              <a:rPr lang="en-US" sz="1400" i="1" dirty="0">
                <a:solidFill>
                  <a:schemeClr val="bg1"/>
                </a:solidFill>
              </a:rPr>
              <a:t>Paules </a:t>
            </a:r>
            <a:r>
              <a:rPr lang="it-IT" altLang="en-US" sz="1400" i="1" dirty="0">
                <a:solidFill>
                  <a:schemeClr val="bg1"/>
                </a:solidFill>
              </a:rPr>
              <a:t>et al., UOG 2019</a:t>
            </a:r>
            <a:endParaRPr lang="en-GB" altLang="it-IT" sz="1400" i="1" dirty="0">
              <a:solidFill>
                <a:schemeClr val="bg1"/>
              </a:solidFill>
            </a:endParaRPr>
          </a:p>
        </p:txBody>
      </p:sp>
      <p:sp>
        <p:nvSpPr>
          <p:cNvPr id="14343" name="TextBox 1"/>
          <p:cNvSpPr txBox="1">
            <a:spLocks noChangeArrowheads="1"/>
          </p:cNvSpPr>
          <p:nvPr/>
        </p:nvSpPr>
        <p:spPr bwMode="auto">
          <a:xfrm>
            <a:off x="0" y="1709481"/>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HN" altLang="it-IT" sz="2800" b="1" dirty="0">
                <a:effectLst>
                  <a:outerShdw blurRad="50800" dist="38100" dir="2700000" algn="tl" rotWithShape="0">
                    <a:prstClr val="black">
                      <a:alpha val="40000"/>
                    </a:prstClr>
                  </a:outerShdw>
                </a:effectLst>
              </a:rPr>
              <a:t>Introducción – Pequeñez fetal</a:t>
            </a:r>
          </a:p>
        </p:txBody>
      </p:sp>
      <p:sp>
        <p:nvSpPr>
          <p:cNvPr id="23" name="Segnaposto contenuto 2"/>
          <p:cNvSpPr txBox="1">
            <a:spLocks/>
          </p:cNvSpPr>
          <p:nvPr/>
        </p:nvSpPr>
        <p:spPr bwMode="auto">
          <a:xfrm>
            <a:off x="179388" y="2192713"/>
            <a:ext cx="8836793" cy="432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s-HN" sz="1800" dirty="0"/>
              <a:t>Dos formas prenatales principales de pequeñez fetal</a:t>
            </a:r>
            <a:r>
              <a:rPr lang="en-US" sz="1800" dirty="0"/>
              <a:t>: </a:t>
            </a:r>
          </a:p>
          <a:p>
            <a:pPr marL="317500" indent="0">
              <a:buNone/>
              <a:defRPr/>
            </a:pPr>
            <a:r>
              <a:rPr lang="es-HN" sz="1800" b="1" dirty="0"/>
              <a:t>Restricción del crecimiento fetal (FGR)</a:t>
            </a:r>
            <a:r>
              <a:rPr lang="es-HN" sz="1800" dirty="0"/>
              <a:t>, en los que hay cambios en el Doppler fetoplacentario y un alto riesgo de deterioro/óbito </a:t>
            </a:r>
            <a:r>
              <a:rPr lang="es-HN" sz="1800" i="1" dirty="0" err="1"/>
              <a:t>in-utero</a:t>
            </a:r>
            <a:r>
              <a:rPr lang="en-US" sz="1800" dirty="0"/>
              <a:t>.</a:t>
            </a:r>
          </a:p>
          <a:p>
            <a:pPr marL="317500" indent="0">
              <a:buNone/>
              <a:defRPr/>
            </a:pPr>
            <a:r>
              <a:rPr lang="es-HN" sz="1800" b="1" dirty="0"/>
              <a:t>Pequeño para edad gestacional (SGA)</a:t>
            </a:r>
            <a:r>
              <a:rPr lang="es-HN" sz="1800" dirty="0"/>
              <a:t>, en donde no hay cambios en el Doppler fetoplacentario y donde hay un resultado perinatal casi normal.</a:t>
            </a:r>
          </a:p>
          <a:p>
            <a:pPr marL="295275" indent="-285750">
              <a:defRPr/>
            </a:pPr>
            <a:r>
              <a:rPr lang="es-HN" sz="1800" dirty="0"/>
              <a:t>Estudios recientes han mostrado que ambos FGR y SGA están asociados con neurodesarrollo subóptimo y aumento en el riesgo cardiovascular, sugiriendo que SGA puede ser en realidad una forma mas leve de FGR mas que un grupo normal de fetos “constitucionalmente pequeños”.</a:t>
            </a:r>
            <a:r>
              <a:rPr lang="en-US" sz="1800" dirty="0"/>
              <a:t> </a:t>
            </a:r>
          </a:p>
          <a:p>
            <a:pPr>
              <a:defRPr/>
            </a:pPr>
            <a:r>
              <a:rPr lang="es-HN" sz="1800" dirty="0"/>
              <a:t>La disfunción placentaria es la etiología mas comúnmente aceptada de pequeñez fetal.</a:t>
            </a:r>
          </a:p>
          <a:p>
            <a:pPr>
              <a:defRPr/>
            </a:pPr>
            <a:r>
              <a:rPr lang="es-HN" sz="1800" dirty="0"/>
              <a:t>25% de los embarazos complicados por FGR no presentan anormalidades morfológicas placentarias, llevando al uso de nuevos abordajes mas indicados para detectar cambios placentarios sutiles.</a:t>
            </a:r>
          </a:p>
          <a:p>
            <a:pPr marL="295275" indent="-285750">
              <a:defRPr/>
            </a:pPr>
            <a:endParaRPr lang="en-US" sz="1800" dirty="0"/>
          </a:p>
          <a:p>
            <a:pPr marL="295275" indent="-285750">
              <a:defRPr/>
            </a:pPr>
            <a:endParaRPr lang="en-US" sz="1800" dirty="0"/>
          </a:p>
          <a:p>
            <a:pPr marL="0" indent="0">
              <a:buNone/>
              <a:defRPr/>
            </a:pPr>
            <a:endParaRPr lang="en-US" sz="1800" dirty="0"/>
          </a:p>
          <a:p>
            <a:pPr marL="0" indent="0">
              <a:buNone/>
              <a:defRPr/>
            </a:pPr>
            <a:endParaRPr lang="en-US" sz="1800" dirty="0"/>
          </a:p>
          <a:p>
            <a:pPr>
              <a:defRPr/>
            </a:pPr>
            <a:endParaRPr lang="en-US" sz="2000" dirty="0"/>
          </a:p>
          <a:p>
            <a:pPr marL="0" indent="0">
              <a:buNone/>
              <a:defRPr/>
            </a:pPr>
            <a:endParaRPr lang="en-US" sz="1800" dirty="0"/>
          </a:p>
          <a:p>
            <a:pPr marL="0" indent="0">
              <a:buNone/>
              <a:defRPr/>
            </a:pPr>
            <a:r>
              <a:rPr lang="en-US" sz="1800" dirty="0"/>
              <a:t> </a:t>
            </a:r>
          </a:p>
          <a:p>
            <a:pPr>
              <a:defRPr/>
            </a:pPr>
            <a:endParaRPr lang="en-US" sz="1800" dirty="0"/>
          </a:p>
          <a:p>
            <a:pPr marL="0" indent="0">
              <a:buNone/>
              <a:defRPr/>
            </a:pPr>
            <a:r>
              <a:rPr lang="en-US" sz="1800" dirty="0"/>
              <a:t> </a:t>
            </a:r>
          </a:p>
          <a:p>
            <a:pPr marL="0" indent="0">
              <a:buNone/>
              <a:defRPr/>
            </a:pPr>
            <a:r>
              <a:rPr lang="en-US" sz="1800" dirty="0"/>
              <a:t> </a:t>
            </a:r>
          </a:p>
          <a:p>
            <a:pPr>
              <a:defRPr/>
            </a:pPr>
            <a:endParaRPr lang="en-US" sz="1800" dirty="0"/>
          </a:p>
          <a:p>
            <a:pPr marL="0" indent="0">
              <a:buNone/>
              <a:defRPr/>
            </a:pPr>
            <a:r>
              <a:rPr lang="en-US" sz="1800" dirty="0"/>
              <a:t> </a:t>
            </a:r>
          </a:p>
        </p:txBody>
      </p:sp>
      <p:grpSp>
        <p:nvGrpSpPr>
          <p:cNvPr id="15" name="Group 2"/>
          <p:cNvGrpSpPr>
            <a:grpSpLocks/>
          </p:cNvGrpSpPr>
          <p:nvPr/>
        </p:nvGrpSpPr>
        <p:grpSpPr bwMode="auto">
          <a:xfrm>
            <a:off x="0" y="0"/>
            <a:ext cx="9144000" cy="923925"/>
            <a:chOff x="0" y="3755"/>
            <a:chExt cx="5760" cy="582"/>
          </a:xfrm>
        </p:grpSpPr>
        <p:pic>
          <p:nvPicPr>
            <p:cNvPr id="16"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1982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343" name="TextBox 1"/>
          <p:cNvSpPr txBox="1">
            <a:spLocks noChangeArrowheads="1"/>
          </p:cNvSpPr>
          <p:nvPr/>
        </p:nvSpPr>
        <p:spPr bwMode="auto">
          <a:xfrm>
            <a:off x="47036" y="1725836"/>
            <a:ext cx="9009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HN" altLang="it-IT" sz="2800" b="1" dirty="0">
                <a:effectLst>
                  <a:outerShdw blurRad="50800" dist="38100" dir="2700000" algn="tl" rotWithShape="0">
                    <a:prstClr val="black">
                      <a:alpha val="40000"/>
                    </a:prstClr>
                  </a:outerShdw>
                </a:effectLst>
              </a:rPr>
              <a:t>Introducción – Envejecimiento Placentario</a:t>
            </a:r>
          </a:p>
        </p:txBody>
      </p:sp>
      <p:sp>
        <p:nvSpPr>
          <p:cNvPr id="23" name="Segnaposto contenuto 2"/>
          <p:cNvSpPr txBox="1">
            <a:spLocks/>
          </p:cNvSpPr>
          <p:nvPr/>
        </p:nvSpPr>
        <p:spPr bwMode="auto">
          <a:xfrm>
            <a:off x="179388" y="2294283"/>
            <a:ext cx="8836793" cy="310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s-HN" sz="1800" dirty="0"/>
              <a:t>Durante el embarazo, la placenta normalmente sufre un cierto grado de envejecimiento, promocionando muerte celular y consecuentemente presentando actividad disminuida relacionada con cambios postérmino normales.</a:t>
            </a:r>
          </a:p>
          <a:p>
            <a:pPr>
              <a:defRPr/>
            </a:pPr>
            <a:r>
              <a:rPr lang="es-HN" sz="1800" dirty="0"/>
              <a:t>El envejecimiento placentario alterado se ha descrito en varias complicaciones obstétricas que incluyen óbito, labor pretérmino espontanea, diabetes materna mal controlada, preeclampsia y FGR.</a:t>
            </a:r>
          </a:p>
          <a:p>
            <a:pPr>
              <a:defRPr/>
            </a:pPr>
            <a:r>
              <a:rPr lang="es-HN" sz="1800" dirty="0"/>
              <a:t>Estudios en placentas de fetos FGR muestran marcadores de envejecimiento placentario, incluyendo telómeros cortos, supresión de la actividad de telomerasa e incremento de la apoptosis mediada por la vía del p53.</a:t>
            </a:r>
          </a:p>
          <a:p>
            <a:pPr marL="0" indent="0">
              <a:buNone/>
              <a:defRPr/>
            </a:pPr>
            <a:endParaRPr lang="en-US" sz="1800" dirty="0"/>
          </a:p>
          <a:p>
            <a:pPr marL="0" indent="0">
              <a:buNone/>
              <a:defRPr/>
            </a:pPr>
            <a:endParaRPr lang="en-US" sz="1800" dirty="0"/>
          </a:p>
          <a:p>
            <a:pPr>
              <a:defRPr/>
            </a:pPr>
            <a:r>
              <a:rPr lang="es-HN" sz="1800" dirty="0"/>
              <a:t>Los embarazos SGA con aparente función placentaria normal en la evaluación ultrasonográfica tienen envejecimiento placentario significativo o este fenómeno esta restringido solamente a fetos con FGR?</a:t>
            </a:r>
          </a:p>
          <a:p>
            <a:pPr marL="0" indent="0">
              <a:buNone/>
              <a:defRPr/>
            </a:pPr>
            <a:endParaRPr lang="en-US" sz="2000" dirty="0"/>
          </a:p>
          <a:p>
            <a:pPr marL="0" indent="0">
              <a:buNone/>
              <a:defRPr/>
            </a:pPr>
            <a:r>
              <a:rPr lang="en-US" sz="2000" dirty="0"/>
              <a:t> </a:t>
            </a:r>
          </a:p>
          <a:p>
            <a:pPr>
              <a:defRPr/>
            </a:pPr>
            <a:endParaRPr lang="en-US" sz="2000" dirty="0"/>
          </a:p>
          <a:p>
            <a:pPr>
              <a:defRPr/>
            </a:pPr>
            <a:endParaRPr lang="en-US" sz="2000" dirty="0"/>
          </a:p>
          <a:p>
            <a:pPr marL="0" indent="0">
              <a:buNone/>
              <a:defRPr/>
            </a:pPr>
            <a:endParaRPr lang="en-US" sz="1800" dirty="0"/>
          </a:p>
          <a:p>
            <a:pPr marL="0" indent="0">
              <a:buNone/>
              <a:defRPr/>
            </a:pPr>
            <a:r>
              <a:rPr lang="en-US" sz="1800" dirty="0"/>
              <a:t> </a:t>
            </a:r>
          </a:p>
          <a:p>
            <a:pPr>
              <a:defRPr/>
            </a:pPr>
            <a:endParaRPr lang="en-US" sz="1800" dirty="0"/>
          </a:p>
          <a:p>
            <a:pPr marL="0" indent="0">
              <a:buNone/>
              <a:defRPr/>
            </a:pPr>
            <a:r>
              <a:rPr lang="en-US" sz="1800" dirty="0"/>
              <a:t> </a:t>
            </a:r>
          </a:p>
          <a:p>
            <a:pPr marL="0" indent="0">
              <a:buNone/>
              <a:defRPr/>
            </a:pPr>
            <a:r>
              <a:rPr lang="en-US" sz="1800" dirty="0"/>
              <a:t> </a:t>
            </a:r>
          </a:p>
          <a:p>
            <a:pPr>
              <a:defRPr/>
            </a:pPr>
            <a:endParaRPr lang="en-US" sz="1800" dirty="0"/>
          </a:p>
          <a:p>
            <a:pPr marL="0" indent="0">
              <a:buNone/>
              <a:defRPr/>
            </a:pPr>
            <a:r>
              <a:rPr lang="en-US" sz="1800" dirty="0"/>
              <a:t> </a:t>
            </a:r>
          </a:p>
        </p:txBody>
      </p:sp>
      <p:grpSp>
        <p:nvGrpSpPr>
          <p:cNvPr id="15" name="Group 2"/>
          <p:cNvGrpSpPr>
            <a:grpSpLocks/>
          </p:cNvGrpSpPr>
          <p:nvPr/>
        </p:nvGrpSpPr>
        <p:grpSpPr bwMode="auto">
          <a:xfrm>
            <a:off x="0" y="0"/>
            <a:ext cx="9144000" cy="923925"/>
            <a:chOff x="0" y="3755"/>
            <a:chExt cx="5760" cy="582"/>
          </a:xfrm>
        </p:grpSpPr>
        <p:pic>
          <p:nvPicPr>
            <p:cNvPr id="16"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a:extLst>
              <a:ext uri="{FF2B5EF4-FFF2-40B4-BE49-F238E27FC236}">
                <a16:creationId xmlns:a16="http://schemas.microsoft.com/office/drawing/2014/main" id="{A8AC40C0-746D-9747-A35E-035704A4C450}"/>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300" b="1" dirty="0">
                <a:solidFill>
                  <a:schemeClr val="bg1"/>
                </a:solidFill>
              </a:rPr>
              <a:t>Envejecimiento placentario prematuro en fetos de termino pequeños para edad gestacional y de crecimiento restringido</a:t>
            </a:r>
            <a:r>
              <a:rPr lang="en-US" sz="1400" b="1" dirty="0">
                <a:solidFill>
                  <a:schemeClr val="bg1"/>
                </a:solidFill>
              </a:rPr>
              <a:t> </a:t>
            </a:r>
            <a:endParaRPr lang="en-US" sz="1400" dirty="0">
              <a:solidFill>
                <a:schemeClr val="bg1"/>
              </a:solidFill>
            </a:endParaRPr>
          </a:p>
          <a:p>
            <a:pPr algn="ctr">
              <a:spcBef>
                <a:spcPct val="0"/>
              </a:spcBef>
              <a:buNone/>
            </a:pPr>
            <a:r>
              <a:rPr lang="en-US" sz="1400" i="1" dirty="0" err="1">
                <a:solidFill>
                  <a:schemeClr val="bg1"/>
                </a:solidFill>
              </a:rPr>
              <a:t>Paules</a:t>
            </a:r>
            <a:r>
              <a:rPr lang="en-US" sz="1400" i="1" dirty="0">
                <a:solidFill>
                  <a:schemeClr val="bg1"/>
                </a:solidFill>
              </a:rPr>
              <a:t> </a:t>
            </a:r>
            <a:r>
              <a:rPr lang="it-IT" altLang="en-US" sz="1400" i="1" dirty="0">
                <a:solidFill>
                  <a:schemeClr val="bg1"/>
                </a:solidFill>
              </a:rPr>
              <a:t>et al., UOG 2019</a:t>
            </a:r>
            <a:endParaRPr lang="en-GB" altLang="it-IT" sz="1400" i="1" dirty="0">
              <a:solidFill>
                <a:schemeClr val="bg1"/>
              </a:solidFill>
            </a:endParaRPr>
          </a:p>
        </p:txBody>
      </p:sp>
      <p:sp>
        <p:nvSpPr>
          <p:cNvPr id="2" name="משולש 1">
            <a:extLst>
              <a:ext uri="{FF2B5EF4-FFF2-40B4-BE49-F238E27FC236}">
                <a16:creationId xmlns:a16="http://schemas.microsoft.com/office/drawing/2014/main" id="{0FA94F5E-33F6-C94C-8761-A4F9AF6993D6}"/>
              </a:ext>
            </a:extLst>
          </p:cNvPr>
          <p:cNvSpPr/>
          <p:nvPr/>
        </p:nvSpPr>
        <p:spPr>
          <a:xfrm rot="10800000">
            <a:off x="4021494" y="5079531"/>
            <a:ext cx="1101012" cy="2146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279065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8" name="Content Placeholder 2"/>
          <p:cNvSpPr txBox="1">
            <a:spLocks/>
          </p:cNvSpPr>
          <p:nvPr/>
        </p:nvSpPr>
        <p:spPr>
          <a:xfrm>
            <a:off x="495300" y="2554115"/>
            <a:ext cx="8210550" cy="32329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es-HN" sz="2600" dirty="0">
                <a:latin typeface="Arial" panose="020B0604020202020204" pitchFamily="34" charset="0"/>
                <a:cs typeface="Arial" panose="020B0604020202020204" pitchFamily="34" charset="0"/>
              </a:rPr>
              <a:t>Realizar una evaluación profunda del proceso de envejecimiento placentario en embarazos con FGR y SGA que se evacuan atérmino</a:t>
            </a:r>
            <a:endParaRPr lang="es-HN" sz="2600" b="1" i="1" dirty="0">
              <a:latin typeface="Arial" panose="020B0604020202020204" pitchFamily="34" charset="0"/>
              <a:ea typeface="Arial" charset="0"/>
              <a:cs typeface="Arial" panose="020B0604020202020204" pitchFamily="34" charset="0"/>
            </a:endParaRPr>
          </a:p>
          <a:p>
            <a:pPr>
              <a:lnSpc>
                <a:spcPct val="110000"/>
              </a:lnSpc>
            </a:pPr>
            <a:endParaRPr lang="en-US" sz="2600" b="1" i="1" dirty="0">
              <a:latin typeface="Arial" panose="020B0604020202020204" pitchFamily="34" charset="0"/>
              <a:ea typeface="Arial" charset="0"/>
              <a:cs typeface="Arial" panose="020B0604020202020204" pitchFamily="34" charset="0"/>
            </a:endParaRPr>
          </a:p>
          <a:p>
            <a:endParaRPr lang="en-US" dirty="0">
              <a:latin typeface="Arial" charset="0"/>
              <a:ea typeface="Arial" charset="0"/>
              <a:cs typeface="Arial" charset="0"/>
            </a:endParaRPr>
          </a:p>
        </p:txBody>
      </p:sp>
      <p:sp>
        <p:nvSpPr>
          <p:cNvPr id="19" name="Rectangle 8"/>
          <p:cNvSpPr>
            <a:spLocks noChangeArrowheads="1"/>
          </p:cNvSpPr>
          <p:nvPr/>
        </p:nvSpPr>
        <p:spPr bwMode="auto">
          <a:xfrm>
            <a:off x="0" y="1813913"/>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effectLst>
                  <a:outerShdw blurRad="50800" dist="38100" dir="2700000" algn="tl" rotWithShape="0">
                    <a:prstClr val="black">
                      <a:alpha val="40000"/>
                    </a:prstClr>
                  </a:outerShdw>
                </a:effectLst>
              </a:rPr>
              <a:t>Objetivo del estudio</a:t>
            </a:r>
          </a:p>
        </p:txBody>
      </p:sp>
      <p:grpSp>
        <p:nvGrpSpPr>
          <p:cNvPr id="16" name="Group 2"/>
          <p:cNvGrpSpPr>
            <a:grpSpLocks/>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5">
            <a:extLst>
              <a:ext uri="{FF2B5EF4-FFF2-40B4-BE49-F238E27FC236}">
                <a16:creationId xmlns:a16="http://schemas.microsoft.com/office/drawing/2014/main" id="{804A0AF8-17DF-2C44-B0B9-14E57C50C76D}"/>
              </a:ext>
            </a:extLst>
          </p:cNvPr>
          <p:cNvSpPr txBox="1">
            <a:spLocks noChangeArrowheads="1"/>
          </p:cNvSpPr>
          <p:nvPr/>
        </p:nvSpPr>
        <p:spPr bwMode="auto">
          <a:xfrm>
            <a:off x="0" y="957294"/>
            <a:ext cx="9144000" cy="769441"/>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300" b="1" dirty="0">
                <a:solidFill>
                  <a:schemeClr val="bg1"/>
                </a:solidFill>
              </a:rPr>
              <a:t>Envejecimiento placentario prematuro en fetos de termino pequeños para edad gestacional y de crecimiento restringido</a:t>
            </a:r>
            <a:r>
              <a:rPr lang="en-US" sz="1600" b="1" dirty="0">
                <a:solidFill>
                  <a:schemeClr val="bg1"/>
                </a:solidFill>
              </a:rPr>
              <a:t> </a:t>
            </a:r>
            <a:endParaRPr lang="en-US" sz="1600" dirty="0">
              <a:solidFill>
                <a:schemeClr val="bg1"/>
              </a:solidFill>
            </a:endParaRPr>
          </a:p>
          <a:p>
            <a:pPr algn="ctr">
              <a:spcBef>
                <a:spcPct val="0"/>
              </a:spcBef>
              <a:buNone/>
            </a:pPr>
            <a:r>
              <a:rPr lang="en-US" sz="1400" i="1" dirty="0">
                <a:solidFill>
                  <a:schemeClr val="bg1"/>
                </a:solidFill>
              </a:rPr>
              <a:t>Paules </a:t>
            </a:r>
            <a:r>
              <a:rPr lang="it-IT" altLang="en-US" sz="1400" i="1" dirty="0">
                <a:solidFill>
                  <a:schemeClr val="bg1"/>
                </a:solidFill>
              </a:rPr>
              <a:t>et al., UOG 2019</a:t>
            </a:r>
            <a:endParaRPr lang="en-GB" altLang="it-IT" sz="1400" i="1" dirty="0">
              <a:solidFill>
                <a:schemeClr val="bg1"/>
              </a:solidFill>
            </a:endParaRPr>
          </a:p>
        </p:txBody>
      </p:sp>
    </p:spTree>
    <p:extLst>
      <p:ext uri="{BB962C8B-B14F-4D97-AF65-F5344CB8AC3E}">
        <p14:creationId xmlns:p14="http://schemas.microsoft.com/office/powerpoint/2010/main" val="94966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6" name="Rectangle 8"/>
          <p:cNvSpPr>
            <a:spLocks noChangeArrowheads="1"/>
          </p:cNvSpPr>
          <p:nvPr/>
        </p:nvSpPr>
        <p:spPr bwMode="auto">
          <a:xfrm>
            <a:off x="0" y="1618681"/>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800" b="1" dirty="0">
                <a:solidFill>
                  <a:srgbClr val="000000"/>
                </a:solidFill>
                <a:effectLst>
                  <a:outerShdw blurRad="50800" dist="38100" dir="2700000" algn="tl" rotWithShape="0">
                    <a:prstClr val="black">
                      <a:alpha val="40000"/>
                    </a:prstClr>
                  </a:outerShdw>
                </a:effectLst>
              </a:rPr>
              <a:t>Métodos</a:t>
            </a:r>
            <a:endParaRPr lang="es-HN" altLang="en-US" sz="2800" dirty="0">
              <a:solidFill>
                <a:srgbClr val="000000"/>
              </a:solidFill>
              <a:effectLst>
                <a:outerShdw blurRad="50800" dist="38100" dir="2700000" algn="tl" rotWithShape="0">
                  <a:prstClr val="black">
                    <a:alpha val="40000"/>
                  </a:prstClr>
                </a:outerShdw>
              </a:effectLst>
            </a:endParaRPr>
          </a:p>
        </p:txBody>
      </p:sp>
      <p:sp>
        <p:nvSpPr>
          <p:cNvPr id="17" name="Segnaposto contenuto 2"/>
          <p:cNvSpPr txBox="1">
            <a:spLocks/>
          </p:cNvSpPr>
          <p:nvPr/>
        </p:nvSpPr>
        <p:spPr bwMode="auto">
          <a:xfrm>
            <a:off x="158519" y="2095402"/>
            <a:ext cx="8947405" cy="454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800" dirty="0"/>
              <a:t>Estudio prospectivo casos-controles. </a:t>
            </a:r>
          </a:p>
          <a:p>
            <a:pPr marL="0" indent="0">
              <a:buNone/>
            </a:pPr>
            <a:r>
              <a:rPr lang="es-HN" sz="1800" dirty="0"/>
              <a:t>                  </a:t>
            </a:r>
            <a:r>
              <a:rPr lang="es-HN" sz="1800" b="1" dirty="0"/>
              <a:t>57</a:t>
            </a:r>
            <a:r>
              <a:rPr lang="es-HN" sz="1800" dirty="0"/>
              <a:t> embarazos únicos evacuados después de las 37 semanas de gestación</a:t>
            </a:r>
          </a:p>
          <a:p>
            <a:pPr marL="0" indent="0">
              <a:buNone/>
            </a:pPr>
            <a:endParaRPr lang="en-US" sz="1800" dirty="0"/>
          </a:p>
          <a:p>
            <a:pPr marL="7938" indent="-7938">
              <a:buNone/>
            </a:pPr>
            <a:r>
              <a:rPr lang="en-US" sz="1800" dirty="0"/>
              <a:t>                  </a:t>
            </a:r>
            <a:r>
              <a:rPr lang="es-HN" sz="1800" dirty="0"/>
              <a:t>21 fetos con crecimiento normal                           36 fetos pequeños</a:t>
            </a:r>
            <a:r>
              <a:rPr lang="en-US" sz="1800" dirty="0"/>
              <a:t> </a:t>
            </a:r>
          </a:p>
          <a:p>
            <a:pPr marL="0" indent="0">
              <a:buNone/>
            </a:pPr>
            <a:endParaRPr lang="en-US" sz="1800" dirty="0"/>
          </a:p>
          <a:p>
            <a:pPr marL="0" indent="0">
              <a:buNone/>
            </a:pPr>
            <a:r>
              <a:rPr lang="en-US" sz="1800" dirty="0"/>
              <a:t>                                                                                  18 </a:t>
            </a:r>
            <a:r>
              <a:rPr lang="en-US" sz="1800" b="1" dirty="0"/>
              <a:t>SGA                       </a:t>
            </a:r>
            <a:r>
              <a:rPr lang="en-US" sz="1800" dirty="0"/>
              <a:t>18</a:t>
            </a:r>
            <a:r>
              <a:rPr lang="en-US" sz="1800" b="1" dirty="0"/>
              <a:t> FGR</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r>
              <a:rPr lang="es-HN" sz="1700" dirty="0"/>
              <a:t>Embarazos con malformaciones congénitas, anormalidades cromosómicas o infección fetal fueron excluidos.</a:t>
            </a:r>
          </a:p>
          <a:p>
            <a:r>
              <a:rPr lang="es-HN" sz="1700" dirty="0"/>
              <a:t>Se evaluaron marcadores de envejecimiento placentario (actividad de telomerasa, longitud de telómero) y expresión genética de apoptosis (Caspasa 3 (CASP3), Caspasa 9 (CASP9) y BCL2-associado a proteína X (BAX)) y senectud (p53, proteína 21 inhibidor quinasa dependiente de ciclina (p21) y Sirtuinos 1, 3 y 6 (SIRT1, SIRT3 y SIRT6))</a:t>
            </a:r>
            <a:r>
              <a:rPr lang="en-US" sz="1700" dirty="0"/>
              <a:t>. </a:t>
            </a:r>
          </a:p>
          <a:p>
            <a:pPr marL="0" indent="0">
              <a:buNone/>
            </a:pPr>
            <a:r>
              <a:rPr lang="en-US" sz="1800" dirty="0"/>
              <a:t> </a:t>
            </a: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5">
            <a:extLst>
              <a:ext uri="{FF2B5EF4-FFF2-40B4-BE49-F238E27FC236}">
                <a16:creationId xmlns:a16="http://schemas.microsoft.com/office/drawing/2014/main" id="{3D4BE7A2-F374-054D-9EDE-5429C37822C8}"/>
              </a:ext>
            </a:extLst>
          </p:cNvPr>
          <p:cNvSpPr txBox="1">
            <a:spLocks noChangeArrowheads="1"/>
          </p:cNvSpPr>
          <p:nvPr/>
        </p:nvSpPr>
        <p:spPr bwMode="auto">
          <a:xfrm>
            <a:off x="0" y="957294"/>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300" b="1" dirty="0">
                <a:solidFill>
                  <a:schemeClr val="bg1"/>
                </a:solidFill>
              </a:rPr>
              <a:t>Envejecimiento placentario prematuro en fetos de termino pequeños para edad gestacional y de crecimiento restringido</a:t>
            </a:r>
            <a:r>
              <a:rPr lang="en-US" sz="1300" b="1" dirty="0">
                <a:solidFill>
                  <a:schemeClr val="bg1"/>
                </a:solidFill>
              </a:rPr>
              <a:t> </a:t>
            </a:r>
            <a:endParaRPr lang="en-US" sz="1300" dirty="0">
              <a:solidFill>
                <a:schemeClr val="bg1"/>
              </a:solidFill>
            </a:endParaRPr>
          </a:p>
          <a:p>
            <a:pPr algn="ctr">
              <a:spcBef>
                <a:spcPct val="0"/>
              </a:spcBef>
              <a:buNone/>
            </a:pPr>
            <a:r>
              <a:rPr lang="en-US" sz="1400" i="1" dirty="0">
                <a:solidFill>
                  <a:schemeClr val="bg1"/>
                </a:solidFill>
              </a:rPr>
              <a:t>Paules </a:t>
            </a:r>
            <a:r>
              <a:rPr lang="it-IT" altLang="en-US" sz="1400" i="1" dirty="0">
                <a:solidFill>
                  <a:schemeClr val="bg1"/>
                </a:solidFill>
              </a:rPr>
              <a:t>et al., UOG 2019</a:t>
            </a:r>
            <a:endParaRPr lang="en-GB" altLang="it-IT" sz="1400" i="1" dirty="0">
              <a:solidFill>
                <a:schemeClr val="bg1"/>
              </a:solidFill>
            </a:endParaRPr>
          </a:p>
        </p:txBody>
      </p:sp>
      <p:sp>
        <p:nvSpPr>
          <p:cNvPr id="3" name="TextBox 2">
            <a:extLst>
              <a:ext uri="{FF2B5EF4-FFF2-40B4-BE49-F238E27FC236}">
                <a16:creationId xmlns:a16="http://schemas.microsoft.com/office/drawing/2014/main" id="{05B9D86C-818D-B24D-B5EB-9EFFDDBDD889}"/>
              </a:ext>
            </a:extLst>
          </p:cNvPr>
          <p:cNvSpPr txBox="1"/>
          <p:nvPr/>
        </p:nvSpPr>
        <p:spPr>
          <a:xfrm>
            <a:off x="4872790" y="4066788"/>
            <a:ext cx="1770610" cy="769441"/>
          </a:xfrm>
          <a:prstGeom prst="rect">
            <a:avLst/>
          </a:prstGeom>
          <a:noFill/>
        </p:spPr>
        <p:txBody>
          <a:bodyPr wrap="square" rtlCol="1">
            <a:spAutoFit/>
          </a:bodyPr>
          <a:lstStyle/>
          <a:p>
            <a:r>
              <a:rPr lang="es-HN" sz="1100" dirty="0">
                <a:latin typeface="Arial" panose="020B0604020202020204" pitchFamily="34" charset="0"/>
              </a:rPr>
              <a:t>(Peso al nacer entre el 3</a:t>
            </a:r>
            <a:r>
              <a:rPr lang="es-HN" sz="1100" baseline="30000" dirty="0">
                <a:latin typeface="Arial" panose="020B0604020202020204" pitchFamily="34" charset="0"/>
              </a:rPr>
              <a:t>er</a:t>
            </a:r>
            <a:r>
              <a:rPr lang="es-HN" sz="1100" dirty="0">
                <a:latin typeface="Arial" panose="020B0604020202020204" pitchFamily="34" charset="0"/>
              </a:rPr>
              <a:t> y 9</a:t>
            </a:r>
            <a:r>
              <a:rPr lang="es-HN" sz="1100" baseline="30000" dirty="0">
                <a:latin typeface="Arial" panose="020B0604020202020204" pitchFamily="34" charset="0"/>
              </a:rPr>
              <a:t>no</a:t>
            </a:r>
            <a:r>
              <a:rPr lang="es-HN" sz="1100" dirty="0">
                <a:latin typeface="Arial" panose="020B0604020202020204" pitchFamily="34" charset="0"/>
              </a:rPr>
              <a:t> percentil y Doppler fetoplacentario normal)</a:t>
            </a:r>
            <a:r>
              <a:rPr lang="en-US" sz="1100" dirty="0">
                <a:latin typeface="Arial" panose="020B0604020202020204" pitchFamily="34" charset="0"/>
              </a:rPr>
              <a:t> </a:t>
            </a:r>
          </a:p>
        </p:txBody>
      </p:sp>
      <p:sp>
        <p:nvSpPr>
          <p:cNvPr id="14" name="TextBox 13">
            <a:extLst>
              <a:ext uri="{FF2B5EF4-FFF2-40B4-BE49-F238E27FC236}">
                <a16:creationId xmlns:a16="http://schemas.microsoft.com/office/drawing/2014/main" id="{B8CCB120-B2F4-DC42-88C2-5A5650CB731F}"/>
              </a:ext>
            </a:extLst>
          </p:cNvPr>
          <p:cNvSpPr txBox="1"/>
          <p:nvPr/>
        </p:nvSpPr>
        <p:spPr>
          <a:xfrm>
            <a:off x="6662057" y="4054756"/>
            <a:ext cx="2443868" cy="938719"/>
          </a:xfrm>
          <a:prstGeom prst="rect">
            <a:avLst/>
          </a:prstGeom>
          <a:noFill/>
        </p:spPr>
        <p:txBody>
          <a:bodyPr wrap="square" rtlCol="1">
            <a:spAutoFit/>
          </a:bodyPr>
          <a:lstStyle/>
          <a:p>
            <a:r>
              <a:rPr lang="es-HN" sz="1100" dirty="0">
                <a:latin typeface="Arial" panose="020B0604020202020204" pitchFamily="34" charset="0"/>
              </a:rPr>
              <a:t>(Peso al nacer &lt; 3</a:t>
            </a:r>
            <a:r>
              <a:rPr lang="es-HN" sz="1100" baseline="30000" dirty="0">
                <a:latin typeface="Arial" panose="020B0604020202020204" pitchFamily="34" charset="0"/>
              </a:rPr>
              <a:t>er</a:t>
            </a:r>
            <a:r>
              <a:rPr lang="es-HN" sz="1100" dirty="0">
                <a:latin typeface="Arial" panose="020B0604020202020204" pitchFamily="34" charset="0"/>
              </a:rPr>
              <a:t> percentil y/o relación cerebroplacentario &lt; 5</a:t>
            </a:r>
            <a:r>
              <a:rPr lang="es-HN" sz="1100" baseline="30000" dirty="0">
                <a:latin typeface="Arial" panose="020B0604020202020204" pitchFamily="34" charset="0"/>
              </a:rPr>
              <a:t>to</a:t>
            </a:r>
            <a:r>
              <a:rPr lang="es-HN" sz="1100" dirty="0">
                <a:latin typeface="Arial" panose="020B0604020202020204" pitchFamily="34" charset="0"/>
              </a:rPr>
              <a:t> percentil y/o índice de pulsatilidad de la arteria uterina media (PI) &gt; 95</a:t>
            </a:r>
            <a:r>
              <a:rPr lang="es-HN" sz="1100" baseline="30000" dirty="0">
                <a:latin typeface="Arial" panose="020B0604020202020204" pitchFamily="34" charset="0"/>
              </a:rPr>
              <a:t>th</a:t>
            </a:r>
            <a:r>
              <a:rPr lang="es-HN" sz="1100" dirty="0">
                <a:latin typeface="Arial" panose="020B0604020202020204" pitchFamily="34" charset="0"/>
              </a:rPr>
              <a:t> percentil)</a:t>
            </a:r>
            <a:r>
              <a:rPr lang="en-US" sz="1100" dirty="0">
                <a:latin typeface="Arial" panose="020B0604020202020204" pitchFamily="34" charset="0"/>
              </a:rPr>
              <a:t>. </a:t>
            </a:r>
          </a:p>
        </p:txBody>
      </p:sp>
      <p:cxnSp>
        <p:nvCxnSpPr>
          <p:cNvPr id="5" name="מחבר חץ ישר 4">
            <a:extLst>
              <a:ext uri="{FF2B5EF4-FFF2-40B4-BE49-F238E27FC236}">
                <a16:creationId xmlns:a16="http://schemas.microsoft.com/office/drawing/2014/main" id="{F150A6B7-BDCC-7649-8322-851187940B58}"/>
              </a:ext>
            </a:extLst>
          </p:cNvPr>
          <p:cNvCxnSpPr/>
          <p:nvPr/>
        </p:nvCxnSpPr>
        <p:spPr>
          <a:xfrm flipH="1">
            <a:off x="3200400" y="2780522"/>
            <a:ext cx="1222310" cy="22393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מחבר חץ ישר 21">
            <a:extLst>
              <a:ext uri="{FF2B5EF4-FFF2-40B4-BE49-F238E27FC236}">
                <a16:creationId xmlns:a16="http://schemas.microsoft.com/office/drawing/2014/main" id="{37269173-3D03-8F46-AB3C-DCA05BFF4415}"/>
              </a:ext>
            </a:extLst>
          </p:cNvPr>
          <p:cNvCxnSpPr>
            <a:cxnSpLocks/>
          </p:cNvCxnSpPr>
          <p:nvPr/>
        </p:nvCxnSpPr>
        <p:spPr>
          <a:xfrm>
            <a:off x="4733737" y="2783630"/>
            <a:ext cx="1222310" cy="22393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מחבר חץ ישר 22">
            <a:extLst>
              <a:ext uri="{FF2B5EF4-FFF2-40B4-BE49-F238E27FC236}">
                <a16:creationId xmlns:a16="http://schemas.microsoft.com/office/drawing/2014/main" id="{3BAC448F-1BB4-5346-9BA0-84481866A7D3}"/>
              </a:ext>
            </a:extLst>
          </p:cNvPr>
          <p:cNvCxnSpPr>
            <a:cxnSpLocks/>
          </p:cNvCxnSpPr>
          <p:nvPr/>
        </p:nvCxnSpPr>
        <p:spPr>
          <a:xfrm flipH="1">
            <a:off x="5956047" y="3589409"/>
            <a:ext cx="855300" cy="20137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מחבר חץ ישר 23">
            <a:extLst>
              <a:ext uri="{FF2B5EF4-FFF2-40B4-BE49-F238E27FC236}">
                <a16:creationId xmlns:a16="http://schemas.microsoft.com/office/drawing/2014/main" id="{35CFEB80-4DCF-D342-B704-BDC3AC877E6C}"/>
              </a:ext>
            </a:extLst>
          </p:cNvPr>
          <p:cNvCxnSpPr>
            <a:cxnSpLocks/>
          </p:cNvCxnSpPr>
          <p:nvPr/>
        </p:nvCxnSpPr>
        <p:spPr>
          <a:xfrm>
            <a:off x="7134811" y="3580489"/>
            <a:ext cx="855300" cy="20137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5B9D86C-818D-B24D-B5EB-9EFFDDBDD889}"/>
              </a:ext>
            </a:extLst>
          </p:cNvPr>
          <p:cNvSpPr txBox="1"/>
          <p:nvPr/>
        </p:nvSpPr>
        <p:spPr>
          <a:xfrm>
            <a:off x="5433850" y="3347466"/>
            <a:ext cx="3551629" cy="261610"/>
          </a:xfrm>
          <a:prstGeom prst="rect">
            <a:avLst/>
          </a:prstGeom>
          <a:noFill/>
        </p:spPr>
        <p:txBody>
          <a:bodyPr wrap="square" rtlCol="1">
            <a:spAutoFit/>
          </a:bodyPr>
          <a:lstStyle/>
          <a:p>
            <a:r>
              <a:rPr lang="es-HN" sz="1100" dirty="0"/>
              <a:t>(Feto estimado fetal y peso al nacer &lt; 10</a:t>
            </a:r>
            <a:r>
              <a:rPr lang="es-HN" sz="1100" baseline="30000" dirty="0"/>
              <a:t>mo</a:t>
            </a:r>
            <a:r>
              <a:rPr lang="es-HN" sz="1100" dirty="0"/>
              <a:t> percentil)</a:t>
            </a:r>
            <a:r>
              <a:rPr lang="en-US" sz="1000" dirty="0"/>
              <a:t> </a:t>
            </a:r>
          </a:p>
        </p:txBody>
      </p:sp>
      <p:sp>
        <p:nvSpPr>
          <p:cNvPr id="25" name="TextBox 24">
            <a:extLst>
              <a:ext uri="{FF2B5EF4-FFF2-40B4-BE49-F238E27FC236}">
                <a16:creationId xmlns:a16="http://schemas.microsoft.com/office/drawing/2014/main" id="{05B9D86C-818D-B24D-B5EB-9EFFDDBDD889}"/>
              </a:ext>
            </a:extLst>
          </p:cNvPr>
          <p:cNvSpPr txBox="1"/>
          <p:nvPr/>
        </p:nvSpPr>
        <p:spPr>
          <a:xfrm>
            <a:off x="1085990" y="3372769"/>
            <a:ext cx="3874688" cy="430887"/>
          </a:xfrm>
          <a:prstGeom prst="rect">
            <a:avLst/>
          </a:prstGeom>
          <a:noFill/>
        </p:spPr>
        <p:txBody>
          <a:bodyPr wrap="square" rtlCol="1">
            <a:spAutoFit/>
          </a:bodyPr>
          <a:lstStyle/>
          <a:p>
            <a:r>
              <a:rPr lang="es-HN" sz="1100" dirty="0"/>
              <a:t> (Embarazos de bajo riesgo sin complicaciones con peso al nacer &gt;10</a:t>
            </a:r>
            <a:r>
              <a:rPr lang="es-HN" sz="1100" baseline="30000" dirty="0"/>
              <a:t>mo</a:t>
            </a:r>
            <a:r>
              <a:rPr lang="es-HN" sz="1100" dirty="0"/>
              <a:t> percentil)</a:t>
            </a:r>
            <a:endParaRPr lang="es-HN" sz="1000" dirty="0"/>
          </a:p>
        </p:txBody>
      </p:sp>
    </p:spTree>
    <p:extLst>
      <p:ext uri="{BB962C8B-B14F-4D97-AF65-F5344CB8AC3E}">
        <p14:creationId xmlns:p14="http://schemas.microsoft.com/office/powerpoint/2010/main" val="141944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68263" y="166272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800" b="1" dirty="0">
                <a:solidFill>
                  <a:srgbClr val="000000"/>
                </a:solidFill>
                <a:effectLst>
                  <a:outerShdw blurRad="50800" dist="38100" dir="2700000" algn="tl" rotWithShape="0">
                    <a:prstClr val="black">
                      <a:alpha val="40000"/>
                    </a:prstClr>
                  </a:outerShdw>
                </a:effectLst>
              </a:rPr>
              <a:t>Resultados – Población en estudio</a:t>
            </a:r>
            <a:r>
              <a:rPr lang="en-US" sz="2800" b="1" dirty="0">
                <a:solidFill>
                  <a:srgbClr val="000000"/>
                </a:solidFill>
                <a:effectLst>
                  <a:outerShdw blurRad="50800" dist="38100" dir="2700000" algn="tl" rotWithShape="0">
                    <a:prstClr val="black">
                      <a:alpha val="40000"/>
                    </a:prstClr>
                  </a:outerShdw>
                </a:effectLst>
              </a:rPr>
              <a:t> </a:t>
            </a: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Box 5">
            <a:extLst>
              <a:ext uri="{FF2B5EF4-FFF2-40B4-BE49-F238E27FC236}">
                <a16:creationId xmlns:a16="http://schemas.microsoft.com/office/drawing/2014/main" id="{D3E82D7C-6A2C-8741-BC24-6F69198EB2B1}"/>
              </a:ext>
            </a:extLst>
          </p:cNvPr>
          <p:cNvSpPr txBox="1">
            <a:spLocks noChangeArrowheads="1"/>
          </p:cNvSpPr>
          <p:nvPr/>
        </p:nvSpPr>
        <p:spPr bwMode="auto">
          <a:xfrm>
            <a:off x="0" y="957294"/>
            <a:ext cx="9144000" cy="769441"/>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300" b="1" dirty="0">
                <a:solidFill>
                  <a:schemeClr val="bg1"/>
                </a:solidFill>
              </a:rPr>
              <a:t>Envejecimiento placentario prematuro en fetos de termino pequeños para edad gestacional y de crecimiento restringido</a:t>
            </a:r>
            <a:r>
              <a:rPr lang="en-US" sz="1600" b="1" dirty="0">
                <a:solidFill>
                  <a:schemeClr val="bg1"/>
                </a:solidFill>
              </a:rPr>
              <a:t> </a:t>
            </a:r>
            <a:endParaRPr lang="en-US" sz="1600" dirty="0">
              <a:solidFill>
                <a:schemeClr val="bg1"/>
              </a:solidFill>
            </a:endParaRPr>
          </a:p>
          <a:p>
            <a:pPr algn="ctr">
              <a:spcBef>
                <a:spcPct val="0"/>
              </a:spcBef>
              <a:buNone/>
            </a:pPr>
            <a:r>
              <a:rPr lang="en-US" sz="1400" i="1" dirty="0">
                <a:solidFill>
                  <a:schemeClr val="bg1"/>
                </a:solidFill>
              </a:rPr>
              <a:t>Paules </a:t>
            </a:r>
            <a:r>
              <a:rPr lang="it-IT" altLang="en-US" sz="1400" i="1" dirty="0">
                <a:solidFill>
                  <a:schemeClr val="bg1"/>
                </a:solidFill>
              </a:rPr>
              <a:t>et al., UOG 2019</a:t>
            </a:r>
            <a:endParaRPr lang="en-GB" altLang="it-IT" sz="1400" i="1" dirty="0">
              <a:solidFill>
                <a:schemeClr val="bg1"/>
              </a:solidFill>
            </a:endParaRPr>
          </a:p>
        </p:txBody>
      </p:sp>
      <p:pic>
        <p:nvPicPr>
          <p:cNvPr id="2" name="תמונה 1">
            <a:extLst>
              <a:ext uri="{FF2B5EF4-FFF2-40B4-BE49-F238E27FC236}">
                <a16:creationId xmlns:a16="http://schemas.microsoft.com/office/drawing/2014/main" id="{8BD327B1-568E-5144-A83C-5605D9A4A61B}"/>
              </a:ext>
            </a:extLst>
          </p:cNvPr>
          <p:cNvPicPr>
            <a:picLocks noChangeAspect="1"/>
          </p:cNvPicPr>
          <p:nvPr/>
        </p:nvPicPr>
        <p:blipFill rotWithShape="1">
          <a:blip r:embed="rId4"/>
          <a:srcRect t="7793"/>
          <a:stretch/>
        </p:blipFill>
        <p:spPr>
          <a:xfrm>
            <a:off x="256248" y="2298025"/>
            <a:ext cx="7336961" cy="4085890"/>
          </a:xfrm>
          <a:prstGeom prst="rect">
            <a:avLst/>
          </a:prstGeom>
        </p:spPr>
      </p:pic>
      <p:sp>
        <p:nvSpPr>
          <p:cNvPr id="16" name="מלבן 15">
            <a:extLst>
              <a:ext uri="{FF2B5EF4-FFF2-40B4-BE49-F238E27FC236}">
                <a16:creationId xmlns:a16="http://schemas.microsoft.com/office/drawing/2014/main" id="{3CDAE69D-C535-7842-B7ED-783F426D08CD}"/>
              </a:ext>
            </a:extLst>
          </p:cNvPr>
          <p:cNvSpPr/>
          <p:nvPr/>
        </p:nvSpPr>
        <p:spPr>
          <a:xfrm>
            <a:off x="1962365" y="3265552"/>
            <a:ext cx="5630844" cy="187504"/>
          </a:xfrm>
          <a:prstGeom prst="rect">
            <a:avLst/>
          </a:prstGeom>
          <a:noFill/>
          <a:ln w="412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2" name="TextBox 21">
            <a:extLst>
              <a:ext uri="{FF2B5EF4-FFF2-40B4-BE49-F238E27FC236}">
                <a16:creationId xmlns:a16="http://schemas.microsoft.com/office/drawing/2014/main" id="{34AA74ED-DB03-3B4C-846F-B08762155FB2}"/>
              </a:ext>
            </a:extLst>
          </p:cNvPr>
          <p:cNvSpPr txBox="1"/>
          <p:nvPr/>
        </p:nvSpPr>
        <p:spPr>
          <a:xfrm>
            <a:off x="7572661" y="2334601"/>
            <a:ext cx="1582082" cy="1015663"/>
          </a:xfrm>
          <a:prstGeom prst="rect">
            <a:avLst/>
          </a:prstGeom>
          <a:noFill/>
        </p:spPr>
        <p:txBody>
          <a:bodyPr wrap="square" rtlCol="1">
            <a:spAutoFit/>
          </a:bodyPr>
          <a:lstStyle/>
          <a:p>
            <a:r>
              <a:rPr lang="es-HN" sz="1200" dirty="0">
                <a:latin typeface="Arial" panose="020B0604020202020204" pitchFamily="34" charset="0"/>
              </a:rPr>
              <a:t>Alta prevalencia de fumadoras en embarazos con SGA y FGR comparada con controles.</a:t>
            </a:r>
            <a:r>
              <a:rPr lang="en-US" sz="1200" dirty="0">
                <a:latin typeface="Arial" panose="020B0604020202020204" pitchFamily="34" charset="0"/>
              </a:rPr>
              <a:t> </a:t>
            </a:r>
          </a:p>
        </p:txBody>
      </p:sp>
      <p:sp>
        <p:nvSpPr>
          <p:cNvPr id="23" name="TextBox 22">
            <a:extLst>
              <a:ext uri="{FF2B5EF4-FFF2-40B4-BE49-F238E27FC236}">
                <a16:creationId xmlns:a16="http://schemas.microsoft.com/office/drawing/2014/main" id="{77986993-121B-C94D-B0E0-1CAE3FD3A0F7}"/>
              </a:ext>
            </a:extLst>
          </p:cNvPr>
          <p:cNvSpPr txBox="1"/>
          <p:nvPr/>
        </p:nvSpPr>
        <p:spPr>
          <a:xfrm>
            <a:off x="7570951" y="3713135"/>
            <a:ext cx="1449760" cy="2970044"/>
          </a:xfrm>
          <a:prstGeom prst="rect">
            <a:avLst/>
          </a:prstGeom>
          <a:noFill/>
        </p:spPr>
        <p:txBody>
          <a:bodyPr wrap="square" rtlCol="1">
            <a:spAutoFit/>
          </a:bodyPr>
          <a:lstStyle/>
          <a:p>
            <a:r>
              <a:rPr lang="es-HN" sz="1100" dirty="0">
                <a:latin typeface="Arial" panose="020B0604020202020204" pitchFamily="34" charset="0"/>
              </a:rPr>
              <a:t>Casos de FGR mostraron parámetros Doppler </a:t>
            </a:r>
            <a:r>
              <a:rPr lang="es-HN" sz="1100" dirty="0" err="1">
                <a:latin typeface="Arial" panose="020B0604020202020204" pitchFamily="34" charset="0"/>
              </a:rPr>
              <a:t>fetoplacentarios</a:t>
            </a:r>
            <a:r>
              <a:rPr lang="es-HN" sz="1100" dirty="0">
                <a:latin typeface="Arial" panose="020B0604020202020204" pitchFamily="34" charset="0"/>
              </a:rPr>
              <a:t> significativamente peores cuando se compararon con casos y controles de SGA. Se observo una tendencia linear hacia empeoramiento que resulto con el aumento de la severidad de la condición.</a:t>
            </a:r>
            <a:endParaRPr lang="en-US" sz="1100" dirty="0">
              <a:latin typeface="Arial" panose="020B0604020202020204" pitchFamily="34" charset="0"/>
            </a:endParaRPr>
          </a:p>
        </p:txBody>
      </p:sp>
      <p:sp>
        <p:nvSpPr>
          <p:cNvPr id="25" name="מלבן 24">
            <a:extLst>
              <a:ext uri="{FF2B5EF4-FFF2-40B4-BE49-F238E27FC236}">
                <a16:creationId xmlns:a16="http://schemas.microsoft.com/office/drawing/2014/main" id="{B627B52D-14E3-7047-AEBB-F3C39CE9373D}"/>
              </a:ext>
            </a:extLst>
          </p:cNvPr>
          <p:cNvSpPr/>
          <p:nvPr/>
        </p:nvSpPr>
        <p:spPr>
          <a:xfrm>
            <a:off x="6236413" y="3707861"/>
            <a:ext cx="1365360" cy="85656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v</a:t>
            </a:r>
            <a:endParaRPr lang="he-IL" dirty="0"/>
          </a:p>
        </p:txBody>
      </p:sp>
      <p:sp>
        <p:nvSpPr>
          <p:cNvPr id="27" name="מלבן 26">
            <a:extLst>
              <a:ext uri="{FF2B5EF4-FFF2-40B4-BE49-F238E27FC236}">
                <a16:creationId xmlns:a16="http://schemas.microsoft.com/office/drawing/2014/main" id="{3BD08B14-4C81-C245-AB05-D092264F95CD}"/>
              </a:ext>
            </a:extLst>
          </p:cNvPr>
          <p:cNvSpPr/>
          <p:nvPr/>
        </p:nvSpPr>
        <p:spPr>
          <a:xfrm>
            <a:off x="7601773" y="2368254"/>
            <a:ext cx="1365360" cy="1108866"/>
          </a:xfrm>
          <a:prstGeom prst="rect">
            <a:avLst/>
          </a:prstGeom>
          <a:noFill/>
          <a:ln w="412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8" name="מלבן 27">
            <a:extLst>
              <a:ext uri="{FF2B5EF4-FFF2-40B4-BE49-F238E27FC236}">
                <a16:creationId xmlns:a16="http://schemas.microsoft.com/office/drawing/2014/main" id="{2F68DE21-1133-A343-A759-223A57D256C1}"/>
              </a:ext>
            </a:extLst>
          </p:cNvPr>
          <p:cNvSpPr/>
          <p:nvPr/>
        </p:nvSpPr>
        <p:spPr>
          <a:xfrm>
            <a:off x="7628562" y="3713135"/>
            <a:ext cx="1365360" cy="28997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1927673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1" y="1667139"/>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800" b="1" dirty="0">
                <a:solidFill>
                  <a:srgbClr val="000000"/>
                </a:solidFill>
                <a:effectLst>
                  <a:outerShdw blurRad="50800" dist="38100" dir="2700000" algn="tl" rotWithShape="0">
                    <a:prstClr val="black">
                      <a:alpha val="40000"/>
                    </a:prstClr>
                  </a:outerShdw>
                </a:effectLst>
              </a:rPr>
              <a:t>Resultados – Hallazgos</a:t>
            </a:r>
            <a:r>
              <a:rPr lang="en-GB" altLang="en-US" sz="2800" b="1" dirty="0">
                <a:solidFill>
                  <a:srgbClr val="000000"/>
                </a:solidFill>
                <a:effectLst>
                  <a:outerShdw blurRad="50800" dist="38100" dir="2700000" algn="tl" rotWithShape="0">
                    <a:prstClr val="black">
                      <a:alpha val="40000"/>
                    </a:prstClr>
                  </a:outerShdw>
                </a:effectLst>
              </a:rPr>
              <a:t> </a:t>
            </a:r>
            <a:r>
              <a:rPr lang="es-HN" sz="2800" b="1" dirty="0">
                <a:solidFill>
                  <a:srgbClr val="000000"/>
                </a:solidFill>
                <a:effectLst>
                  <a:outerShdw blurRad="50800" dist="38100" dir="2700000" algn="tl" rotWithShape="0">
                    <a:prstClr val="black">
                      <a:alpha val="40000"/>
                    </a:prstClr>
                  </a:outerShdw>
                </a:effectLst>
              </a:rPr>
              <a:t>placentarios</a:t>
            </a:r>
            <a:r>
              <a:rPr lang="en-US" sz="2800" b="1" dirty="0">
                <a:solidFill>
                  <a:srgbClr val="000000"/>
                </a:solidFill>
                <a:effectLst>
                  <a:outerShdw blurRad="50800" dist="38100" dir="2700000" algn="tl" rotWithShape="0">
                    <a:prstClr val="black">
                      <a:alpha val="40000"/>
                    </a:prstClr>
                  </a:outerShdw>
                </a:effectLst>
              </a:rPr>
              <a:t> </a:t>
            </a:r>
          </a:p>
        </p:txBody>
      </p:sp>
      <p:grpSp>
        <p:nvGrpSpPr>
          <p:cNvPr id="19" name="Group 2"/>
          <p:cNvGrpSpPr>
            <a:grpSpLocks/>
          </p:cNvGrpSpPr>
          <p:nvPr/>
        </p:nvGrpSpPr>
        <p:grpSpPr bwMode="auto">
          <a:xfrm>
            <a:off x="0" y="0"/>
            <a:ext cx="9144000" cy="923925"/>
            <a:chOff x="0" y="3755"/>
            <a:chExt cx="5760" cy="582"/>
          </a:xfrm>
        </p:grpSpPr>
        <p:pic>
          <p:nvPicPr>
            <p:cNvPr id="20"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Box 5">
            <a:extLst>
              <a:ext uri="{FF2B5EF4-FFF2-40B4-BE49-F238E27FC236}">
                <a16:creationId xmlns:a16="http://schemas.microsoft.com/office/drawing/2014/main" id="{1ADF06FC-9969-0745-B6AB-FF8FCE3A983D}"/>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300" b="1" dirty="0">
                <a:solidFill>
                  <a:schemeClr val="bg1"/>
                </a:solidFill>
              </a:rPr>
              <a:t>Envejecimiento placentario prematuro en fetos de termino pequeños para edad gestacional y de crecimiento restringido</a:t>
            </a:r>
            <a:r>
              <a:rPr lang="en-US" sz="1400" b="1" dirty="0">
                <a:solidFill>
                  <a:schemeClr val="bg1"/>
                </a:solidFill>
              </a:rPr>
              <a:t> </a:t>
            </a:r>
            <a:endParaRPr lang="en-US" sz="1400" dirty="0">
              <a:solidFill>
                <a:schemeClr val="bg1"/>
              </a:solidFill>
            </a:endParaRPr>
          </a:p>
          <a:p>
            <a:pPr algn="ctr">
              <a:spcBef>
                <a:spcPct val="0"/>
              </a:spcBef>
              <a:buNone/>
            </a:pPr>
            <a:r>
              <a:rPr lang="en-US" sz="1400" i="1" dirty="0" err="1">
                <a:solidFill>
                  <a:schemeClr val="bg1"/>
                </a:solidFill>
              </a:rPr>
              <a:t>Paules</a:t>
            </a:r>
            <a:r>
              <a:rPr lang="en-US" sz="1400" i="1" dirty="0">
                <a:solidFill>
                  <a:schemeClr val="bg1"/>
                </a:solidFill>
              </a:rPr>
              <a:t> </a:t>
            </a:r>
            <a:r>
              <a:rPr lang="it-IT" altLang="en-US" sz="1400" i="1" dirty="0">
                <a:solidFill>
                  <a:schemeClr val="bg1"/>
                </a:solidFill>
              </a:rPr>
              <a:t>et al., UOG 2019</a:t>
            </a:r>
            <a:endParaRPr lang="en-GB" altLang="it-IT" sz="1400" i="1" dirty="0">
              <a:solidFill>
                <a:schemeClr val="bg1"/>
              </a:solidFill>
            </a:endParaRPr>
          </a:p>
        </p:txBody>
      </p:sp>
      <p:grpSp>
        <p:nvGrpSpPr>
          <p:cNvPr id="4" name="Group 3"/>
          <p:cNvGrpSpPr/>
          <p:nvPr/>
        </p:nvGrpSpPr>
        <p:grpSpPr>
          <a:xfrm>
            <a:off x="1789726" y="2237859"/>
            <a:ext cx="6724944" cy="4167838"/>
            <a:chOff x="2619910" y="2731168"/>
            <a:chExt cx="6724944" cy="4167838"/>
          </a:xfrm>
        </p:grpSpPr>
        <p:sp>
          <p:nvSpPr>
            <p:cNvPr id="22" name="מלבן 21">
              <a:extLst>
                <a:ext uri="{FF2B5EF4-FFF2-40B4-BE49-F238E27FC236}">
                  <a16:creationId xmlns:a16="http://schemas.microsoft.com/office/drawing/2014/main" id="{6E4CF360-1A92-FA4F-B9DD-D5200AD3D521}"/>
                </a:ext>
              </a:extLst>
            </p:cNvPr>
            <p:cNvSpPr/>
            <p:nvPr/>
          </p:nvSpPr>
          <p:spPr>
            <a:xfrm>
              <a:off x="6754402" y="4983883"/>
              <a:ext cx="2570077" cy="1915123"/>
            </a:xfrm>
            <a:prstGeom prst="rect">
              <a:avLst/>
            </a:prstGeom>
            <a:noFill/>
            <a:ln w="412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3" name="Group 2"/>
            <p:cNvGrpSpPr/>
            <p:nvPr/>
          </p:nvGrpSpPr>
          <p:grpSpPr>
            <a:xfrm>
              <a:off x="2619910" y="2731168"/>
              <a:ext cx="6724944" cy="4167838"/>
              <a:chOff x="2619910" y="2743200"/>
              <a:chExt cx="6724944" cy="4167838"/>
            </a:xfrm>
          </p:grpSpPr>
          <p:pic>
            <p:nvPicPr>
              <p:cNvPr id="2" name="תמונה 1">
                <a:extLst>
                  <a:ext uri="{FF2B5EF4-FFF2-40B4-BE49-F238E27FC236}">
                    <a16:creationId xmlns:a16="http://schemas.microsoft.com/office/drawing/2014/main" id="{AE5CC31F-3CA2-6548-A15E-BB0726F0FC54}"/>
                  </a:ext>
                </a:extLst>
              </p:cNvPr>
              <p:cNvPicPr>
                <a:picLocks noChangeAspect="1"/>
              </p:cNvPicPr>
              <p:nvPr/>
            </p:nvPicPr>
            <p:blipFill rotWithShape="1">
              <a:blip r:embed="rId4"/>
              <a:srcRect t="14302"/>
              <a:stretch/>
            </p:blipFill>
            <p:spPr>
              <a:xfrm>
                <a:off x="2619910" y="2743200"/>
                <a:ext cx="4058292" cy="4083343"/>
              </a:xfrm>
              <a:prstGeom prst="rect">
                <a:avLst/>
              </a:prstGeom>
            </p:spPr>
          </p:pic>
          <p:sp>
            <p:nvSpPr>
              <p:cNvPr id="6" name="מלבן 5">
                <a:extLst>
                  <a:ext uri="{FF2B5EF4-FFF2-40B4-BE49-F238E27FC236}">
                    <a16:creationId xmlns:a16="http://schemas.microsoft.com/office/drawing/2014/main" id="{425BB422-DC47-E84C-85AC-A551399AA489}"/>
                  </a:ext>
                </a:extLst>
              </p:cNvPr>
              <p:cNvSpPr/>
              <p:nvPr/>
            </p:nvSpPr>
            <p:spPr>
              <a:xfrm>
                <a:off x="6768877" y="3486414"/>
                <a:ext cx="2334209" cy="1384995"/>
              </a:xfrm>
              <a:prstGeom prst="rect">
                <a:avLst/>
              </a:prstGeom>
              <a:ln>
                <a:noFill/>
              </a:ln>
            </p:spPr>
            <p:txBody>
              <a:bodyPr wrap="square">
                <a:spAutoFit/>
              </a:bodyPr>
              <a:lstStyle/>
              <a:p>
                <a:r>
                  <a:rPr lang="es-HN" sz="1200" dirty="0">
                    <a:latin typeface="Arial" panose="020B0604020202020204" pitchFamily="34" charset="0"/>
                  </a:rPr>
                  <a:t>Peso placentario, longitud y grosor fueron menores en fetos pequeños con controles, con una tendencia linear significativa a través de los grupos a medida que la severidad es incrementada. </a:t>
                </a:r>
              </a:p>
            </p:txBody>
          </p:sp>
          <p:sp>
            <p:nvSpPr>
              <p:cNvPr id="17" name="מלבן 16">
                <a:extLst>
                  <a:ext uri="{FF2B5EF4-FFF2-40B4-BE49-F238E27FC236}">
                    <a16:creationId xmlns:a16="http://schemas.microsoft.com/office/drawing/2014/main" id="{9CE3E0CD-1CE9-354A-A62E-7727386D6D4E}"/>
                  </a:ext>
                </a:extLst>
              </p:cNvPr>
              <p:cNvSpPr/>
              <p:nvPr/>
            </p:nvSpPr>
            <p:spPr>
              <a:xfrm>
                <a:off x="6824860" y="3502128"/>
                <a:ext cx="2383379" cy="136928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v</a:t>
                </a:r>
                <a:endParaRPr lang="he-IL" dirty="0"/>
              </a:p>
            </p:txBody>
          </p:sp>
          <p:sp>
            <p:nvSpPr>
              <p:cNvPr id="18" name="מלבן 17">
                <a:extLst>
                  <a:ext uri="{FF2B5EF4-FFF2-40B4-BE49-F238E27FC236}">
                    <a16:creationId xmlns:a16="http://schemas.microsoft.com/office/drawing/2014/main" id="{09CFF8D9-5A5A-0D4E-992E-C4553BCE6979}"/>
                  </a:ext>
                </a:extLst>
              </p:cNvPr>
              <p:cNvSpPr/>
              <p:nvPr/>
            </p:nvSpPr>
            <p:spPr>
              <a:xfrm>
                <a:off x="5812971" y="3486414"/>
                <a:ext cx="921214" cy="136928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V </a:t>
                </a:r>
                <a:endParaRPr lang="he-IL" dirty="0"/>
              </a:p>
            </p:txBody>
          </p:sp>
          <p:sp>
            <p:nvSpPr>
              <p:cNvPr id="7" name="מלבן 6">
                <a:extLst>
                  <a:ext uri="{FF2B5EF4-FFF2-40B4-BE49-F238E27FC236}">
                    <a16:creationId xmlns:a16="http://schemas.microsoft.com/office/drawing/2014/main" id="{6147D01D-0E3F-B14C-809F-C73AEA7E1AC2}"/>
                  </a:ext>
                </a:extLst>
              </p:cNvPr>
              <p:cNvSpPr/>
              <p:nvPr/>
            </p:nvSpPr>
            <p:spPr>
              <a:xfrm>
                <a:off x="6774778" y="4972046"/>
                <a:ext cx="2570076" cy="1938992"/>
              </a:xfrm>
              <a:prstGeom prst="rect">
                <a:avLst/>
              </a:prstGeom>
            </p:spPr>
            <p:txBody>
              <a:bodyPr wrap="square">
                <a:spAutoFit/>
              </a:bodyPr>
              <a:lstStyle/>
              <a:p>
                <a:r>
                  <a:rPr lang="es-HN" sz="1200" dirty="0">
                    <a:latin typeface="Arial" panose="020B0604020202020204" pitchFamily="34" charset="0"/>
                  </a:rPr>
                  <a:t>La prevalencia de lesiones histopatológicas fue similar entre los grupos de estudio, con una tendencia no significativa hacia tasas de aumento de mala perfusión materna y lesiones inmunes en embarazos complicados por FGR cuando se compararon con los controles y aquellos complicados por SGA. </a:t>
                </a:r>
              </a:p>
            </p:txBody>
          </p:sp>
          <p:sp>
            <p:nvSpPr>
              <p:cNvPr id="23" name="מלבן 22">
                <a:extLst>
                  <a:ext uri="{FF2B5EF4-FFF2-40B4-BE49-F238E27FC236}">
                    <a16:creationId xmlns:a16="http://schemas.microsoft.com/office/drawing/2014/main" id="{B023376B-014B-2048-97D3-38180422ECBF}"/>
                  </a:ext>
                </a:extLst>
              </p:cNvPr>
              <p:cNvSpPr/>
              <p:nvPr/>
            </p:nvSpPr>
            <p:spPr>
              <a:xfrm>
                <a:off x="4245429" y="5398167"/>
                <a:ext cx="2488755" cy="926731"/>
              </a:xfrm>
              <a:prstGeom prst="rect">
                <a:avLst/>
              </a:prstGeom>
              <a:noFill/>
              <a:ln w="412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grpSp>
    </p:spTree>
    <p:extLst>
      <p:ext uri="{BB962C8B-B14F-4D97-AF65-F5344CB8AC3E}">
        <p14:creationId xmlns:p14="http://schemas.microsoft.com/office/powerpoint/2010/main" val="460647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a:spLocks/>
          </p:cNvSpPr>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4" name="Rectangle 8"/>
          <p:cNvSpPr>
            <a:spLocks noChangeArrowheads="1"/>
          </p:cNvSpPr>
          <p:nvPr/>
        </p:nvSpPr>
        <p:spPr bwMode="auto">
          <a:xfrm>
            <a:off x="-96098" y="1660168"/>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800" b="1" dirty="0">
                <a:solidFill>
                  <a:srgbClr val="000000"/>
                </a:solidFill>
                <a:effectLst>
                  <a:outerShdw blurRad="50800" dist="38100" dir="2700000" algn="tl" rotWithShape="0">
                    <a:prstClr val="black">
                      <a:alpha val="40000"/>
                    </a:prstClr>
                  </a:outerShdw>
                </a:effectLst>
              </a:rPr>
              <a:t>Resultados</a:t>
            </a:r>
            <a:r>
              <a:rPr lang="en-GB" altLang="en-US" sz="2800" b="1" dirty="0">
                <a:solidFill>
                  <a:srgbClr val="000000"/>
                </a:solidFill>
                <a:effectLst>
                  <a:outerShdw blurRad="50800" dist="38100" dir="2700000" algn="tl" rotWithShape="0">
                    <a:prstClr val="black">
                      <a:alpha val="40000"/>
                    </a:prstClr>
                  </a:outerShdw>
                </a:effectLst>
              </a:rPr>
              <a:t> – </a:t>
            </a:r>
            <a:r>
              <a:rPr lang="es-HN" altLang="en-US" sz="2800" b="1" dirty="0">
                <a:solidFill>
                  <a:srgbClr val="000000"/>
                </a:solidFill>
                <a:effectLst>
                  <a:outerShdw blurRad="50800" dist="38100" dir="2700000" algn="tl" rotWithShape="0">
                    <a:prstClr val="black">
                      <a:alpha val="40000"/>
                    </a:prstClr>
                  </a:outerShdw>
                </a:effectLst>
              </a:rPr>
              <a:t>Envejecimiento placentario</a:t>
            </a:r>
            <a:r>
              <a:rPr lang="en-GB" altLang="en-US" sz="2800" b="1" dirty="0">
                <a:solidFill>
                  <a:srgbClr val="000000"/>
                </a:solidFill>
                <a:effectLst>
                  <a:outerShdw blurRad="50800" dist="38100" dir="2700000" algn="tl" rotWithShape="0">
                    <a:prstClr val="black">
                      <a:alpha val="40000"/>
                    </a:prstClr>
                  </a:outerShdw>
                </a:effectLst>
              </a:rPr>
              <a:t> </a:t>
            </a:r>
            <a:r>
              <a:rPr lang="es-HN" altLang="en-US" sz="2800" b="1" dirty="0">
                <a:solidFill>
                  <a:srgbClr val="000000"/>
                </a:solidFill>
                <a:effectLst>
                  <a:outerShdw blurRad="50800" dist="38100" dir="2700000" algn="tl" rotWithShape="0">
                    <a:prstClr val="black">
                      <a:alpha val="40000"/>
                    </a:prstClr>
                  </a:outerShdw>
                </a:effectLst>
              </a:rPr>
              <a:t>y apoptosis</a:t>
            </a:r>
            <a:endParaRPr lang="es-HN" sz="2800" b="1" dirty="0">
              <a:solidFill>
                <a:srgbClr val="000000"/>
              </a:solidFill>
              <a:effectLst>
                <a:outerShdw blurRad="50800" dist="38100" dir="2700000" algn="tl" rotWithShape="0">
                  <a:prstClr val="black">
                    <a:alpha val="40000"/>
                  </a:prstClr>
                </a:outerShdw>
              </a:effectLst>
            </a:endParaRP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 Box 5">
            <a:extLst>
              <a:ext uri="{FF2B5EF4-FFF2-40B4-BE49-F238E27FC236}">
                <a16:creationId xmlns:a16="http://schemas.microsoft.com/office/drawing/2014/main" id="{8A8CC78B-EF36-6C40-A1AB-24E398FDC6C0}"/>
              </a:ext>
            </a:extLst>
          </p:cNvPr>
          <p:cNvSpPr txBox="1">
            <a:spLocks noChangeArrowheads="1"/>
          </p:cNvSpPr>
          <p:nvPr/>
        </p:nvSpPr>
        <p:spPr bwMode="auto">
          <a:xfrm>
            <a:off x="0" y="957294"/>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300" b="1" dirty="0">
                <a:solidFill>
                  <a:schemeClr val="bg1"/>
                </a:solidFill>
              </a:rPr>
              <a:t>Envejecimiento placentario prematuro en fetos de termino pequeños para edad gestacional y de crecimiento restringido</a:t>
            </a:r>
            <a:r>
              <a:rPr lang="en-US" sz="1300" b="1" dirty="0">
                <a:solidFill>
                  <a:schemeClr val="bg1"/>
                </a:solidFill>
              </a:rPr>
              <a:t> </a:t>
            </a:r>
            <a:endParaRPr lang="en-US" sz="1300" dirty="0">
              <a:solidFill>
                <a:schemeClr val="bg1"/>
              </a:solidFill>
            </a:endParaRPr>
          </a:p>
          <a:p>
            <a:pPr algn="ctr">
              <a:spcBef>
                <a:spcPct val="0"/>
              </a:spcBef>
              <a:buNone/>
            </a:pPr>
            <a:r>
              <a:rPr lang="en-US" sz="1400" i="1" dirty="0">
                <a:solidFill>
                  <a:schemeClr val="bg1"/>
                </a:solidFill>
              </a:rPr>
              <a:t>Paules </a:t>
            </a:r>
            <a:r>
              <a:rPr lang="it-IT" altLang="en-US" sz="1400" i="1" dirty="0">
                <a:solidFill>
                  <a:schemeClr val="bg1"/>
                </a:solidFill>
              </a:rPr>
              <a:t>et al., UOG 2019</a:t>
            </a:r>
            <a:endParaRPr lang="en-GB" altLang="it-IT" sz="1400" i="1" dirty="0">
              <a:solidFill>
                <a:schemeClr val="bg1"/>
              </a:solidFill>
            </a:endParaRPr>
          </a:p>
        </p:txBody>
      </p:sp>
      <p:sp>
        <p:nvSpPr>
          <p:cNvPr id="7" name="מלבן 6">
            <a:extLst>
              <a:ext uri="{FF2B5EF4-FFF2-40B4-BE49-F238E27FC236}">
                <a16:creationId xmlns:a16="http://schemas.microsoft.com/office/drawing/2014/main" id="{A1A779B2-AD7F-0145-AC60-B7F0CCC63EC0}"/>
              </a:ext>
            </a:extLst>
          </p:cNvPr>
          <p:cNvSpPr/>
          <p:nvPr/>
        </p:nvSpPr>
        <p:spPr>
          <a:xfrm>
            <a:off x="4757726" y="5968333"/>
            <a:ext cx="3435803" cy="938719"/>
          </a:xfrm>
          <a:prstGeom prst="rect">
            <a:avLst/>
          </a:prstGeom>
        </p:spPr>
        <p:txBody>
          <a:bodyPr wrap="square">
            <a:spAutoFit/>
          </a:bodyPr>
          <a:lstStyle/>
          <a:p>
            <a:r>
              <a:rPr lang="es-HN" sz="1100" dirty="0">
                <a:latin typeface="Arial" panose="020B0604020202020204" pitchFamily="34" charset="0"/>
              </a:rPr>
              <a:t>Tendencias lineares significativas hacia le expresión de RNA del SIRT1, actividad de telomerasa y longitud de </a:t>
            </a:r>
            <a:r>
              <a:rPr lang="es-HN" sz="1100" dirty="0" err="1">
                <a:latin typeface="Arial" panose="020B0604020202020204" pitchFamily="34" charset="0"/>
              </a:rPr>
              <a:t>telomero</a:t>
            </a:r>
            <a:r>
              <a:rPr lang="es-HN" sz="1100" dirty="0">
                <a:latin typeface="Arial" panose="020B0604020202020204" pitchFamily="34" charset="0"/>
              </a:rPr>
              <a:t>, y actividad mayor de Caspasa-9, se observaron con el aumento de la severidad de la condición</a:t>
            </a:r>
            <a:r>
              <a:rPr lang="en-US" sz="1100" dirty="0">
                <a:latin typeface="Arial" panose="020B0604020202020204" pitchFamily="34" charset="0"/>
              </a:rPr>
              <a:t>. </a:t>
            </a:r>
          </a:p>
        </p:txBody>
      </p:sp>
      <p:sp>
        <p:nvSpPr>
          <p:cNvPr id="23" name="מלבן 22">
            <a:extLst>
              <a:ext uri="{FF2B5EF4-FFF2-40B4-BE49-F238E27FC236}">
                <a16:creationId xmlns:a16="http://schemas.microsoft.com/office/drawing/2014/main" id="{47E2A89F-6A32-3E44-941F-6A1E6F422C12}"/>
              </a:ext>
            </a:extLst>
          </p:cNvPr>
          <p:cNvSpPr/>
          <p:nvPr/>
        </p:nvSpPr>
        <p:spPr>
          <a:xfrm>
            <a:off x="4773968" y="5991298"/>
            <a:ext cx="3431233" cy="871948"/>
          </a:xfrm>
          <a:prstGeom prst="rect">
            <a:avLst/>
          </a:prstGeom>
          <a:noFill/>
          <a:ln w="412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v</a:t>
            </a:r>
            <a:endParaRPr lang="he-IL" dirty="0"/>
          </a:p>
        </p:txBody>
      </p:sp>
      <p:grpSp>
        <p:nvGrpSpPr>
          <p:cNvPr id="5" name="Group 4"/>
          <p:cNvGrpSpPr/>
          <p:nvPr/>
        </p:nvGrpSpPr>
        <p:grpSpPr>
          <a:xfrm>
            <a:off x="153248" y="2203733"/>
            <a:ext cx="8990752" cy="3776409"/>
            <a:chOff x="153248" y="2287957"/>
            <a:chExt cx="8990752" cy="3776409"/>
          </a:xfrm>
        </p:grpSpPr>
        <p:grpSp>
          <p:nvGrpSpPr>
            <p:cNvPr id="3" name="Group 2"/>
            <p:cNvGrpSpPr/>
            <p:nvPr/>
          </p:nvGrpSpPr>
          <p:grpSpPr>
            <a:xfrm>
              <a:off x="153248" y="2287957"/>
              <a:ext cx="8990752" cy="3776409"/>
              <a:chOff x="153248" y="2287957"/>
              <a:chExt cx="8990752" cy="3776409"/>
            </a:xfrm>
          </p:grpSpPr>
          <p:pic>
            <p:nvPicPr>
              <p:cNvPr id="2" name="תמונה 1">
                <a:extLst>
                  <a:ext uri="{FF2B5EF4-FFF2-40B4-BE49-F238E27FC236}">
                    <a16:creationId xmlns:a16="http://schemas.microsoft.com/office/drawing/2014/main" id="{3EA51D9C-8883-2448-828E-C0FCAE1CF0F4}"/>
                  </a:ext>
                </a:extLst>
              </p:cNvPr>
              <p:cNvPicPr>
                <a:picLocks noChangeAspect="1"/>
              </p:cNvPicPr>
              <p:nvPr/>
            </p:nvPicPr>
            <p:blipFill rotWithShape="1">
              <a:blip r:embed="rId4"/>
              <a:srcRect t="8731"/>
              <a:stretch/>
            </p:blipFill>
            <p:spPr>
              <a:xfrm>
                <a:off x="153248" y="2707105"/>
                <a:ext cx="7259922" cy="3056149"/>
              </a:xfrm>
              <a:prstGeom prst="rect">
                <a:avLst/>
              </a:prstGeom>
            </p:spPr>
          </p:pic>
          <p:sp>
            <p:nvSpPr>
              <p:cNvPr id="4" name="מלבן 3">
                <a:extLst>
                  <a:ext uri="{FF2B5EF4-FFF2-40B4-BE49-F238E27FC236}">
                    <a16:creationId xmlns:a16="http://schemas.microsoft.com/office/drawing/2014/main" id="{76F679BD-5F2E-5249-A34B-B5F6ACFF87AC}"/>
                  </a:ext>
                </a:extLst>
              </p:cNvPr>
              <p:cNvSpPr/>
              <p:nvPr/>
            </p:nvSpPr>
            <p:spPr>
              <a:xfrm>
                <a:off x="7511143" y="2287957"/>
                <a:ext cx="1632857" cy="2431435"/>
              </a:xfrm>
              <a:prstGeom prst="rect">
                <a:avLst/>
              </a:prstGeom>
            </p:spPr>
            <p:txBody>
              <a:bodyPr wrap="square">
                <a:spAutoFit/>
              </a:bodyPr>
              <a:lstStyle/>
              <a:p>
                <a:r>
                  <a:rPr lang="es-HN" sz="1000" dirty="0">
                    <a:latin typeface="Arial" panose="020B0604020202020204" pitchFamily="34" charset="0"/>
                  </a:rPr>
                  <a:t>Cuando se compara con fetos de crecimiento normal, ambos casos SGA y FGR presentaron signos de aceleración en la senescencia placentaria:</a:t>
                </a:r>
              </a:p>
              <a:p>
                <a:r>
                  <a:rPr lang="es-HN" sz="1000" dirty="0">
                    <a:latin typeface="Arial" panose="020B0604020202020204" pitchFamily="34" charset="0"/>
                  </a:rPr>
                  <a:t>Reducción en la expresión de RNA del SIRT1, baja actividad de telomerasa, telómeros cortos y aumento de la expresión de RNA del p53.</a:t>
                </a:r>
                <a:r>
                  <a:rPr lang="en-US" sz="1000" dirty="0">
                    <a:latin typeface="Arial" panose="020B0604020202020204" pitchFamily="34" charset="0"/>
                  </a:rPr>
                  <a:t> </a:t>
                </a:r>
              </a:p>
              <a:p>
                <a:endParaRPr lang="en-US" sz="1200" dirty="0">
                  <a:latin typeface="Arial" panose="020B0604020202020204" pitchFamily="34" charset="0"/>
                </a:endParaRPr>
              </a:p>
            </p:txBody>
          </p:sp>
          <p:sp>
            <p:nvSpPr>
              <p:cNvPr id="22" name="מלבן 21">
                <a:extLst>
                  <a:ext uri="{FF2B5EF4-FFF2-40B4-BE49-F238E27FC236}">
                    <a16:creationId xmlns:a16="http://schemas.microsoft.com/office/drawing/2014/main" id="{B03D193A-2BCF-B541-9570-D6DE25D75FFD}"/>
                  </a:ext>
                </a:extLst>
              </p:cNvPr>
              <p:cNvSpPr/>
              <p:nvPr/>
            </p:nvSpPr>
            <p:spPr>
              <a:xfrm>
                <a:off x="7511143" y="2296670"/>
                <a:ext cx="1613316" cy="2233698"/>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מלבן 8">
                <a:extLst>
                  <a:ext uri="{FF2B5EF4-FFF2-40B4-BE49-F238E27FC236}">
                    <a16:creationId xmlns:a16="http://schemas.microsoft.com/office/drawing/2014/main" id="{3BB059BA-B6E7-C743-8E04-DAB03018BE72}"/>
                  </a:ext>
                </a:extLst>
              </p:cNvPr>
              <p:cNvSpPr/>
              <p:nvPr/>
            </p:nvSpPr>
            <p:spPr>
              <a:xfrm>
                <a:off x="7489372" y="4587038"/>
                <a:ext cx="1558530" cy="1477328"/>
              </a:xfrm>
              <a:prstGeom prst="rect">
                <a:avLst/>
              </a:prstGeom>
            </p:spPr>
            <p:txBody>
              <a:bodyPr wrap="square">
                <a:spAutoFit/>
              </a:bodyPr>
              <a:lstStyle/>
              <a:p>
                <a:r>
                  <a:rPr lang="es-HN" sz="1000" dirty="0">
                    <a:latin typeface="Arial" panose="020B0604020202020204" pitchFamily="34" charset="0"/>
                  </a:rPr>
                  <a:t>Comparado con los controles, los casos de FGR También presentaron signos de aumento de apoptosis que se refleja por el aumento de RNA del CASP3 y expresión de RNA del CASP9. </a:t>
                </a:r>
              </a:p>
            </p:txBody>
          </p:sp>
          <p:sp>
            <p:nvSpPr>
              <p:cNvPr id="24" name="מלבן 23">
                <a:extLst>
                  <a:ext uri="{FF2B5EF4-FFF2-40B4-BE49-F238E27FC236}">
                    <a16:creationId xmlns:a16="http://schemas.microsoft.com/office/drawing/2014/main" id="{ABE54E56-E4CB-0C4C-8A24-B968F92EBAF8}"/>
                  </a:ext>
                </a:extLst>
              </p:cNvPr>
              <p:cNvSpPr/>
              <p:nvPr/>
            </p:nvSpPr>
            <p:spPr>
              <a:xfrm>
                <a:off x="6825342" y="3124200"/>
                <a:ext cx="666260" cy="315686"/>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5" name="מלבן 24">
                <a:extLst>
                  <a:ext uri="{FF2B5EF4-FFF2-40B4-BE49-F238E27FC236}">
                    <a16:creationId xmlns:a16="http://schemas.microsoft.com/office/drawing/2014/main" id="{11ED8E97-F512-1045-AF7A-646EFFF776D0}"/>
                  </a:ext>
                </a:extLst>
              </p:cNvPr>
              <p:cNvSpPr/>
              <p:nvPr/>
            </p:nvSpPr>
            <p:spPr>
              <a:xfrm>
                <a:off x="6823112" y="3596274"/>
                <a:ext cx="666260" cy="157843"/>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7" name="מלבן 26">
                <a:extLst>
                  <a:ext uri="{FF2B5EF4-FFF2-40B4-BE49-F238E27FC236}">
                    <a16:creationId xmlns:a16="http://schemas.microsoft.com/office/drawing/2014/main" id="{630F2AB8-57E6-A546-9D15-D8D7C9C5C3BD}"/>
                  </a:ext>
                </a:extLst>
              </p:cNvPr>
              <p:cNvSpPr/>
              <p:nvPr/>
            </p:nvSpPr>
            <p:spPr>
              <a:xfrm>
                <a:off x="6823112" y="4086130"/>
                <a:ext cx="666260" cy="157843"/>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8" name="מלבן 27">
                <a:extLst>
                  <a:ext uri="{FF2B5EF4-FFF2-40B4-BE49-F238E27FC236}">
                    <a16:creationId xmlns:a16="http://schemas.microsoft.com/office/drawing/2014/main" id="{943564CF-735F-8246-A926-40341BB52811}"/>
                  </a:ext>
                </a:extLst>
              </p:cNvPr>
              <p:cNvSpPr/>
              <p:nvPr/>
            </p:nvSpPr>
            <p:spPr>
              <a:xfrm>
                <a:off x="6792060" y="4562752"/>
                <a:ext cx="666260" cy="315686"/>
              </a:xfrm>
              <a:prstGeom prst="rect">
                <a:avLst/>
              </a:prstGeom>
              <a:noFill/>
              <a:ln w="412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29" name="מלבן 28">
              <a:extLst>
                <a:ext uri="{FF2B5EF4-FFF2-40B4-BE49-F238E27FC236}">
                  <a16:creationId xmlns:a16="http://schemas.microsoft.com/office/drawing/2014/main" id="{FFB2655B-478E-794B-B3FF-711C2B890212}"/>
                </a:ext>
              </a:extLst>
            </p:cNvPr>
            <p:cNvSpPr/>
            <p:nvPr/>
          </p:nvSpPr>
          <p:spPr>
            <a:xfrm>
              <a:off x="7458320" y="4556241"/>
              <a:ext cx="1644368" cy="1445063"/>
            </a:xfrm>
            <a:prstGeom prst="rect">
              <a:avLst/>
            </a:prstGeom>
            <a:noFill/>
            <a:ln w="412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v</a:t>
              </a:r>
              <a:endParaRPr lang="he-IL" dirty="0"/>
            </a:p>
          </p:txBody>
        </p:sp>
      </p:grpSp>
    </p:spTree>
    <p:extLst>
      <p:ext uri="{BB962C8B-B14F-4D97-AF65-F5344CB8AC3E}">
        <p14:creationId xmlns:p14="http://schemas.microsoft.com/office/powerpoint/2010/main" val="184978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grpSp>
        <p:nvGrpSpPr>
          <p:cNvPr id="25" name="Group 2"/>
          <p:cNvGrpSpPr>
            <a:grpSpLocks/>
          </p:cNvGrpSpPr>
          <p:nvPr/>
        </p:nvGrpSpPr>
        <p:grpSpPr bwMode="auto">
          <a:xfrm>
            <a:off x="0" y="0"/>
            <a:ext cx="9144000" cy="923925"/>
            <a:chOff x="0" y="3755"/>
            <a:chExt cx="5760" cy="582"/>
          </a:xfrm>
        </p:grpSpPr>
        <p:pic>
          <p:nvPicPr>
            <p:cNvPr id="26"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C51BB7E4-9A10-D845-AF22-C692A896CE2F}"/>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300" b="1" dirty="0">
                <a:solidFill>
                  <a:schemeClr val="bg1"/>
                </a:solidFill>
              </a:rPr>
              <a:t>Envejecimiento placentario prematuro en fetos de termino pequeños para edad gestacional y de crecimiento restringido</a:t>
            </a:r>
            <a:r>
              <a:rPr lang="en-US" sz="1400" b="1" dirty="0">
                <a:solidFill>
                  <a:schemeClr val="bg1"/>
                </a:solidFill>
              </a:rPr>
              <a:t> </a:t>
            </a:r>
            <a:endParaRPr lang="en-US" sz="1400" dirty="0">
              <a:solidFill>
                <a:schemeClr val="bg1"/>
              </a:solidFill>
            </a:endParaRPr>
          </a:p>
          <a:p>
            <a:pPr algn="ctr">
              <a:spcBef>
                <a:spcPct val="0"/>
              </a:spcBef>
              <a:buNone/>
            </a:pPr>
            <a:r>
              <a:rPr lang="en-US" sz="1400" i="1" dirty="0">
                <a:solidFill>
                  <a:schemeClr val="bg1"/>
                </a:solidFill>
              </a:rPr>
              <a:t>Paules </a:t>
            </a:r>
            <a:r>
              <a:rPr lang="it-IT" altLang="en-US" sz="1400" i="1" dirty="0">
                <a:solidFill>
                  <a:schemeClr val="bg1"/>
                </a:solidFill>
              </a:rPr>
              <a:t>et al., UOG 2019</a:t>
            </a:r>
            <a:endParaRPr lang="en-GB" altLang="it-IT" sz="1400" i="1" dirty="0">
              <a:solidFill>
                <a:schemeClr val="bg1"/>
              </a:solidFill>
            </a:endParaRPr>
          </a:p>
        </p:txBody>
      </p:sp>
      <p:sp>
        <p:nvSpPr>
          <p:cNvPr id="13" name="Rectangle 8">
            <a:extLst>
              <a:ext uri="{FF2B5EF4-FFF2-40B4-BE49-F238E27FC236}">
                <a16:creationId xmlns:a16="http://schemas.microsoft.com/office/drawing/2014/main" id="{F1B57A4D-A5B4-C045-ABB1-DB2766513E2C}"/>
              </a:ext>
            </a:extLst>
          </p:cNvPr>
          <p:cNvSpPr>
            <a:spLocks noChangeArrowheads="1"/>
          </p:cNvSpPr>
          <p:nvPr/>
        </p:nvSpPr>
        <p:spPr bwMode="auto">
          <a:xfrm>
            <a:off x="0" y="1572057"/>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400" b="1" dirty="0">
                <a:solidFill>
                  <a:srgbClr val="000000"/>
                </a:solidFill>
                <a:effectLst>
                  <a:outerShdw blurRad="50800" dist="38100" dir="2700000" algn="tl" rotWithShape="0">
                    <a:prstClr val="black">
                      <a:alpha val="40000"/>
                    </a:prstClr>
                  </a:outerShdw>
                </a:effectLst>
              </a:rPr>
              <a:t>Resultados – Envejecimiento placentario</a:t>
            </a:r>
            <a:r>
              <a:rPr lang="en-GB" altLang="en-US" sz="2400" b="1" dirty="0">
                <a:solidFill>
                  <a:srgbClr val="000000"/>
                </a:solidFill>
                <a:effectLst>
                  <a:outerShdw blurRad="50800" dist="38100" dir="2700000" algn="tl" rotWithShape="0">
                    <a:prstClr val="black">
                      <a:alpha val="40000"/>
                    </a:prstClr>
                  </a:outerShdw>
                </a:effectLst>
              </a:rPr>
              <a:t> y </a:t>
            </a:r>
            <a:r>
              <a:rPr lang="en-US" altLang="en-US" sz="2400" b="1" dirty="0">
                <a:solidFill>
                  <a:srgbClr val="000000"/>
                </a:solidFill>
                <a:effectLst>
                  <a:outerShdw blurRad="50800" dist="38100" dir="2700000" algn="tl" rotWithShape="0">
                    <a:prstClr val="black">
                      <a:alpha val="40000"/>
                    </a:prstClr>
                  </a:outerShdw>
                </a:effectLst>
              </a:rPr>
              <a:t>apoptosis</a:t>
            </a:r>
            <a:endParaRPr lang="en-US" sz="2400" b="1" dirty="0">
              <a:solidFill>
                <a:srgbClr val="000000"/>
              </a:solidFill>
              <a:effectLst>
                <a:outerShdw blurRad="50800" dist="38100" dir="2700000" algn="tl" rotWithShape="0">
                  <a:prstClr val="black">
                    <a:alpha val="40000"/>
                  </a:prstClr>
                </a:outerShdw>
              </a:effectLst>
            </a:endParaRPr>
          </a:p>
        </p:txBody>
      </p:sp>
      <p:grpSp>
        <p:nvGrpSpPr>
          <p:cNvPr id="5" name="Group 4"/>
          <p:cNvGrpSpPr/>
          <p:nvPr/>
        </p:nvGrpSpPr>
        <p:grpSpPr>
          <a:xfrm>
            <a:off x="1480239" y="2033722"/>
            <a:ext cx="6976153" cy="4859004"/>
            <a:chOff x="2126751" y="1995980"/>
            <a:chExt cx="6976153" cy="4859004"/>
          </a:xfrm>
        </p:grpSpPr>
        <p:pic>
          <p:nvPicPr>
            <p:cNvPr id="2" name="תמונה 1">
              <a:extLst>
                <a:ext uri="{FF2B5EF4-FFF2-40B4-BE49-F238E27FC236}">
                  <a16:creationId xmlns:a16="http://schemas.microsoft.com/office/drawing/2014/main" id="{8D4DB7D7-6AD7-BF46-A33E-C4F54F8389C8}"/>
                </a:ext>
              </a:extLst>
            </p:cNvPr>
            <p:cNvPicPr>
              <a:picLocks noChangeAspect="1"/>
            </p:cNvPicPr>
            <p:nvPr/>
          </p:nvPicPr>
          <p:blipFill>
            <a:blip r:embed="rId4"/>
            <a:stretch>
              <a:fillRect/>
            </a:stretch>
          </p:blipFill>
          <p:spPr>
            <a:xfrm>
              <a:off x="2126751" y="1995980"/>
              <a:ext cx="4849402" cy="4859004"/>
            </a:xfrm>
            <a:prstGeom prst="rect">
              <a:avLst/>
            </a:prstGeom>
          </p:spPr>
        </p:pic>
        <p:sp>
          <p:nvSpPr>
            <p:cNvPr id="3" name="מלבן 2">
              <a:extLst>
                <a:ext uri="{FF2B5EF4-FFF2-40B4-BE49-F238E27FC236}">
                  <a16:creationId xmlns:a16="http://schemas.microsoft.com/office/drawing/2014/main" id="{D722F5B3-E7FA-4D42-8851-BD6C47E673B9}"/>
                </a:ext>
              </a:extLst>
            </p:cNvPr>
            <p:cNvSpPr/>
            <p:nvPr/>
          </p:nvSpPr>
          <p:spPr>
            <a:xfrm>
              <a:off x="6697161" y="2082649"/>
              <a:ext cx="2405743" cy="1569660"/>
            </a:xfrm>
            <a:prstGeom prst="rect">
              <a:avLst/>
            </a:prstGeom>
          </p:spPr>
          <p:txBody>
            <a:bodyPr wrap="square">
              <a:spAutoFit/>
            </a:bodyPr>
            <a:lstStyle/>
            <a:p>
              <a:r>
                <a:rPr lang="es-HN" sz="1200" dirty="0">
                  <a:latin typeface="Arial" panose="020B0604020202020204" pitchFamily="34" charset="0"/>
                </a:rPr>
                <a:t>Se observo una correlación positive significativa entre el peso al nacer y la actividad de telomerasa (R=0.37; P = 0.007), longitud de telómero (R = 0.28; P = 0.03) y nivel de expresión de RNA del SIRT1 (R = 0.49; P = 0.002). </a:t>
              </a:r>
            </a:p>
          </p:txBody>
        </p:sp>
        <p:sp>
          <p:nvSpPr>
            <p:cNvPr id="15" name="מלבן 14">
              <a:extLst>
                <a:ext uri="{FF2B5EF4-FFF2-40B4-BE49-F238E27FC236}">
                  <a16:creationId xmlns:a16="http://schemas.microsoft.com/office/drawing/2014/main" id="{27194A25-86E8-4C4C-87D4-5EC1F854EAFE}"/>
                </a:ext>
              </a:extLst>
            </p:cNvPr>
            <p:cNvSpPr/>
            <p:nvPr/>
          </p:nvSpPr>
          <p:spPr>
            <a:xfrm>
              <a:off x="6695936" y="2130707"/>
              <a:ext cx="2405743" cy="152160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EFCF94A9-BD4F-3342-AEAF-2D581D68313F}"/>
                </a:ext>
              </a:extLst>
            </p:cNvPr>
            <p:cNvSpPr/>
            <p:nvPr/>
          </p:nvSpPr>
          <p:spPr>
            <a:xfrm>
              <a:off x="6695936" y="3896407"/>
              <a:ext cx="2337982" cy="2492990"/>
            </a:xfrm>
            <a:prstGeom prst="rect">
              <a:avLst/>
            </a:prstGeom>
          </p:spPr>
          <p:txBody>
            <a:bodyPr wrap="square">
              <a:spAutoFit/>
            </a:bodyPr>
            <a:lstStyle/>
            <a:p>
              <a:r>
                <a:rPr lang="es-HN" sz="1200" dirty="0">
                  <a:latin typeface="Arial" panose="020B0604020202020204" pitchFamily="34" charset="0"/>
                </a:rPr>
                <a:t>**Cuando se ajustaron para estatus fumador materno, los resultados de envejecimiento placentario permaneció similar, con la excepción de la actividad de telomerasa, que no mostro ninguna diferencia significativa cuando se comparo los controles con embarazos SGA, pero mantuvo tendencia significativa lineal a través de los grupos.</a:t>
              </a:r>
            </a:p>
            <a:p>
              <a:endParaRPr lang="en-US" sz="1200" dirty="0">
                <a:latin typeface="Arial" panose="020B0604020202020204" pitchFamily="34" charset="0"/>
              </a:endParaRPr>
            </a:p>
          </p:txBody>
        </p:sp>
        <p:sp>
          <p:nvSpPr>
            <p:cNvPr id="17" name="מלבן 16">
              <a:extLst>
                <a:ext uri="{FF2B5EF4-FFF2-40B4-BE49-F238E27FC236}">
                  <a16:creationId xmlns:a16="http://schemas.microsoft.com/office/drawing/2014/main" id="{25D19CA7-B7E8-0344-BBA7-138E7382A8ED}"/>
                </a:ext>
              </a:extLst>
            </p:cNvPr>
            <p:cNvSpPr/>
            <p:nvPr/>
          </p:nvSpPr>
          <p:spPr>
            <a:xfrm>
              <a:off x="6695937" y="3884056"/>
              <a:ext cx="2405743" cy="2273594"/>
            </a:xfrm>
            <a:prstGeom prst="rect">
              <a:avLst/>
            </a:prstGeom>
            <a:noFill/>
            <a:ln w="412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extLst>
      <p:ext uri="{BB962C8B-B14F-4D97-AF65-F5344CB8AC3E}">
        <p14:creationId xmlns:p14="http://schemas.microsoft.com/office/powerpoint/2010/main" val="20776251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3440</TotalTime>
  <Words>1733</Words>
  <Application>Microsoft Office PowerPoint</Application>
  <PresentationFormat>On-screen Show (4:3)</PresentationFormat>
  <Paragraphs>191</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ＭＳ Ｐゴシック</vt:lpstr>
      <vt:lpstr>Arial</vt:lpstr>
      <vt:lpstr>Calibri</vt:lpstr>
      <vt:lpstr>Calibri Light</vt:lpstr>
      <vt:lpstr>Sabon-Roman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Renata Kotsia</cp:lastModifiedBy>
  <cp:revision>230</cp:revision>
  <dcterms:created xsi:type="dcterms:W3CDTF">2018-05-11T23:46:17Z</dcterms:created>
  <dcterms:modified xsi:type="dcterms:W3CDTF">2019-07-04T14:21:01Z</dcterms:modified>
</cp:coreProperties>
</file>