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259" r:id="rId3"/>
    <p:sldId id="294" r:id="rId4"/>
    <p:sldId id="260" r:id="rId5"/>
    <p:sldId id="262" r:id="rId6"/>
    <p:sldId id="279" r:id="rId7"/>
    <p:sldId id="280" r:id="rId8"/>
    <p:sldId id="281" r:id="rId9"/>
    <p:sldId id="264" r:id="rId10"/>
    <p:sldId id="268" r:id="rId11"/>
    <p:sldId id="295" r:id="rId12"/>
    <p:sldId id="290" r:id="rId13"/>
    <p:sldId id="274"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68" autoAdjust="0"/>
    <p:restoredTop sz="96341" autoAdjust="0"/>
  </p:normalViewPr>
  <p:slideViewPr>
    <p:cSldViewPr snapToGrid="0" snapToObjects="1">
      <p:cViewPr>
        <p:scale>
          <a:sx n="80" d="100"/>
          <a:sy n="80" d="100"/>
        </p:scale>
        <p:origin x="504" y="5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4/17/2019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4/17/2019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May 2019</a:t>
            </a:r>
          </a:p>
        </p:txBody>
      </p:sp>
      <p:sp>
        <p:nvSpPr>
          <p:cNvPr id="13317" name="TextBox 1"/>
          <p:cNvSpPr txBox="1">
            <a:spLocks noChangeArrowheads="1"/>
          </p:cNvSpPr>
          <p:nvPr/>
        </p:nvSpPr>
        <p:spPr bwMode="auto">
          <a:xfrm>
            <a:off x="377825" y="2054944"/>
            <a:ext cx="830215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2000" b="1" dirty="0"/>
              <a:t>Premature placental aging in term small-for-gestational-age and growth-restricted fetuses </a:t>
            </a:r>
          </a:p>
          <a:p>
            <a:pPr algn="ctr">
              <a:buNone/>
            </a:pPr>
            <a:endParaRPr lang="en-US" sz="1800" b="1" dirty="0"/>
          </a:p>
          <a:p>
            <a:pPr algn="ctr">
              <a:buNone/>
            </a:pPr>
            <a:r>
              <a:rPr lang="en-US" sz="1800" dirty="0"/>
              <a:t>C. PAULES, A.P. DANTAS, J. MIRANDA, F. CROVETTO, </a:t>
            </a:r>
            <a:r>
              <a:rPr lang="en-US" sz="1800" dirty="0" smtClean="0"/>
              <a:t>E</a:t>
            </a:r>
            <a:r>
              <a:rPr lang="en-US" sz="1800" dirty="0"/>
              <a:t>. EIXARCH, </a:t>
            </a:r>
            <a:endParaRPr lang="en-US" sz="1800" dirty="0" smtClean="0"/>
          </a:p>
          <a:p>
            <a:pPr algn="ctr">
              <a:buNone/>
            </a:pPr>
            <a:r>
              <a:rPr lang="en-US" sz="1800" dirty="0" smtClean="0"/>
              <a:t>V</a:t>
            </a:r>
            <a:r>
              <a:rPr lang="en-US" sz="1800" dirty="0"/>
              <a:t>. RODRIGUEZ-SUREDA, C. DOMINGUEZ, </a:t>
            </a:r>
            <a:r>
              <a:rPr lang="en-US" sz="1800" dirty="0" smtClean="0"/>
              <a:t>G</a:t>
            </a:r>
            <a:r>
              <a:rPr lang="en-US" sz="1800" dirty="0"/>
              <a:t>. CASU, C. ROVIRA, </a:t>
            </a:r>
            <a:endParaRPr lang="en-US" sz="1800" dirty="0" smtClean="0"/>
          </a:p>
          <a:p>
            <a:pPr algn="ctr">
              <a:buNone/>
            </a:pPr>
            <a:r>
              <a:rPr lang="en-US" sz="1800" dirty="0" smtClean="0"/>
              <a:t>A</a:t>
            </a:r>
            <a:r>
              <a:rPr lang="en-US" sz="1800" dirty="0"/>
              <a:t>. NADAL, F. </a:t>
            </a:r>
            <a:r>
              <a:rPr lang="en-US" sz="1800" dirty="0" smtClean="0"/>
              <a:t>CRISPI </a:t>
            </a:r>
            <a:r>
              <a:rPr lang="en-US" sz="1800" dirty="0"/>
              <a:t>and E. </a:t>
            </a:r>
            <a:r>
              <a:rPr lang="en-US" sz="1800" dirty="0" smtClean="0"/>
              <a:t>GRATAC</a:t>
            </a:r>
            <a:r>
              <a:rPr lang="en-GB" sz="1800" dirty="0" smtClean="0">
                <a:latin typeface="Sabon-Roman"/>
                <a:cs typeface="Arial" panose="020B0604020202020204" pitchFamily="34" charset="0"/>
              </a:rPr>
              <a:t>Ó</a:t>
            </a:r>
            <a:r>
              <a:rPr lang="en-US" sz="1800" dirty="0" smtClean="0"/>
              <a:t>S </a:t>
            </a:r>
            <a:endParaRPr lang="en-US" sz="1800" dirty="0"/>
          </a:p>
          <a:p>
            <a:pPr algn="ctr">
              <a:buNone/>
            </a:pPr>
            <a:endParaRPr lang="sv-SE" altLang="en-US" sz="1800" dirty="0"/>
          </a:p>
          <a:p>
            <a:pPr algn="ctr">
              <a:spcBef>
                <a:spcPct val="0"/>
              </a:spcBef>
              <a:spcAft>
                <a:spcPts val="600"/>
              </a:spcAft>
              <a:buNone/>
            </a:pPr>
            <a:r>
              <a:rPr lang="it-IT" altLang="en-US" sz="1800" i="1" dirty="0"/>
              <a:t>Volume </a:t>
            </a:r>
            <a:r>
              <a:rPr lang="it-IT" altLang="en-US" sz="1800" i="1" dirty="0" smtClean="0"/>
              <a:t>53, </a:t>
            </a:r>
            <a:r>
              <a:rPr lang="it-IT" altLang="en-US" sz="1800" i="1" dirty="0"/>
              <a:t>Issue </a:t>
            </a:r>
            <a:r>
              <a:rPr lang="it-IT" altLang="en-US" sz="1800" i="1" dirty="0" smtClean="0"/>
              <a:t>5, Pages 615–622   </a:t>
            </a:r>
            <a:endParaRPr lang="en-GB" altLang="en-US" sz="1800" b="1" dirty="0"/>
          </a:p>
        </p:txBody>
      </p:sp>
      <p:sp>
        <p:nvSpPr>
          <p:cNvPr id="13318" name="TextBox 2"/>
          <p:cNvSpPr txBox="1">
            <a:spLocks noChangeArrowheads="1"/>
          </p:cNvSpPr>
          <p:nvPr/>
        </p:nvSpPr>
        <p:spPr bwMode="auto">
          <a:xfrm>
            <a:off x="2352282" y="5436392"/>
            <a:ext cx="5038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52198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Main findings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110552"/>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Accelerated placental aging is evident in FGR and SGA, suggesting that they are </a:t>
            </a:r>
            <a:r>
              <a:rPr lang="en-US" sz="1800" b="1" dirty="0"/>
              <a:t>both</a:t>
            </a:r>
            <a:r>
              <a:rPr lang="en-US" sz="1800" dirty="0"/>
              <a:t> true forms of fetal restriction - SGA fetuses suffer some degree of placental insufficiency, which is not severe enough to show Doppler alterations or macroscopic placental lesions but is adequate enough to produce a certain degree of growth restriction. </a:t>
            </a:r>
          </a:p>
          <a:p>
            <a:pPr marL="0" indent="0">
              <a:buNone/>
            </a:pPr>
            <a:endParaRPr lang="en-US" sz="1800" dirty="0"/>
          </a:p>
          <a:p>
            <a:r>
              <a:rPr lang="en-US" sz="1800" dirty="0"/>
              <a:t>These results suggesting premature placental aging in small fetuses are consistent with those of previous studies showing reduced telomerase activity, shorter telomeres and increased expression of cell senescence markers (p21, p16 and EF-1</a:t>
            </a:r>
            <a:r>
              <a:rPr lang="el-GR" sz="1800" dirty="0"/>
              <a:t>α) </a:t>
            </a:r>
            <a:r>
              <a:rPr lang="en-US" sz="1800" dirty="0"/>
              <a:t>in the placenta of pregnancies with a small fetus and are in line with the suboptimal cardiovascular and neurodevelopmental outcomes reported previously in SGA cases, even if brain Doppler and neonatal outcomes were similar to those in controls. </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50995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074456"/>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SIRT1 and p53 are dysregulated in the placenta of pregnancies with a small fetus. </a:t>
            </a:r>
          </a:p>
          <a:p>
            <a:r>
              <a:rPr lang="en-US" sz="1800" dirty="0"/>
              <a:t>SIRT1 is a stress-activated enzyme involved in various nuclear events such as DNA transcription, replication and repair, and acts as an antiaging agent that modulates telomerase activity and direct inactivation of p53. </a:t>
            </a:r>
          </a:p>
          <a:p>
            <a:r>
              <a:rPr lang="en-US" sz="1800" dirty="0"/>
              <a:t>Continued telomere shortening and associated DNA damage also promote the activation of p53 to boost DNA repair. </a:t>
            </a:r>
          </a:p>
          <a:p>
            <a:r>
              <a:rPr lang="en-US" sz="1800" dirty="0"/>
              <a:t>The observed placental SIRT1 downregulation and p53 over-expression in pregnancies with a small fetus is consistent with the telomere results. </a:t>
            </a:r>
          </a:p>
          <a:p>
            <a:r>
              <a:rPr lang="en-US" sz="1800" dirty="0"/>
              <a:t>Sustained telomere shortening, DNA damage and p53 activation may lead to compromised mitochondrial function, cell senescence and apoptosis (as reflected by increased Caspase activity in FGR). </a:t>
            </a:r>
          </a:p>
          <a:p>
            <a:pPr marL="0" indent="0">
              <a:buNone/>
            </a:pPr>
            <a:endParaRPr lang="en-US" sz="1800" dirty="0"/>
          </a:p>
          <a:p>
            <a:pPr marL="357188" indent="-42863">
              <a:buNone/>
            </a:pPr>
            <a:r>
              <a:rPr lang="en-US" sz="1800" b="1" dirty="0"/>
              <a:t>In summary, </a:t>
            </a:r>
            <a:r>
              <a:rPr lang="en-US" sz="1800" dirty="0"/>
              <a:t>significant changes in placental SIRT1, telomeres and p53 observed in small fetuses are consistent with accelerated activation of the entire placental aging process, potentially contributing to an insufficient placenta unable to meet the demands of the growing fetus. </a:t>
            </a:r>
          </a:p>
          <a:p>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9" name="משולש 8">
            <a:extLst>
              <a:ext uri="{FF2B5EF4-FFF2-40B4-BE49-F238E27FC236}">
                <a16:creationId xmlns:a16="http://schemas.microsoft.com/office/drawing/2014/main" id="{62C510D6-20A9-D94E-8910-F1F2CFDCDB36}"/>
              </a:ext>
            </a:extLst>
          </p:cNvPr>
          <p:cNvSpPr/>
          <p:nvPr/>
        </p:nvSpPr>
        <p:spPr>
          <a:xfrm rot="10800000">
            <a:off x="4021495" y="5470852"/>
            <a:ext cx="1101012" cy="214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79833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Segnaposto contenuto 2"/>
          <p:cNvSpPr txBox="1">
            <a:spLocks/>
          </p:cNvSpPr>
          <p:nvPr/>
        </p:nvSpPr>
        <p:spPr bwMode="auto">
          <a:xfrm>
            <a:off x="79375" y="2074456"/>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pic>
        <p:nvPicPr>
          <p:cNvPr id="2" name="תמונה 1">
            <a:extLst>
              <a:ext uri="{FF2B5EF4-FFF2-40B4-BE49-F238E27FC236}">
                <a16:creationId xmlns:a16="http://schemas.microsoft.com/office/drawing/2014/main" id="{1B6F70F4-4EEA-5C40-838E-7EF31114F23E}"/>
              </a:ext>
            </a:extLst>
          </p:cNvPr>
          <p:cNvPicPr>
            <a:picLocks noChangeAspect="1"/>
          </p:cNvPicPr>
          <p:nvPr/>
        </p:nvPicPr>
        <p:blipFill>
          <a:blip r:embed="rId4"/>
          <a:stretch>
            <a:fillRect/>
          </a:stretch>
        </p:blipFill>
        <p:spPr>
          <a:xfrm>
            <a:off x="1365249" y="1705067"/>
            <a:ext cx="6681233" cy="5014232"/>
          </a:xfrm>
          <a:prstGeom prst="rect">
            <a:avLst/>
          </a:prstGeom>
        </p:spPr>
      </p:pic>
    </p:spTree>
    <p:extLst>
      <p:ext uri="{BB962C8B-B14F-4D97-AF65-F5344CB8AC3E}">
        <p14:creationId xmlns:p14="http://schemas.microsoft.com/office/powerpoint/2010/main" val="317819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53075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165676"/>
            <a:ext cx="3868340" cy="416692"/>
          </a:xfrm>
        </p:spPr>
        <p:txBody>
          <a:bodyPr>
            <a:normAutofit lnSpcReduction="10000"/>
          </a:bodyPr>
          <a:lstStyle/>
          <a:p>
            <a:r>
              <a:rPr lang="en-US" dirty="0">
                <a:solidFill>
                  <a:srgbClr val="000000"/>
                </a:solidFill>
                <a:latin typeface="Arial" charset="0"/>
                <a:ea typeface="ＭＳ Ｐゴシック" pitchFamily="34" charset="-128"/>
              </a:rPr>
              <a:t>Strengths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2553889"/>
            <a:ext cx="3868340" cy="2318895"/>
          </a:xfrm>
        </p:spPr>
        <p:txBody>
          <a:bodyPr>
            <a:normAutofit/>
          </a:bodyPr>
          <a:lstStyle/>
          <a:p>
            <a:r>
              <a:rPr lang="en-US" sz="1800" dirty="0">
                <a:solidFill>
                  <a:srgbClr val="000000"/>
                </a:solidFill>
                <a:latin typeface="Arial" charset="0"/>
                <a:ea typeface="ＭＳ Ｐゴシック" pitchFamily="34" charset="-128"/>
              </a:rPr>
              <a:t>Comprehensive assessment of placental aging together with fetoplacental Doppler and histological placental examination in the same population. </a:t>
            </a:r>
          </a:p>
          <a:p>
            <a:pPr marL="0" indent="0">
              <a:buNone/>
            </a:pPr>
            <a:endParaRPr lang="he-IL" dirty="0"/>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165676"/>
            <a:ext cx="3887391" cy="416692"/>
          </a:xfrm>
        </p:spPr>
        <p:txBody>
          <a:bodyPr>
            <a:normAutofit lnSpcReduction="10000"/>
          </a:bodyPr>
          <a:lstStyle/>
          <a:p>
            <a:r>
              <a:rPr lang="en-US" dirty="0">
                <a:solidFill>
                  <a:srgbClr val="000000"/>
                </a:solidFill>
                <a:latin typeface="Arial" charset="0"/>
                <a:ea typeface="ＭＳ Ｐゴシック" pitchFamily="34" charset="-128"/>
              </a:rPr>
              <a:t>Limitations</a:t>
            </a:r>
            <a:endParaRPr lang="he-IL" dirty="0">
              <a:solidFill>
                <a:srgbClr val="000000"/>
              </a:solidFill>
              <a:latin typeface="Arial" charset="0"/>
              <a:ea typeface="ＭＳ Ｐゴシック" pitchFamily="34" charset="-128"/>
            </a:endParaRP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629149" y="2565921"/>
            <a:ext cx="3887391" cy="2318895"/>
          </a:xfrm>
        </p:spPr>
        <p:txBody>
          <a:bodyPr>
            <a:noAutofit/>
          </a:bodyPr>
          <a:lstStyle/>
          <a:p>
            <a:r>
              <a:rPr lang="en-US" sz="1800" dirty="0">
                <a:solidFill>
                  <a:srgbClr val="000000"/>
                </a:solidFill>
                <a:latin typeface="Arial" charset="0"/>
                <a:ea typeface="ＭＳ Ｐゴシック" pitchFamily="34" charset="-128"/>
              </a:rPr>
              <a:t>Relatively low sample size. </a:t>
            </a:r>
          </a:p>
          <a:p>
            <a:r>
              <a:rPr lang="en-US" sz="1800" dirty="0">
                <a:solidFill>
                  <a:srgbClr val="000000"/>
                </a:solidFill>
                <a:latin typeface="Arial" charset="0"/>
                <a:ea typeface="ＭＳ Ｐゴシック" pitchFamily="34" charset="-128"/>
              </a:rPr>
              <a:t>Only term pregnancies were included – no ability to extrapolate to early FGR. </a:t>
            </a:r>
          </a:p>
          <a:p>
            <a:r>
              <a:rPr lang="en-US" sz="1800" dirty="0">
                <a:solidFill>
                  <a:srgbClr val="000000"/>
                </a:solidFill>
                <a:latin typeface="Arial" charset="0"/>
                <a:ea typeface="ＭＳ Ｐゴシック" pitchFamily="34" charset="-128"/>
              </a:rPr>
              <a:t>Only one type of cell death, apoptosis, was investigated. No analysis of autophagy, another type of cell arrest. </a:t>
            </a:r>
          </a:p>
          <a:p>
            <a:pPr marL="0" indent="0">
              <a:buNone/>
            </a:pPr>
            <a:r>
              <a:rPr lang="en-US" sz="1800" dirty="0">
                <a:solidFill>
                  <a:srgbClr val="000000"/>
                </a:solidFill>
                <a:latin typeface="Arial" charset="0"/>
                <a:ea typeface="ＭＳ Ｐゴシック" pitchFamily="34" charset="-128"/>
              </a:rPr>
              <a:t> </a:t>
            </a: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
        <p:nvSpPr>
          <p:cNvPr id="13" name="Text Box 5">
            <a:extLst>
              <a:ext uri="{FF2B5EF4-FFF2-40B4-BE49-F238E27FC236}">
                <a16:creationId xmlns:a16="http://schemas.microsoft.com/office/drawing/2014/main" id="{BAA7DE2B-7FC9-E542-9B1B-A4BBADD39FF4}"/>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15" name="Rectangle 8"/>
          <p:cNvSpPr>
            <a:spLocks noChangeArrowheads="1"/>
          </p:cNvSpPr>
          <p:nvPr/>
        </p:nvSpPr>
        <p:spPr bwMode="auto">
          <a:xfrm>
            <a:off x="-73818" y="50901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Future perspectives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8" name="Segnaposto contenuto 2">
            <a:extLst>
              <a:ext uri="{FF2B5EF4-FFF2-40B4-BE49-F238E27FC236}">
                <a16:creationId xmlns:a16="http://schemas.microsoft.com/office/drawing/2014/main" id="{9F489A82-A3B3-264F-9D8A-1DA571EB72D9}"/>
              </a:ext>
            </a:extLst>
          </p:cNvPr>
          <p:cNvSpPr txBox="1">
            <a:spLocks/>
          </p:cNvSpPr>
          <p:nvPr/>
        </p:nvSpPr>
        <p:spPr bwMode="auto">
          <a:xfrm>
            <a:off x="206375" y="5636643"/>
            <a:ext cx="8937625" cy="70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Future studies are needed to evaluate its role as a potential biomarker or therapeutic target for placental disease. </a:t>
            </a:r>
          </a:p>
          <a:p>
            <a:pPr marL="0" indent="0">
              <a:buNone/>
            </a:pPr>
            <a:endParaRPr lang="en-US" sz="18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7414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5555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Points for discussion</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311736" y="2517966"/>
            <a:ext cx="8736012"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In light of the accumulating evidence suggesting that SGA fetuses are a milder  form of FGR rather than constitutionally small – what is the optimal </a:t>
            </a:r>
            <a:r>
              <a:rPr lang="en-US" sz="1800" dirty="0" smtClean="0"/>
              <a:t>timing </a:t>
            </a:r>
            <a:r>
              <a:rPr lang="en-US" sz="1800" dirty="0"/>
              <a:t>for their  delivery?</a:t>
            </a:r>
          </a:p>
          <a:p>
            <a:pPr marL="0" indent="0">
              <a:buNone/>
            </a:pPr>
            <a:endParaRPr lang="en-US" sz="1800" dirty="0"/>
          </a:p>
          <a:p>
            <a:r>
              <a:rPr lang="en-US" sz="1800" dirty="0"/>
              <a:t>Can these findings be extrapolated to early FGR?</a:t>
            </a:r>
          </a:p>
          <a:p>
            <a:endParaRPr lang="en-US" sz="1800" dirty="0"/>
          </a:p>
          <a:p>
            <a:r>
              <a:rPr lang="en-US" sz="1800" dirty="0"/>
              <a:t>Are there any sonographic placental appearances that might correlate with the degree of placental apoptosis and aging?</a:t>
            </a:r>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5" name="Text Box 5">
            <a:extLst>
              <a:ext uri="{FF2B5EF4-FFF2-40B4-BE49-F238E27FC236}">
                <a16:creationId xmlns:a16="http://schemas.microsoft.com/office/drawing/2014/main" id="{8EDEA8F7-A9F0-3442-B0FF-755B9E853E7E}"/>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smtClean="0">
                <a:solidFill>
                  <a:schemeClr val="bg1"/>
                </a:solidFill>
              </a:rPr>
              <a:t>Paules</a:t>
            </a:r>
            <a:r>
              <a:rPr lang="en-US" sz="1400" i="1" dirty="0" smtClean="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14343" name="TextBox 1"/>
          <p:cNvSpPr txBox="1">
            <a:spLocks noChangeArrowheads="1"/>
          </p:cNvSpPr>
          <p:nvPr/>
        </p:nvSpPr>
        <p:spPr bwMode="auto">
          <a:xfrm>
            <a:off x="6619" y="151715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effectLst>
                  <a:outerShdw blurRad="50800" dist="38100" dir="2700000" algn="tl" rotWithShape="0">
                    <a:prstClr val="black">
                      <a:alpha val="40000"/>
                    </a:prstClr>
                  </a:outerShdw>
                </a:effectLst>
              </a:rPr>
              <a:t>Introduction – Fetal smallness</a:t>
            </a:r>
          </a:p>
        </p:txBody>
      </p:sp>
      <p:sp>
        <p:nvSpPr>
          <p:cNvPr id="23" name="Segnaposto contenuto 2"/>
          <p:cNvSpPr txBox="1">
            <a:spLocks/>
          </p:cNvSpPr>
          <p:nvPr/>
        </p:nvSpPr>
        <p:spPr bwMode="auto">
          <a:xfrm>
            <a:off x="179388" y="2192713"/>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Two main prenatal forms of fetal smallness: </a:t>
            </a:r>
          </a:p>
          <a:p>
            <a:pPr marL="317500" indent="0">
              <a:buNone/>
              <a:defRPr/>
            </a:pPr>
            <a:r>
              <a:rPr lang="en-US" sz="1800" b="1" dirty="0"/>
              <a:t>Fetal growth restriction (FGR)</a:t>
            </a:r>
            <a:r>
              <a:rPr lang="en-US" sz="1800" dirty="0"/>
              <a:t>, in which there are changes in fetoplacental Doppler  and a higher risk for </a:t>
            </a:r>
            <a:r>
              <a:rPr lang="en-US" sz="1800" i="1" dirty="0"/>
              <a:t>in-utero </a:t>
            </a:r>
            <a:r>
              <a:rPr lang="en-US" sz="1800" dirty="0"/>
              <a:t>deterioration/stillbirth.</a:t>
            </a:r>
          </a:p>
          <a:p>
            <a:pPr marL="317500" indent="0">
              <a:buNone/>
              <a:defRPr/>
            </a:pPr>
            <a:r>
              <a:rPr lang="en-US" sz="1800" b="1" dirty="0"/>
              <a:t>Small-for-gestational-age (SGA)</a:t>
            </a:r>
            <a:r>
              <a:rPr lang="en-US" sz="1800" dirty="0"/>
              <a:t>, in which there are no changes is fetoplacental Doppler and there is a near normal perinatal </a:t>
            </a:r>
            <a:r>
              <a:rPr lang="en-US" sz="1800" dirty="0" smtClean="0"/>
              <a:t>outcome.</a:t>
            </a:r>
            <a:endParaRPr lang="en-US" sz="1800" dirty="0"/>
          </a:p>
          <a:p>
            <a:pPr marL="295275" indent="-285750">
              <a:defRPr/>
            </a:pPr>
            <a:r>
              <a:rPr lang="en-US" sz="1800" dirty="0"/>
              <a:t>Recent studies have shown that both FGR and SGA are associated with suboptimal neurodevelopment and increased cardiovascular risk, suggesting that SGA may be in fact a milder form of FGR rather than a group of </a:t>
            </a:r>
            <a:r>
              <a:rPr lang="en-US" sz="1800" dirty="0" smtClean="0"/>
              <a:t>normal</a:t>
            </a:r>
            <a:r>
              <a:rPr lang="en-US" sz="1800" dirty="0"/>
              <a:t>, </a:t>
            </a:r>
            <a:r>
              <a:rPr lang="en-US" sz="1800" dirty="0" smtClean="0"/>
              <a:t>“constitutionally small”</a:t>
            </a:r>
            <a:r>
              <a:rPr lang="en-US" sz="1800" dirty="0" smtClean="0"/>
              <a:t> </a:t>
            </a:r>
            <a:r>
              <a:rPr lang="en-US" sz="1800" dirty="0"/>
              <a:t>fetuses. </a:t>
            </a:r>
          </a:p>
          <a:p>
            <a:pPr>
              <a:defRPr/>
            </a:pPr>
            <a:r>
              <a:rPr lang="en-US" sz="1800" dirty="0"/>
              <a:t>Placental dysfunction is the most commonly accepted etiology of fetal smallness.</a:t>
            </a:r>
          </a:p>
          <a:p>
            <a:pPr>
              <a:defRPr/>
            </a:pPr>
            <a:r>
              <a:rPr lang="en-US" sz="1800" dirty="0"/>
              <a:t>25% of pregnancies complicated by FGR lack placental morphological </a:t>
            </a:r>
            <a:r>
              <a:rPr lang="en-US" sz="1800" dirty="0" smtClean="0"/>
              <a:t>abnormalities, leading </a:t>
            </a:r>
            <a:r>
              <a:rPr lang="en-US" sz="1800" dirty="0"/>
              <a:t>to </a:t>
            </a:r>
            <a:r>
              <a:rPr lang="en-US" sz="1800" dirty="0" smtClean="0"/>
              <a:t>the use </a:t>
            </a:r>
            <a:r>
              <a:rPr lang="en-US" sz="1800" dirty="0"/>
              <a:t>of new approaches more suited to detect subtle placental changes.</a:t>
            </a:r>
          </a:p>
          <a:p>
            <a:pPr marL="9525" indent="0">
              <a:buNone/>
              <a:defRPr/>
            </a:pPr>
            <a:endParaRPr lang="en-US" sz="1800" dirty="0"/>
          </a:p>
          <a:p>
            <a:pPr marL="295275" indent="-285750">
              <a:defRPr/>
            </a:pPr>
            <a:endParaRPr lang="en-US" sz="1800" dirty="0"/>
          </a:p>
          <a:p>
            <a:pPr marL="295275" indent="-285750">
              <a:defRPr/>
            </a:pPr>
            <a:endParaRPr lang="en-US" sz="1800" dirty="0"/>
          </a:p>
          <a:p>
            <a:pPr marL="0" indent="0">
              <a:buNone/>
              <a:defRPr/>
            </a:pPr>
            <a:endParaRPr lang="en-US" sz="1800" dirty="0"/>
          </a:p>
          <a:p>
            <a:pPr marL="0" indent="0">
              <a:buNone/>
              <a:defRPr/>
            </a:pPr>
            <a:endParaRPr lang="en-US" sz="18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3" name="TextBox 1"/>
          <p:cNvSpPr txBox="1">
            <a:spLocks noChangeArrowheads="1"/>
          </p:cNvSpPr>
          <p:nvPr/>
        </p:nvSpPr>
        <p:spPr bwMode="auto">
          <a:xfrm>
            <a:off x="47036" y="1513883"/>
            <a:ext cx="9009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effectLst>
                  <a:outerShdw blurRad="50800" dist="38100" dir="2700000" algn="tl" rotWithShape="0">
                    <a:prstClr val="black">
                      <a:alpha val="40000"/>
                    </a:prstClr>
                  </a:outerShdw>
                </a:effectLst>
              </a:rPr>
              <a:t>Introduction - Placental </a:t>
            </a:r>
            <a:r>
              <a:rPr lang="en-GB" altLang="it-IT" sz="2800" b="1" dirty="0" smtClean="0">
                <a:effectLst>
                  <a:outerShdw blurRad="50800" dist="38100" dir="2700000" algn="tl" rotWithShape="0">
                    <a:prstClr val="black">
                      <a:alpha val="40000"/>
                    </a:prstClr>
                  </a:outerShdw>
                </a:effectLst>
              </a:rPr>
              <a:t>aging</a:t>
            </a:r>
            <a:endParaRPr lang="en-GB" altLang="it-IT" sz="2800" b="1" dirty="0">
              <a:effectLst>
                <a:outerShdw blurRad="50800" dist="38100" dir="2700000" algn="tl" rotWithShape="0">
                  <a:prstClr val="black">
                    <a:alpha val="40000"/>
                  </a:prstClr>
                </a:outerShdw>
              </a:effectLst>
            </a:endParaRPr>
          </a:p>
        </p:txBody>
      </p:sp>
      <p:sp>
        <p:nvSpPr>
          <p:cNvPr id="23" name="Segnaposto contenuto 2"/>
          <p:cNvSpPr txBox="1">
            <a:spLocks/>
          </p:cNvSpPr>
          <p:nvPr/>
        </p:nvSpPr>
        <p:spPr bwMode="auto">
          <a:xfrm>
            <a:off x="179388" y="2294283"/>
            <a:ext cx="8836793" cy="310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During pregnancy, the placenta normally suffers some degree of aging, promoting cell death and consequently presenting decreased activity related to normal post-term changes. </a:t>
            </a:r>
          </a:p>
          <a:p>
            <a:pPr>
              <a:defRPr/>
            </a:pPr>
            <a:r>
              <a:rPr lang="en-US" sz="1800" dirty="0" smtClean="0"/>
              <a:t>Altered </a:t>
            </a:r>
            <a:r>
              <a:rPr lang="en-US" sz="1800" dirty="0"/>
              <a:t>placental aging has been described in several obstetric complications including stillbirth, spontaneous preterm labor, poorly controlled maternal diabetes, pre-eclampsia and FGR.</a:t>
            </a:r>
          </a:p>
          <a:p>
            <a:pPr>
              <a:defRPr/>
            </a:pPr>
            <a:r>
              <a:rPr lang="en-US" sz="1800" dirty="0"/>
              <a:t>Studies in placentas of FGR fetuses showed markers of placental aging, including shorter telomeres, telomerase activity suppression and increased apoptosis mediated by the p53 pathway. </a:t>
            </a:r>
          </a:p>
          <a:p>
            <a:pPr marL="0" indent="0">
              <a:buNone/>
              <a:defRPr/>
            </a:pPr>
            <a:endParaRPr lang="en-US" sz="1800" dirty="0"/>
          </a:p>
          <a:p>
            <a:pPr>
              <a:defRPr/>
            </a:pPr>
            <a:r>
              <a:rPr lang="en-US" sz="1800" dirty="0"/>
              <a:t>Do SGA pregnancies with apparently normal placental function on ultrasound examination have significant placental aging or </a:t>
            </a:r>
            <a:r>
              <a:rPr lang="en-US" sz="1800" dirty="0" smtClean="0"/>
              <a:t>is </a:t>
            </a:r>
            <a:r>
              <a:rPr lang="en-US" sz="1800" dirty="0"/>
              <a:t>this </a:t>
            </a:r>
            <a:r>
              <a:rPr lang="en-US" sz="1800" dirty="0" smtClean="0"/>
              <a:t>phenomenon </a:t>
            </a:r>
            <a:r>
              <a:rPr lang="en-US" sz="1800" dirty="0"/>
              <a:t>restricted solely to fetuses with FGR?</a:t>
            </a:r>
          </a:p>
          <a:p>
            <a:pPr marL="0" indent="0">
              <a:buNone/>
              <a:defRPr/>
            </a:pPr>
            <a:endParaRPr lang="en-US" sz="1800" dirty="0"/>
          </a:p>
          <a:p>
            <a:pPr marL="0" indent="0">
              <a:buNone/>
              <a:defRPr/>
            </a:pPr>
            <a:endParaRPr lang="en-US" sz="2000" dirty="0"/>
          </a:p>
          <a:p>
            <a:pPr marL="0" indent="0">
              <a:buNone/>
              <a:defRPr/>
            </a:pPr>
            <a:r>
              <a:rPr lang="en-US" sz="2000" dirty="0"/>
              <a:t> </a:t>
            </a:r>
          </a:p>
          <a:p>
            <a:pPr>
              <a:defRPr/>
            </a:pPr>
            <a:endParaRPr lang="en-US" sz="20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A8AC40C0-746D-9747-A35E-035704A4C450}"/>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2" name="משולש 1">
            <a:extLst>
              <a:ext uri="{FF2B5EF4-FFF2-40B4-BE49-F238E27FC236}">
                <a16:creationId xmlns:a16="http://schemas.microsoft.com/office/drawing/2014/main" id="{0FA94F5E-33F6-C94C-8761-A4F9AF6993D6}"/>
              </a:ext>
            </a:extLst>
          </p:cNvPr>
          <p:cNvSpPr/>
          <p:nvPr/>
        </p:nvSpPr>
        <p:spPr>
          <a:xfrm rot="10800000">
            <a:off x="4021494" y="5079531"/>
            <a:ext cx="1101012" cy="214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79065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495300" y="2554115"/>
            <a:ext cx="8210550" cy="32329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600" dirty="0">
                <a:latin typeface="Arial" panose="020B0604020202020204" pitchFamily="34" charset="0"/>
                <a:cs typeface="Arial" panose="020B0604020202020204" pitchFamily="34" charset="0"/>
              </a:rPr>
              <a:t>To perform a comprehensive assessment of the placental aging process in FGR and SGA pregnancies delivered at term.</a:t>
            </a:r>
            <a:endParaRPr lang="en-US" sz="2600" b="1" i="1" dirty="0">
              <a:latin typeface="Arial" panose="020B0604020202020204" pitchFamily="34" charset="0"/>
              <a:ea typeface="Arial" charset="0"/>
              <a:cs typeface="Arial" panose="020B0604020202020204" pitchFamily="34" charset="0"/>
            </a:endParaRPr>
          </a:p>
          <a:p>
            <a:pPr>
              <a:lnSpc>
                <a:spcPct val="110000"/>
              </a:lnSpc>
            </a:pPr>
            <a:endParaRPr lang="en-US" sz="2600" b="1" i="1" dirty="0">
              <a:latin typeface="Arial" panose="020B0604020202020204" pitchFamily="34" charset="0"/>
              <a:ea typeface="Arial" charset="0"/>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Aim of the study</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804A0AF8-17DF-2C44-B0B9-14E57C50C76D}"/>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500152"/>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err="1" smtClean="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19" y="2095402"/>
            <a:ext cx="8947405" cy="454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Prospective nested case-control study. </a:t>
            </a:r>
          </a:p>
          <a:p>
            <a:pPr marL="0" indent="0">
              <a:buNone/>
            </a:pPr>
            <a:r>
              <a:rPr lang="en-US" sz="1800" dirty="0"/>
              <a:t>                  </a:t>
            </a:r>
            <a:r>
              <a:rPr lang="en-US" sz="1800" b="1" dirty="0"/>
              <a:t>57</a:t>
            </a:r>
            <a:r>
              <a:rPr lang="en-US" sz="1800" dirty="0"/>
              <a:t> singleton pregnancies delivered after 37 weeks of gestation</a:t>
            </a:r>
          </a:p>
          <a:p>
            <a:pPr marL="0" indent="0">
              <a:buNone/>
            </a:pPr>
            <a:endParaRPr lang="en-US" sz="1800" dirty="0"/>
          </a:p>
          <a:p>
            <a:pPr marL="7938" indent="-7938">
              <a:buNone/>
            </a:pPr>
            <a:r>
              <a:rPr lang="en-US" sz="1800" dirty="0"/>
              <a:t>                  21 normally grown fetuses                                36 small fetuses </a:t>
            </a:r>
          </a:p>
          <a:p>
            <a:pPr marL="0" indent="0">
              <a:buNone/>
            </a:pPr>
            <a:endParaRPr lang="en-US" sz="1800" dirty="0" smtClean="0"/>
          </a:p>
          <a:p>
            <a:pPr marL="0" indent="0">
              <a:buNone/>
            </a:pPr>
            <a:r>
              <a:rPr lang="en-US" sz="1800" dirty="0"/>
              <a:t> </a:t>
            </a:r>
            <a:r>
              <a:rPr lang="en-US" sz="1800" dirty="0" smtClean="0"/>
              <a:t>                                                                                 </a:t>
            </a:r>
            <a:r>
              <a:rPr lang="en-US" sz="1800" dirty="0" smtClean="0"/>
              <a:t>18 </a:t>
            </a:r>
            <a:r>
              <a:rPr lang="en-US" sz="1800" b="1" dirty="0" smtClean="0"/>
              <a:t>SGA                       </a:t>
            </a:r>
            <a:r>
              <a:rPr lang="en-US" sz="1800" dirty="0" smtClean="0"/>
              <a:t>18</a:t>
            </a:r>
            <a:r>
              <a:rPr lang="en-US" sz="1800" b="1" dirty="0" smtClean="0"/>
              <a:t> FGR</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r>
              <a:rPr lang="en-US" sz="1700" dirty="0" smtClean="0"/>
              <a:t>Pregnancies </a:t>
            </a:r>
            <a:r>
              <a:rPr lang="en-US" sz="1700" dirty="0"/>
              <a:t>with congenital malformation, chromosomal abnormality or fetal infection were excluded</a:t>
            </a:r>
            <a:r>
              <a:rPr lang="en-US" sz="1700" dirty="0" smtClean="0"/>
              <a:t>.</a:t>
            </a:r>
          </a:p>
          <a:p>
            <a:r>
              <a:rPr lang="en-US" sz="1700" dirty="0" smtClean="0"/>
              <a:t>Markers of placental aging (telomerase </a:t>
            </a:r>
            <a:r>
              <a:rPr lang="en-US" sz="1700" dirty="0"/>
              <a:t>activity, telomere </a:t>
            </a:r>
            <a:r>
              <a:rPr lang="en-US" sz="1700" dirty="0" smtClean="0"/>
              <a:t>length) and gene expression of apoptosis (</a:t>
            </a:r>
            <a:r>
              <a:rPr lang="en-US" sz="1700" dirty="0"/>
              <a:t>Caspase 3 (CASP3), Caspase 9 (</a:t>
            </a:r>
            <a:r>
              <a:rPr lang="en-US" sz="1700" dirty="0" smtClean="0"/>
              <a:t>CASP9) and </a:t>
            </a:r>
            <a:r>
              <a:rPr lang="en-US" sz="1700" dirty="0"/>
              <a:t>BCL2-associated X protein (BAX)) and </a:t>
            </a:r>
            <a:r>
              <a:rPr lang="en-US" sz="1700" dirty="0" smtClean="0"/>
              <a:t>senescence </a:t>
            </a:r>
            <a:r>
              <a:rPr lang="en-US" sz="1700" dirty="0"/>
              <a:t>(p53, cyclin-dependent kinase inhibitor </a:t>
            </a:r>
            <a:r>
              <a:rPr lang="en-US" sz="1700" dirty="0" smtClean="0"/>
              <a:t>protein 21 </a:t>
            </a:r>
            <a:r>
              <a:rPr lang="en-US" sz="1700" dirty="0"/>
              <a:t>(p21) and </a:t>
            </a:r>
            <a:r>
              <a:rPr lang="en-US" sz="1700" dirty="0" err="1"/>
              <a:t>Sirtuins</a:t>
            </a:r>
            <a:r>
              <a:rPr lang="en-US" sz="1700" dirty="0"/>
              <a:t> 1, 3 and 6 (SIRT1, SIRT3 </a:t>
            </a:r>
            <a:r>
              <a:rPr lang="en-US" sz="1700" dirty="0" smtClean="0"/>
              <a:t>and SIRT6)) markers </a:t>
            </a:r>
            <a:r>
              <a:rPr lang="en-US" sz="1700" dirty="0"/>
              <a:t>were evaluated</a:t>
            </a:r>
            <a:r>
              <a:rPr lang="en-US" sz="1700" dirty="0" smtClean="0"/>
              <a:t>. </a:t>
            </a:r>
            <a:endParaRPr lang="en-US" sz="1700" dirty="0"/>
          </a:p>
          <a:p>
            <a:pPr marL="0" indent="0">
              <a:buNone/>
            </a:pPr>
            <a:r>
              <a:rPr lang="en-US" sz="1800" dirty="0" smtClean="0"/>
              <a:t> </a:t>
            </a: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3D4BE7A2-F374-054D-9EDE-5429C37822C8}"/>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3" name="TextBox 2">
            <a:extLst>
              <a:ext uri="{FF2B5EF4-FFF2-40B4-BE49-F238E27FC236}">
                <a16:creationId xmlns:a16="http://schemas.microsoft.com/office/drawing/2014/main" id="{05B9D86C-818D-B24D-B5EB-9EFFDDBDD889}"/>
              </a:ext>
            </a:extLst>
          </p:cNvPr>
          <p:cNvSpPr txBox="1"/>
          <p:nvPr/>
        </p:nvSpPr>
        <p:spPr>
          <a:xfrm>
            <a:off x="4872790" y="4066788"/>
            <a:ext cx="1770610" cy="769441"/>
          </a:xfrm>
          <a:prstGeom prst="rect">
            <a:avLst/>
          </a:prstGeom>
          <a:noFill/>
        </p:spPr>
        <p:txBody>
          <a:bodyPr wrap="square" rtlCol="1">
            <a:spAutoFit/>
          </a:bodyPr>
          <a:lstStyle/>
          <a:p>
            <a:r>
              <a:rPr lang="en-US" sz="1100" dirty="0" smtClean="0">
                <a:latin typeface="Arial" panose="020B0604020202020204" pitchFamily="34" charset="0"/>
              </a:rPr>
              <a:t>(Birth </a:t>
            </a:r>
            <a:r>
              <a:rPr lang="en-US" sz="1100" dirty="0">
                <a:latin typeface="Arial" panose="020B0604020202020204" pitchFamily="34" charset="0"/>
              </a:rPr>
              <a:t>weight between the </a:t>
            </a:r>
            <a:r>
              <a:rPr lang="en-US" sz="1100" dirty="0" smtClean="0">
                <a:latin typeface="Arial" panose="020B0604020202020204" pitchFamily="34" charset="0"/>
              </a:rPr>
              <a:t>3</a:t>
            </a:r>
            <a:r>
              <a:rPr lang="en-US" sz="1100" baseline="30000" dirty="0" smtClean="0">
                <a:latin typeface="Arial" panose="020B0604020202020204" pitchFamily="34" charset="0"/>
              </a:rPr>
              <a:t>rd</a:t>
            </a:r>
            <a:r>
              <a:rPr lang="en-US" sz="1100" dirty="0" smtClean="0">
                <a:latin typeface="Arial" panose="020B0604020202020204" pitchFamily="34" charset="0"/>
              </a:rPr>
              <a:t> and 9</a:t>
            </a:r>
            <a:r>
              <a:rPr lang="en-US" sz="1100" baseline="30000" dirty="0" smtClean="0">
                <a:latin typeface="Arial" panose="020B0604020202020204" pitchFamily="34" charset="0"/>
              </a:rPr>
              <a:t>th</a:t>
            </a:r>
            <a:r>
              <a:rPr lang="en-US" sz="1100" dirty="0" smtClean="0">
                <a:latin typeface="Arial" panose="020B0604020202020204" pitchFamily="34" charset="0"/>
              </a:rPr>
              <a:t> percentiles </a:t>
            </a:r>
            <a:r>
              <a:rPr lang="en-US" sz="1100" dirty="0">
                <a:latin typeface="Arial" panose="020B0604020202020204" pitchFamily="34" charset="0"/>
              </a:rPr>
              <a:t>and normal fetoplacental Doppler) </a:t>
            </a:r>
          </a:p>
        </p:txBody>
      </p:sp>
      <p:sp>
        <p:nvSpPr>
          <p:cNvPr id="14" name="TextBox 13">
            <a:extLst>
              <a:ext uri="{FF2B5EF4-FFF2-40B4-BE49-F238E27FC236}">
                <a16:creationId xmlns:a16="http://schemas.microsoft.com/office/drawing/2014/main" id="{B8CCB120-B2F4-DC42-88C2-5A5650CB731F}"/>
              </a:ext>
            </a:extLst>
          </p:cNvPr>
          <p:cNvSpPr txBox="1"/>
          <p:nvPr/>
        </p:nvSpPr>
        <p:spPr>
          <a:xfrm>
            <a:off x="6662057" y="4054756"/>
            <a:ext cx="2443868" cy="769441"/>
          </a:xfrm>
          <a:prstGeom prst="rect">
            <a:avLst/>
          </a:prstGeom>
          <a:noFill/>
        </p:spPr>
        <p:txBody>
          <a:bodyPr wrap="square" rtlCol="1">
            <a:spAutoFit/>
          </a:bodyPr>
          <a:lstStyle/>
          <a:p>
            <a:r>
              <a:rPr lang="en-US" sz="1100" dirty="0" smtClean="0">
                <a:latin typeface="Arial" panose="020B0604020202020204" pitchFamily="34" charset="0"/>
              </a:rPr>
              <a:t>(Birth </a:t>
            </a:r>
            <a:r>
              <a:rPr lang="en-US" sz="1100" dirty="0">
                <a:latin typeface="Arial" panose="020B0604020202020204" pitchFamily="34" charset="0"/>
              </a:rPr>
              <a:t>weight &lt; </a:t>
            </a:r>
            <a:r>
              <a:rPr lang="en-US" sz="1100" dirty="0" smtClean="0">
                <a:latin typeface="Arial" panose="020B0604020202020204" pitchFamily="34" charset="0"/>
              </a:rPr>
              <a:t>3</a:t>
            </a:r>
            <a:r>
              <a:rPr lang="en-US" sz="1100" baseline="30000" dirty="0" smtClean="0">
                <a:latin typeface="Arial" panose="020B0604020202020204" pitchFamily="34" charset="0"/>
              </a:rPr>
              <a:t>rd</a:t>
            </a:r>
            <a:r>
              <a:rPr lang="en-US" sz="1100" dirty="0" smtClean="0">
                <a:latin typeface="Arial" panose="020B0604020202020204" pitchFamily="34" charset="0"/>
              </a:rPr>
              <a:t> percentile </a:t>
            </a:r>
            <a:r>
              <a:rPr lang="en-US" sz="1100" dirty="0">
                <a:latin typeface="Arial" panose="020B0604020202020204" pitchFamily="34" charset="0"/>
              </a:rPr>
              <a:t>and/or cerebroplacental ratio &lt; </a:t>
            </a:r>
            <a:r>
              <a:rPr lang="en-US" sz="1100" dirty="0" smtClean="0">
                <a:latin typeface="Arial" panose="020B0604020202020204" pitchFamily="34" charset="0"/>
              </a:rPr>
              <a:t>5</a:t>
            </a:r>
            <a:r>
              <a:rPr lang="en-US" sz="1100" baseline="30000" dirty="0" smtClean="0">
                <a:latin typeface="Arial" panose="020B0604020202020204" pitchFamily="34" charset="0"/>
              </a:rPr>
              <a:t>th</a:t>
            </a:r>
            <a:r>
              <a:rPr lang="en-US" sz="1100" dirty="0" smtClean="0">
                <a:latin typeface="Arial" panose="020B0604020202020204" pitchFamily="34" charset="0"/>
              </a:rPr>
              <a:t> centile </a:t>
            </a:r>
            <a:r>
              <a:rPr lang="en-US" sz="1100" dirty="0">
                <a:latin typeface="Arial" panose="020B0604020202020204" pitchFamily="34" charset="0"/>
              </a:rPr>
              <a:t>and/or mean uterine artery pulsatility index (PI) &gt; </a:t>
            </a:r>
            <a:r>
              <a:rPr lang="en-US" sz="1100" dirty="0" smtClean="0">
                <a:latin typeface="Arial" panose="020B0604020202020204" pitchFamily="34" charset="0"/>
              </a:rPr>
              <a:t>95</a:t>
            </a:r>
            <a:r>
              <a:rPr lang="en-US" sz="1100" baseline="30000" dirty="0" smtClean="0">
                <a:latin typeface="Arial" panose="020B0604020202020204" pitchFamily="34" charset="0"/>
              </a:rPr>
              <a:t>th</a:t>
            </a:r>
            <a:r>
              <a:rPr lang="en-US" sz="1100" dirty="0" smtClean="0">
                <a:latin typeface="Arial" panose="020B0604020202020204" pitchFamily="34" charset="0"/>
              </a:rPr>
              <a:t> percentile</a:t>
            </a:r>
            <a:r>
              <a:rPr lang="en-US" sz="1100" dirty="0">
                <a:latin typeface="Arial" panose="020B0604020202020204" pitchFamily="34" charset="0"/>
              </a:rPr>
              <a:t>). </a:t>
            </a:r>
          </a:p>
        </p:txBody>
      </p:sp>
      <p:cxnSp>
        <p:nvCxnSpPr>
          <p:cNvPr id="5" name="מחבר חץ ישר 4">
            <a:extLst>
              <a:ext uri="{FF2B5EF4-FFF2-40B4-BE49-F238E27FC236}">
                <a16:creationId xmlns:a16="http://schemas.microsoft.com/office/drawing/2014/main" id="{F150A6B7-BDCC-7649-8322-851187940B58}"/>
              </a:ext>
            </a:extLst>
          </p:cNvPr>
          <p:cNvCxnSpPr/>
          <p:nvPr/>
        </p:nvCxnSpPr>
        <p:spPr>
          <a:xfrm flipH="1">
            <a:off x="3200400" y="2780522"/>
            <a:ext cx="1222310" cy="2239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37269173-3D03-8F46-AB3C-DCA05BFF4415}"/>
              </a:ext>
            </a:extLst>
          </p:cNvPr>
          <p:cNvCxnSpPr>
            <a:cxnSpLocks/>
          </p:cNvCxnSpPr>
          <p:nvPr/>
        </p:nvCxnSpPr>
        <p:spPr>
          <a:xfrm>
            <a:off x="4733737" y="2783630"/>
            <a:ext cx="1222310" cy="2239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3BAC448F-1BB4-5346-9BA0-84481866A7D3}"/>
              </a:ext>
            </a:extLst>
          </p:cNvPr>
          <p:cNvCxnSpPr>
            <a:cxnSpLocks/>
          </p:cNvCxnSpPr>
          <p:nvPr/>
        </p:nvCxnSpPr>
        <p:spPr>
          <a:xfrm flipH="1">
            <a:off x="5956047" y="3589409"/>
            <a:ext cx="855300" cy="2013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35CFEB80-4DCF-D342-B704-BDC3AC877E6C}"/>
              </a:ext>
            </a:extLst>
          </p:cNvPr>
          <p:cNvCxnSpPr>
            <a:cxnSpLocks/>
          </p:cNvCxnSpPr>
          <p:nvPr/>
        </p:nvCxnSpPr>
        <p:spPr>
          <a:xfrm>
            <a:off x="7134811" y="3580489"/>
            <a:ext cx="855300" cy="2013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B9D86C-818D-B24D-B5EB-9EFFDDBDD889}"/>
              </a:ext>
            </a:extLst>
          </p:cNvPr>
          <p:cNvSpPr txBox="1"/>
          <p:nvPr/>
        </p:nvSpPr>
        <p:spPr>
          <a:xfrm>
            <a:off x="5433850" y="3347466"/>
            <a:ext cx="3551629" cy="261610"/>
          </a:xfrm>
          <a:prstGeom prst="rect">
            <a:avLst/>
          </a:prstGeom>
          <a:noFill/>
        </p:spPr>
        <p:txBody>
          <a:bodyPr wrap="square" rtlCol="1">
            <a:spAutoFit/>
          </a:bodyPr>
          <a:lstStyle/>
          <a:p>
            <a:r>
              <a:rPr lang="en-US" sz="1100" dirty="0" smtClean="0"/>
              <a:t>(Estimated </a:t>
            </a:r>
            <a:r>
              <a:rPr lang="en-US" sz="1100" dirty="0"/>
              <a:t>fetal weight and birth weight &lt; 10</a:t>
            </a:r>
            <a:r>
              <a:rPr lang="en-US" sz="1100" baseline="30000" dirty="0"/>
              <a:t>th</a:t>
            </a:r>
            <a:r>
              <a:rPr lang="en-US" sz="1100" dirty="0"/>
              <a:t> percentile)</a:t>
            </a:r>
            <a:r>
              <a:rPr lang="en-US" sz="1000" dirty="0"/>
              <a:t> </a:t>
            </a:r>
            <a:endParaRPr lang="en-US" sz="1000" dirty="0"/>
          </a:p>
        </p:txBody>
      </p:sp>
      <p:sp>
        <p:nvSpPr>
          <p:cNvPr id="25" name="TextBox 24">
            <a:extLst>
              <a:ext uri="{FF2B5EF4-FFF2-40B4-BE49-F238E27FC236}">
                <a16:creationId xmlns:a16="http://schemas.microsoft.com/office/drawing/2014/main" id="{05B9D86C-818D-B24D-B5EB-9EFFDDBDD889}"/>
              </a:ext>
            </a:extLst>
          </p:cNvPr>
          <p:cNvSpPr txBox="1"/>
          <p:nvPr/>
        </p:nvSpPr>
        <p:spPr>
          <a:xfrm>
            <a:off x="1085990" y="3372769"/>
            <a:ext cx="3874688" cy="430887"/>
          </a:xfrm>
          <a:prstGeom prst="rect">
            <a:avLst/>
          </a:prstGeom>
          <a:noFill/>
        </p:spPr>
        <p:txBody>
          <a:bodyPr wrap="square" rtlCol="1">
            <a:spAutoFit/>
          </a:bodyPr>
          <a:lstStyle/>
          <a:p>
            <a:r>
              <a:rPr lang="en-GB" sz="1100" dirty="0"/>
              <a:t> </a:t>
            </a:r>
            <a:r>
              <a:rPr lang="en-GB" sz="1100" dirty="0" smtClean="0"/>
              <a:t>(Uncomplicated </a:t>
            </a:r>
            <a:r>
              <a:rPr lang="en-GB" sz="1100" dirty="0"/>
              <a:t>low-risk </a:t>
            </a:r>
            <a:r>
              <a:rPr lang="en-GB" sz="1100" dirty="0" smtClean="0"/>
              <a:t>pregnancies </a:t>
            </a:r>
            <a:r>
              <a:rPr lang="en-GB" sz="1100" dirty="0"/>
              <a:t>with birth weight &gt;</a:t>
            </a:r>
            <a:r>
              <a:rPr lang="en-GB" sz="1100" dirty="0" smtClean="0"/>
              <a:t>10</a:t>
            </a:r>
            <a:r>
              <a:rPr lang="en-GB" sz="1100" baseline="30000" dirty="0" smtClean="0"/>
              <a:t>th</a:t>
            </a:r>
            <a:r>
              <a:rPr lang="en-GB" sz="1100" dirty="0" smtClean="0"/>
              <a:t> percentile)</a:t>
            </a:r>
            <a:endParaRPr lang="en-US" sz="1000" dirty="0"/>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49739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sz="2800" b="1" dirty="0">
                <a:solidFill>
                  <a:srgbClr val="000000"/>
                </a:solidFill>
                <a:effectLst>
                  <a:outerShdw blurRad="50800" dist="38100" dir="2700000" algn="tl" rotWithShape="0">
                    <a:prstClr val="black">
                      <a:alpha val="40000"/>
                    </a:prstClr>
                  </a:outerShdw>
                </a:effectLst>
              </a:rPr>
              <a:t>Study population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D3E82D7C-6A2C-8741-BC24-6F69198EB2B1}"/>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pic>
        <p:nvPicPr>
          <p:cNvPr id="2" name="תמונה 1">
            <a:extLst>
              <a:ext uri="{FF2B5EF4-FFF2-40B4-BE49-F238E27FC236}">
                <a16:creationId xmlns:a16="http://schemas.microsoft.com/office/drawing/2014/main" id="{8BD327B1-568E-5144-A83C-5605D9A4A61B}"/>
              </a:ext>
            </a:extLst>
          </p:cNvPr>
          <p:cNvPicPr>
            <a:picLocks noChangeAspect="1"/>
          </p:cNvPicPr>
          <p:nvPr/>
        </p:nvPicPr>
        <p:blipFill rotWithShape="1">
          <a:blip r:embed="rId4"/>
          <a:srcRect t="7793"/>
          <a:stretch/>
        </p:blipFill>
        <p:spPr>
          <a:xfrm>
            <a:off x="256248" y="2298025"/>
            <a:ext cx="7336961" cy="4085890"/>
          </a:xfrm>
          <a:prstGeom prst="rect">
            <a:avLst/>
          </a:prstGeom>
        </p:spPr>
      </p:pic>
      <p:sp>
        <p:nvSpPr>
          <p:cNvPr id="16" name="מלבן 15">
            <a:extLst>
              <a:ext uri="{FF2B5EF4-FFF2-40B4-BE49-F238E27FC236}">
                <a16:creationId xmlns:a16="http://schemas.microsoft.com/office/drawing/2014/main" id="{3CDAE69D-C535-7842-B7ED-783F426D08CD}"/>
              </a:ext>
            </a:extLst>
          </p:cNvPr>
          <p:cNvSpPr/>
          <p:nvPr/>
        </p:nvSpPr>
        <p:spPr>
          <a:xfrm>
            <a:off x="1962365" y="3265552"/>
            <a:ext cx="5630844" cy="187504"/>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TextBox 21">
            <a:extLst>
              <a:ext uri="{FF2B5EF4-FFF2-40B4-BE49-F238E27FC236}">
                <a16:creationId xmlns:a16="http://schemas.microsoft.com/office/drawing/2014/main" id="{34AA74ED-DB03-3B4C-846F-B08762155FB2}"/>
              </a:ext>
            </a:extLst>
          </p:cNvPr>
          <p:cNvSpPr txBox="1"/>
          <p:nvPr/>
        </p:nvSpPr>
        <p:spPr>
          <a:xfrm>
            <a:off x="7572661" y="2334601"/>
            <a:ext cx="1582082" cy="1200329"/>
          </a:xfrm>
          <a:prstGeom prst="rect">
            <a:avLst/>
          </a:prstGeom>
          <a:noFill/>
        </p:spPr>
        <p:txBody>
          <a:bodyPr wrap="square" rtlCol="1">
            <a:spAutoFit/>
          </a:bodyPr>
          <a:lstStyle/>
          <a:p>
            <a:r>
              <a:rPr lang="en-US" sz="1200" dirty="0">
                <a:latin typeface="Arial" panose="020B0604020202020204" pitchFamily="34" charset="0"/>
              </a:rPr>
              <a:t>Higher prevalence of smokers in SGA and FGR pregnancies compared with controls. </a:t>
            </a:r>
          </a:p>
        </p:txBody>
      </p:sp>
      <p:sp>
        <p:nvSpPr>
          <p:cNvPr id="23" name="TextBox 22">
            <a:extLst>
              <a:ext uri="{FF2B5EF4-FFF2-40B4-BE49-F238E27FC236}">
                <a16:creationId xmlns:a16="http://schemas.microsoft.com/office/drawing/2014/main" id="{77986993-121B-C94D-B0E0-1CAE3FD3A0F7}"/>
              </a:ext>
            </a:extLst>
          </p:cNvPr>
          <p:cNvSpPr txBox="1"/>
          <p:nvPr/>
        </p:nvSpPr>
        <p:spPr>
          <a:xfrm>
            <a:off x="7570951" y="3713135"/>
            <a:ext cx="1449760" cy="2292935"/>
          </a:xfrm>
          <a:prstGeom prst="rect">
            <a:avLst/>
          </a:prstGeom>
          <a:noFill/>
        </p:spPr>
        <p:txBody>
          <a:bodyPr wrap="square" rtlCol="1">
            <a:spAutoFit/>
          </a:bodyPr>
          <a:lstStyle/>
          <a:p>
            <a:r>
              <a:rPr lang="en-US" sz="1100" dirty="0">
                <a:latin typeface="Arial" panose="020B0604020202020204" pitchFamily="34" charset="0"/>
              </a:rPr>
              <a:t>FGR cases showed significantly worse fetoplacental Doppler parameters when compared with SGA cases and controls. </a:t>
            </a:r>
          </a:p>
          <a:p>
            <a:r>
              <a:rPr lang="en-US" sz="1100" dirty="0">
                <a:latin typeface="Arial" panose="020B0604020202020204" pitchFamily="34" charset="0"/>
              </a:rPr>
              <a:t>A linear trend towards worsening results with increasing severity of the condition was observed. </a:t>
            </a:r>
          </a:p>
        </p:txBody>
      </p:sp>
      <p:sp>
        <p:nvSpPr>
          <p:cNvPr id="25" name="מלבן 24">
            <a:extLst>
              <a:ext uri="{FF2B5EF4-FFF2-40B4-BE49-F238E27FC236}">
                <a16:creationId xmlns:a16="http://schemas.microsoft.com/office/drawing/2014/main" id="{B627B52D-14E3-7047-AEBB-F3C39CE9373D}"/>
              </a:ext>
            </a:extLst>
          </p:cNvPr>
          <p:cNvSpPr/>
          <p:nvPr/>
        </p:nvSpPr>
        <p:spPr>
          <a:xfrm>
            <a:off x="6236413" y="3707861"/>
            <a:ext cx="1365360" cy="85656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
        <p:nvSpPr>
          <p:cNvPr id="27" name="מלבן 26">
            <a:extLst>
              <a:ext uri="{FF2B5EF4-FFF2-40B4-BE49-F238E27FC236}">
                <a16:creationId xmlns:a16="http://schemas.microsoft.com/office/drawing/2014/main" id="{3BD08B14-4C81-C245-AB05-D092264F95CD}"/>
              </a:ext>
            </a:extLst>
          </p:cNvPr>
          <p:cNvSpPr/>
          <p:nvPr/>
        </p:nvSpPr>
        <p:spPr>
          <a:xfrm>
            <a:off x="7601773" y="2368254"/>
            <a:ext cx="1365360" cy="1108866"/>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27">
            <a:extLst>
              <a:ext uri="{FF2B5EF4-FFF2-40B4-BE49-F238E27FC236}">
                <a16:creationId xmlns:a16="http://schemas.microsoft.com/office/drawing/2014/main" id="{2F68DE21-1133-A343-A759-223A57D256C1}"/>
              </a:ext>
            </a:extLst>
          </p:cNvPr>
          <p:cNvSpPr/>
          <p:nvPr/>
        </p:nvSpPr>
        <p:spPr>
          <a:xfrm>
            <a:off x="7601773" y="3710689"/>
            <a:ext cx="1365360" cy="220992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Tree>
    <p:extLst>
      <p:ext uri="{BB962C8B-B14F-4D97-AF65-F5344CB8AC3E}">
        <p14:creationId xmlns:p14="http://schemas.microsoft.com/office/powerpoint/2010/main" val="19276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50995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sz="2800" b="1" dirty="0">
                <a:solidFill>
                  <a:srgbClr val="000000"/>
                </a:solidFill>
                <a:effectLst>
                  <a:outerShdw blurRad="50800" dist="38100" dir="2700000" algn="tl" rotWithShape="0">
                    <a:prstClr val="black">
                      <a:alpha val="40000"/>
                    </a:prstClr>
                  </a:outerShdw>
                </a:effectLst>
              </a:rPr>
              <a:t>Placental findings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1ADF06FC-9969-0745-B6AB-FF8FCE3A983D}"/>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grpSp>
        <p:nvGrpSpPr>
          <p:cNvPr id="4" name="Group 3"/>
          <p:cNvGrpSpPr/>
          <p:nvPr/>
        </p:nvGrpSpPr>
        <p:grpSpPr>
          <a:xfrm>
            <a:off x="1789726" y="2237859"/>
            <a:ext cx="6704569" cy="4083343"/>
            <a:chOff x="2619910" y="2731168"/>
            <a:chExt cx="6704569" cy="4083343"/>
          </a:xfrm>
        </p:grpSpPr>
        <p:sp>
          <p:nvSpPr>
            <p:cNvPr id="22" name="מלבן 21">
              <a:extLst>
                <a:ext uri="{FF2B5EF4-FFF2-40B4-BE49-F238E27FC236}">
                  <a16:creationId xmlns:a16="http://schemas.microsoft.com/office/drawing/2014/main" id="{6E4CF360-1A92-FA4F-B9DD-D5200AD3D521}"/>
                </a:ext>
              </a:extLst>
            </p:cNvPr>
            <p:cNvSpPr/>
            <p:nvPr/>
          </p:nvSpPr>
          <p:spPr>
            <a:xfrm>
              <a:off x="6754402" y="4983883"/>
              <a:ext cx="2570077" cy="1754327"/>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 name="Group 2"/>
            <p:cNvGrpSpPr/>
            <p:nvPr/>
          </p:nvGrpSpPr>
          <p:grpSpPr>
            <a:xfrm>
              <a:off x="2619910" y="2731168"/>
              <a:ext cx="6704569" cy="4083343"/>
              <a:chOff x="2619910" y="2743200"/>
              <a:chExt cx="6704569" cy="4083343"/>
            </a:xfrm>
          </p:grpSpPr>
          <p:pic>
            <p:nvPicPr>
              <p:cNvPr id="2" name="תמונה 1">
                <a:extLst>
                  <a:ext uri="{FF2B5EF4-FFF2-40B4-BE49-F238E27FC236}">
                    <a16:creationId xmlns:a16="http://schemas.microsoft.com/office/drawing/2014/main" id="{AE5CC31F-3CA2-6548-A15E-BB0726F0FC54}"/>
                  </a:ext>
                </a:extLst>
              </p:cNvPr>
              <p:cNvPicPr>
                <a:picLocks noChangeAspect="1"/>
              </p:cNvPicPr>
              <p:nvPr/>
            </p:nvPicPr>
            <p:blipFill rotWithShape="1">
              <a:blip r:embed="rId4"/>
              <a:srcRect t="14302"/>
              <a:stretch/>
            </p:blipFill>
            <p:spPr>
              <a:xfrm>
                <a:off x="2619910" y="2743200"/>
                <a:ext cx="4058292" cy="4083343"/>
              </a:xfrm>
              <a:prstGeom prst="rect">
                <a:avLst/>
              </a:prstGeom>
            </p:spPr>
          </p:pic>
          <p:sp>
            <p:nvSpPr>
              <p:cNvPr id="6" name="מלבן 5">
                <a:extLst>
                  <a:ext uri="{FF2B5EF4-FFF2-40B4-BE49-F238E27FC236}">
                    <a16:creationId xmlns:a16="http://schemas.microsoft.com/office/drawing/2014/main" id="{425BB422-DC47-E84C-85AC-A551399AA489}"/>
                  </a:ext>
                </a:extLst>
              </p:cNvPr>
              <p:cNvSpPr/>
              <p:nvPr/>
            </p:nvSpPr>
            <p:spPr>
              <a:xfrm>
                <a:off x="6768877" y="3559941"/>
                <a:ext cx="2334209" cy="1200329"/>
              </a:xfrm>
              <a:prstGeom prst="rect">
                <a:avLst/>
              </a:prstGeom>
              <a:ln>
                <a:noFill/>
              </a:ln>
            </p:spPr>
            <p:txBody>
              <a:bodyPr wrap="square">
                <a:spAutoFit/>
              </a:bodyPr>
              <a:lstStyle/>
              <a:p>
                <a:r>
                  <a:rPr lang="en-US" sz="1200" dirty="0">
                    <a:latin typeface="Arial" panose="020B0604020202020204" pitchFamily="34" charset="0"/>
                  </a:rPr>
                  <a:t>Placental weight, length and breadth were lower in small fetuses compared with controls, with a significant linear trend across groups as severity of the condition increased. </a:t>
                </a:r>
              </a:p>
            </p:txBody>
          </p:sp>
          <p:sp>
            <p:nvSpPr>
              <p:cNvPr id="17" name="מלבן 16">
                <a:extLst>
                  <a:ext uri="{FF2B5EF4-FFF2-40B4-BE49-F238E27FC236}">
                    <a16:creationId xmlns:a16="http://schemas.microsoft.com/office/drawing/2014/main" id="{9CE3E0CD-1CE9-354A-A62E-7727386D6D4E}"/>
                  </a:ext>
                </a:extLst>
              </p:cNvPr>
              <p:cNvSpPr/>
              <p:nvPr/>
            </p:nvSpPr>
            <p:spPr>
              <a:xfrm>
                <a:off x="6758768" y="3486414"/>
                <a:ext cx="2383379" cy="136928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
            <p:nvSpPr>
              <p:cNvPr id="18" name="מלבן 17">
                <a:extLst>
                  <a:ext uri="{FF2B5EF4-FFF2-40B4-BE49-F238E27FC236}">
                    <a16:creationId xmlns:a16="http://schemas.microsoft.com/office/drawing/2014/main" id="{09CFF8D9-5A5A-0D4E-992E-C4553BCE6979}"/>
                  </a:ext>
                </a:extLst>
              </p:cNvPr>
              <p:cNvSpPr/>
              <p:nvPr/>
            </p:nvSpPr>
            <p:spPr>
              <a:xfrm>
                <a:off x="5812971" y="3486414"/>
                <a:ext cx="921214" cy="136928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 </a:t>
                </a:r>
                <a:endParaRPr lang="he-IL" dirty="0"/>
              </a:p>
            </p:txBody>
          </p:sp>
          <p:sp>
            <p:nvSpPr>
              <p:cNvPr id="7" name="מלבן 6">
                <a:extLst>
                  <a:ext uri="{FF2B5EF4-FFF2-40B4-BE49-F238E27FC236}">
                    <a16:creationId xmlns:a16="http://schemas.microsoft.com/office/drawing/2014/main" id="{6147D01D-0E3F-B14C-809F-C73AEA7E1AC2}"/>
                  </a:ext>
                </a:extLst>
              </p:cNvPr>
              <p:cNvSpPr/>
              <p:nvPr/>
            </p:nvSpPr>
            <p:spPr>
              <a:xfrm>
                <a:off x="6754403" y="4995916"/>
                <a:ext cx="2570076" cy="1754326"/>
              </a:xfrm>
              <a:prstGeom prst="rect">
                <a:avLst/>
              </a:prstGeom>
            </p:spPr>
            <p:txBody>
              <a:bodyPr wrap="square">
                <a:spAutoFit/>
              </a:bodyPr>
              <a:lstStyle/>
              <a:p>
                <a:r>
                  <a:rPr lang="en-US" sz="1200" dirty="0">
                    <a:latin typeface="Arial" panose="020B0604020202020204" pitchFamily="34" charset="0"/>
                  </a:rPr>
                  <a:t>The prevalence of histopathological lesions was similar between the study groups, with a non-significant trend towards increased rates of maternal malperfusion and immune lesions in pregnancies complicated by FGR when compared to controls and those complicated by SGA. </a:t>
                </a:r>
              </a:p>
            </p:txBody>
          </p:sp>
          <p:sp>
            <p:nvSpPr>
              <p:cNvPr id="23" name="מלבן 22">
                <a:extLst>
                  <a:ext uri="{FF2B5EF4-FFF2-40B4-BE49-F238E27FC236}">
                    <a16:creationId xmlns:a16="http://schemas.microsoft.com/office/drawing/2014/main" id="{B023376B-014B-2048-97D3-38180422ECBF}"/>
                  </a:ext>
                </a:extLst>
              </p:cNvPr>
              <p:cNvSpPr/>
              <p:nvPr/>
            </p:nvSpPr>
            <p:spPr>
              <a:xfrm>
                <a:off x="4245429" y="5398167"/>
                <a:ext cx="2488755" cy="926731"/>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spTree>
    <p:extLst>
      <p:ext uri="{BB962C8B-B14F-4D97-AF65-F5344CB8AC3E}">
        <p14:creationId xmlns:p14="http://schemas.microsoft.com/office/powerpoint/2010/main" val="4606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52013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altLang="en-US" sz="2800" b="1" dirty="0">
                <a:solidFill>
                  <a:srgbClr val="000000"/>
                </a:solidFill>
                <a:effectLst>
                  <a:outerShdw blurRad="50800" dist="38100" dir="2700000" algn="tl" rotWithShape="0">
                    <a:prstClr val="black">
                      <a:alpha val="40000"/>
                    </a:prstClr>
                  </a:outerShdw>
                </a:effectLst>
              </a:rPr>
              <a:t>Placental aging and apoptosis</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
            <a:extLst>
              <a:ext uri="{FF2B5EF4-FFF2-40B4-BE49-F238E27FC236}">
                <a16:creationId xmlns:a16="http://schemas.microsoft.com/office/drawing/2014/main" id="{8A8CC78B-EF36-6C40-A1AB-24E398FDC6C0}"/>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7" name="מלבן 6">
            <a:extLst>
              <a:ext uri="{FF2B5EF4-FFF2-40B4-BE49-F238E27FC236}">
                <a16:creationId xmlns:a16="http://schemas.microsoft.com/office/drawing/2014/main" id="{A1A779B2-AD7F-0145-AC60-B7F0CCC63EC0}"/>
              </a:ext>
            </a:extLst>
          </p:cNvPr>
          <p:cNvSpPr/>
          <p:nvPr/>
        </p:nvSpPr>
        <p:spPr>
          <a:xfrm>
            <a:off x="5666885" y="5895617"/>
            <a:ext cx="3435803" cy="769441"/>
          </a:xfrm>
          <a:prstGeom prst="rect">
            <a:avLst/>
          </a:prstGeom>
        </p:spPr>
        <p:txBody>
          <a:bodyPr wrap="square">
            <a:spAutoFit/>
          </a:bodyPr>
          <a:lstStyle/>
          <a:p>
            <a:r>
              <a:rPr lang="en-US" sz="1100" dirty="0">
                <a:latin typeface="Arial" panose="020B0604020202020204" pitchFamily="34" charset="0"/>
              </a:rPr>
              <a:t>Significant linear trends towards lower SIRT1 RNA expression, telomerase activity and telomerase length, and higher Caspase-9 activity, were observed with increasing severity of the condition. </a:t>
            </a:r>
          </a:p>
        </p:txBody>
      </p:sp>
      <p:sp>
        <p:nvSpPr>
          <p:cNvPr id="23" name="מלבן 22">
            <a:extLst>
              <a:ext uri="{FF2B5EF4-FFF2-40B4-BE49-F238E27FC236}">
                <a16:creationId xmlns:a16="http://schemas.microsoft.com/office/drawing/2014/main" id="{47E2A89F-6A32-3E44-941F-6A1E6F422C12}"/>
              </a:ext>
            </a:extLst>
          </p:cNvPr>
          <p:cNvSpPr/>
          <p:nvPr/>
        </p:nvSpPr>
        <p:spPr>
          <a:xfrm>
            <a:off x="5635359" y="5818983"/>
            <a:ext cx="3431233" cy="871948"/>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grpSp>
        <p:nvGrpSpPr>
          <p:cNvPr id="5" name="Group 4"/>
          <p:cNvGrpSpPr/>
          <p:nvPr/>
        </p:nvGrpSpPr>
        <p:grpSpPr>
          <a:xfrm>
            <a:off x="153248" y="2144846"/>
            <a:ext cx="8990752" cy="3534184"/>
            <a:chOff x="153248" y="2229070"/>
            <a:chExt cx="8990752" cy="3534184"/>
          </a:xfrm>
        </p:grpSpPr>
        <p:grpSp>
          <p:nvGrpSpPr>
            <p:cNvPr id="3" name="Group 2"/>
            <p:cNvGrpSpPr/>
            <p:nvPr/>
          </p:nvGrpSpPr>
          <p:grpSpPr>
            <a:xfrm>
              <a:off x="153248" y="2229070"/>
              <a:ext cx="8990752" cy="3534184"/>
              <a:chOff x="153248" y="2229070"/>
              <a:chExt cx="8990752" cy="3534184"/>
            </a:xfrm>
          </p:grpSpPr>
          <p:pic>
            <p:nvPicPr>
              <p:cNvPr id="2" name="תמונה 1">
                <a:extLst>
                  <a:ext uri="{FF2B5EF4-FFF2-40B4-BE49-F238E27FC236}">
                    <a16:creationId xmlns:a16="http://schemas.microsoft.com/office/drawing/2014/main" id="{3EA51D9C-8883-2448-828E-C0FCAE1CF0F4}"/>
                  </a:ext>
                </a:extLst>
              </p:cNvPr>
              <p:cNvPicPr>
                <a:picLocks noChangeAspect="1"/>
              </p:cNvPicPr>
              <p:nvPr/>
            </p:nvPicPr>
            <p:blipFill rotWithShape="1">
              <a:blip r:embed="rId4"/>
              <a:srcRect t="8731"/>
              <a:stretch/>
            </p:blipFill>
            <p:spPr>
              <a:xfrm>
                <a:off x="153248" y="2707105"/>
                <a:ext cx="7259922" cy="3056149"/>
              </a:xfrm>
              <a:prstGeom prst="rect">
                <a:avLst/>
              </a:prstGeom>
            </p:spPr>
          </p:pic>
          <p:sp>
            <p:nvSpPr>
              <p:cNvPr id="4" name="מלבן 3">
                <a:extLst>
                  <a:ext uri="{FF2B5EF4-FFF2-40B4-BE49-F238E27FC236}">
                    <a16:creationId xmlns:a16="http://schemas.microsoft.com/office/drawing/2014/main" id="{76F679BD-5F2E-5249-A34B-B5F6ACFF87AC}"/>
                  </a:ext>
                </a:extLst>
              </p:cNvPr>
              <p:cNvSpPr/>
              <p:nvPr/>
            </p:nvSpPr>
            <p:spPr>
              <a:xfrm>
                <a:off x="7511143" y="2287957"/>
                <a:ext cx="1632857" cy="2123658"/>
              </a:xfrm>
              <a:prstGeom prst="rect">
                <a:avLst/>
              </a:prstGeom>
            </p:spPr>
            <p:txBody>
              <a:bodyPr wrap="square">
                <a:spAutoFit/>
              </a:bodyPr>
              <a:lstStyle/>
              <a:p>
                <a:r>
                  <a:rPr lang="en-US" sz="1000" dirty="0">
                    <a:latin typeface="Arial" panose="020B0604020202020204" pitchFamily="34" charset="0"/>
                  </a:rPr>
                  <a:t>When compared with normally grown fetuses, both SGA and FGR cases presented signs of boosted placental senescence:</a:t>
                </a:r>
              </a:p>
              <a:p>
                <a:r>
                  <a:rPr lang="en-US" sz="1000" dirty="0">
                    <a:latin typeface="Arial" panose="020B0604020202020204" pitchFamily="34" charset="0"/>
                  </a:rPr>
                  <a:t>reduced SIRT1 RNA expression, </a:t>
                </a:r>
              </a:p>
              <a:p>
                <a:r>
                  <a:rPr lang="en-US" sz="1000" dirty="0">
                    <a:latin typeface="Arial" panose="020B0604020202020204" pitchFamily="34" charset="0"/>
                  </a:rPr>
                  <a:t>lower telomerase activity, </a:t>
                </a:r>
              </a:p>
              <a:p>
                <a:r>
                  <a:rPr lang="en-US" sz="1000" dirty="0">
                    <a:latin typeface="Arial" panose="020B0604020202020204" pitchFamily="34" charset="0"/>
                  </a:rPr>
                  <a:t>shorter telomeres and increased p53 RNA expression. </a:t>
                </a:r>
              </a:p>
              <a:p>
                <a:endParaRPr lang="en-US" sz="1200" dirty="0">
                  <a:latin typeface="Arial" panose="020B0604020202020204" pitchFamily="34" charset="0"/>
                </a:endParaRPr>
              </a:p>
            </p:txBody>
          </p:sp>
          <p:sp>
            <p:nvSpPr>
              <p:cNvPr id="22" name="מלבן 21">
                <a:extLst>
                  <a:ext uri="{FF2B5EF4-FFF2-40B4-BE49-F238E27FC236}">
                    <a16:creationId xmlns:a16="http://schemas.microsoft.com/office/drawing/2014/main" id="{B03D193A-2BCF-B541-9570-D6DE25D75FFD}"/>
                  </a:ext>
                </a:extLst>
              </p:cNvPr>
              <p:cNvSpPr/>
              <p:nvPr/>
            </p:nvSpPr>
            <p:spPr>
              <a:xfrm>
                <a:off x="7489372" y="2229070"/>
                <a:ext cx="1613316" cy="202109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8">
                <a:extLst>
                  <a:ext uri="{FF2B5EF4-FFF2-40B4-BE49-F238E27FC236}">
                    <a16:creationId xmlns:a16="http://schemas.microsoft.com/office/drawing/2014/main" id="{3BB059BA-B6E7-C743-8E04-DAB03018BE72}"/>
                  </a:ext>
                </a:extLst>
              </p:cNvPr>
              <p:cNvSpPr/>
              <p:nvPr/>
            </p:nvSpPr>
            <p:spPr>
              <a:xfrm>
                <a:off x="7489372" y="4587038"/>
                <a:ext cx="1558530" cy="1169551"/>
              </a:xfrm>
              <a:prstGeom prst="rect">
                <a:avLst/>
              </a:prstGeom>
            </p:spPr>
            <p:txBody>
              <a:bodyPr wrap="square">
                <a:spAutoFit/>
              </a:bodyPr>
              <a:lstStyle/>
              <a:p>
                <a:r>
                  <a:rPr lang="en-US" sz="1000" dirty="0">
                    <a:latin typeface="Arial" panose="020B0604020202020204" pitchFamily="34" charset="0"/>
                  </a:rPr>
                  <a:t>Compared with controls, FGR cases also presented increased signs of apoptosis as reflected by increased CASP3 and CASP9 RNA expression. </a:t>
                </a:r>
              </a:p>
            </p:txBody>
          </p:sp>
          <p:sp>
            <p:nvSpPr>
              <p:cNvPr id="24" name="מלבן 23">
                <a:extLst>
                  <a:ext uri="{FF2B5EF4-FFF2-40B4-BE49-F238E27FC236}">
                    <a16:creationId xmlns:a16="http://schemas.microsoft.com/office/drawing/2014/main" id="{ABE54E56-E4CB-0C4C-8A24-B968F92EBAF8}"/>
                  </a:ext>
                </a:extLst>
              </p:cNvPr>
              <p:cNvSpPr/>
              <p:nvPr/>
            </p:nvSpPr>
            <p:spPr>
              <a:xfrm>
                <a:off x="6825342" y="3124200"/>
                <a:ext cx="666260" cy="31568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24">
                <a:extLst>
                  <a:ext uri="{FF2B5EF4-FFF2-40B4-BE49-F238E27FC236}">
                    <a16:creationId xmlns:a16="http://schemas.microsoft.com/office/drawing/2014/main" id="{11ED8E97-F512-1045-AF7A-646EFFF776D0}"/>
                  </a:ext>
                </a:extLst>
              </p:cNvPr>
              <p:cNvSpPr/>
              <p:nvPr/>
            </p:nvSpPr>
            <p:spPr>
              <a:xfrm>
                <a:off x="6823112" y="3596274"/>
                <a:ext cx="666260" cy="15784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מלבן 26">
                <a:extLst>
                  <a:ext uri="{FF2B5EF4-FFF2-40B4-BE49-F238E27FC236}">
                    <a16:creationId xmlns:a16="http://schemas.microsoft.com/office/drawing/2014/main" id="{630F2AB8-57E6-A546-9D15-D8D7C9C5C3BD}"/>
                  </a:ext>
                </a:extLst>
              </p:cNvPr>
              <p:cNvSpPr/>
              <p:nvPr/>
            </p:nvSpPr>
            <p:spPr>
              <a:xfrm>
                <a:off x="6823112" y="4086130"/>
                <a:ext cx="666260" cy="15784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27">
                <a:extLst>
                  <a:ext uri="{FF2B5EF4-FFF2-40B4-BE49-F238E27FC236}">
                    <a16:creationId xmlns:a16="http://schemas.microsoft.com/office/drawing/2014/main" id="{943564CF-735F-8246-A926-40341BB52811}"/>
                  </a:ext>
                </a:extLst>
              </p:cNvPr>
              <p:cNvSpPr/>
              <p:nvPr/>
            </p:nvSpPr>
            <p:spPr>
              <a:xfrm>
                <a:off x="6792060" y="4562752"/>
                <a:ext cx="666260" cy="315686"/>
              </a:xfrm>
              <a:prstGeom prst="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9" name="מלבן 28">
              <a:extLst>
                <a:ext uri="{FF2B5EF4-FFF2-40B4-BE49-F238E27FC236}">
                  <a16:creationId xmlns:a16="http://schemas.microsoft.com/office/drawing/2014/main" id="{FFB2655B-478E-794B-B3FF-711C2B890212}"/>
                </a:ext>
              </a:extLst>
            </p:cNvPr>
            <p:cNvSpPr/>
            <p:nvPr/>
          </p:nvSpPr>
          <p:spPr>
            <a:xfrm>
              <a:off x="7458320" y="4556241"/>
              <a:ext cx="1644368" cy="1207013"/>
            </a:xfrm>
            <a:prstGeom prst="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grpSp>
    </p:spTree>
    <p:extLst>
      <p:ext uri="{BB962C8B-B14F-4D97-AF65-F5344CB8AC3E}">
        <p14:creationId xmlns:p14="http://schemas.microsoft.com/office/powerpoint/2010/main" val="184978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51BB7E4-9A10-D845-AF22-C692A896CE2F}"/>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placental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13" name="Rectangle 8">
            <a:extLst>
              <a:ext uri="{FF2B5EF4-FFF2-40B4-BE49-F238E27FC236}">
                <a16:creationId xmlns:a16="http://schemas.microsoft.com/office/drawing/2014/main" id="{F1B57A4D-A5B4-C045-ABB1-DB2766513E2C}"/>
              </a:ext>
            </a:extLst>
          </p:cNvPr>
          <p:cNvSpPr>
            <a:spLocks noChangeArrowheads="1"/>
          </p:cNvSpPr>
          <p:nvPr/>
        </p:nvSpPr>
        <p:spPr bwMode="auto">
          <a:xfrm>
            <a:off x="0" y="149607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altLang="en-US" sz="2800" b="1" dirty="0">
                <a:solidFill>
                  <a:srgbClr val="000000"/>
                </a:solidFill>
                <a:effectLst>
                  <a:outerShdw blurRad="50800" dist="38100" dir="2700000" algn="tl" rotWithShape="0">
                    <a:prstClr val="black">
                      <a:alpha val="40000"/>
                    </a:prstClr>
                  </a:outerShdw>
                </a:effectLst>
              </a:rPr>
              <a:t>Placental aging and apoptosis</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5" name="Group 4"/>
          <p:cNvGrpSpPr/>
          <p:nvPr/>
        </p:nvGrpSpPr>
        <p:grpSpPr>
          <a:xfrm>
            <a:off x="1549225" y="1995980"/>
            <a:ext cx="6976153" cy="4859004"/>
            <a:chOff x="2126751" y="1995980"/>
            <a:chExt cx="6976153" cy="4859004"/>
          </a:xfrm>
        </p:grpSpPr>
        <p:pic>
          <p:nvPicPr>
            <p:cNvPr id="2" name="תמונה 1">
              <a:extLst>
                <a:ext uri="{FF2B5EF4-FFF2-40B4-BE49-F238E27FC236}">
                  <a16:creationId xmlns:a16="http://schemas.microsoft.com/office/drawing/2014/main" id="{8D4DB7D7-6AD7-BF46-A33E-C4F54F8389C8}"/>
                </a:ext>
              </a:extLst>
            </p:cNvPr>
            <p:cNvPicPr>
              <a:picLocks noChangeAspect="1"/>
            </p:cNvPicPr>
            <p:nvPr/>
          </p:nvPicPr>
          <p:blipFill>
            <a:blip r:embed="rId4"/>
            <a:stretch>
              <a:fillRect/>
            </a:stretch>
          </p:blipFill>
          <p:spPr>
            <a:xfrm>
              <a:off x="2126751" y="1995980"/>
              <a:ext cx="4849402" cy="4859004"/>
            </a:xfrm>
            <a:prstGeom prst="rect">
              <a:avLst/>
            </a:prstGeom>
          </p:spPr>
        </p:pic>
        <p:sp>
          <p:nvSpPr>
            <p:cNvPr id="3" name="מלבן 2">
              <a:extLst>
                <a:ext uri="{FF2B5EF4-FFF2-40B4-BE49-F238E27FC236}">
                  <a16:creationId xmlns:a16="http://schemas.microsoft.com/office/drawing/2014/main" id="{D722F5B3-E7FA-4D42-8851-BD6C47E673B9}"/>
                </a:ext>
              </a:extLst>
            </p:cNvPr>
            <p:cNvSpPr/>
            <p:nvPr/>
          </p:nvSpPr>
          <p:spPr>
            <a:xfrm>
              <a:off x="6697161" y="2082649"/>
              <a:ext cx="2405743" cy="1384995"/>
            </a:xfrm>
            <a:prstGeom prst="rect">
              <a:avLst/>
            </a:prstGeom>
          </p:spPr>
          <p:txBody>
            <a:bodyPr wrap="square">
              <a:spAutoFit/>
            </a:bodyPr>
            <a:lstStyle/>
            <a:p>
              <a:r>
                <a:rPr lang="en-US" sz="1200" dirty="0">
                  <a:latin typeface="Arial" panose="020B0604020202020204" pitchFamily="34" charset="0"/>
                </a:rPr>
                <a:t>A significant positive correlation was observed between birth weight and telomerase activity (R=0.37; P = 0.007), telomere length (R = 0.28; P = 0.03) and SIRT1 RNA expression level</a:t>
              </a:r>
            </a:p>
            <a:p>
              <a:r>
                <a:rPr lang="en-US" sz="1200" dirty="0">
                  <a:latin typeface="Arial" panose="020B0604020202020204" pitchFamily="34" charset="0"/>
                </a:rPr>
                <a:t>(R = 0.49; P = 0.002). </a:t>
              </a:r>
            </a:p>
          </p:txBody>
        </p:sp>
        <p:sp>
          <p:nvSpPr>
            <p:cNvPr id="15" name="מלבן 14">
              <a:extLst>
                <a:ext uri="{FF2B5EF4-FFF2-40B4-BE49-F238E27FC236}">
                  <a16:creationId xmlns:a16="http://schemas.microsoft.com/office/drawing/2014/main" id="{27194A25-86E8-4C4C-87D4-5EC1F854EAFE}"/>
                </a:ext>
              </a:extLst>
            </p:cNvPr>
            <p:cNvSpPr/>
            <p:nvPr/>
          </p:nvSpPr>
          <p:spPr>
            <a:xfrm>
              <a:off x="6697161" y="2107904"/>
              <a:ext cx="2405743" cy="135974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EFCF94A9-BD4F-3342-AEAF-2D581D68313F}"/>
                </a:ext>
              </a:extLst>
            </p:cNvPr>
            <p:cNvSpPr/>
            <p:nvPr/>
          </p:nvSpPr>
          <p:spPr>
            <a:xfrm>
              <a:off x="6729818" y="4124801"/>
              <a:ext cx="2337982" cy="2123658"/>
            </a:xfrm>
            <a:prstGeom prst="rect">
              <a:avLst/>
            </a:prstGeom>
          </p:spPr>
          <p:txBody>
            <a:bodyPr wrap="square">
              <a:spAutoFit/>
            </a:bodyPr>
            <a:lstStyle/>
            <a:p>
              <a:r>
                <a:rPr lang="en-US" sz="1200" dirty="0">
                  <a:latin typeface="Arial" panose="020B0604020202020204" pitchFamily="34" charset="0"/>
                </a:rPr>
                <a:t>**When adjusted for maternal smoking status, placental aging results remained similar, with the exception of telomerase activity, which did not show any statistically significant difference when comparing controls with SGA pregnancies, but maintained a significant linear trend across groups.</a:t>
              </a:r>
            </a:p>
            <a:p>
              <a:endParaRPr lang="en-US" sz="1200" dirty="0">
                <a:latin typeface="Arial" panose="020B0604020202020204" pitchFamily="34" charset="0"/>
              </a:endParaRPr>
            </a:p>
          </p:txBody>
        </p:sp>
        <p:sp>
          <p:nvSpPr>
            <p:cNvPr id="17" name="מלבן 16">
              <a:extLst>
                <a:ext uri="{FF2B5EF4-FFF2-40B4-BE49-F238E27FC236}">
                  <a16:creationId xmlns:a16="http://schemas.microsoft.com/office/drawing/2014/main" id="{25D19CA7-B7E8-0344-BBA7-138E7382A8ED}"/>
                </a:ext>
              </a:extLst>
            </p:cNvPr>
            <p:cNvSpPr/>
            <p:nvPr/>
          </p:nvSpPr>
          <p:spPr>
            <a:xfrm>
              <a:off x="6695937" y="4124800"/>
              <a:ext cx="2405743" cy="1960317"/>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077625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2708</TotalTime>
  <Words>1497</Words>
  <Application>Microsoft Office PowerPoint</Application>
  <PresentationFormat>On-screen Show (4:3)</PresentationFormat>
  <Paragraphs>195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Calibri Light</vt:lpstr>
      <vt:lpstr>Sabon-Roman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202</cp:revision>
  <dcterms:created xsi:type="dcterms:W3CDTF">2018-05-11T23:46:17Z</dcterms:created>
  <dcterms:modified xsi:type="dcterms:W3CDTF">2019-04-17T09:04:44Z</dcterms:modified>
</cp:coreProperties>
</file>