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5612" y="685800"/>
            <a:ext cx="4096385" cy="811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371590" cy="5145405"/>
          </a:xfrm>
          <a:custGeom>
            <a:avLst/>
            <a:gdLst/>
            <a:ahLst/>
            <a:cxnLst/>
            <a:rect l="l" t="t" r="r" b="b"/>
            <a:pathLst>
              <a:path w="6371590" h="5145405">
                <a:moveTo>
                  <a:pt x="5440417" y="0"/>
                </a:moveTo>
                <a:lnTo>
                  <a:pt x="0" y="0"/>
                </a:lnTo>
                <a:lnTo>
                  <a:pt x="0" y="5145087"/>
                </a:lnTo>
                <a:lnTo>
                  <a:pt x="6371062" y="5145087"/>
                </a:lnTo>
                <a:lnTo>
                  <a:pt x="6371062" y="930645"/>
                </a:lnTo>
                <a:lnTo>
                  <a:pt x="5440417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5614" y="3467100"/>
            <a:ext cx="2704465" cy="625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Presenter in</a:t>
            </a:r>
            <a:r>
              <a:rPr dirty="0" sz="20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bold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Other authors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0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regular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Title </a:t>
            </a:r>
            <a:r>
              <a:rPr dirty="0" spc="15"/>
              <a:t>area</a:t>
            </a:r>
            <a:r>
              <a:rPr dirty="0" spc="-95"/>
              <a:t> </a:t>
            </a:r>
            <a:r>
              <a:rPr dirty="0" spc="-5"/>
              <a:t>of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612" y="1244600"/>
            <a:ext cx="4326255" cy="1370330"/>
          </a:xfrm>
          <a:prstGeom prst="rect">
            <a:avLst/>
          </a:prstGeom>
        </p:spPr>
        <p:txBody>
          <a:bodyPr wrap="square" lIns="0" tIns="172720" rIns="0" bIns="0" rtlCol="0" vert="horz">
            <a:spAutoFit/>
          </a:bodyPr>
          <a:lstStyle/>
          <a:p>
            <a:pPr marL="12700" marR="5080">
              <a:lnSpc>
                <a:spcPct val="76400"/>
              </a:lnSpc>
              <a:spcBef>
                <a:spcPts val="1360"/>
              </a:spcBef>
            </a:pPr>
            <a:r>
              <a:rPr dirty="0" sz="4800" b="1">
                <a:solidFill>
                  <a:srgbClr val="FFFFFF"/>
                </a:solidFill>
                <a:latin typeface="Arial Black"/>
                <a:cs typeface="Arial Black"/>
              </a:rPr>
              <a:t>slide </a:t>
            </a:r>
            <a:r>
              <a:rPr dirty="0" sz="4800" spc="-5" b="1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dirty="0" sz="4800" b="1">
                <a:solidFill>
                  <a:srgbClr val="FFFFFF"/>
                </a:solidFill>
                <a:latin typeface="Arial Black"/>
                <a:cs typeface="Arial Black"/>
              </a:rPr>
              <a:t>go</a:t>
            </a:r>
            <a:r>
              <a:rPr dirty="0" sz="4800" spc="-100" b="1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 Black"/>
                <a:cs typeface="Arial Black"/>
              </a:rPr>
              <a:t>in  </a:t>
            </a:r>
            <a:r>
              <a:rPr dirty="0" sz="4800" spc="-5" b="1">
                <a:solidFill>
                  <a:srgbClr val="FFFFFF"/>
                </a:solidFill>
                <a:latin typeface="Arial Black"/>
                <a:cs typeface="Arial Black"/>
              </a:rPr>
              <a:t>this</a:t>
            </a:r>
            <a:r>
              <a:rPr dirty="0" sz="4800" spc="-90" b="1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800" spc="15" b="1">
                <a:solidFill>
                  <a:srgbClr val="FFFFFF"/>
                </a:solidFill>
                <a:latin typeface="Arial Black"/>
                <a:cs typeface="Arial Black"/>
              </a:rPr>
              <a:t>area</a:t>
            </a:r>
            <a:endParaRPr sz="4800">
              <a:latin typeface="Arial Black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16798" y="918890"/>
            <a:ext cx="1004569" cy="1109980"/>
          </a:xfrm>
          <a:custGeom>
            <a:avLst/>
            <a:gdLst/>
            <a:ahLst/>
            <a:cxnLst/>
            <a:rect l="l" t="t" r="r" b="b"/>
            <a:pathLst>
              <a:path w="1004570" h="1109980">
                <a:moveTo>
                  <a:pt x="1004547" y="0"/>
                </a:moveTo>
                <a:lnTo>
                  <a:pt x="0" y="0"/>
                </a:lnTo>
                <a:lnTo>
                  <a:pt x="0" y="554874"/>
                </a:lnTo>
                <a:lnTo>
                  <a:pt x="2052" y="605379"/>
                </a:lnTo>
                <a:lnTo>
                  <a:pt x="8092" y="654613"/>
                </a:lnTo>
                <a:lnTo>
                  <a:pt x="17941" y="702381"/>
                </a:lnTo>
                <a:lnTo>
                  <a:pt x="31423" y="748488"/>
                </a:lnTo>
                <a:lnTo>
                  <a:pt x="48360" y="792736"/>
                </a:lnTo>
                <a:lnTo>
                  <a:pt x="68574" y="834930"/>
                </a:lnTo>
                <a:lnTo>
                  <a:pt x="91890" y="874874"/>
                </a:lnTo>
                <a:lnTo>
                  <a:pt x="118128" y="912372"/>
                </a:lnTo>
                <a:lnTo>
                  <a:pt x="147112" y="947229"/>
                </a:lnTo>
                <a:lnTo>
                  <a:pt x="178664" y="979249"/>
                </a:lnTo>
                <a:lnTo>
                  <a:pt x="212608" y="1008235"/>
                </a:lnTo>
                <a:lnTo>
                  <a:pt x="248766" y="1033992"/>
                </a:lnTo>
                <a:lnTo>
                  <a:pt x="286960" y="1056323"/>
                </a:lnTo>
                <a:lnTo>
                  <a:pt x="327013" y="1075034"/>
                </a:lnTo>
                <a:lnTo>
                  <a:pt x="368749" y="1089928"/>
                </a:lnTo>
                <a:lnTo>
                  <a:pt x="411989" y="1100809"/>
                </a:lnTo>
                <a:lnTo>
                  <a:pt x="456556" y="1107481"/>
                </a:lnTo>
                <a:lnTo>
                  <a:pt x="502273" y="1109748"/>
                </a:lnTo>
                <a:lnTo>
                  <a:pt x="547990" y="1107481"/>
                </a:lnTo>
                <a:lnTo>
                  <a:pt x="592557" y="1100809"/>
                </a:lnTo>
                <a:lnTo>
                  <a:pt x="635797" y="1089928"/>
                </a:lnTo>
                <a:lnTo>
                  <a:pt x="677533" y="1075034"/>
                </a:lnTo>
                <a:lnTo>
                  <a:pt x="717586" y="1056323"/>
                </a:lnTo>
                <a:lnTo>
                  <a:pt x="755780" y="1033992"/>
                </a:lnTo>
                <a:lnTo>
                  <a:pt x="791938" y="1008235"/>
                </a:lnTo>
                <a:lnTo>
                  <a:pt x="825882" y="979249"/>
                </a:lnTo>
                <a:lnTo>
                  <a:pt x="857434" y="947229"/>
                </a:lnTo>
                <a:lnTo>
                  <a:pt x="886418" y="912372"/>
                </a:lnTo>
                <a:lnTo>
                  <a:pt x="912657" y="874874"/>
                </a:lnTo>
                <a:lnTo>
                  <a:pt x="935972" y="834930"/>
                </a:lnTo>
                <a:lnTo>
                  <a:pt x="956186" y="792736"/>
                </a:lnTo>
                <a:lnTo>
                  <a:pt x="973123" y="748488"/>
                </a:lnTo>
                <a:lnTo>
                  <a:pt x="986605" y="702381"/>
                </a:lnTo>
                <a:lnTo>
                  <a:pt x="996454" y="654613"/>
                </a:lnTo>
                <a:lnTo>
                  <a:pt x="1002494" y="605379"/>
                </a:lnTo>
                <a:lnTo>
                  <a:pt x="1004547" y="554874"/>
                </a:lnTo>
                <a:lnTo>
                  <a:pt x="1004547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531722" y="1054100"/>
            <a:ext cx="775970" cy="77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</a:pP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The crest of  your unit,  university or  </a:t>
            </a:r>
            <a:r>
              <a:rPr dirty="0" sz="1000" spc="-10">
                <a:solidFill>
                  <a:srgbClr val="FFFEFE"/>
                </a:solidFill>
                <a:latin typeface="Arial"/>
                <a:cs typeface="Arial"/>
              </a:rPr>
              <a:t>hospital </a:t>
            </a: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to</a:t>
            </a:r>
            <a:r>
              <a:rPr dirty="0" sz="1000" spc="-60">
                <a:solidFill>
                  <a:srgbClr val="FFFEFE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go  here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04098" y="3530600"/>
            <a:ext cx="1296035" cy="786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Fetal Medicine</a:t>
            </a:r>
            <a:r>
              <a:rPr dirty="0" sz="900" spc="-4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Unit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1899"/>
              </a:lnSpc>
              <a:spcBef>
                <a:spcPts val="300"/>
              </a:spcBef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Department of Obstetrics  and</a:t>
            </a:r>
            <a:r>
              <a:rPr dirty="0" sz="900" spc="-7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Gynecology</a:t>
            </a:r>
            <a:endParaRPr sz="900">
              <a:latin typeface="Arial"/>
              <a:cs typeface="Arial"/>
            </a:endParaRPr>
          </a:p>
          <a:p>
            <a:pPr marL="12700" marR="328930">
              <a:lnSpc>
                <a:spcPct val="101899"/>
              </a:lnSpc>
              <a:spcBef>
                <a:spcPts val="300"/>
              </a:spcBef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St. Elsewhere  University</a:t>
            </a:r>
            <a:r>
              <a:rPr dirty="0" sz="900" spc="-3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550410" cy="5143500"/>
          </a:xfrm>
          <a:custGeom>
            <a:avLst/>
            <a:gdLst/>
            <a:ahLst/>
            <a:cxnLst/>
            <a:rect l="l" t="t" r="r" b="b"/>
            <a:pathLst>
              <a:path w="4550410" h="5143500">
                <a:moveTo>
                  <a:pt x="3627304" y="0"/>
                </a:moveTo>
                <a:lnTo>
                  <a:pt x="0" y="0"/>
                </a:lnTo>
                <a:lnTo>
                  <a:pt x="0" y="5143500"/>
                </a:lnTo>
                <a:lnTo>
                  <a:pt x="4549909" y="5143500"/>
                </a:lnTo>
                <a:lnTo>
                  <a:pt x="4549909" y="922604"/>
                </a:lnTo>
                <a:lnTo>
                  <a:pt x="3627304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181" y="457200"/>
            <a:ext cx="2351405" cy="54864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spc="-15"/>
              <a:t>Results</a:t>
            </a:r>
            <a:r>
              <a:rPr dirty="0" sz="3600" spc="-105"/>
              <a:t> </a:t>
            </a:r>
            <a:r>
              <a:rPr dirty="0" sz="3600"/>
              <a:t>2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66324" y="1333500"/>
            <a:ext cx="3354704" cy="182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95325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Use images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illustrate 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dirty="0" sz="20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presentation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Include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basic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numbers</a:t>
            </a:r>
            <a:r>
              <a:rPr dirty="0" sz="20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before 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going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to complicated</a:t>
            </a:r>
            <a:r>
              <a:rPr dirty="0" sz="2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Graphs: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324" y="3162300"/>
            <a:ext cx="3516629" cy="930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buChar char="•"/>
              <a:tabLst>
                <a:tab pos="297815" algn="l"/>
                <a:tab pos="29845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ensure the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axes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20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labelled</a:t>
            </a:r>
            <a:endParaRPr sz="2000">
              <a:latin typeface="Arial"/>
              <a:cs typeface="Arial"/>
            </a:endParaRPr>
          </a:p>
          <a:p>
            <a:pPr marL="298450" marR="5080" indent="-285750">
              <a:lnSpc>
                <a:spcPct val="100000"/>
              </a:lnSpc>
              <a:buChar char="•"/>
              <a:tabLst>
                <a:tab pos="297815" algn="l"/>
                <a:tab pos="29845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avoid using</a:t>
            </a:r>
            <a:r>
              <a:rPr dirty="0" sz="2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overcomplicated  graphs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0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figures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1271" y="4119740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122917" y="0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67105" y="4118565"/>
            <a:ext cx="244475" cy="1270"/>
          </a:xfrm>
          <a:custGeom>
            <a:avLst/>
            <a:gdLst/>
            <a:ahLst/>
            <a:cxnLst/>
            <a:rect l="l" t="t" r="r" b="b"/>
            <a:pathLst>
              <a:path w="244475" h="1270">
                <a:moveTo>
                  <a:pt x="0" y="1175"/>
                </a:move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011431" y="4115039"/>
            <a:ext cx="246379" cy="3810"/>
          </a:xfrm>
          <a:custGeom>
            <a:avLst/>
            <a:gdLst/>
            <a:ahLst/>
            <a:cxnLst/>
            <a:rect l="l" t="t" r="r" b="b"/>
            <a:pathLst>
              <a:path w="246379" h="3810">
                <a:moveTo>
                  <a:pt x="0" y="3525"/>
                </a:moveTo>
                <a:lnTo>
                  <a:pt x="122917" y="1762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257267" y="4107989"/>
            <a:ext cx="246379" cy="7620"/>
          </a:xfrm>
          <a:custGeom>
            <a:avLst/>
            <a:gdLst/>
            <a:ahLst/>
            <a:cxnLst/>
            <a:rect l="l" t="t" r="r" b="b"/>
            <a:pathLst>
              <a:path w="246379" h="7620">
                <a:moveTo>
                  <a:pt x="0" y="7051"/>
                </a:moveTo>
                <a:lnTo>
                  <a:pt x="122917" y="4487"/>
                </a:lnTo>
                <a:lnTo>
                  <a:pt x="184752" y="2564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03100" y="4093888"/>
            <a:ext cx="244475" cy="14604"/>
          </a:xfrm>
          <a:custGeom>
            <a:avLst/>
            <a:gdLst/>
            <a:ahLst/>
            <a:cxnLst/>
            <a:rect l="l" t="t" r="r" b="b"/>
            <a:pathLst>
              <a:path w="244475" h="14604">
                <a:moveTo>
                  <a:pt x="0" y="14101"/>
                </a:moveTo>
                <a:lnTo>
                  <a:pt x="121408" y="8225"/>
                </a:lnTo>
                <a:lnTo>
                  <a:pt x="183998" y="4700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47427" y="4068034"/>
            <a:ext cx="246379" cy="26034"/>
          </a:xfrm>
          <a:custGeom>
            <a:avLst/>
            <a:gdLst/>
            <a:ahLst/>
            <a:cxnLst/>
            <a:rect l="l" t="t" r="r" b="b"/>
            <a:pathLst>
              <a:path w="246379" h="26035">
                <a:moveTo>
                  <a:pt x="0" y="25852"/>
                </a:moveTo>
                <a:lnTo>
                  <a:pt x="61081" y="20794"/>
                </a:lnTo>
                <a:lnTo>
                  <a:pt x="122917" y="15174"/>
                </a:lnTo>
                <a:lnTo>
                  <a:pt x="183998" y="7868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93261" y="4016330"/>
            <a:ext cx="246379" cy="52069"/>
          </a:xfrm>
          <a:custGeom>
            <a:avLst/>
            <a:gdLst/>
            <a:ahLst/>
            <a:cxnLst/>
            <a:rect l="l" t="t" r="r" b="b"/>
            <a:pathLst>
              <a:path w="246379" h="52070">
                <a:moveTo>
                  <a:pt x="0" y="51705"/>
                </a:moveTo>
                <a:lnTo>
                  <a:pt x="61835" y="41716"/>
                </a:lnTo>
                <a:lnTo>
                  <a:pt x="122917" y="29965"/>
                </a:lnTo>
                <a:lnTo>
                  <a:pt x="153834" y="23502"/>
                </a:lnTo>
                <a:lnTo>
                  <a:pt x="184752" y="15864"/>
                </a:lnTo>
                <a:lnTo>
                  <a:pt x="214916" y="8813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39095" y="3927022"/>
            <a:ext cx="244475" cy="89535"/>
          </a:xfrm>
          <a:custGeom>
            <a:avLst/>
            <a:gdLst/>
            <a:ahLst/>
            <a:cxnLst/>
            <a:rect l="l" t="t" r="r" b="b"/>
            <a:pathLst>
              <a:path w="244475" h="89535">
                <a:moveTo>
                  <a:pt x="0" y="89308"/>
                </a:moveTo>
                <a:lnTo>
                  <a:pt x="61081" y="70973"/>
                </a:lnTo>
                <a:lnTo>
                  <a:pt x="91999" y="60918"/>
                </a:lnTo>
                <a:lnTo>
                  <a:pt x="121408" y="50864"/>
                </a:lnTo>
                <a:lnTo>
                  <a:pt x="152326" y="39035"/>
                </a:lnTo>
                <a:lnTo>
                  <a:pt x="183998" y="27206"/>
                </a:lnTo>
                <a:lnTo>
                  <a:pt x="213408" y="14194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483420" y="3778960"/>
            <a:ext cx="246379" cy="148590"/>
          </a:xfrm>
          <a:custGeom>
            <a:avLst/>
            <a:gdLst/>
            <a:ahLst/>
            <a:cxnLst/>
            <a:rect l="l" t="t" r="r" b="b"/>
            <a:pathLst>
              <a:path w="246379" h="148589">
                <a:moveTo>
                  <a:pt x="0" y="148063"/>
                </a:moveTo>
                <a:lnTo>
                  <a:pt x="30917" y="132725"/>
                </a:lnTo>
                <a:lnTo>
                  <a:pt x="61081" y="116798"/>
                </a:lnTo>
                <a:lnTo>
                  <a:pt x="91999" y="99101"/>
                </a:lnTo>
                <a:lnTo>
                  <a:pt x="122917" y="81995"/>
                </a:lnTo>
                <a:lnTo>
                  <a:pt x="153834" y="63708"/>
                </a:lnTo>
                <a:lnTo>
                  <a:pt x="183998" y="43652"/>
                </a:lnTo>
                <a:lnTo>
                  <a:pt x="214916" y="22415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29255" y="3561566"/>
            <a:ext cx="246379" cy="217804"/>
          </a:xfrm>
          <a:custGeom>
            <a:avLst/>
            <a:gdLst/>
            <a:ahLst/>
            <a:cxnLst/>
            <a:rect l="l" t="t" r="r" b="b"/>
            <a:pathLst>
              <a:path w="246379" h="217804">
                <a:moveTo>
                  <a:pt x="0" y="217394"/>
                </a:moveTo>
                <a:lnTo>
                  <a:pt x="30917" y="193892"/>
                </a:lnTo>
                <a:lnTo>
                  <a:pt x="61835" y="169802"/>
                </a:lnTo>
                <a:lnTo>
                  <a:pt x="91999" y="143950"/>
                </a:lnTo>
                <a:lnTo>
                  <a:pt x="122917" y="117510"/>
                </a:lnTo>
                <a:lnTo>
                  <a:pt x="153834" y="89895"/>
                </a:lnTo>
                <a:lnTo>
                  <a:pt x="184752" y="61692"/>
                </a:lnTo>
                <a:lnTo>
                  <a:pt x="214916" y="31727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975089" y="3270139"/>
            <a:ext cx="244475" cy="291465"/>
          </a:xfrm>
          <a:custGeom>
            <a:avLst/>
            <a:gdLst/>
            <a:ahLst/>
            <a:cxnLst/>
            <a:rect l="l" t="t" r="r" b="b"/>
            <a:pathLst>
              <a:path w="244475" h="291464">
                <a:moveTo>
                  <a:pt x="0" y="291426"/>
                </a:moveTo>
                <a:lnTo>
                  <a:pt x="30917" y="259240"/>
                </a:lnTo>
                <a:lnTo>
                  <a:pt x="61081" y="225299"/>
                </a:lnTo>
                <a:lnTo>
                  <a:pt x="91999" y="190187"/>
                </a:lnTo>
                <a:lnTo>
                  <a:pt x="121408" y="153905"/>
                </a:lnTo>
                <a:lnTo>
                  <a:pt x="152326" y="116453"/>
                </a:lnTo>
                <a:lnTo>
                  <a:pt x="183244" y="79001"/>
                </a:lnTo>
                <a:lnTo>
                  <a:pt x="213408" y="39793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219416" y="2865903"/>
            <a:ext cx="277495" cy="404495"/>
          </a:xfrm>
          <a:custGeom>
            <a:avLst/>
            <a:gdLst/>
            <a:ahLst/>
            <a:cxnLst/>
            <a:rect l="l" t="t" r="r" b="b"/>
            <a:pathLst>
              <a:path w="277495" h="404495">
                <a:moveTo>
                  <a:pt x="0" y="404236"/>
                </a:moveTo>
                <a:lnTo>
                  <a:pt x="34901" y="357120"/>
                </a:lnTo>
                <a:lnTo>
                  <a:pt x="68950" y="307956"/>
                </a:lnTo>
                <a:lnTo>
                  <a:pt x="103851" y="257427"/>
                </a:lnTo>
                <a:lnTo>
                  <a:pt x="138753" y="206215"/>
                </a:lnTo>
                <a:lnTo>
                  <a:pt x="207703" y="102424"/>
                </a:lnTo>
                <a:lnTo>
                  <a:pt x="242604" y="51212"/>
                </a:lnTo>
                <a:lnTo>
                  <a:pt x="27750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030306" y="2960072"/>
            <a:ext cx="196215" cy="11042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Li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k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elihoo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d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 Ra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t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i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6042" y="2806700"/>
            <a:ext cx="356870" cy="160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50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40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-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0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04184" y="4241800"/>
            <a:ext cx="2676525" cy="4133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8915">
              <a:lnSpc>
                <a:spcPct val="100000"/>
              </a:lnSpc>
              <a:tabLst>
                <a:tab pos="649605" algn="l"/>
                <a:tab pos="1190625" algn="l"/>
                <a:tab pos="1630045" algn="l"/>
                <a:tab pos="2171065" algn="l"/>
                <a:tab pos="2487930" algn="l"/>
              </a:tabLst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0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	1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	2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Nuchal translucency deviation</a:t>
            </a:r>
            <a:r>
              <a:rPr dirty="0" sz="1200" spc="-4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(mm)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665242" y="2235528"/>
            <a:ext cx="27305" cy="22860"/>
          </a:xfrm>
          <a:custGeom>
            <a:avLst/>
            <a:gdLst/>
            <a:ahLst/>
            <a:cxnLst/>
            <a:rect l="l" t="t" r="r" b="b"/>
            <a:pathLst>
              <a:path w="27304" h="22860">
                <a:moveTo>
                  <a:pt x="0" y="22247"/>
                </a:moveTo>
                <a:lnTo>
                  <a:pt x="26849" y="22247"/>
                </a:lnTo>
                <a:lnTo>
                  <a:pt x="26849" y="0"/>
                </a:lnTo>
                <a:lnTo>
                  <a:pt x="0" y="0"/>
                </a:lnTo>
                <a:lnTo>
                  <a:pt x="0" y="22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658892" y="2229178"/>
            <a:ext cx="40005" cy="35560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0" y="34948"/>
                </a:moveTo>
                <a:lnTo>
                  <a:pt x="39549" y="34948"/>
                </a:lnTo>
                <a:lnTo>
                  <a:pt x="39549" y="0"/>
                </a:lnTo>
                <a:lnTo>
                  <a:pt x="0" y="0"/>
                </a:lnTo>
                <a:lnTo>
                  <a:pt x="0" y="3494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71931" y="2091447"/>
            <a:ext cx="0" cy="166370"/>
          </a:xfrm>
          <a:custGeom>
            <a:avLst/>
            <a:gdLst/>
            <a:ahLst/>
            <a:cxnLst/>
            <a:rect l="l" t="t" r="r" b="b"/>
            <a:pathLst>
              <a:path w="0" h="166369">
                <a:moveTo>
                  <a:pt x="0" y="0"/>
                </a:moveTo>
                <a:lnTo>
                  <a:pt x="0" y="166329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758506" y="2091447"/>
            <a:ext cx="27305" cy="166370"/>
          </a:xfrm>
          <a:custGeom>
            <a:avLst/>
            <a:gdLst/>
            <a:ahLst/>
            <a:cxnLst/>
            <a:rect l="l" t="t" r="r" b="b"/>
            <a:pathLst>
              <a:path w="27304" h="166369">
                <a:moveTo>
                  <a:pt x="0" y="0"/>
                </a:moveTo>
                <a:lnTo>
                  <a:pt x="26849" y="0"/>
                </a:lnTo>
                <a:lnTo>
                  <a:pt x="26849" y="166330"/>
                </a:lnTo>
                <a:lnTo>
                  <a:pt x="0" y="16633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63781" y="1656021"/>
            <a:ext cx="0" cy="601980"/>
          </a:xfrm>
          <a:custGeom>
            <a:avLst/>
            <a:gdLst/>
            <a:ahLst/>
            <a:cxnLst/>
            <a:rect l="l" t="t" r="r" b="b"/>
            <a:pathLst>
              <a:path w="0" h="601980">
                <a:moveTo>
                  <a:pt x="0" y="0"/>
                </a:moveTo>
                <a:lnTo>
                  <a:pt x="0" y="60175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50356" y="1656021"/>
            <a:ext cx="27305" cy="601980"/>
          </a:xfrm>
          <a:custGeom>
            <a:avLst/>
            <a:gdLst/>
            <a:ahLst/>
            <a:cxnLst/>
            <a:rect l="l" t="t" r="r" b="b"/>
            <a:pathLst>
              <a:path w="27304" h="601980">
                <a:moveTo>
                  <a:pt x="0" y="0"/>
                </a:moveTo>
                <a:lnTo>
                  <a:pt x="26849" y="0"/>
                </a:lnTo>
                <a:lnTo>
                  <a:pt x="26849" y="601755"/>
                </a:lnTo>
                <a:lnTo>
                  <a:pt x="0" y="60175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957044" y="1211061"/>
            <a:ext cx="0" cy="1047115"/>
          </a:xfrm>
          <a:custGeom>
            <a:avLst/>
            <a:gdLst/>
            <a:ahLst/>
            <a:cxnLst/>
            <a:rect l="l" t="t" r="r" b="b"/>
            <a:pathLst>
              <a:path w="0" h="1047114">
                <a:moveTo>
                  <a:pt x="0" y="0"/>
                </a:moveTo>
                <a:lnTo>
                  <a:pt x="0" y="1046714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943620" y="1211061"/>
            <a:ext cx="27305" cy="1047115"/>
          </a:xfrm>
          <a:custGeom>
            <a:avLst/>
            <a:gdLst/>
            <a:ahLst/>
            <a:cxnLst/>
            <a:rect l="l" t="t" r="r" b="b"/>
            <a:pathLst>
              <a:path w="27304" h="1047114">
                <a:moveTo>
                  <a:pt x="0" y="0"/>
                </a:moveTo>
                <a:lnTo>
                  <a:pt x="26849" y="0"/>
                </a:lnTo>
                <a:lnTo>
                  <a:pt x="26849" y="1046715"/>
                </a:lnTo>
                <a:lnTo>
                  <a:pt x="0" y="104671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48896" y="1039435"/>
            <a:ext cx="0" cy="1218565"/>
          </a:xfrm>
          <a:custGeom>
            <a:avLst/>
            <a:gdLst/>
            <a:ahLst/>
            <a:cxnLst/>
            <a:rect l="l" t="t" r="r" b="b"/>
            <a:pathLst>
              <a:path w="0" h="1218564">
                <a:moveTo>
                  <a:pt x="0" y="0"/>
                </a:moveTo>
                <a:lnTo>
                  <a:pt x="0" y="1218341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35471" y="1039435"/>
            <a:ext cx="27305" cy="1218565"/>
          </a:xfrm>
          <a:custGeom>
            <a:avLst/>
            <a:gdLst/>
            <a:ahLst/>
            <a:cxnLst/>
            <a:rect l="l" t="t" r="r" b="b"/>
            <a:pathLst>
              <a:path w="27304" h="1218564">
                <a:moveTo>
                  <a:pt x="0" y="0"/>
                </a:moveTo>
                <a:lnTo>
                  <a:pt x="26849" y="0"/>
                </a:lnTo>
                <a:lnTo>
                  <a:pt x="26849" y="1218342"/>
                </a:lnTo>
                <a:lnTo>
                  <a:pt x="0" y="121834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142866" y="1203646"/>
            <a:ext cx="0" cy="1054735"/>
          </a:xfrm>
          <a:custGeom>
            <a:avLst/>
            <a:gdLst/>
            <a:ahLst/>
            <a:cxnLst/>
            <a:rect l="l" t="t" r="r" b="b"/>
            <a:pathLst>
              <a:path w="0" h="1054735">
                <a:moveTo>
                  <a:pt x="0" y="0"/>
                </a:moveTo>
                <a:lnTo>
                  <a:pt x="0" y="1054130"/>
                </a:lnTo>
              </a:path>
            </a:pathLst>
          </a:custGeom>
          <a:ln w="2543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130149" y="1203646"/>
            <a:ext cx="26034" cy="1054735"/>
          </a:xfrm>
          <a:custGeom>
            <a:avLst/>
            <a:gdLst/>
            <a:ahLst/>
            <a:cxnLst/>
            <a:rect l="l" t="t" r="r" b="b"/>
            <a:pathLst>
              <a:path w="26035" h="1054735">
                <a:moveTo>
                  <a:pt x="0" y="0"/>
                </a:moveTo>
                <a:lnTo>
                  <a:pt x="25436" y="0"/>
                </a:lnTo>
                <a:lnTo>
                  <a:pt x="25436" y="1054131"/>
                </a:lnTo>
                <a:lnTo>
                  <a:pt x="0" y="1054131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235425" y="1616823"/>
            <a:ext cx="0" cy="641350"/>
          </a:xfrm>
          <a:custGeom>
            <a:avLst/>
            <a:gdLst/>
            <a:ahLst/>
            <a:cxnLst/>
            <a:rect l="l" t="t" r="r" b="b"/>
            <a:pathLst>
              <a:path w="0" h="641350">
                <a:moveTo>
                  <a:pt x="0" y="0"/>
                </a:moveTo>
                <a:lnTo>
                  <a:pt x="0" y="640953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222000" y="1616823"/>
            <a:ext cx="27305" cy="641350"/>
          </a:xfrm>
          <a:custGeom>
            <a:avLst/>
            <a:gdLst/>
            <a:ahLst/>
            <a:cxnLst/>
            <a:rect l="l" t="t" r="r" b="b"/>
            <a:pathLst>
              <a:path w="27304" h="641350">
                <a:moveTo>
                  <a:pt x="0" y="0"/>
                </a:moveTo>
                <a:lnTo>
                  <a:pt x="26849" y="0"/>
                </a:lnTo>
                <a:lnTo>
                  <a:pt x="26849" y="640954"/>
                </a:lnTo>
                <a:lnTo>
                  <a:pt x="0" y="64095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328688" y="1990801"/>
            <a:ext cx="0" cy="267335"/>
          </a:xfrm>
          <a:custGeom>
            <a:avLst/>
            <a:gdLst/>
            <a:ahLst/>
            <a:cxnLst/>
            <a:rect l="l" t="t" r="r" b="b"/>
            <a:pathLst>
              <a:path w="0" h="267335">
                <a:moveTo>
                  <a:pt x="0" y="0"/>
                </a:moveTo>
                <a:lnTo>
                  <a:pt x="0" y="26697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315264" y="1990801"/>
            <a:ext cx="27305" cy="267335"/>
          </a:xfrm>
          <a:custGeom>
            <a:avLst/>
            <a:gdLst/>
            <a:ahLst/>
            <a:cxnLst/>
            <a:rect l="l" t="t" r="r" b="b"/>
            <a:pathLst>
              <a:path w="27304" h="267335">
                <a:moveTo>
                  <a:pt x="0" y="0"/>
                </a:moveTo>
                <a:lnTo>
                  <a:pt x="26849" y="0"/>
                </a:lnTo>
                <a:lnTo>
                  <a:pt x="26849" y="266976"/>
                </a:lnTo>
                <a:lnTo>
                  <a:pt x="0" y="26697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421952" y="2158190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4">
                <a:moveTo>
                  <a:pt x="0" y="0"/>
                </a:moveTo>
                <a:lnTo>
                  <a:pt x="0" y="9958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408527" y="2158190"/>
            <a:ext cx="27305" cy="99695"/>
          </a:xfrm>
          <a:custGeom>
            <a:avLst/>
            <a:gdLst/>
            <a:ahLst/>
            <a:cxnLst/>
            <a:rect l="l" t="t" r="r" b="b"/>
            <a:pathLst>
              <a:path w="27304" h="99694">
                <a:moveTo>
                  <a:pt x="0" y="0"/>
                </a:moveTo>
                <a:lnTo>
                  <a:pt x="26849" y="0"/>
                </a:lnTo>
                <a:lnTo>
                  <a:pt x="26849" y="99586"/>
                </a:lnTo>
                <a:lnTo>
                  <a:pt x="0" y="9958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513802" y="2200568"/>
            <a:ext cx="0" cy="57785"/>
          </a:xfrm>
          <a:custGeom>
            <a:avLst/>
            <a:gdLst/>
            <a:ahLst/>
            <a:cxnLst/>
            <a:rect l="l" t="t" r="r" b="b"/>
            <a:pathLst>
              <a:path w="0" h="57785">
                <a:moveTo>
                  <a:pt x="0" y="0"/>
                </a:moveTo>
                <a:lnTo>
                  <a:pt x="0" y="57208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500378" y="2200568"/>
            <a:ext cx="27305" cy="57785"/>
          </a:xfrm>
          <a:custGeom>
            <a:avLst/>
            <a:gdLst/>
            <a:ahLst/>
            <a:cxnLst/>
            <a:rect l="l" t="t" r="r" b="b"/>
            <a:pathLst>
              <a:path w="27304" h="57785">
                <a:moveTo>
                  <a:pt x="0" y="0"/>
                </a:moveTo>
                <a:lnTo>
                  <a:pt x="26849" y="0"/>
                </a:lnTo>
                <a:lnTo>
                  <a:pt x="26849" y="57209"/>
                </a:lnTo>
                <a:lnTo>
                  <a:pt x="0" y="5720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593641" y="2242415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3072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593641" y="2227054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4">
                <a:moveTo>
                  <a:pt x="0" y="0"/>
                </a:moveTo>
                <a:lnTo>
                  <a:pt x="26849" y="0"/>
                </a:lnTo>
                <a:lnTo>
                  <a:pt x="26849" y="30723"/>
                </a:lnTo>
                <a:lnTo>
                  <a:pt x="0" y="3072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686905" y="2240826"/>
            <a:ext cx="27305" cy="17145"/>
          </a:xfrm>
          <a:custGeom>
            <a:avLst/>
            <a:gdLst/>
            <a:ahLst/>
            <a:cxnLst/>
            <a:rect l="l" t="t" r="r" b="b"/>
            <a:pathLst>
              <a:path w="27304" h="17144">
                <a:moveTo>
                  <a:pt x="0" y="16950"/>
                </a:moveTo>
                <a:lnTo>
                  <a:pt x="26849" y="16950"/>
                </a:lnTo>
                <a:lnTo>
                  <a:pt x="26849" y="0"/>
                </a:lnTo>
                <a:lnTo>
                  <a:pt x="0" y="0"/>
                </a:lnTo>
                <a:lnTo>
                  <a:pt x="0" y="169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680555" y="2234476"/>
            <a:ext cx="40005" cy="29845"/>
          </a:xfrm>
          <a:custGeom>
            <a:avLst/>
            <a:gdLst/>
            <a:ahLst/>
            <a:cxnLst/>
            <a:rect l="l" t="t" r="r" b="b"/>
            <a:pathLst>
              <a:path w="40004" h="29844">
                <a:moveTo>
                  <a:pt x="0" y="29651"/>
                </a:moveTo>
                <a:lnTo>
                  <a:pt x="39549" y="29651"/>
                </a:lnTo>
                <a:lnTo>
                  <a:pt x="39549" y="0"/>
                </a:lnTo>
                <a:lnTo>
                  <a:pt x="0" y="0"/>
                </a:lnTo>
                <a:lnTo>
                  <a:pt x="0" y="296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80169" y="225247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105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773819" y="225247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232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872020" y="225459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63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865670" y="225459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190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965284" y="2255128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529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958934" y="2255128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1799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785354" y="2249832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 h="0">
                <a:moveTo>
                  <a:pt x="0" y="0"/>
                </a:moveTo>
                <a:lnTo>
                  <a:pt x="25435" y="0"/>
                </a:lnTo>
              </a:path>
            </a:pathLst>
          </a:custGeom>
          <a:ln w="15891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877204" y="223340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48733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83187" y="2145478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298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75744" y="2048009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169009" y="198338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62271" y="1934650"/>
            <a:ext cx="0" cy="323215"/>
          </a:xfrm>
          <a:custGeom>
            <a:avLst/>
            <a:gdLst/>
            <a:ahLst/>
            <a:cxnLst/>
            <a:rect l="l" t="t" r="r" b="b"/>
            <a:pathLst>
              <a:path w="0" h="323214">
                <a:moveTo>
                  <a:pt x="0" y="0"/>
                </a:moveTo>
                <a:lnTo>
                  <a:pt x="0" y="323126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355535" y="1918760"/>
            <a:ext cx="0" cy="339090"/>
          </a:xfrm>
          <a:custGeom>
            <a:avLst/>
            <a:gdLst/>
            <a:ahLst/>
            <a:cxnLst/>
            <a:rect l="l" t="t" r="r" b="b"/>
            <a:pathLst>
              <a:path w="0" h="339089">
                <a:moveTo>
                  <a:pt x="0" y="0"/>
                </a:moveTo>
                <a:lnTo>
                  <a:pt x="0" y="33901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448092" y="1934650"/>
            <a:ext cx="0" cy="323215"/>
          </a:xfrm>
          <a:custGeom>
            <a:avLst/>
            <a:gdLst/>
            <a:ahLst/>
            <a:cxnLst/>
            <a:rect l="l" t="t" r="r" b="b"/>
            <a:pathLst>
              <a:path w="0" h="323214">
                <a:moveTo>
                  <a:pt x="0" y="0"/>
                </a:moveTo>
                <a:lnTo>
                  <a:pt x="0" y="323126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540650" y="1967494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633207" y="1967494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727177" y="198338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819736" y="198338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912292" y="1967494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005556" y="199927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8499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098114" y="199927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8499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191378" y="2031058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6717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284642" y="2031058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6717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377199" y="2048009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469756" y="2096743"/>
            <a:ext cx="0" cy="161290"/>
          </a:xfrm>
          <a:custGeom>
            <a:avLst/>
            <a:gdLst/>
            <a:ahLst/>
            <a:cxnLst/>
            <a:rect l="l" t="t" r="r" b="b"/>
            <a:pathLst>
              <a:path w="0" h="161289">
                <a:moveTo>
                  <a:pt x="0" y="0"/>
                </a:moveTo>
                <a:lnTo>
                  <a:pt x="0" y="161033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562314" y="216030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4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655578" y="2176200"/>
            <a:ext cx="0" cy="81915"/>
          </a:xfrm>
          <a:custGeom>
            <a:avLst/>
            <a:gdLst/>
            <a:ahLst/>
            <a:cxnLst/>
            <a:rect l="l" t="t" r="r" b="b"/>
            <a:pathLst>
              <a:path w="0" h="81914">
                <a:moveTo>
                  <a:pt x="0" y="0"/>
                </a:moveTo>
                <a:lnTo>
                  <a:pt x="0" y="8157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748841" y="2193151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842105" y="216030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4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7934663" y="2145478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298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013796" y="223340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48733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120485" y="2193151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213749" y="2193151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293589" y="2249832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 h="0">
                <a:moveTo>
                  <a:pt x="0" y="0"/>
                </a:moveTo>
                <a:lnTo>
                  <a:pt x="25435" y="0"/>
                </a:lnTo>
              </a:path>
            </a:pathLst>
          </a:custGeom>
          <a:ln w="15891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398863" y="2048009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5627979" y="2349500"/>
            <a:ext cx="13906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-1</a:t>
            </a:r>
            <a:endParaRPr sz="10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351946" y="2349500"/>
            <a:ext cx="9652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819477" y="2349500"/>
            <a:ext cx="2440305" cy="375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0005">
              <a:lnSpc>
                <a:spcPct val="100000"/>
              </a:lnSpc>
              <a:tabLst>
                <a:tab pos="422909" algn="l"/>
                <a:tab pos="805815" algn="l"/>
                <a:tab pos="1188720" algn="l"/>
                <a:tab pos="1571625" algn="l"/>
                <a:tab pos="1954530" algn="l"/>
              </a:tabLst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	1	2	3	4	5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Nuchal translucency deviation</a:t>
            </a:r>
            <a:r>
              <a:rPr dirty="0" sz="1200" spc="-4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(mm)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28967" y="1085889"/>
            <a:ext cx="196215" cy="10223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Fr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equen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cy (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%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462691" y="1024602"/>
            <a:ext cx="192405" cy="96520"/>
          </a:xfrm>
          <a:custGeom>
            <a:avLst/>
            <a:gdLst/>
            <a:ahLst/>
            <a:cxnLst/>
            <a:rect l="l" t="t" r="r" b="b"/>
            <a:pathLst>
              <a:path w="192404" h="96519">
                <a:moveTo>
                  <a:pt x="0" y="0"/>
                </a:moveTo>
                <a:lnTo>
                  <a:pt x="192180" y="0"/>
                </a:lnTo>
                <a:lnTo>
                  <a:pt x="192180" y="96408"/>
                </a:lnTo>
                <a:lnTo>
                  <a:pt x="0" y="9640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462691" y="1217419"/>
            <a:ext cx="192405" cy="96520"/>
          </a:xfrm>
          <a:custGeom>
            <a:avLst/>
            <a:gdLst/>
            <a:ahLst/>
            <a:cxnLst/>
            <a:rect l="l" t="t" r="r" b="b"/>
            <a:pathLst>
              <a:path w="192404" h="96519">
                <a:moveTo>
                  <a:pt x="0" y="0"/>
                </a:moveTo>
                <a:lnTo>
                  <a:pt x="192180" y="0"/>
                </a:lnTo>
                <a:lnTo>
                  <a:pt x="192180" y="96406"/>
                </a:lnTo>
                <a:lnTo>
                  <a:pt x="0" y="96406"/>
                </a:lnTo>
                <a:lnTo>
                  <a:pt x="0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7733613" y="939800"/>
            <a:ext cx="412115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no</a:t>
            </a:r>
            <a:r>
              <a:rPr dirty="0" sz="1000" spc="5">
                <a:solidFill>
                  <a:srgbClr val="1A1918"/>
                </a:solidFill>
                <a:latin typeface="Arial"/>
                <a:cs typeface="Arial"/>
              </a:rPr>
              <a:t>rm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al  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T21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26042" y="1930400"/>
            <a:ext cx="9652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326042" y="1409700"/>
            <a:ext cx="16510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326042" y="1143000"/>
            <a:ext cx="16510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326042" y="876300"/>
            <a:ext cx="16510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25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550410" cy="5143500"/>
          </a:xfrm>
          <a:custGeom>
            <a:avLst/>
            <a:gdLst/>
            <a:ahLst/>
            <a:cxnLst/>
            <a:rect l="l" t="t" r="r" b="b"/>
            <a:pathLst>
              <a:path w="4550410" h="5143500">
                <a:moveTo>
                  <a:pt x="3627304" y="0"/>
                </a:moveTo>
                <a:lnTo>
                  <a:pt x="0" y="0"/>
                </a:lnTo>
                <a:lnTo>
                  <a:pt x="0" y="5143500"/>
                </a:lnTo>
                <a:lnTo>
                  <a:pt x="4549909" y="5143500"/>
                </a:lnTo>
                <a:lnTo>
                  <a:pt x="4549909" y="922604"/>
                </a:lnTo>
                <a:lnTo>
                  <a:pt x="3627304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181" y="444500"/>
            <a:ext cx="2351405" cy="54864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spc="-15"/>
              <a:t>Results</a:t>
            </a:r>
            <a:r>
              <a:rPr dirty="0" sz="3600" spc="-105"/>
              <a:t> </a:t>
            </a:r>
            <a:r>
              <a:rPr dirty="0" sz="3600"/>
              <a:t>3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66324" y="1333500"/>
            <a:ext cx="2788285" cy="1899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pictures:</a:t>
            </a:r>
            <a:endParaRPr sz="1800">
              <a:latin typeface="Arial"/>
              <a:cs typeface="Arial"/>
            </a:endParaRPr>
          </a:p>
          <a:p>
            <a:pPr marL="196850" marR="156845" indent="-184150">
              <a:lnSpc>
                <a:spcPct val="101899"/>
              </a:lnSpc>
              <a:spcBef>
                <a:spcPts val="595"/>
              </a:spcBef>
              <a:buChar char="•"/>
              <a:tabLst>
                <a:tab pos="1968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Ensure highest possible  resolution</a:t>
            </a:r>
            <a:endParaRPr sz="1800">
              <a:latin typeface="Arial"/>
              <a:cs typeface="Arial"/>
            </a:endParaRPr>
          </a:p>
          <a:p>
            <a:pPr marL="196850" marR="386080" indent="-184150">
              <a:lnSpc>
                <a:spcPct val="101899"/>
              </a:lnSpc>
              <a:spcBef>
                <a:spcPts val="595"/>
              </a:spcBef>
              <a:buChar char="•"/>
              <a:tabLst>
                <a:tab pos="1968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Crop the image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  area of</a:t>
            </a:r>
            <a:r>
              <a:rPr dirty="0" sz="18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endParaRPr sz="18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640"/>
              </a:spcBef>
              <a:buChar char="•"/>
              <a:tabLst>
                <a:tab pos="1968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Ensure patient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anonymity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70300" y="901700"/>
            <a:ext cx="5473700" cy="379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52837" y="884231"/>
            <a:ext cx="5491480" cy="0"/>
          </a:xfrm>
          <a:custGeom>
            <a:avLst/>
            <a:gdLst/>
            <a:ahLst/>
            <a:cxnLst/>
            <a:rect l="l" t="t" r="r" b="b"/>
            <a:pathLst>
              <a:path w="5491480" h="0">
                <a:moveTo>
                  <a:pt x="0" y="0"/>
                </a:moveTo>
                <a:lnTo>
                  <a:pt x="5491162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52837" y="884231"/>
            <a:ext cx="5491480" cy="3824604"/>
          </a:xfrm>
          <a:custGeom>
            <a:avLst/>
            <a:gdLst/>
            <a:ahLst/>
            <a:cxnLst/>
            <a:rect l="l" t="t" r="r" b="b"/>
            <a:pathLst>
              <a:path w="5491480" h="3824604">
                <a:moveTo>
                  <a:pt x="5491162" y="3824291"/>
                </a:moveTo>
                <a:lnTo>
                  <a:pt x="0" y="3824291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" y="2788255"/>
            <a:ext cx="5184775" cy="180340"/>
          </a:xfrm>
          <a:custGeom>
            <a:avLst/>
            <a:gdLst/>
            <a:ahLst/>
            <a:cxnLst/>
            <a:rect l="l" t="t" r="r" b="b"/>
            <a:pathLst>
              <a:path w="5184775" h="180339">
                <a:moveTo>
                  <a:pt x="0" y="0"/>
                </a:moveTo>
                <a:lnTo>
                  <a:pt x="5184774" y="0"/>
                </a:lnTo>
                <a:lnTo>
                  <a:pt x="5184774" y="179999"/>
                </a:lnTo>
                <a:lnTo>
                  <a:pt x="0" y="179999"/>
                </a:lnTo>
                <a:lnTo>
                  <a:pt x="0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5614" y="3530600"/>
            <a:ext cx="2704465" cy="625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b="1">
                <a:solidFill>
                  <a:srgbClr val="3C3C3C"/>
                </a:solidFill>
                <a:latin typeface="Arial"/>
                <a:cs typeface="Arial"/>
              </a:rPr>
              <a:t>Presenter in</a:t>
            </a:r>
            <a:r>
              <a:rPr dirty="0" sz="2000" spc="-85" b="1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3C3C3C"/>
                </a:solidFill>
                <a:latin typeface="Arial"/>
                <a:cs typeface="Arial"/>
              </a:rPr>
              <a:t>bold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3C3C3C"/>
                </a:solidFill>
                <a:latin typeface="Arial"/>
                <a:cs typeface="Arial"/>
              </a:rPr>
              <a:t>Other authors </a:t>
            </a:r>
            <a:r>
              <a:rPr dirty="0" sz="2000">
                <a:solidFill>
                  <a:srgbClr val="3C3C3C"/>
                </a:solidFill>
                <a:latin typeface="Arial"/>
                <a:cs typeface="Arial"/>
              </a:rPr>
              <a:t>in</a:t>
            </a:r>
            <a:r>
              <a:rPr dirty="0" sz="2000" spc="-9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C3C3C"/>
                </a:solidFill>
                <a:latin typeface="Arial"/>
                <a:cs typeface="Arial"/>
              </a:rPr>
              <a:t>regular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>
                <a:solidFill>
                  <a:srgbClr val="3C3C3C"/>
                </a:solidFill>
              </a:rPr>
              <a:t>Title </a:t>
            </a:r>
            <a:r>
              <a:rPr dirty="0" spc="15">
                <a:solidFill>
                  <a:srgbClr val="3C3C3C"/>
                </a:solidFill>
              </a:rPr>
              <a:t>area</a:t>
            </a:r>
            <a:r>
              <a:rPr dirty="0" spc="-95">
                <a:solidFill>
                  <a:srgbClr val="3C3C3C"/>
                </a:solidFill>
              </a:rPr>
              <a:t> </a:t>
            </a:r>
            <a:r>
              <a:rPr dirty="0" spc="-5">
                <a:solidFill>
                  <a:srgbClr val="3C3C3C"/>
                </a:solidFill>
              </a:rPr>
              <a:t>of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612" y="1282700"/>
            <a:ext cx="4326255" cy="1370330"/>
          </a:xfrm>
          <a:prstGeom prst="rect">
            <a:avLst/>
          </a:prstGeom>
        </p:spPr>
        <p:txBody>
          <a:bodyPr wrap="square" lIns="0" tIns="172720" rIns="0" bIns="0" rtlCol="0" vert="horz">
            <a:spAutoFit/>
          </a:bodyPr>
          <a:lstStyle/>
          <a:p>
            <a:pPr marL="12700" marR="5080">
              <a:lnSpc>
                <a:spcPct val="76400"/>
              </a:lnSpc>
              <a:spcBef>
                <a:spcPts val="1360"/>
              </a:spcBef>
            </a:pPr>
            <a:r>
              <a:rPr dirty="0" sz="4800" b="1">
                <a:solidFill>
                  <a:srgbClr val="3C3C3C"/>
                </a:solidFill>
                <a:latin typeface="Arial Black"/>
                <a:cs typeface="Arial Black"/>
              </a:rPr>
              <a:t>slide </a:t>
            </a:r>
            <a:r>
              <a:rPr dirty="0" sz="4800" spc="-5" b="1">
                <a:solidFill>
                  <a:srgbClr val="3C3C3C"/>
                </a:solidFill>
                <a:latin typeface="Arial Black"/>
                <a:cs typeface="Arial Black"/>
              </a:rPr>
              <a:t>to </a:t>
            </a:r>
            <a:r>
              <a:rPr dirty="0" sz="4800" b="1">
                <a:solidFill>
                  <a:srgbClr val="3C3C3C"/>
                </a:solidFill>
                <a:latin typeface="Arial Black"/>
                <a:cs typeface="Arial Black"/>
              </a:rPr>
              <a:t>go</a:t>
            </a:r>
            <a:r>
              <a:rPr dirty="0" sz="4800" spc="-100" b="1">
                <a:solidFill>
                  <a:srgbClr val="3C3C3C"/>
                </a:solidFill>
                <a:latin typeface="Arial Black"/>
                <a:cs typeface="Arial Black"/>
              </a:rPr>
              <a:t> </a:t>
            </a:r>
            <a:r>
              <a:rPr dirty="0" sz="4800" b="1">
                <a:solidFill>
                  <a:srgbClr val="3C3C3C"/>
                </a:solidFill>
                <a:latin typeface="Arial Black"/>
                <a:cs typeface="Arial Black"/>
              </a:rPr>
              <a:t>in  </a:t>
            </a:r>
            <a:r>
              <a:rPr dirty="0" sz="4800" spc="-5" b="1">
                <a:solidFill>
                  <a:srgbClr val="3C3C3C"/>
                </a:solidFill>
                <a:latin typeface="Arial Black"/>
                <a:cs typeface="Arial Black"/>
              </a:rPr>
              <a:t>this</a:t>
            </a:r>
            <a:r>
              <a:rPr dirty="0" sz="4800" spc="-90" b="1">
                <a:solidFill>
                  <a:srgbClr val="3C3C3C"/>
                </a:solidFill>
                <a:latin typeface="Arial Black"/>
                <a:cs typeface="Arial Black"/>
              </a:rPr>
              <a:t> </a:t>
            </a:r>
            <a:r>
              <a:rPr dirty="0" sz="4800" spc="15" b="1">
                <a:solidFill>
                  <a:srgbClr val="3C3C3C"/>
                </a:solidFill>
                <a:latin typeface="Arial Black"/>
                <a:cs typeface="Arial Black"/>
              </a:rPr>
              <a:t>area</a:t>
            </a:r>
            <a:endParaRPr sz="4800">
              <a:latin typeface="Arial Black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16798" y="918890"/>
            <a:ext cx="1004569" cy="1109980"/>
          </a:xfrm>
          <a:custGeom>
            <a:avLst/>
            <a:gdLst/>
            <a:ahLst/>
            <a:cxnLst/>
            <a:rect l="l" t="t" r="r" b="b"/>
            <a:pathLst>
              <a:path w="1004570" h="1109980">
                <a:moveTo>
                  <a:pt x="1004547" y="0"/>
                </a:moveTo>
                <a:lnTo>
                  <a:pt x="0" y="0"/>
                </a:lnTo>
                <a:lnTo>
                  <a:pt x="0" y="554874"/>
                </a:lnTo>
                <a:lnTo>
                  <a:pt x="2052" y="605379"/>
                </a:lnTo>
                <a:lnTo>
                  <a:pt x="8092" y="654613"/>
                </a:lnTo>
                <a:lnTo>
                  <a:pt x="17941" y="702381"/>
                </a:lnTo>
                <a:lnTo>
                  <a:pt x="31423" y="748488"/>
                </a:lnTo>
                <a:lnTo>
                  <a:pt x="48360" y="792736"/>
                </a:lnTo>
                <a:lnTo>
                  <a:pt x="68574" y="834930"/>
                </a:lnTo>
                <a:lnTo>
                  <a:pt x="91890" y="874874"/>
                </a:lnTo>
                <a:lnTo>
                  <a:pt x="118128" y="912372"/>
                </a:lnTo>
                <a:lnTo>
                  <a:pt x="147112" y="947229"/>
                </a:lnTo>
                <a:lnTo>
                  <a:pt x="178664" y="979249"/>
                </a:lnTo>
                <a:lnTo>
                  <a:pt x="212608" y="1008235"/>
                </a:lnTo>
                <a:lnTo>
                  <a:pt x="248766" y="1033992"/>
                </a:lnTo>
                <a:lnTo>
                  <a:pt x="286960" y="1056323"/>
                </a:lnTo>
                <a:lnTo>
                  <a:pt x="327013" y="1075034"/>
                </a:lnTo>
                <a:lnTo>
                  <a:pt x="368749" y="1089928"/>
                </a:lnTo>
                <a:lnTo>
                  <a:pt x="411989" y="1100809"/>
                </a:lnTo>
                <a:lnTo>
                  <a:pt x="456556" y="1107481"/>
                </a:lnTo>
                <a:lnTo>
                  <a:pt x="502273" y="1109748"/>
                </a:lnTo>
                <a:lnTo>
                  <a:pt x="547990" y="1107481"/>
                </a:lnTo>
                <a:lnTo>
                  <a:pt x="592557" y="1100809"/>
                </a:lnTo>
                <a:lnTo>
                  <a:pt x="635797" y="1089928"/>
                </a:lnTo>
                <a:lnTo>
                  <a:pt x="677533" y="1075034"/>
                </a:lnTo>
                <a:lnTo>
                  <a:pt x="717586" y="1056323"/>
                </a:lnTo>
                <a:lnTo>
                  <a:pt x="755780" y="1033992"/>
                </a:lnTo>
                <a:lnTo>
                  <a:pt x="791938" y="1008235"/>
                </a:lnTo>
                <a:lnTo>
                  <a:pt x="825882" y="979249"/>
                </a:lnTo>
                <a:lnTo>
                  <a:pt x="857434" y="947229"/>
                </a:lnTo>
                <a:lnTo>
                  <a:pt x="886418" y="912372"/>
                </a:lnTo>
                <a:lnTo>
                  <a:pt x="912657" y="874874"/>
                </a:lnTo>
                <a:lnTo>
                  <a:pt x="935972" y="834930"/>
                </a:lnTo>
                <a:lnTo>
                  <a:pt x="956186" y="792736"/>
                </a:lnTo>
                <a:lnTo>
                  <a:pt x="973123" y="748488"/>
                </a:lnTo>
                <a:lnTo>
                  <a:pt x="986605" y="702381"/>
                </a:lnTo>
                <a:lnTo>
                  <a:pt x="996454" y="654613"/>
                </a:lnTo>
                <a:lnTo>
                  <a:pt x="1002494" y="605379"/>
                </a:lnTo>
                <a:lnTo>
                  <a:pt x="1004547" y="554874"/>
                </a:lnTo>
                <a:lnTo>
                  <a:pt x="1004547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531722" y="1054100"/>
            <a:ext cx="775970" cy="77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</a:pP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The crest of  your unit,  university or  </a:t>
            </a:r>
            <a:r>
              <a:rPr dirty="0" sz="1000" spc="-10">
                <a:solidFill>
                  <a:srgbClr val="FFFEFE"/>
                </a:solidFill>
                <a:latin typeface="Arial"/>
                <a:cs typeface="Arial"/>
              </a:rPr>
              <a:t>hospital </a:t>
            </a: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to</a:t>
            </a:r>
            <a:r>
              <a:rPr dirty="0" sz="1000" spc="-60">
                <a:solidFill>
                  <a:srgbClr val="FFFEFE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go  here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04098" y="3530600"/>
            <a:ext cx="1296035" cy="786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Fetal Medicine</a:t>
            </a:r>
            <a:r>
              <a:rPr dirty="0" sz="900" spc="-4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Unit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1899"/>
              </a:lnSpc>
              <a:spcBef>
                <a:spcPts val="300"/>
              </a:spcBef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Department of Obstetrics  and</a:t>
            </a:r>
            <a:r>
              <a:rPr dirty="0" sz="900" spc="-7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Gynecology</a:t>
            </a:r>
            <a:endParaRPr sz="900">
              <a:latin typeface="Arial"/>
              <a:cs typeface="Arial"/>
            </a:endParaRPr>
          </a:p>
          <a:p>
            <a:pPr marL="12700" marR="328930">
              <a:lnSpc>
                <a:spcPct val="101899"/>
              </a:lnSpc>
              <a:spcBef>
                <a:spcPts val="300"/>
              </a:spcBef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St. Elsewhere  University</a:t>
            </a:r>
            <a:r>
              <a:rPr dirty="0" sz="900" spc="-3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181" y="317500"/>
            <a:ext cx="2351405" cy="61150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spc="-15">
                <a:solidFill>
                  <a:srgbClr val="3C3C3C"/>
                </a:solidFill>
              </a:rPr>
              <a:t>Results</a:t>
            </a:r>
            <a:r>
              <a:rPr dirty="0" sz="3600" spc="-105">
                <a:solidFill>
                  <a:srgbClr val="3C3C3C"/>
                </a:solidFill>
              </a:rPr>
              <a:t> </a:t>
            </a:r>
            <a:r>
              <a:rPr dirty="0" sz="3600">
                <a:solidFill>
                  <a:srgbClr val="3C3C3C"/>
                </a:solidFill>
              </a:rPr>
              <a:t>2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5521271" y="4119740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122917" y="0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767105" y="4118565"/>
            <a:ext cx="244475" cy="1270"/>
          </a:xfrm>
          <a:custGeom>
            <a:avLst/>
            <a:gdLst/>
            <a:ahLst/>
            <a:cxnLst/>
            <a:rect l="l" t="t" r="r" b="b"/>
            <a:pathLst>
              <a:path w="244475" h="1270">
                <a:moveTo>
                  <a:pt x="0" y="1175"/>
                </a:move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11431" y="4115039"/>
            <a:ext cx="246379" cy="3810"/>
          </a:xfrm>
          <a:custGeom>
            <a:avLst/>
            <a:gdLst/>
            <a:ahLst/>
            <a:cxnLst/>
            <a:rect l="l" t="t" r="r" b="b"/>
            <a:pathLst>
              <a:path w="246379" h="3810">
                <a:moveTo>
                  <a:pt x="0" y="3525"/>
                </a:moveTo>
                <a:lnTo>
                  <a:pt x="122917" y="1762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57267" y="4107989"/>
            <a:ext cx="246379" cy="7620"/>
          </a:xfrm>
          <a:custGeom>
            <a:avLst/>
            <a:gdLst/>
            <a:ahLst/>
            <a:cxnLst/>
            <a:rect l="l" t="t" r="r" b="b"/>
            <a:pathLst>
              <a:path w="246379" h="7620">
                <a:moveTo>
                  <a:pt x="0" y="7051"/>
                </a:moveTo>
                <a:lnTo>
                  <a:pt x="122917" y="4487"/>
                </a:lnTo>
                <a:lnTo>
                  <a:pt x="184752" y="2564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503100" y="4093888"/>
            <a:ext cx="244475" cy="14604"/>
          </a:xfrm>
          <a:custGeom>
            <a:avLst/>
            <a:gdLst/>
            <a:ahLst/>
            <a:cxnLst/>
            <a:rect l="l" t="t" r="r" b="b"/>
            <a:pathLst>
              <a:path w="244475" h="14604">
                <a:moveTo>
                  <a:pt x="0" y="14101"/>
                </a:moveTo>
                <a:lnTo>
                  <a:pt x="121408" y="8225"/>
                </a:lnTo>
                <a:lnTo>
                  <a:pt x="183998" y="4700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747427" y="4068034"/>
            <a:ext cx="246379" cy="26034"/>
          </a:xfrm>
          <a:custGeom>
            <a:avLst/>
            <a:gdLst/>
            <a:ahLst/>
            <a:cxnLst/>
            <a:rect l="l" t="t" r="r" b="b"/>
            <a:pathLst>
              <a:path w="246379" h="26035">
                <a:moveTo>
                  <a:pt x="0" y="25852"/>
                </a:moveTo>
                <a:lnTo>
                  <a:pt x="61081" y="20794"/>
                </a:lnTo>
                <a:lnTo>
                  <a:pt x="122917" y="15174"/>
                </a:lnTo>
                <a:lnTo>
                  <a:pt x="183998" y="7868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93261" y="4016330"/>
            <a:ext cx="246379" cy="52069"/>
          </a:xfrm>
          <a:custGeom>
            <a:avLst/>
            <a:gdLst/>
            <a:ahLst/>
            <a:cxnLst/>
            <a:rect l="l" t="t" r="r" b="b"/>
            <a:pathLst>
              <a:path w="246379" h="52070">
                <a:moveTo>
                  <a:pt x="0" y="51705"/>
                </a:moveTo>
                <a:lnTo>
                  <a:pt x="61835" y="41716"/>
                </a:lnTo>
                <a:lnTo>
                  <a:pt x="122917" y="29965"/>
                </a:lnTo>
                <a:lnTo>
                  <a:pt x="153834" y="23502"/>
                </a:lnTo>
                <a:lnTo>
                  <a:pt x="184752" y="15864"/>
                </a:lnTo>
                <a:lnTo>
                  <a:pt x="214916" y="8813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239095" y="3927022"/>
            <a:ext cx="244475" cy="89535"/>
          </a:xfrm>
          <a:custGeom>
            <a:avLst/>
            <a:gdLst/>
            <a:ahLst/>
            <a:cxnLst/>
            <a:rect l="l" t="t" r="r" b="b"/>
            <a:pathLst>
              <a:path w="244475" h="89535">
                <a:moveTo>
                  <a:pt x="0" y="89308"/>
                </a:moveTo>
                <a:lnTo>
                  <a:pt x="61081" y="70973"/>
                </a:lnTo>
                <a:lnTo>
                  <a:pt x="91999" y="60918"/>
                </a:lnTo>
                <a:lnTo>
                  <a:pt x="121408" y="50864"/>
                </a:lnTo>
                <a:lnTo>
                  <a:pt x="152326" y="39035"/>
                </a:lnTo>
                <a:lnTo>
                  <a:pt x="183998" y="27206"/>
                </a:lnTo>
                <a:lnTo>
                  <a:pt x="213408" y="14194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483420" y="3778960"/>
            <a:ext cx="246379" cy="148590"/>
          </a:xfrm>
          <a:custGeom>
            <a:avLst/>
            <a:gdLst/>
            <a:ahLst/>
            <a:cxnLst/>
            <a:rect l="l" t="t" r="r" b="b"/>
            <a:pathLst>
              <a:path w="246379" h="148589">
                <a:moveTo>
                  <a:pt x="0" y="148063"/>
                </a:moveTo>
                <a:lnTo>
                  <a:pt x="30917" y="132725"/>
                </a:lnTo>
                <a:lnTo>
                  <a:pt x="61081" y="116798"/>
                </a:lnTo>
                <a:lnTo>
                  <a:pt x="91999" y="99101"/>
                </a:lnTo>
                <a:lnTo>
                  <a:pt x="122917" y="81995"/>
                </a:lnTo>
                <a:lnTo>
                  <a:pt x="153834" y="63708"/>
                </a:lnTo>
                <a:lnTo>
                  <a:pt x="183998" y="43652"/>
                </a:lnTo>
                <a:lnTo>
                  <a:pt x="214916" y="22415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29255" y="3561566"/>
            <a:ext cx="246379" cy="217804"/>
          </a:xfrm>
          <a:custGeom>
            <a:avLst/>
            <a:gdLst/>
            <a:ahLst/>
            <a:cxnLst/>
            <a:rect l="l" t="t" r="r" b="b"/>
            <a:pathLst>
              <a:path w="246379" h="217804">
                <a:moveTo>
                  <a:pt x="0" y="217394"/>
                </a:moveTo>
                <a:lnTo>
                  <a:pt x="30917" y="193892"/>
                </a:lnTo>
                <a:lnTo>
                  <a:pt x="61835" y="169802"/>
                </a:lnTo>
                <a:lnTo>
                  <a:pt x="91999" y="143950"/>
                </a:lnTo>
                <a:lnTo>
                  <a:pt x="122917" y="117510"/>
                </a:lnTo>
                <a:lnTo>
                  <a:pt x="153834" y="89895"/>
                </a:lnTo>
                <a:lnTo>
                  <a:pt x="184752" y="61692"/>
                </a:lnTo>
                <a:lnTo>
                  <a:pt x="214916" y="31727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975089" y="3270139"/>
            <a:ext cx="244475" cy="291465"/>
          </a:xfrm>
          <a:custGeom>
            <a:avLst/>
            <a:gdLst/>
            <a:ahLst/>
            <a:cxnLst/>
            <a:rect l="l" t="t" r="r" b="b"/>
            <a:pathLst>
              <a:path w="244475" h="291464">
                <a:moveTo>
                  <a:pt x="0" y="291426"/>
                </a:moveTo>
                <a:lnTo>
                  <a:pt x="30917" y="259240"/>
                </a:lnTo>
                <a:lnTo>
                  <a:pt x="61081" y="225299"/>
                </a:lnTo>
                <a:lnTo>
                  <a:pt x="91999" y="190187"/>
                </a:lnTo>
                <a:lnTo>
                  <a:pt x="121408" y="153905"/>
                </a:lnTo>
                <a:lnTo>
                  <a:pt x="152326" y="116453"/>
                </a:lnTo>
                <a:lnTo>
                  <a:pt x="183244" y="79001"/>
                </a:lnTo>
                <a:lnTo>
                  <a:pt x="213408" y="39793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219416" y="2865903"/>
            <a:ext cx="277495" cy="404495"/>
          </a:xfrm>
          <a:custGeom>
            <a:avLst/>
            <a:gdLst/>
            <a:ahLst/>
            <a:cxnLst/>
            <a:rect l="l" t="t" r="r" b="b"/>
            <a:pathLst>
              <a:path w="277495" h="404495">
                <a:moveTo>
                  <a:pt x="0" y="404236"/>
                </a:moveTo>
                <a:lnTo>
                  <a:pt x="34901" y="357120"/>
                </a:lnTo>
                <a:lnTo>
                  <a:pt x="68950" y="307956"/>
                </a:lnTo>
                <a:lnTo>
                  <a:pt x="103851" y="257427"/>
                </a:lnTo>
                <a:lnTo>
                  <a:pt x="138753" y="206215"/>
                </a:lnTo>
                <a:lnTo>
                  <a:pt x="207703" y="102424"/>
                </a:lnTo>
                <a:lnTo>
                  <a:pt x="242604" y="51212"/>
                </a:lnTo>
                <a:lnTo>
                  <a:pt x="27750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030306" y="2960072"/>
            <a:ext cx="196215" cy="11042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Li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k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elihoo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d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 Ra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t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i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6042" y="2806700"/>
            <a:ext cx="356870" cy="160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50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40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-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0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04184" y="4241800"/>
            <a:ext cx="2676525" cy="4133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8915">
              <a:lnSpc>
                <a:spcPct val="100000"/>
              </a:lnSpc>
              <a:tabLst>
                <a:tab pos="649605" algn="l"/>
                <a:tab pos="1190625" algn="l"/>
                <a:tab pos="1630045" algn="l"/>
                <a:tab pos="2171065" algn="l"/>
                <a:tab pos="2487930" algn="l"/>
              </a:tabLst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0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	1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	2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Nuchal translucency deviation</a:t>
            </a:r>
            <a:r>
              <a:rPr dirty="0" sz="1200" spc="-4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(mm)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65242" y="2235528"/>
            <a:ext cx="27305" cy="22860"/>
          </a:xfrm>
          <a:custGeom>
            <a:avLst/>
            <a:gdLst/>
            <a:ahLst/>
            <a:cxnLst/>
            <a:rect l="l" t="t" r="r" b="b"/>
            <a:pathLst>
              <a:path w="27304" h="22860">
                <a:moveTo>
                  <a:pt x="0" y="22247"/>
                </a:moveTo>
                <a:lnTo>
                  <a:pt x="26849" y="22247"/>
                </a:lnTo>
                <a:lnTo>
                  <a:pt x="26849" y="0"/>
                </a:lnTo>
                <a:lnTo>
                  <a:pt x="0" y="0"/>
                </a:lnTo>
                <a:lnTo>
                  <a:pt x="0" y="22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58892" y="2229178"/>
            <a:ext cx="40005" cy="35560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0" y="34948"/>
                </a:moveTo>
                <a:lnTo>
                  <a:pt x="39549" y="34948"/>
                </a:lnTo>
                <a:lnTo>
                  <a:pt x="39549" y="0"/>
                </a:lnTo>
                <a:lnTo>
                  <a:pt x="0" y="0"/>
                </a:lnTo>
                <a:lnTo>
                  <a:pt x="0" y="3494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771931" y="2091447"/>
            <a:ext cx="0" cy="166370"/>
          </a:xfrm>
          <a:custGeom>
            <a:avLst/>
            <a:gdLst/>
            <a:ahLst/>
            <a:cxnLst/>
            <a:rect l="l" t="t" r="r" b="b"/>
            <a:pathLst>
              <a:path w="0" h="166369">
                <a:moveTo>
                  <a:pt x="0" y="0"/>
                </a:moveTo>
                <a:lnTo>
                  <a:pt x="0" y="166329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758506" y="2091447"/>
            <a:ext cx="27305" cy="166370"/>
          </a:xfrm>
          <a:custGeom>
            <a:avLst/>
            <a:gdLst/>
            <a:ahLst/>
            <a:cxnLst/>
            <a:rect l="l" t="t" r="r" b="b"/>
            <a:pathLst>
              <a:path w="27304" h="166369">
                <a:moveTo>
                  <a:pt x="0" y="0"/>
                </a:moveTo>
                <a:lnTo>
                  <a:pt x="26849" y="0"/>
                </a:lnTo>
                <a:lnTo>
                  <a:pt x="26849" y="166330"/>
                </a:lnTo>
                <a:lnTo>
                  <a:pt x="0" y="16633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63781" y="1656021"/>
            <a:ext cx="0" cy="601980"/>
          </a:xfrm>
          <a:custGeom>
            <a:avLst/>
            <a:gdLst/>
            <a:ahLst/>
            <a:cxnLst/>
            <a:rect l="l" t="t" r="r" b="b"/>
            <a:pathLst>
              <a:path w="0" h="601980">
                <a:moveTo>
                  <a:pt x="0" y="0"/>
                </a:moveTo>
                <a:lnTo>
                  <a:pt x="0" y="60175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50356" y="1656021"/>
            <a:ext cx="27305" cy="601980"/>
          </a:xfrm>
          <a:custGeom>
            <a:avLst/>
            <a:gdLst/>
            <a:ahLst/>
            <a:cxnLst/>
            <a:rect l="l" t="t" r="r" b="b"/>
            <a:pathLst>
              <a:path w="27304" h="601980">
                <a:moveTo>
                  <a:pt x="0" y="0"/>
                </a:moveTo>
                <a:lnTo>
                  <a:pt x="26849" y="0"/>
                </a:lnTo>
                <a:lnTo>
                  <a:pt x="26849" y="601755"/>
                </a:lnTo>
                <a:lnTo>
                  <a:pt x="0" y="60175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957044" y="1211061"/>
            <a:ext cx="0" cy="1047115"/>
          </a:xfrm>
          <a:custGeom>
            <a:avLst/>
            <a:gdLst/>
            <a:ahLst/>
            <a:cxnLst/>
            <a:rect l="l" t="t" r="r" b="b"/>
            <a:pathLst>
              <a:path w="0" h="1047114">
                <a:moveTo>
                  <a:pt x="0" y="0"/>
                </a:moveTo>
                <a:lnTo>
                  <a:pt x="0" y="1046714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43620" y="1211061"/>
            <a:ext cx="27305" cy="1047115"/>
          </a:xfrm>
          <a:custGeom>
            <a:avLst/>
            <a:gdLst/>
            <a:ahLst/>
            <a:cxnLst/>
            <a:rect l="l" t="t" r="r" b="b"/>
            <a:pathLst>
              <a:path w="27304" h="1047114">
                <a:moveTo>
                  <a:pt x="0" y="0"/>
                </a:moveTo>
                <a:lnTo>
                  <a:pt x="26849" y="0"/>
                </a:lnTo>
                <a:lnTo>
                  <a:pt x="26849" y="1046715"/>
                </a:lnTo>
                <a:lnTo>
                  <a:pt x="0" y="104671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48896" y="1039435"/>
            <a:ext cx="0" cy="1218565"/>
          </a:xfrm>
          <a:custGeom>
            <a:avLst/>
            <a:gdLst/>
            <a:ahLst/>
            <a:cxnLst/>
            <a:rect l="l" t="t" r="r" b="b"/>
            <a:pathLst>
              <a:path w="0" h="1218564">
                <a:moveTo>
                  <a:pt x="0" y="0"/>
                </a:moveTo>
                <a:lnTo>
                  <a:pt x="0" y="1218341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471" y="1039435"/>
            <a:ext cx="27305" cy="1218565"/>
          </a:xfrm>
          <a:custGeom>
            <a:avLst/>
            <a:gdLst/>
            <a:ahLst/>
            <a:cxnLst/>
            <a:rect l="l" t="t" r="r" b="b"/>
            <a:pathLst>
              <a:path w="27304" h="1218564">
                <a:moveTo>
                  <a:pt x="0" y="0"/>
                </a:moveTo>
                <a:lnTo>
                  <a:pt x="26849" y="0"/>
                </a:lnTo>
                <a:lnTo>
                  <a:pt x="26849" y="1218342"/>
                </a:lnTo>
                <a:lnTo>
                  <a:pt x="0" y="121834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42866" y="1203646"/>
            <a:ext cx="0" cy="1054735"/>
          </a:xfrm>
          <a:custGeom>
            <a:avLst/>
            <a:gdLst/>
            <a:ahLst/>
            <a:cxnLst/>
            <a:rect l="l" t="t" r="r" b="b"/>
            <a:pathLst>
              <a:path w="0" h="1054735">
                <a:moveTo>
                  <a:pt x="0" y="0"/>
                </a:moveTo>
                <a:lnTo>
                  <a:pt x="0" y="1054130"/>
                </a:lnTo>
              </a:path>
            </a:pathLst>
          </a:custGeom>
          <a:ln w="2543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30149" y="1203646"/>
            <a:ext cx="26034" cy="1054735"/>
          </a:xfrm>
          <a:custGeom>
            <a:avLst/>
            <a:gdLst/>
            <a:ahLst/>
            <a:cxnLst/>
            <a:rect l="l" t="t" r="r" b="b"/>
            <a:pathLst>
              <a:path w="26035" h="1054735">
                <a:moveTo>
                  <a:pt x="0" y="0"/>
                </a:moveTo>
                <a:lnTo>
                  <a:pt x="25436" y="0"/>
                </a:lnTo>
                <a:lnTo>
                  <a:pt x="25436" y="1054131"/>
                </a:lnTo>
                <a:lnTo>
                  <a:pt x="0" y="1054131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235425" y="1616823"/>
            <a:ext cx="0" cy="641350"/>
          </a:xfrm>
          <a:custGeom>
            <a:avLst/>
            <a:gdLst/>
            <a:ahLst/>
            <a:cxnLst/>
            <a:rect l="l" t="t" r="r" b="b"/>
            <a:pathLst>
              <a:path w="0" h="641350">
                <a:moveTo>
                  <a:pt x="0" y="0"/>
                </a:moveTo>
                <a:lnTo>
                  <a:pt x="0" y="640953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22000" y="1616823"/>
            <a:ext cx="27305" cy="641350"/>
          </a:xfrm>
          <a:custGeom>
            <a:avLst/>
            <a:gdLst/>
            <a:ahLst/>
            <a:cxnLst/>
            <a:rect l="l" t="t" r="r" b="b"/>
            <a:pathLst>
              <a:path w="27304" h="641350">
                <a:moveTo>
                  <a:pt x="0" y="0"/>
                </a:moveTo>
                <a:lnTo>
                  <a:pt x="26849" y="0"/>
                </a:lnTo>
                <a:lnTo>
                  <a:pt x="26849" y="640954"/>
                </a:lnTo>
                <a:lnTo>
                  <a:pt x="0" y="64095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328688" y="1990801"/>
            <a:ext cx="0" cy="267335"/>
          </a:xfrm>
          <a:custGeom>
            <a:avLst/>
            <a:gdLst/>
            <a:ahLst/>
            <a:cxnLst/>
            <a:rect l="l" t="t" r="r" b="b"/>
            <a:pathLst>
              <a:path w="0" h="267335">
                <a:moveTo>
                  <a:pt x="0" y="0"/>
                </a:moveTo>
                <a:lnTo>
                  <a:pt x="0" y="26697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315264" y="1990801"/>
            <a:ext cx="27305" cy="267335"/>
          </a:xfrm>
          <a:custGeom>
            <a:avLst/>
            <a:gdLst/>
            <a:ahLst/>
            <a:cxnLst/>
            <a:rect l="l" t="t" r="r" b="b"/>
            <a:pathLst>
              <a:path w="27304" h="267335">
                <a:moveTo>
                  <a:pt x="0" y="0"/>
                </a:moveTo>
                <a:lnTo>
                  <a:pt x="26849" y="0"/>
                </a:lnTo>
                <a:lnTo>
                  <a:pt x="26849" y="266976"/>
                </a:lnTo>
                <a:lnTo>
                  <a:pt x="0" y="26697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421952" y="2158190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4">
                <a:moveTo>
                  <a:pt x="0" y="0"/>
                </a:moveTo>
                <a:lnTo>
                  <a:pt x="0" y="9958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408527" y="2158190"/>
            <a:ext cx="27305" cy="99695"/>
          </a:xfrm>
          <a:custGeom>
            <a:avLst/>
            <a:gdLst/>
            <a:ahLst/>
            <a:cxnLst/>
            <a:rect l="l" t="t" r="r" b="b"/>
            <a:pathLst>
              <a:path w="27304" h="99694">
                <a:moveTo>
                  <a:pt x="0" y="0"/>
                </a:moveTo>
                <a:lnTo>
                  <a:pt x="26849" y="0"/>
                </a:lnTo>
                <a:lnTo>
                  <a:pt x="26849" y="99586"/>
                </a:lnTo>
                <a:lnTo>
                  <a:pt x="0" y="9958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513802" y="2200568"/>
            <a:ext cx="0" cy="57785"/>
          </a:xfrm>
          <a:custGeom>
            <a:avLst/>
            <a:gdLst/>
            <a:ahLst/>
            <a:cxnLst/>
            <a:rect l="l" t="t" r="r" b="b"/>
            <a:pathLst>
              <a:path w="0" h="57785">
                <a:moveTo>
                  <a:pt x="0" y="0"/>
                </a:moveTo>
                <a:lnTo>
                  <a:pt x="0" y="57208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500378" y="2200568"/>
            <a:ext cx="27305" cy="57785"/>
          </a:xfrm>
          <a:custGeom>
            <a:avLst/>
            <a:gdLst/>
            <a:ahLst/>
            <a:cxnLst/>
            <a:rect l="l" t="t" r="r" b="b"/>
            <a:pathLst>
              <a:path w="27304" h="57785">
                <a:moveTo>
                  <a:pt x="0" y="0"/>
                </a:moveTo>
                <a:lnTo>
                  <a:pt x="26849" y="0"/>
                </a:lnTo>
                <a:lnTo>
                  <a:pt x="26849" y="57209"/>
                </a:lnTo>
                <a:lnTo>
                  <a:pt x="0" y="5720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593641" y="2242415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3072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593641" y="2227054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4">
                <a:moveTo>
                  <a:pt x="0" y="0"/>
                </a:moveTo>
                <a:lnTo>
                  <a:pt x="26849" y="0"/>
                </a:lnTo>
                <a:lnTo>
                  <a:pt x="26849" y="30723"/>
                </a:lnTo>
                <a:lnTo>
                  <a:pt x="0" y="3072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686905" y="2240826"/>
            <a:ext cx="27305" cy="17145"/>
          </a:xfrm>
          <a:custGeom>
            <a:avLst/>
            <a:gdLst/>
            <a:ahLst/>
            <a:cxnLst/>
            <a:rect l="l" t="t" r="r" b="b"/>
            <a:pathLst>
              <a:path w="27304" h="17144">
                <a:moveTo>
                  <a:pt x="0" y="16950"/>
                </a:moveTo>
                <a:lnTo>
                  <a:pt x="26849" y="16950"/>
                </a:lnTo>
                <a:lnTo>
                  <a:pt x="26849" y="0"/>
                </a:lnTo>
                <a:lnTo>
                  <a:pt x="0" y="0"/>
                </a:lnTo>
                <a:lnTo>
                  <a:pt x="0" y="169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680555" y="2234476"/>
            <a:ext cx="40005" cy="29845"/>
          </a:xfrm>
          <a:custGeom>
            <a:avLst/>
            <a:gdLst/>
            <a:ahLst/>
            <a:cxnLst/>
            <a:rect l="l" t="t" r="r" b="b"/>
            <a:pathLst>
              <a:path w="40004" h="29844">
                <a:moveTo>
                  <a:pt x="0" y="29651"/>
                </a:moveTo>
                <a:lnTo>
                  <a:pt x="39549" y="29651"/>
                </a:lnTo>
                <a:lnTo>
                  <a:pt x="39549" y="0"/>
                </a:lnTo>
                <a:lnTo>
                  <a:pt x="0" y="0"/>
                </a:lnTo>
                <a:lnTo>
                  <a:pt x="0" y="296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780169" y="225247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105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773819" y="225247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232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872020" y="225459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63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865670" y="2254599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190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965284" y="2255128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529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958934" y="2255128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1799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85354" y="2249832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 h="0">
                <a:moveTo>
                  <a:pt x="0" y="0"/>
                </a:moveTo>
                <a:lnTo>
                  <a:pt x="25435" y="0"/>
                </a:lnTo>
              </a:path>
            </a:pathLst>
          </a:custGeom>
          <a:ln w="15891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877204" y="223340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48733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983187" y="2145478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298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075744" y="2048009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169009" y="198338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262271" y="1934650"/>
            <a:ext cx="0" cy="323215"/>
          </a:xfrm>
          <a:custGeom>
            <a:avLst/>
            <a:gdLst/>
            <a:ahLst/>
            <a:cxnLst/>
            <a:rect l="l" t="t" r="r" b="b"/>
            <a:pathLst>
              <a:path w="0" h="323214">
                <a:moveTo>
                  <a:pt x="0" y="0"/>
                </a:moveTo>
                <a:lnTo>
                  <a:pt x="0" y="323126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355535" y="1918760"/>
            <a:ext cx="0" cy="339090"/>
          </a:xfrm>
          <a:custGeom>
            <a:avLst/>
            <a:gdLst/>
            <a:ahLst/>
            <a:cxnLst/>
            <a:rect l="l" t="t" r="r" b="b"/>
            <a:pathLst>
              <a:path w="0" h="339089">
                <a:moveTo>
                  <a:pt x="0" y="0"/>
                </a:moveTo>
                <a:lnTo>
                  <a:pt x="0" y="33901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448092" y="1934650"/>
            <a:ext cx="0" cy="323215"/>
          </a:xfrm>
          <a:custGeom>
            <a:avLst/>
            <a:gdLst/>
            <a:ahLst/>
            <a:cxnLst/>
            <a:rect l="l" t="t" r="r" b="b"/>
            <a:pathLst>
              <a:path w="0" h="323214">
                <a:moveTo>
                  <a:pt x="0" y="0"/>
                </a:moveTo>
                <a:lnTo>
                  <a:pt x="0" y="323126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540650" y="1967494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633207" y="1967494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727177" y="198338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819736" y="198338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912292" y="1967494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005556" y="199927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8499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098114" y="199927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8499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191378" y="2031058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6717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284642" y="2031058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6717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377199" y="2048009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469756" y="2096743"/>
            <a:ext cx="0" cy="161290"/>
          </a:xfrm>
          <a:custGeom>
            <a:avLst/>
            <a:gdLst/>
            <a:ahLst/>
            <a:cxnLst/>
            <a:rect l="l" t="t" r="r" b="b"/>
            <a:pathLst>
              <a:path w="0" h="161289">
                <a:moveTo>
                  <a:pt x="0" y="0"/>
                </a:moveTo>
                <a:lnTo>
                  <a:pt x="0" y="161033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562314" y="216030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4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655578" y="2176200"/>
            <a:ext cx="0" cy="81915"/>
          </a:xfrm>
          <a:custGeom>
            <a:avLst/>
            <a:gdLst/>
            <a:ahLst/>
            <a:cxnLst/>
            <a:rect l="l" t="t" r="r" b="b"/>
            <a:pathLst>
              <a:path w="0" h="81914">
                <a:moveTo>
                  <a:pt x="0" y="0"/>
                </a:moveTo>
                <a:lnTo>
                  <a:pt x="0" y="8157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748841" y="2193151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842105" y="216030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4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934663" y="2145478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298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013796" y="2233409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48733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120485" y="2193151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213749" y="2193151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293589" y="2249832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 h="0">
                <a:moveTo>
                  <a:pt x="0" y="0"/>
                </a:moveTo>
                <a:lnTo>
                  <a:pt x="25435" y="0"/>
                </a:lnTo>
              </a:path>
            </a:pathLst>
          </a:custGeom>
          <a:ln w="15891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398863" y="2048009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5627979" y="2349500"/>
            <a:ext cx="13906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-1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351946" y="2349500"/>
            <a:ext cx="9652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19477" y="2349500"/>
            <a:ext cx="2440305" cy="375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0005">
              <a:lnSpc>
                <a:spcPct val="100000"/>
              </a:lnSpc>
              <a:tabLst>
                <a:tab pos="422909" algn="l"/>
                <a:tab pos="805815" algn="l"/>
                <a:tab pos="1188720" algn="l"/>
                <a:tab pos="1571625" algn="l"/>
                <a:tab pos="1954530" algn="l"/>
              </a:tabLst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	1	2	3	4	5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Nuchal translucency deviation</a:t>
            </a:r>
            <a:r>
              <a:rPr dirty="0" sz="1200" spc="-4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(mm)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028967" y="1085889"/>
            <a:ext cx="196215" cy="10223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Fr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equen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cy (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%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462691" y="1024602"/>
            <a:ext cx="192405" cy="96520"/>
          </a:xfrm>
          <a:custGeom>
            <a:avLst/>
            <a:gdLst/>
            <a:ahLst/>
            <a:cxnLst/>
            <a:rect l="l" t="t" r="r" b="b"/>
            <a:pathLst>
              <a:path w="192404" h="96519">
                <a:moveTo>
                  <a:pt x="0" y="0"/>
                </a:moveTo>
                <a:lnTo>
                  <a:pt x="192180" y="0"/>
                </a:lnTo>
                <a:lnTo>
                  <a:pt x="192180" y="96408"/>
                </a:lnTo>
                <a:lnTo>
                  <a:pt x="0" y="9640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462691" y="1217419"/>
            <a:ext cx="192405" cy="96520"/>
          </a:xfrm>
          <a:custGeom>
            <a:avLst/>
            <a:gdLst/>
            <a:ahLst/>
            <a:cxnLst/>
            <a:rect l="l" t="t" r="r" b="b"/>
            <a:pathLst>
              <a:path w="192404" h="96519">
                <a:moveTo>
                  <a:pt x="0" y="0"/>
                </a:moveTo>
                <a:lnTo>
                  <a:pt x="192180" y="0"/>
                </a:lnTo>
                <a:lnTo>
                  <a:pt x="192180" y="96406"/>
                </a:lnTo>
                <a:lnTo>
                  <a:pt x="0" y="96406"/>
                </a:lnTo>
                <a:lnTo>
                  <a:pt x="0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7733613" y="939800"/>
            <a:ext cx="412115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no</a:t>
            </a:r>
            <a:r>
              <a:rPr dirty="0" sz="1000" spc="5">
                <a:solidFill>
                  <a:srgbClr val="1A1918"/>
                </a:solidFill>
                <a:latin typeface="Arial"/>
                <a:cs typeface="Arial"/>
              </a:rPr>
              <a:t>rm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al  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T21</a:t>
            </a:r>
            <a:endParaRPr sz="10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326042" y="1930400"/>
            <a:ext cx="9652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326042" y="1409700"/>
            <a:ext cx="16510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326042" y="1143000"/>
            <a:ext cx="16510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26042" y="876300"/>
            <a:ext cx="16510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25</a:t>
            </a:r>
            <a:endParaRPr sz="10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66324" y="1348739"/>
            <a:ext cx="3029585" cy="1330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65225">
              <a:lnSpc>
                <a:spcPts val="1600"/>
              </a:lnSpc>
            </a:pPr>
            <a:r>
              <a:rPr dirty="0" sz="1400">
                <a:solidFill>
                  <a:srgbClr val="3C3C3C"/>
                </a:solidFill>
                <a:latin typeface="Arial"/>
                <a:cs typeface="Arial"/>
              </a:rPr>
              <a:t>Use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images to</a:t>
            </a:r>
            <a:r>
              <a:rPr dirty="0" sz="1400" spc="-7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illustrate  your</a:t>
            </a:r>
            <a:r>
              <a:rPr dirty="0" sz="1400" spc="-8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presentation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1600"/>
              </a:lnSpc>
              <a:spcBef>
                <a:spcPts val="1200"/>
              </a:spcBef>
            </a:pP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Include basic numbers before going to  complicated</a:t>
            </a:r>
            <a:r>
              <a:rPr dirty="0" sz="1400" spc="-65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results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dirty="0" sz="1400" spc="-5" b="1">
                <a:solidFill>
                  <a:srgbClr val="3C3C3C"/>
                </a:solidFill>
                <a:latin typeface="Arial"/>
                <a:cs typeface="Arial"/>
              </a:rPr>
              <a:t>Graphs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66324" y="2654300"/>
            <a:ext cx="3138805" cy="635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8450" indent="-285750">
              <a:lnSpc>
                <a:spcPts val="1639"/>
              </a:lnSpc>
              <a:buChar char="•"/>
              <a:tabLst>
                <a:tab pos="297815" algn="l"/>
                <a:tab pos="298450" algn="l"/>
              </a:tabLst>
            </a:pP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ensure the axes are</a:t>
            </a:r>
            <a:r>
              <a:rPr dirty="0" sz="1400" spc="-55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labelled</a:t>
            </a:r>
            <a:endParaRPr sz="1400">
              <a:latin typeface="Arial"/>
              <a:cs typeface="Arial"/>
            </a:endParaRPr>
          </a:p>
          <a:p>
            <a:pPr marL="298450" marR="5080" indent="-285750">
              <a:lnSpc>
                <a:spcPts val="1600"/>
              </a:lnSpc>
              <a:spcBef>
                <a:spcPts val="80"/>
              </a:spcBef>
              <a:buChar char="•"/>
              <a:tabLst>
                <a:tab pos="297815" algn="l"/>
                <a:tab pos="298450" algn="l"/>
              </a:tabLst>
            </a:pP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avoid using overcomplicated</a:t>
            </a:r>
            <a:r>
              <a:rPr dirty="0" sz="1400" spc="-4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graphs  or</a:t>
            </a:r>
            <a:r>
              <a:rPr dirty="0" sz="1400" spc="-95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figures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0" y="915987"/>
            <a:ext cx="3672204" cy="180340"/>
          </a:xfrm>
          <a:custGeom>
            <a:avLst/>
            <a:gdLst/>
            <a:ahLst/>
            <a:cxnLst/>
            <a:rect l="l" t="t" r="r" b="b"/>
            <a:pathLst>
              <a:path w="3672204" h="180340">
                <a:moveTo>
                  <a:pt x="0" y="0"/>
                </a:moveTo>
                <a:lnTo>
                  <a:pt x="3671887" y="0"/>
                </a:lnTo>
                <a:lnTo>
                  <a:pt x="3671887" y="179999"/>
                </a:lnTo>
                <a:lnTo>
                  <a:pt x="0" y="179999"/>
                </a:lnTo>
                <a:lnTo>
                  <a:pt x="0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0500" y="901700"/>
            <a:ext cx="5143500" cy="379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181" y="317500"/>
            <a:ext cx="2351405" cy="61150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spc="-15">
                <a:solidFill>
                  <a:srgbClr val="3C3C3C"/>
                </a:solidFill>
              </a:rPr>
              <a:t>Results</a:t>
            </a:r>
            <a:r>
              <a:rPr dirty="0" sz="3600" spc="-105">
                <a:solidFill>
                  <a:srgbClr val="3C3C3C"/>
                </a:solidFill>
              </a:rPr>
              <a:t> </a:t>
            </a:r>
            <a:r>
              <a:rPr dirty="0" sz="3600">
                <a:solidFill>
                  <a:srgbClr val="3C3C3C"/>
                </a:solidFill>
              </a:rPr>
              <a:t>3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66324" y="1333500"/>
            <a:ext cx="2889885" cy="1041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39"/>
              </a:lnSpc>
            </a:pPr>
            <a:r>
              <a:rPr dirty="0" sz="1400" spc="-10" b="1">
                <a:solidFill>
                  <a:srgbClr val="3C3C3C"/>
                </a:solidFill>
                <a:latin typeface="Arial"/>
                <a:cs typeface="Arial"/>
              </a:rPr>
              <a:t>For</a:t>
            </a:r>
            <a:r>
              <a:rPr dirty="0" sz="1400" spc="-85" b="1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3C3C3C"/>
                </a:solidFill>
                <a:latin typeface="Arial"/>
                <a:cs typeface="Arial"/>
              </a:rPr>
              <a:t>pictures</a:t>
            </a:r>
            <a:endParaRPr sz="1400">
              <a:latin typeface="Arial"/>
              <a:cs typeface="Arial"/>
            </a:endParaRPr>
          </a:p>
          <a:p>
            <a:pPr marL="196850" indent="-184150">
              <a:lnSpc>
                <a:spcPts val="1600"/>
              </a:lnSpc>
              <a:buChar char="•"/>
              <a:tabLst>
                <a:tab pos="196850" algn="l"/>
              </a:tabLst>
            </a:pP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ensure highest possible</a:t>
            </a:r>
            <a:r>
              <a:rPr dirty="0" sz="1400" spc="-35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resolution</a:t>
            </a:r>
            <a:endParaRPr sz="1400">
              <a:latin typeface="Arial"/>
              <a:cs typeface="Arial"/>
            </a:endParaRPr>
          </a:p>
          <a:p>
            <a:pPr marL="196850" marR="1021080" indent="-184150">
              <a:lnSpc>
                <a:spcPts val="1600"/>
              </a:lnSpc>
              <a:spcBef>
                <a:spcPts val="80"/>
              </a:spcBef>
              <a:buChar char="•"/>
              <a:tabLst>
                <a:tab pos="196850" algn="l"/>
              </a:tabLst>
            </a:pP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crop the image to</a:t>
            </a:r>
            <a:r>
              <a:rPr dirty="0" sz="1400" spc="-7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the  area of</a:t>
            </a:r>
            <a:r>
              <a:rPr dirty="0" sz="1400" spc="-8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interest</a:t>
            </a:r>
            <a:endParaRPr sz="1400">
              <a:latin typeface="Arial"/>
              <a:cs typeface="Arial"/>
            </a:endParaRPr>
          </a:p>
          <a:p>
            <a:pPr marL="196850" indent="-184150">
              <a:lnSpc>
                <a:spcPts val="1560"/>
              </a:lnSpc>
              <a:buChar char="•"/>
              <a:tabLst>
                <a:tab pos="196850" algn="l"/>
              </a:tabLst>
            </a:pP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ensure patient</a:t>
            </a:r>
            <a:r>
              <a:rPr dirty="0" sz="1400" spc="-70">
                <a:solidFill>
                  <a:srgbClr val="3C3C3C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C3C3C"/>
                </a:solidFill>
                <a:latin typeface="Arial"/>
                <a:cs typeface="Arial"/>
              </a:rPr>
              <a:t>anonymity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915987"/>
            <a:ext cx="3672204" cy="180340"/>
          </a:xfrm>
          <a:custGeom>
            <a:avLst/>
            <a:gdLst/>
            <a:ahLst/>
            <a:cxnLst/>
            <a:rect l="l" t="t" r="r" b="b"/>
            <a:pathLst>
              <a:path w="3672204" h="180340">
                <a:moveTo>
                  <a:pt x="0" y="0"/>
                </a:moveTo>
                <a:lnTo>
                  <a:pt x="3671887" y="0"/>
                </a:lnTo>
                <a:lnTo>
                  <a:pt x="3671887" y="179999"/>
                </a:lnTo>
                <a:lnTo>
                  <a:pt x="0" y="179999"/>
                </a:lnTo>
                <a:lnTo>
                  <a:pt x="0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7626" y="416312"/>
            <a:ext cx="5605780" cy="4558665"/>
          </a:xfrm>
          <a:custGeom>
            <a:avLst/>
            <a:gdLst/>
            <a:ahLst/>
            <a:cxnLst/>
            <a:rect l="l" t="t" r="r" b="b"/>
            <a:pathLst>
              <a:path w="5605780" h="4558665">
                <a:moveTo>
                  <a:pt x="2335561" y="4051609"/>
                </a:moveTo>
                <a:lnTo>
                  <a:pt x="934224" y="4051609"/>
                </a:lnTo>
                <a:lnTo>
                  <a:pt x="1634911" y="4558059"/>
                </a:lnTo>
                <a:lnTo>
                  <a:pt x="2335561" y="4051609"/>
                </a:lnTo>
                <a:close/>
              </a:path>
              <a:path w="5605780" h="4558665">
                <a:moveTo>
                  <a:pt x="5605348" y="0"/>
                </a:moveTo>
                <a:lnTo>
                  <a:pt x="0" y="0"/>
                </a:lnTo>
                <a:lnTo>
                  <a:pt x="0" y="4051609"/>
                </a:lnTo>
                <a:lnTo>
                  <a:pt x="5605348" y="4051609"/>
                </a:lnTo>
                <a:lnTo>
                  <a:pt x="5605348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Title </a:t>
            </a:r>
            <a:r>
              <a:rPr dirty="0" spc="15"/>
              <a:t>area</a:t>
            </a:r>
            <a:r>
              <a:rPr dirty="0" spc="-95"/>
              <a:t> </a:t>
            </a:r>
            <a:r>
              <a:rPr dirty="0" spc="-5"/>
              <a:t>of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5612" y="1282700"/>
            <a:ext cx="4326255" cy="811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800" b="1">
                <a:solidFill>
                  <a:srgbClr val="FFFFFF"/>
                </a:solidFill>
                <a:latin typeface="Arial Black"/>
                <a:cs typeface="Arial Black"/>
              </a:rPr>
              <a:t>slide </a:t>
            </a:r>
            <a:r>
              <a:rPr dirty="0" sz="4800" spc="-5" b="1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dirty="0" sz="4800" b="1">
                <a:solidFill>
                  <a:srgbClr val="FFFFFF"/>
                </a:solidFill>
                <a:latin typeface="Arial Black"/>
                <a:cs typeface="Arial Black"/>
              </a:rPr>
              <a:t>go</a:t>
            </a:r>
            <a:r>
              <a:rPr dirty="0" sz="4800" spc="-100" b="1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 Black"/>
                <a:cs typeface="Arial Black"/>
              </a:rPr>
              <a:t>in</a:t>
            </a:r>
            <a:endParaRPr sz="4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612" y="1841500"/>
            <a:ext cx="2980690" cy="2035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800" spc="-5" b="1">
                <a:solidFill>
                  <a:srgbClr val="FFFFFF"/>
                </a:solidFill>
                <a:latin typeface="Arial Black"/>
                <a:cs typeface="Arial Black"/>
              </a:rPr>
              <a:t>this</a:t>
            </a:r>
            <a:r>
              <a:rPr dirty="0" sz="4800" spc="-90" b="1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4800" spc="15" b="1">
                <a:solidFill>
                  <a:srgbClr val="FFFFFF"/>
                </a:solidFill>
                <a:latin typeface="Arial Black"/>
                <a:cs typeface="Arial Black"/>
              </a:rPr>
              <a:t>area</a:t>
            </a:r>
            <a:endParaRPr sz="48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340"/>
              </a:spcBef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Presenter in</a:t>
            </a:r>
            <a:r>
              <a:rPr dirty="0" sz="20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bold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Other authors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0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regular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16798" y="412750"/>
            <a:ext cx="1004569" cy="1109980"/>
          </a:xfrm>
          <a:custGeom>
            <a:avLst/>
            <a:gdLst/>
            <a:ahLst/>
            <a:cxnLst/>
            <a:rect l="l" t="t" r="r" b="b"/>
            <a:pathLst>
              <a:path w="1004570" h="1109980">
                <a:moveTo>
                  <a:pt x="1004547" y="0"/>
                </a:moveTo>
                <a:lnTo>
                  <a:pt x="0" y="0"/>
                </a:lnTo>
                <a:lnTo>
                  <a:pt x="0" y="554874"/>
                </a:lnTo>
                <a:lnTo>
                  <a:pt x="2052" y="605379"/>
                </a:lnTo>
                <a:lnTo>
                  <a:pt x="8092" y="654614"/>
                </a:lnTo>
                <a:lnTo>
                  <a:pt x="17941" y="702382"/>
                </a:lnTo>
                <a:lnTo>
                  <a:pt x="31423" y="748488"/>
                </a:lnTo>
                <a:lnTo>
                  <a:pt x="48360" y="792736"/>
                </a:lnTo>
                <a:lnTo>
                  <a:pt x="68574" y="834930"/>
                </a:lnTo>
                <a:lnTo>
                  <a:pt x="91890" y="874875"/>
                </a:lnTo>
                <a:lnTo>
                  <a:pt x="118128" y="912373"/>
                </a:lnTo>
                <a:lnTo>
                  <a:pt x="147112" y="947230"/>
                </a:lnTo>
                <a:lnTo>
                  <a:pt x="178664" y="979250"/>
                </a:lnTo>
                <a:lnTo>
                  <a:pt x="212608" y="1008236"/>
                </a:lnTo>
                <a:lnTo>
                  <a:pt x="248766" y="1033993"/>
                </a:lnTo>
                <a:lnTo>
                  <a:pt x="286960" y="1056325"/>
                </a:lnTo>
                <a:lnTo>
                  <a:pt x="327013" y="1075035"/>
                </a:lnTo>
                <a:lnTo>
                  <a:pt x="368749" y="1089929"/>
                </a:lnTo>
                <a:lnTo>
                  <a:pt x="411989" y="1100810"/>
                </a:lnTo>
                <a:lnTo>
                  <a:pt x="456556" y="1107482"/>
                </a:lnTo>
                <a:lnTo>
                  <a:pt x="502273" y="1109750"/>
                </a:lnTo>
                <a:lnTo>
                  <a:pt x="547990" y="1107482"/>
                </a:lnTo>
                <a:lnTo>
                  <a:pt x="592557" y="1100810"/>
                </a:lnTo>
                <a:lnTo>
                  <a:pt x="635797" y="1089929"/>
                </a:lnTo>
                <a:lnTo>
                  <a:pt x="677533" y="1075035"/>
                </a:lnTo>
                <a:lnTo>
                  <a:pt x="717586" y="1056325"/>
                </a:lnTo>
                <a:lnTo>
                  <a:pt x="755780" y="1033993"/>
                </a:lnTo>
                <a:lnTo>
                  <a:pt x="791938" y="1008236"/>
                </a:lnTo>
                <a:lnTo>
                  <a:pt x="825882" y="979250"/>
                </a:lnTo>
                <a:lnTo>
                  <a:pt x="857434" y="947230"/>
                </a:lnTo>
                <a:lnTo>
                  <a:pt x="886418" y="912373"/>
                </a:lnTo>
                <a:lnTo>
                  <a:pt x="912657" y="874875"/>
                </a:lnTo>
                <a:lnTo>
                  <a:pt x="935972" y="834930"/>
                </a:lnTo>
                <a:lnTo>
                  <a:pt x="956186" y="792736"/>
                </a:lnTo>
                <a:lnTo>
                  <a:pt x="973123" y="748488"/>
                </a:lnTo>
                <a:lnTo>
                  <a:pt x="986605" y="702382"/>
                </a:lnTo>
                <a:lnTo>
                  <a:pt x="996454" y="654614"/>
                </a:lnTo>
                <a:lnTo>
                  <a:pt x="1002494" y="605379"/>
                </a:lnTo>
                <a:lnTo>
                  <a:pt x="1004547" y="554874"/>
                </a:lnTo>
                <a:lnTo>
                  <a:pt x="1004547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531722" y="546100"/>
            <a:ext cx="775970" cy="77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</a:pP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The crest of  your unit,  university or  </a:t>
            </a:r>
            <a:r>
              <a:rPr dirty="0" sz="1000" spc="-10">
                <a:solidFill>
                  <a:srgbClr val="FFFEFE"/>
                </a:solidFill>
                <a:latin typeface="Arial"/>
                <a:cs typeface="Arial"/>
              </a:rPr>
              <a:t>hospital </a:t>
            </a: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to</a:t>
            </a:r>
            <a:r>
              <a:rPr dirty="0" sz="1000" spc="-60">
                <a:solidFill>
                  <a:srgbClr val="FFFEFE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FFEFE"/>
                </a:solidFill>
                <a:latin typeface="Arial"/>
                <a:cs typeface="Arial"/>
              </a:rPr>
              <a:t>go  here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04098" y="3314700"/>
            <a:ext cx="1296035" cy="786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Fetal Medicine</a:t>
            </a:r>
            <a:r>
              <a:rPr dirty="0" sz="900" spc="-4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Unit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1899"/>
              </a:lnSpc>
              <a:spcBef>
                <a:spcPts val="300"/>
              </a:spcBef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Department of Obstetrics  and</a:t>
            </a:r>
            <a:r>
              <a:rPr dirty="0" sz="900" spc="-7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Gynecology</a:t>
            </a:r>
            <a:endParaRPr sz="900">
              <a:latin typeface="Arial"/>
              <a:cs typeface="Arial"/>
            </a:endParaRPr>
          </a:p>
          <a:p>
            <a:pPr marL="12700" marR="328930">
              <a:lnSpc>
                <a:spcPct val="101899"/>
              </a:lnSpc>
              <a:spcBef>
                <a:spcPts val="300"/>
              </a:spcBef>
            </a:pP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St. Elsewhere  University</a:t>
            </a:r>
            <a:r>
              <a:rPr dirty="0" sz="900" spc="-35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1A1918"/>
                </a:solidFill>
                <a:latin typeface="Arial"/>
                <a:cs typeface="Arial"/>
              </a:rPr>
              <a:t>Hospital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4484" y="1054105"/>
            <a:ext cx="3960495" cy="3627120"/>
          </a:xfrm>
          <a:custGeom>
            <a:avLst/>
            <a:gdLst/>
            <a:ahLst/>
            <a:cxnLst/>
            <a:rect l="l" t="t" r="r" b="b"/>
            <a:pathLst>
              <a:path w="3960495" h="3627120">
                <a:moveTo>
                  <a:pt x="1650000" y="3224022"/>
                </a:moveTo>
                <a:lnTo>
                  <a:pt x="660000" y="3224022"/>
                </a:lnTo>
                <a:lnTo>
                  <a:pt x="1155012" y="3627024"/>
                </a:lnTo>
                <a:lnTo>
                  <a:pt x="1650000" y="3224022"/>
                </a:lnTo>
                <a:close/>
              </a:path>
              <a:path w="3960495" h="3627120">
                <a:moveTo>
                  <a:pt x="3959999" y="0"/>
                </a:moveTo>
                <a:lnTo>
                  <a:pt x="0" y="0"/>
                </a:lnTo>
                <a:lnTo>
                  <a:pt x="0" y="3224022"/>
                </a:lnTo>
                <a:lnTo>
                  <a:pt x="3959999" y="3224022"/>
                </a:lnTo>
                <a:lnTo>
                  <a:pt x="3959999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181" y="317500"/>
            <a:ext cx="2351405" cy="54864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spc="-15">
                <a:solidFill>
                  <a:srgbClr val="3C3C3C"/>
                </a:solidFill>
              </a:rPr>
              <a:t>Results</a:t>
            </a:r>
            <a:r>
              <a:rPr dirty="0" sz="3600" spc="-105">
                <a:solidFill>
                  <a:srgbClr val="3C3C3C"/>
                </a:solidFill>
              </a:rPr>
              <a:t> </a:t>
            </a:r>
            <a:r>
              <a:rPr dirty="0" sz="3600">
                <a:solidFill>
                  <a:srgbClr val="3C3C3C"/>
                </a:solidFill>
              </a:rPr>
              <a:t>2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5521271" y="4260986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122917" y="0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767105" y="4259810"/>
            <a:ext cx="244475" cy="1270"/>
          </a:xfrm>
          <a:custGeom>
            <a:avLst/>
            <a:gdLst/>
            <a:ahLst/>
            <a:cxnLst/>
            <a:rect l="l" t="t" r="r" b="b"/>
            <a:pathLst>
              <a:path w="244475" h="1270">
                <a:moveTo>
                  <a:pt x="0" y="1175"/>
                </a:move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11431" y="4256285"/>
            <a:ext cx="246379" cy="3810"/>
          </a:xfrm>
          <a:custGeom>
            <a:avLst/>
            <a:gdLst/>
            <a:ahLst/>
            <a:cxnLst/>
            <a:rect l="l" t="t" r="r" b="b"/>
            <a:pathLst>
              <a:path w="246379" h="3810">
                <a:moveTo>
                  <a:pt x="0" y="3525"/>
                </a:moveTo>
                <a:lnTo>
                  <a:pt x="122917" y="1762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57267" y="4249234"/>
            <a:ext cx="246379" cy="7620"/>
          </a:xfrm>
          <a:custGeom>
            <a:avLst/>
            <a:gdLst/>
            <a:ahLst/>
            <a:cxnLst/>
            <a:rect l="l" t="t" r="r" b="b"/>
            <a:pathLst>
              <a:path w="246379" h="7620">
                <a:moveTo>
                  <a:pt x="0" y="7051"/>
                </a:moveTo>
                <a:lnTo>
                  <a:pt x="122917" y="4487"/>
                </a:lnTo>
                <a:lnTo>
                  <a:pt x="184752" y="2564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03100" y="4235133"/>
            <a:ext cx="244475" cy="14604"/>
          </a:xfrm>
          <a:custGeom>
            <a:avLst/>
            <a:gdLst/>
            <a:ahLst/>
            <a:cxnLst/>
            <a:rect l="l" t="t" r="r" b="b"/>
            <a:pathLst>
              <a:path w="244475" h="14604">
                <a:moveTo>
                  <a:pt x="0" y="14101"/>
                </a:moveTo>
                <a:lnTo>
                  <a:pt x="121408" y="8225"/>
                </a:lnTo>
                <a:lnTo>
                  <a:pt x="183998" y="4700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47427" y="4209281"/>
            <a:ext cx="246379" cy="26034"/>
          </a:xfrm>
          <a:custGeom>
            <a:avLst/>
            <a:gdLst/>
            <a:ahLst/>
            <a:cxnLst/>
            <a:rect l="l" t="t" r="r" b="b"/>
            <a:pathLst>
              <a:path w="246379" h="26035">
                <a:moveTo>
                  <a:pt x="0" y="25852"/>
                </a:moveTo>
                <a:lnTo>
                  <a:pt x="61081" y="20794"/>
                </a:lnTo>
                <a:lnTo>
                  <a:pt x="122917" y="15174"/>
                </a:lnTo>
                <a:lnTo>
                  <a:pt x="183998" y="7868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93261" y="4157577"/>
            <a:ext cx="246379" cy="52069"/>
          </a:xfrm>
          <a:custGeom>
            <a:avLst/>
            <a:gdLst/>
            <a:ahLst/>
            <a:cxnLst/>
            <a:rect l="l" t="t" r="r" b="b"/>
            <a:pathLst>
              <a:path w="246379" h="52070">
                <a:moveTo>
                  <a:pt x="0" y="51705"/>
                </a:moveTo>
                <a:lnTo>
                  <a:pt x="61835" y="41716"/>
                </a:lnTo>
                <a:lnTo>
                  <a:pt x="122917" y="29965"/>
                </a:lnTo>
                <a:lnTo>
                  <a:pt x="153834" y="23502"/>
                </a:lnTo>
                <a:lnTo>
                  <a:pt x="184752" y="15864"/>
                </a:lnTo>
                <a:lnTo>
                  <a:pt x="214916" y="8813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239095" y="4068269"/>
            <a:ext cx="244475" cy="89535"/>
          </a:xfrm>
          <a:custGeom>
            <a:avLst/>
            <a:gdLst/>
            <a:ahLst/>
            <a:cxnLst/>
            <a:rect l="l" t="t" r="r" b="b"/>
            <a:pathLst>
              <a:path w="244475" h="89535">
                <a:moveTo>
                  <a:pt x="0" y="89308"/>
                </a:moveTo>
                <a:lnTo>
                  <a:pt x="61081" y="70973"/>
                </a:lnTo>
                <a:lnTo>
                  <a:pt x="91999" y="60918"/>
                </a:lnTo>
                <a:lnTo>
                  <a:pt x="121408" y="50864"/>
                </a:lnTo>
                <a:lnTo>
                  <a:pt x="152326" y="39035"/>
                </a:lnTo>
                <a:lnTo>
                  <a:pt x="183998" y="27206"/>
                </a:lnTo>
                <a:lnTo>
                  <a:pt x="213408" y="14194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483420" y="3920205"/>
            <a:ext cx="246379" cy="148590"/>
          </a:xfrm>
          <a:custGeom>
            <a:avLst/>
            <a:gdLst/>
            <a:ahLst/>
            <a:cxnLst/>
            <a:rect l="l" t="t" r="r" b="b"/>
            <a:pathLst>
              <a:path w="246379" h="148589">
                <a:moveTo>
                  <a:pt x="0" y="148063"/>
                </a:moveTo>
                <a:lnTo>
                  <a:pt x="30917" y="132725"/>
                </a:lnTo>
                <a:lnTo>
                  <a:pt x="61081" y="116798"/>
                </a:lnTo>
                <a:lnTo>
                  <a:pt x="91999" y="99101"/>
                </a:lnTo>
                <a:lnTo>
                  <a:pt x="122917" y="81995"/>
                </a:lnTo>
                <a:lnTo>
                  <a:pt x="153834" y="63708"/>
                </a:lnTo>
                <a:lnTo>
                  <a:pt x="183998" y="43652"/>
                </a:lnTo>
                <a:lnTo>
                  <a:pt x="214916" y="22415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729255" y="3702811"/>
            <a:ext cx="246379" cy="217804"/>
          </a:xfrm>
          <a:custGeom>
            <a:avLst/>
            <a:gdLst/>
            <a:ahLst/>
            <a:cxnLst/>
            <a:rect l="l" t="t" r="r" b="b"/>
            <a:pathLst>
              <a:path w="246379" h="217804">
                <a:moveTo>
                  <a:pt x="0" y="217394"/>
                </a:moveTo>
                <a:lnTo>
                  <a:pt x="30917" y="193892"/>
                </a:lnTo>
                <a:lnTo>
                  <a:pt x="61835" y="169802"/>
                </a:lnTo>
                <a:lnTo>
                  <a:pt x="91999" y="143950"/>
                </a:lnTo>
                <a:lnTo>
                  <a:pt x="122917" y="117510"/>
                </a:lnTo>
                <a:lnTo>
                  <a:pt x="153834" y="89895"/>
                </a:lnTo>
                <a:lnTo>
                  <a:pt x="184752" y="61692"/>
                </a:lnTo>
                <a:lnTo>
                  <a:pt x="214916" y="31727"/>
                </a:lnTo>
                <a:lnTo>
                  <a:pt x="245834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975089" y="3411386"/>
            <a:ext cx="244475" cy="291465"/>
          </a:xfrm>
          <a:custGeom>
            <a:avLst/>
            <a:gdLst/>
            <a:ahLst/>
            <a:cxnLst/>
            <a:rect l="l" t="t" r="r" b="b"/>
            <a:pathLst>
              <a:path w="244475" h="291464">
                <a:moveTo>
                  <a:pt x="0" y="291426"/>
                </a:moveTo>
                <a:lnTo>
                  <a:pt x="30917" y="259240"/>
                </a:lnTo>
                <a:lnTo>
                  <a:pt x="61081" y="225299"/>
                </a:lnTo>
                <a:lnTo>
                  <a:pt x="91999" y="190187"/>
                </a:lnTo>
                <a:lnTo>
                  <a:pt x="121408" y="153905"/>
                </a:lnTo>
                <a:lnTo>
                  <a:pt x="152326" y="116453"/>
                </a:lnTo>
                <a:lnTo>
                  <a:pt x="183244" y="79001"/>
                </a:lnTo>
                <a:lnTo>
                  <a:pt x="213408" y="39793"/>
                </a:lnTo>
                <a:lnTo>
                  <a:pt x="24432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219416" y="3007150"/>
            <a:ext cx="277495" cy="404495"/>
          </a:xfrm>
          <a:custGeom>
            <a:avLst/>
            <a:gdLst/>
            <a:ahLst/>
            <a:cxnLst/>
            <a:rect l="l" t="t" r="r" b="b"/>
            <a:pathLst>
              <a:path w="277495" h="404495">
                <a:moveTo>
                  <a:pt x="0" y="404236"/>
                </a:moveTo>
                <a:lnTo>
                  <a:pt x="34901" y="357120"/>
                </a:lnTo>
                <a:lnTo>
                  <a:pt x="68950" y="307956"/>
                </a:lnTo>
                <a:lnTo>
                  <a:pt x="103851" y="257427"/>
                </a:lnTo>
                <a:lnTo>
                  <a:pt x="138753" y="206215"/>
                </a:lnTo>
                <a:lnTo>
                  <a:pt x="207703" y="102424"/>
                </a:lnTo>
                <a:lnTo>
                  <a:pt x="242604" y="51212"/>
                </a:lnTo>
                <a:lnTo>
                  <a:pt x="277506" y="0"/>
                </a:lnTo>
              </a:path>
            </a:pathLst>
          </a:custGeom>
          <a:ln w="28575">
            <a:solidFill>
              <a:srgbClr val="E306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030306" y="3099772"/>
            <a:ext cx="196215" cy="11042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Li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k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elihoo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d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 Ra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t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i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6042" y="2946400"/>
            <a:ext cx="356870" cy="160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60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50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40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30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-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0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04184" y="4381500"/>
            <a:ext cx="2676525" cy="4133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8915">
              <a:lnSpc>
                <a:spcPct val="100000"/>
              </a:lnSpc>
              <a:tabLst>
                <a:tab pos="649605" algn="l"/>
                <a:tab pos="1190625" algn="l"/>
                <a:tab pos="1630045" algn="l"/>
                <a:tab pos="2171065" algn="l"/>
                <a:tab pos="2487930" algn="l"/>
              </a:tabLst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0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	1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	2	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.</a:t>
            </a: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Nuchal translucency deviation</a:t>
            </a:r>
            <a:r>
              <a:rPr dirty="0" sz="1200" spc="-4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(mm)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65242" y="2376774"/>
            <a:ext cx="27305" cy="22860"/>
          </a:xfrm>
          <a:custGeom>
            <a:avLst/>
            <a:gdLst/>
            <a:ahLst/>
            <a:cxnLst/>
            <a:rect l="l" t="t" r="r" b="b"/>
            <a:pathLst>
              <a:path w="27304" h="22860">
                <a:moveTo>
                  <a:pt x="0" y="22247"/>
                </a:moveTo>
                <a:lnTo>
                  <a:pt x="26849" y="22247"/>
                </a:lnTo>
                <a:lnTo>
                  <a:pt x="26849" y="0"/>
                </a:lnTo>
                <a:lnTo>
                  <a:pt x="0" y="0"/>
                </a:lnTo>
                <a:lnTo>
                  <a:pt x="0" y="22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58892" y="2370424"/>
            <a:ext cx="40005" cy="35560"/>
          </a:xfrm>
          <a:custGeom>
            <a:avLst/>
            <a:gdLst/>
            <a:ahLst/>
            <a:cxnLst/>
            <a:rect l="l" t="t" r="r" b="b"/>
            <a:pathLst>
              <a:path w="40004" h="35560">
                <a:moveTo>
                  <a:pt x="0" y="34948"/>
                </a:moveTo>
                <a:lnTo>
                  <a:pt x="39549" y="34948"/>
                </a:lnTo>
                <a:lnTo>
                  <a:pt x="39549" y="0"/>
                </a:lnTo>
                <a:lnTo>
                  <a:pt x="0" y="0"/>
                </a:lnTo>
                <a:lnTo>
                  <a:pt x="0" y="3494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771931" y="2232692"/>
            <a:ext cx="0" cy="166370"/>
          </a:xfrm>
          <a:custGeom>
            <a:avLst/>
            <a:gdLst/>
            <a:ahLst/>
            <a:cxnLst/>
            <a:rect l="l" t="t" r="r" b="b"/>
            <a:pathLst>
              <a:path w="0" h="166369">
                <a:moveTo>
                  <a:pt x="0" y="0"/>
                </a:moveTo>
                <a:lnTo>
                  <a:pt x="0" y="166330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758506" y="2232692"/>
            <a:ext cx="27305" cy="166370"/>
          </a:xfrm>
          <a:custGeom>
            <a:avLst/>
            <a:gdLst/>
            <a:ahLst/>
            <a:cxnLst/>
            <a:rect l="l" t="t" r="r" b="b"/>
            <a:pathLst>
              <a:path w="27304" h="166369">
                <a:moveTo>
                  <a:pt x="0" y="0"/>
                </a:moveTo>
                <a:lnTo>
                  <a:pt x="26849" y="0"/>
                </a:lnTo>
                <a:lnTo>
                  <a:pt x="26849" y="166330"/>
                </a:lnTo>
                <a:lnTo>
                  <a:pt x="0" y="16633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63781" y="1797268"/>
            <a:ext cx="0" cy="601980"/>
          </a:xfrm>
          <a:custGeom>
            <a:avLst/>
            <a:gdLst/>
            <a:ahLst/>
            <a:cxnLst/>
            <a:rect l="l" t="t" r="r" b="b"/>
            <a:pathLst>
              <a:path w="0" h="601980">
                <a:moveTo>
                  <a:pt x="0" y="0"/>
                </a:moveTo>
                <a:lnTo>
                  <a:pt x="0" y="60175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50356" y="1797268"/>
            <a:ext cx="27305" cy="601980"/>
          </a:xfrm>
          <a:custGeom>
            <a:avLst/>
            <a:gdLst/>
            <a:ahLst/>
            <a:cxnLst/>
            <a:rect l="l" t="t" r="r" b="b"/>
            <a:pathLst>
              <a:path w="27304" h="601980">
                <a:moveTo>
                  <a:pt x="0" y="0"/>
                </a:moveTo>
                <a:lnTo>
                  <a:pt x="26849" y="0"/>
                </a:lnTo>
                <a:lnTo>
                  <a:pt x="26849" y="601755"/>
                </a:lnTo>
                <a:lnTo>
                  <a:pt x="0" y="60175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57044" y="1352307"/>
            <a:ext cx="0" cy="1047115"/>
          </a:xfrm>
          <a:custGeom>
            <a:avLst/>
            <a:gdLst/>
            <a:ahLst/>
            <a:cxnLst/>
            <a:rect l="l" t="t" r="r" b="b"/>
            <a:pathLst>
              <a:path w="0" h="1047114">
                <a:moveTo>
                  <a:pt x="0" y="0"/>
                </a:moveTo>
                <a:lnTo>
                  <a:pt x="0" y="1046714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943620" y="1352307"/>
            <a:ext cx="27305" cy="1047115"/>
          </a:xfrm>
          <a:custGeom>
            <a:avLst/>
            <a:gdLst/>
            <a:ahLst/>
            <a:cxnLst/>
            <a:rect l="l" t="t" r="r" b="b"/>
            <a:pathLst>
              <a:path w="27304" h="1047114">
                <a:moveTo>
                  <a:pt x="0" y="0"/>
                </a:moveTo>
                <a:lnTo>
                  <a:pt x="26849" y="0"/>
                </a:lnTo>
                <a:lnTo>
                  <a:pt x="26849" y="1046715"/>
                </a:lnTo>
                <a:lnTo>
                  <a:pt x="0" y="104671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48896" y="1180680"/>
            <a:ext cx="0" cy="1218565"/>
          </a:xfrm>
          <a:custGeom>
            <a:avLst/>
            <a:gdLst/>
            <a:ahLst/>
            <a:cxnLst/>
            <a:rect l="l" t="t" r="r" b="b"/>
            <a:pathLst>
              <a:path w="0" h="1218564">
                <a:moveTo>
                  <a:pt x="0" y="0"/>
                </a:moveTo>
                <a:lnTo>
                  <a:pt x="0" y="1218342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35471" y="1180680"/>
            <a:ext cx="27305" cy="1218565"/>
          </a:xfrm>
          <a:custGeom>
            <a:avLst/>
            <a:gdLst/>
            <a:ahLst/>
            <a:cxnLst/>
            <a:rect l="l" t="t" r="r" b="b"/>
            <a:pathLst>
              <a:path w="27304" h="1218564">
                <a:moveTo>
                  <a:pt x="0" y="0"/>
                </a:moveTo>
                <a:lnTo>
                  <a:pt x="26849" y="0"/>
                </a:lnTo>
                <a:lnTo>
                  <a:pt x="26849" y="1218342"/>
                </a:lnTo>
                <a:lnTo>
                  <a:pt x="0" y="121834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42866" y="1344891"/>
            <a:ext cx="0" cy="1054735"/>
          </a:xfrm>
          <a:custGeom>
            <a:avLst/>
            <a:gdLst/>
            <a:ahLst/>
            <a:cxnLst/>
            <a:rect l="l" t="t" r="r" b="b"/>
            <a:pathLst>
              <a:path w="0" h="1054735">
                <a:moveTo>
                  <a:pt x="0" y="0"/>
                </a:moveTo>
                <a:lnTo>
                  <a:pt x="0" y="1054130"/>
                </a:lnTo>
              </a:path>
            </a:pathLst>
          </a:custGeom>
          <a:ln w="2543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130149" y="1344891"/>
            <a:ext cx="26034" cy="1054735"/>
          </a:xfrm>
          <a:custGeom>
            <a:avLst/>
            <a:gdLst/>
            <a:ahLst/>
            <a:cxnLst/>
            <a:rect l="l" t="t" r="r" b="b"/>
            <a:pathLst>
              <a:path w="26035" h="1054735">
                <a:moveTo>
                  <a:pt x="0" y="0"/>
                </a:moveTo>
                <a:lnTo>
                  <a:pt x="25436" y="0"/>
                </a:lnTo>
                <a:lnTo>
                  <a:pt x="25436" y="1054131"/>
                </a:lnTo>
                <a:lnTo>
                  <a:pt x="0" y="1054131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35425" y="1758068"/>
            <a:ext cx="0" cy="641350"/>
          </a:xfrm>
          <a:custGeom>
            <a:avLst/>
            <a:gdLst/>
            <a:ahLst/>
            <a:cxnLst/>
            <a:rect l="l" t="t" r="r" b="b"/>
            <a:pathLst>
              <a:path w="0" h="641350">
                <a:moveTo>
                  <a:pt x="0" y="0"/>
                </a:moveTo>
                <a:lnTo>
                  <a:pt x="0" y="640953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22000" y="1758068"/>
            <a:ext cx="27305" cy="641350"/>
          </a:xfrm>
          <a:custGeom>
            <a:avLst/>
            <a:gdLst/>
            <a:ahLst/>
            <a:cxnLst/>
            <a:rect l="l" t="t" r="r" b="b"/>
            <a:pathLst>
              <a:path w="27304" h="641350">
                <a:moveTo>
                  <a:pt x="0" y="0"/>
                </a:moveTo>
                <a:lnTo>
                  <a:pt x="26849" y="0"/>
                </a:lnTo>
                <a:lnTo>
                  <a:pt x="26849" y="640954"/>
                </a:lnTo>
                <a:lnTo>
                  <a:pt x="0" y="64095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328688" y="2132046"/>
            <a:ext cx="0" cy="267335"/>
          </a:xfrm>
          <a:custGeom>
            <a:avLst/>
            <a:gdLst/>
            <a:ahLst/>
            <a:cxnLst/>
            <a:rect l="l" t="t" r="r" b="b"/>
            <a:pathLst>
              <a:path w="0" h="267335">
                <a:moveTo>
                  <a:pt x="0" y="0"/>
                </a:moveTo>
                <a:lnTo>
                  <a:pt x="0" y="26697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315264" y="2132046"/>
            <a:ext cx="27305" cy="267335"/>
          </a:xfrm>
          <a:custGeom>
            <a:avLst/>
            <a:gdLst/>
            <a:ahLst/>
            <a:cxnLst/>
            <a:rect l="l" t="t" r="r" b="b"/>
            <a:pathLst>
              <a:path w="27304" h="267335">
                <a:moveTo>
                  <a:pt x="0" y="0"/>
                </a:moveTo>
                <a:lnTo>
                  <a:pt x="26849" y="0"/>
                </a:lnTo>
                <a:lnTo>
                  <a:pt x="26849" y="266976"/>
                </a:lnTo>
                <a:lnTo>
                  <a:pt x="0" y="26697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421952" y="2299436"/>
            <a:ext cx="0" cy="99695"/>
          </a:xfrm>
          <a:custGeom>
            <a:avLst/>
            <a:gdLst/>
            <a:ahLst/>
            <a:cxnLst/>
            <a:rect l="l" t="t" r="r" b="b"/>
            <a:pathLst>
              <a:path w="0" h="99694">
                <a:moveTo>
                  <a:pt x="0" y="0"/>
                </a:moveTo>
                <a:lnTo>
                  <a:pt x="0" y="99585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408527" y="2299436"/>
            <a:ext cx="27305" cy="99695"/>
          </a:xfrm>
          <a:custGeom>
            <a:avLst/>
            <a:gdLst/>
            <a:ahLst/>
            <a:cxnLst/>
            <a:rect l="l" t="t" r="r" b="b"/>
            <a:pathLst>
              <a:path w="27304" h="99694">
                <a:moveTo>
                  <a:pt x="0" y="0"/>
                </a:moveTo>
                <a:lnTo>
                  <a:pt x="26849" y="0"/>
                </a:lnTo>
                <a:lnTo>
                  <a:pt x="26849" y="99586"/>
                </a:lnTo>
                <a:lnTo>
                  <a:pt x="0" y="9958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513802" y="2341814"/>
            <a:ext cx="0" cy="57785"/>
          </a:xfrm>
          <a:custGeom>
            <a:avLst/>
            <a:gdLst/>
            <a:ahLst/>
            <a:cxnLst/>
            <a:rect l="l" t="t" r="r" b="b"/>
            <a:pathLst>
              <a:path w="0" h="57785">
                <a:moveTo>
                  <a:pt x="0" y="0"/>
                </a:moveTo>
                <a:lnTo>
                  <a:pt x="0" y="57208"/>
                </a:lnTo>
              </a:path>
            </a:pathLst>
          </a:custGeom>
          <a:ln w="26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500378" y="2341814"/>
            <a:ext cx="27305" cy="57785"/>
          </a:xfrm>
          <a:custGeom>
            <a:avLst/>
            <a:gdLst/>
            <a:ahLst/>
            <a:cxnLst/>
            <a:rect l="l" t="t" r="r" b="b"/>
            <a:pathLst>
              <a:path w="27304" h="57785">
                <a:moveTo>
                  <a:pt x="0" y="0"/>
                </a:moveTo>
                <a:lnTo>
                  <a:pt x="26849" y="0"/>
                </a:lnTo>
                <a:lnTo>
                  <a:pt x="26849" y="57209"/>
                </a:lnTo>
                <a:lnTo>
                  <a:pt x="0" y="5720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593641" y="2383661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3072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593641" y="2368299"/>
            <a:ext cx="27305" cy="31115"/>
          </a:xfrm>
          <a:custGeom>
            <a:avLst/>
            <a:gdLst/>
            <a:ahLst/>
            <a:cxnLst/>
            <a:rect l="l" t="t" r="r" b="b"/>
            <a:pathLst>
              <a:path w="27304" h="31114">
                <a:moveTo>
                  <a:pt x="0" y="0"/>
                </a:moveTo>
                <a:lnTo>
                  <a:pt x="26849" y="0"/>
                </a:lnTo>
                <a:lnTo>
                  <a:pt x="26849" y="30723"/>
                </a:lnTo>
                <a:lnTo>
                  <a:pt x="0" y="3072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686905" y="2382071"/>
            <a:ext cx="27305" cy="17145"/>
          </a:xfrm>
          <a:custGeom>
            <a:avLst/>
            <a:gdLst/>
            <a:ahLst/>
            <a:cxnLst/>
            <a:rect l="l" t="t" r="r" b="b"/>
            <a:pathLst>
              <a:path w="27304" h="17144">
                <a:moveTo>
                  <a:pt x="0" y="16950"/>
                </a:moveTo>
                <a:lnTo>
                  <a:pt x="26849" y="16950"/>
                </a:lnTo>
                <a:lnTo>
                  <a:pt x="26849" y="0"/>
                </a:lnTo>
                <a:lnTo>
                  <a:pt x="0" y="0"/>
                </a:lnTo>
                <a:lnTo>
                  <a:pt x="0" y="169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680555" y="2375721"/>
            <a:ext cx="40005" cy="29845"/>
          </a:xfrm>
          <a:custGeom>
            <a:avLst/>
            <a:gdLst/>
            <a:ahLst/>
            <a:cxnLst/>
            <a:rect l="l" t="t" r="r" b="b"/>
            <a:pathLst>
              <a:path w="40004" h="29844">
                <a:moveTo>
                  <a:pt x="0" y="29651"/>
                </a:moveTo>
                <a:lnTo>
                  <a:pt x="39549" y="29651"/>
                </a:lnTo>
                <a:lnTo>
                  <a:pt x="39549" y="0"/>
                </a:lnTo>
                <a:lnTo>
                  <a:pt x="0" y="0"/>
                </a:lnTo>
                <a:lnTo>
                  <a:pt x="0" y="296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780169" y="2393726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105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773819" y="2393726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232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872020" y="2395844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63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865670" y="2395844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190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965284" y="2396375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529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958934" y="239637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549" y="0"/>
                </a:lnTo>
              </a:path>
            </a:pathLst>
          </a:custGeom>
          <a:ln w="1799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785354" y="2391077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 h="0">
                <a:moveTo>
                  <a:pt x="0" y="0"/>
                </a:moveTo>
                <a:lnTo>
                  <a:pt x="25435" y="0"/>
                </a:lnTo>
              </a:path>
            </a:pathLst>
          </a:custGeom>
          <a:ln w="15891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877204" y="2374655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48733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83187" y="2286723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298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075744" y="2189256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169009" y="2124631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62271" y="2075897"/>
            <a:ext cx="0" cy="323215"/>
          </a:xfrm>
          <a:custGeom>
            <a:avLst/>
            <a:gdLst/>
            <a:ahLst/>
            <a:cxnLst/>
            <a:rect l="l" t="t" r="r" b="b"/>
            <a:pathLst>
              <a:path w="0" h="323214">
                <a:moveTo>
                  <a:pt x="0" y="0"/>
                </a:moveTo>
                <a:lnTo>
                  <a:pt x="0" y="323126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355535" y="2060006"/>
            <a:ext cx="0" cy="339090"/>
          </a:xfrm>
          <a:custGeom>
            <a:avLst/>
            <a:gdLst/>
            <a:ahLst/>
            <a:cxnLst/>
            <a:rect l="l" t="t" r="r" b="b"/>
            <a:pathLst>
              <a:path w="0" h="339089">
                <a:moveTo>
                  <a:pt x="0" y="0"/>
                </a:moveTo>
                <a:lnTo>
                  <a:pt x="0" y="33901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448092" y="2075897"/>
            <a:ext cx="0" cy="323215"/>
          </a:xfrm>
          <a:custGeom>
            <a:avLst/>
            <a:gdLst/>
            <a:ahLst/>
            <a:cxnLst/>
            <a:rect l="l" t="t" r="r" b="b"/>
            <a:pathLst>
              <a:path w="0" h="323214">
                <a:moveTo>
                  <a:pt x="0" y="0"/>
                </a:moveTo>
                <a:lnTo>
                  <a:pt x="0" y="323126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540650" y="2108739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633207" y="2108739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727177" y="2124631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819736" y="2124631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2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912292" y="2108739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282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005556" y="214052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8499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098114" y="214052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80">
                <a:moveTo>
                  <a:pt x="0" y="0"/>
                </a:moveTo>
                <a:lnTo>
                  <a:pt x="0" y="258499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191378" y="2172304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6717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284642" y="2172304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6717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377199" y="2189256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469756" y="2237990"/>
            <a:ext cx="0" cy="161290"/>
          </a:xfrm>
          <a:custGeom>
            <a:avLst/>
            <a:gdLst/>
            <a:ahLst/>
            <a:cxnLst/>
            <a:rect l="l" t="t" r="r" b="b"/>
            <a:pathLst>
              <a:path w="0" h="161289">
                <a:moveTo>
                  <a:pt x="0" y="0"/>
                </a:moveTo>
                <a:lnTo>
                  <a:pt x="0" y="161033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562314" y="2301556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4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655578" y="2317446"/>
            <a:ext cx="0" cy="81915"/>
          </a:xfrm>
          <a:custGeom>
            <a:avLst/>
            <a:gdLst/>
            <a:ahLst/>
            <a:cxnLst/>
            <a:rect l="l" t="t" r="r" b="b"/>
            <a:pathLst>
              <a:path w="0" h="81914">
                <a:moveTo>
                  <a:pt x="0" y="0"/>
                </a:moveTo>
                <a:lnTo>
                  <a:pt x="0" y="8157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748841" y="2334398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842105" y="2301556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4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934663" y="2286723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298"/>
                </a:lnTo>
              </a:path>
            </a:pathLst>
          </a:custGeom>
          <a:ln w="25435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013796" y="2374655"/>
            <a:ext cx="27305" cy="0"/>
          </a:xfrm>
          <a:custGeom>
            <a:avLst/>
            <a:gdLst/>
            <a:ahLst/>
            <a:cxnLst/>
            <a:rect l="l" t="t" r="r" b="b"/>
            <a:pathLst>
              <a:path w="27304" h="0">
                <a:moveTo>
                  <a:pt x="0" y="0"/>
                </a:moveTo>
                <a:lnTo>
                  <a:pt x="26849" y="0"/>
                </a:lnTo>
              </a:path>
            </a:pathLst>
          </a:custGeom>
          <a:ln w="48733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120485" y="2334398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213749" y="2334398"/>
            <a:ext cx="0" cy="64769"/>
          </a:xfrm>
          <a:custGeom>
            <a:avLst/>
            <a:gdLst/>
            <a:ahLst/>
            <a:cxnLst/>
            <a:rect l="l" t="t" r="r" b="b"/>
            <a:pathLst>
              <a:path w="0" h="64769">
                <a:moveTo>
                  <a:pt x="0" y="0"/>
                </a:moveTo>
                <a:lnTo>
                  <a:pt x="0" y="64625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293589" y="2391077"/>
            <a:ext cx="26034" cy="0"/>
          </a:xfrm>
          <a:custGeom>
            <a:avLst/>
            <a:gdLst/>
            <a:ahLst/>
            <a:cxnLst/>
            <a:rect l="l" t="t" r="r" b="b"/>
            <a:pathLst>
              <a:path w="26034" h="0">
                <a:moveTo>
                  <a:pt x="0" y="0"/>
                </a:moveTo>
                <a:lnTo>
                  <a:pt x="25435" y="0"/>
                </a:lnTo>
              </a:path>
            </a:pathLst>
          </a:custGeom>
          <a:ln w="15891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398863" y="2189256"/>
            <a:ext cx="0" cy="210185"/>
          </a:xfrm>
          <a:custGeom>
            <a:avLst/>
            <a:gdLst/>
            <a:ahLst/>
            <a:cxnLst/>
            <a:rect l="l" t="t" r="r" b="b"/>
            <a:pathLst>
              <a:path w="0" h="210185">
                <a:moveTo>
                  <a:pt x="0" y="0"/>
                </a:moveTo>
                <a:lnTo>
                  <a:pt x="0" y="209767"/>
                </a:lnTo>
              </a:path>
            </a:pathLst>
          </a:custGeom>
          <a:ln w="26849">
            <a:solidFill>
              <a:srgbClr val="8787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5627979" y="2489200"/>
            <a:ext cx="13906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-1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351946" y="2489200"/>
            <a:ext cx="9652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819477" y="2489200"/>
            <a:ext cx="2440305" cy="387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0005">
              <a:lnSpc>
                <a:spcPct val="100000"/>
              </a:lnSpc>
              <a:tabLst>
                <a:tab pos="422909" algn="l"/>
                <a:tab pos="805815" algn="l"/>
                <a:tab pos="1188720" algn="l"/>
                <a:tab pos="1571625" algn="l"/>
                <a:tab pos="1954530" algn="l"/>
              </a:tabLst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	1	2	3	4	5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Nuchal translucency deviation</a:t>
            </a:r>
            <a:r>
              <a:rPr dirty="0" sz="1200" spc="-4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(mm)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028967" y="1225589"/>
            <a:ext cx="196215" cy="10223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Fr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equen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cy (</a:t>
            </a:r>
            <a:r>
              <a:rPr dirty="0" sz="1200" spc="-5">
                <a:solidFill>
                  <a:srgbClr val="1A1918"/>
                </a:solidFill>
                <a:latin typeface="Arial"/>
                <a:cs typeface="Arial"/>
              </a:rPr>
              <a:t>%</a:t>
            </a:r>
            <a:r>
              <a:rPr dirty="0" sz="1200">
                <a:solidFill>
                  <a:srgbClr val="1A1918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462691" y="1165848"/>
            <a:ext cx="192405" cy="96520"/>
          </a:xfrm>
          <a:custGeom>
            <a:avLst/>
            <a:gdLst/>
            <a:ahLst/>
            <a:cxnLst/>
            <a:rect l="l" t="t" r="r" b="b"/>
            <a:pathLst>
              <a:path w="192404" h="96519">
                <a:moveTo>
                  <a:pt x="0" y="0"/>
                </a:moveTo>
                <a:lnTo>
                  <a:pt x="192180" y="0"/>
                </a:lnTo>
                <a:lnTo>
                  <a:pt x="192180" y="96408"/>
                </a:lnTo>
                <a:lnTo>
                  <a:pt x="0" y="9640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462691" y="1358665"/>
            <a:ext cx="192405" cy="96520"/>
          </a:xfrm>
          <a:custGeom>
            <a:avLst/>
            <a:gdLst/>
            <a:ahLst/>
            <a:cxnLst/>
            <a:rect l="l" t="t" r="r" b="b"/>
            <a:pathLst>
              <a:path w="192404" h="96519">
                <a:moveTo>
                  <a:pt x="0" y="0"/>
                </a:moveTo>
                <a:lnTo>
                  <a:pt x="192180" y="0"/>
                </a:lnTo>
                <a:lnTo>
                  <a:pt x="192180" y="96408"/>
                </a:lnTo>
                <a:lnTo>
                  <a:pt x="0" y="96408"/>
                </a:lnTo>
                <a:lnTo>
                  <a:pt x="0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7733613" y="1079500"/>
            <a:ext cx="412115" cy="395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no</a:t>
            </a:r>
            <a:r>
              <a:rPr dirty="0" sz="1000" spc="5">
                <a:solidFill>
                  <a:srgbClr val="1A1918"/>
                </a:solidFill>
                <a:latin typeface="Arial"/>
                <a:cs typeface="Arial"/>
              </a:rPr>
              <a:t>rm</a:t>
            </a: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al  </a:t>
            </a:r>
            <a:r>
              <a:rPr dirty="0" sz="1000" spc="-5">
                <a:solidFill>
                  <a:srgbClr val="1A1918"/>
                </a:solidFill>
                <a:latin typeface="Arial"/>
                <a:cs typeface="Arial"/>
              </a:rPr>
              <a:t>T21</a:t>
            </a:r>
            <a:endParaRPr sz="10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326042" y="2070100"/>
            <a:ext cx="9652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00">
                <a:solidFill>
                  <a:srgbClr val="1A191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326042" y="1549400"/>
            <a:ext cx="16510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26042" y="1282700"/>
            <a:ext cx="16510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326042" y="1016000"/>
            <a:ext cx="165100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1A1918"/>
                </a:solidFill>
                <a:latin typeface="Arial"/>
                <a:cs typeface="Arial"/>
              </a:rPr>
              <a:t>25</a:t>
            </a:r>
            <a:endParaRPr sz="10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35299" y="1226687"/>
            <a:ext cx="3023235" cy="1702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27380">
              <a:lnSpc>
                <a:spcPct val="101899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images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illustrate  your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presentation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1899"/>
              </a:lnSpc>
              <a:spcBef>
                <a:spcPts val="1195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Include basic numbers before  going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complicated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Graphs: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35299" y="2933700"/>
            <a:ext cx="3194685" cy="8489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ensure the axes are</a:t>
            </a:r>
            <a:r>
              <a:rPr dirty="0" sz="1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labelled</a:t>
            </a:r>
            <a:endParaRPr sz="1800">
              <a:latin typeface="Arial"/>
              <a:cs typeface="Arial"/>
            </a:endParaRPr>
          </a:p>
          <a:p>
            <a:pPr marL="298450" marR="5080" indent="-285750">
              <a:lnSpc>
                <a:spcPts val="2200"/>
              </a:lnSpc>
              <a:spcBef>
                <a:spcPts val="80"/>
              </a:spcBef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avoid using overcomplicated  graphs or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figures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4484" y="1054105"/>
            <a:ext cx="3204210" cy="3627120"/>
          </a:xfrm>
          <a:custGeom>
            <a:avLst/>
            <a:gdLst/>
            <a:ahLst/>
            <a:cxnLst/>
            <a:rect l="l" t="t" r="r" b="b"/>
            <a:pathLst>
              <a:path w="3204210" h="3627120">
                <a:moveTo>
                  <a:pt x="1334927" y="3224022"/>
                </a:moveTo>
                <a:lnTo>
                  <a:pt x="533970" y="3224022"/>
                </a:lnTo>
                <a:lnTo>
                  <a:pt x="934459" y="3627024"/>
                </a:lnTo>
                <a:lnTo>
                  <a:pt x="1334927" y="3224022"/>
                </a:lnTo>
                <a:close/>
              </a:path>
              <a:path w="3204210" h="3627120">
                <a:moveTo>
                  <a:pt x="3203827" y="0"/>
                </a:moveTo>
                <a:lnTo>
                  <a:pt x="0" y="0"/>
                </a:lnTo>
                <a:lnTo>
                  <a:pt x="0" y="3224022"/>
                </a:lnTo>
                <a:lnTo>
                  <a:pt x="3203827" y="3224022"/>
                </a:lnTo>
                <a:lnTo>
                  <a:pt x="3203827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00500" y="1054100"/>
            <a:ext cx="5143500" cy="408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97815" y="1047753"/>
            <a:ext cx="0" cy="4095750"/>
          </a:xfrm>
          <a:custGeom>
            <a:avLst/>
            <a:gdLst/>
            <a:ahLst/>
            <a:cxnLst/>
            <a:rect l="l" t="t" r="r" b="b"/>
            <a:pathLst>
              <a:path w="0" h="4095750">
                <a:moveTo>
                  <a:pt x="0" y="4095746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34181" y="317500"/>
            <a:ext cx="2351405" cy="54864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spc="-15">
                <a:solidFill>
                  <a:srgbClr val="3C3C3C"/>
                </a:solidFill>
              </a:rPr>
              <a:t>Results</a:t>
            </a:r>
            <a:r>
              <a:rPr dirty="0" sz="3600" spc="-105">
                <a:solidFill>
                  <a:srgbClr val="3C3C3C"/>
                </a:solidFill>
              </a:rPr>
              <a:t> </a:t>
            </a:r>
            <a:r>
              <a:rPr dirty="0" sz="3600">
                <a:solidFill>
                  <a:srgbClr val="3C3C3C"/>
                </a:solidFill>
              </a:rPr>
              <a:t>3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635300" y="1231900"/>
            <a:ext cx="2788285" cy="1899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pictures:</a:t>
            </a:r>
            <a:endParaRPr sz="1800">
              <a:latin typeface="Arial"/>
              <a:cs typeface="Arial"/>
            </a:endParaRPr>
          </a:p>
          <a:p>
            <a:pPr marL="196850" marR="156845" indent="-184150">
              <a:lnSpc>
                <a:spcPct val="101899"/>
              </a:lnSpc>
              <a:spcBef>
                <a:spcPts val="595"/>
              </a:spcBef>
              <a:buChar char="•"/>
              <a:tabLst>
                <a:tab pos="1968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Ensure highest possible  resolution</a:t>
            </a:r>
            <a:endParaRPr sz="1800">
              <a:latin typeface="Arial"/>
              <a:cs typeface="Arial"/>
            </a:endParaRPr>
          </a:p>
          <a:p>
            <a:pPr marL="196850" marR="386080" indent="-184150">
              <a:lnSpc>
                <a:spcPct val="101899"/>
              </a:lnSpc>
              <a:spcBef>
                <a:spcPts val="595"/>
              </a:spcBef>
              <a:buChar char="•"/>
              <a:tabLst>
                <a:tab pos="1968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Crop the image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  area of</a:t>
            </a:r>
            <a:r>
              <a:rPr dirty="0" sz="18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endParaRPr sz="18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640"/>
              </a:spcBef>
              <a:buChar char="•"/>
              <a:tabLst>
                <a:tab pos="1968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Ensure patient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anonymity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2022-08-16T18:44:52Z</dcterms:created>
  <dcterms:modified xsi:type="dcterms:W3CDTF">2022-08-16T18:44:52Z</dcterms:modified>
</cp:coreProperties>
</file>