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309" r:id="rId2"/>
    <p:sldId id="340" r:id="rId3"/>
    <p:sldId id="341" r:id="rId4"/>
    <p:sldId id="342" r:id="rId5"/>
    <p:sldId id="344" r:id="rId6"/>
    <p:sldId id="345" r:id="rId7"/>
    <p:sldId id="346" r:id="rId8"/>
    <p:sldId id="347" r:id="rId9"/>
    <p:sldId id="348" r:id="rId10"/>
    <p:sldId id="349" r:id="rId11"/>
    <p:sldId id="350" r:id="rId12"/>
    <p:sldId id="351" r:id="rId13"/>
    <p:sldId id="352" r:id="rId14"/>
    <p:sldId id="353" r:id="rId15"/>
    <p:sldId id="354" r:id="rId16"/>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DDA"/>
    <a:srgbClr val="3366CC"/>
    <a:srgbClr val="F0F3FB"/>
    <a:srgbClr val="E6B9B8"/>
    <a:srgbClr val="DAD8D4"/>
    <a:srgbClr val="EADEE7"/>
    <a:srgbClr val="E2E1DE"/>
    <a:srgbClr val="4458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500E70-1D80-49D9-9086-420289688C05}" v="3533" dt="2018-08-27T17:49:25.4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815" autoAdjust="0"/>
    <p:restoredTop sz="90681" autoAdjust="0"/>
  </p:normalViewPr>
  <p:slideViewPr>
    <p:cSldViewPr snapToObjects="1">
      <p:cViewPr varScale="1">
        <p:scale>
          <a:sx n="74" d="100"/>
          <a:sy n="74" d="100"/>
        </p:scale>
        <p:origin x="66" y="4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01500E70-1D80-49D9-9086-420289688C05}"/>
    <pc:docChg chg="custSel modSld">
      <pc:chgData name="Ruben Fernandez" userId="b2ddae9f6de01a07" providerId="LiveId" clId="{01500E70-1D80-49D9-9086-420289688C05}" dt="2018-08-27T17:49:25.455" v="3532" actId="313"/>
      <pc:docMkLst>
        <pc:docMk/>
      </pc:docMkLst>
      <pc:sldChg chg="modSp">
        <pc:chgData name="Ruben Fernandez" userId="b2ddae9f6de01a07" providerId="LiveId" clId="{01500E70-1D80-49D9-9086-420289688C05}" dt="2018-08-21T16:45:43.538" v="473" actId="313"/>
        <pc:sldMkLst>
          <pc:docMk/>
          <pc:sldMk cId="4272166503" sldId="342"/>
        </pc:sldMkLst>
        <pc:spChg chg="mod">
          <ac:chgData name="Ruben Fernandez" userId="b2ddae9f6de01a07" providerId="LiveId" clId="{01500E70-1D80-49D9-9086-420289688C05}" dt="2018-08-21T16:44:01.847" v="253" actId="313"/>
          <ac:spMkLst>
            <pc:docMk/>
            <pc:sldMk cId="4272166503" sldId="342"/>
            <ac:spMk id="8" creationId="{00000000-0000-0000-0000-000000000000}"/>
          </ac:spMkLst>
        </pc:spChg>
        <pc:spChg chg="mod">
          <ac:chgData name="Ruben Fernandez" userId="b2ddae9f6de01a07" providerId="LiveId" clId="{01500E70-1D80-49D9-9086-420289688C05}" dt="2018-08-21T16:44:26.350" v="279" actId="313"/>
          <ac:spMkLst>
            <pc:docMk/>
            <pc:sldMk cId="4272166503" sldId="342"/>
            <ac:spMk id="10" creationId="{00000000-0000-0000-0000-000000000000}"/>
          </ac:spMkLst>
        </pc:spChg>
        <pc:spChg chg="mod">
          <ac:chgData name="Ruben Fernandez" userId="b2ddae9f6de01a07" providerId="LiveId" clId="{01500E70-1D80-49D9-9086-420289688C05}" dt="2018-08-21T16:45:43.538" v="473" actId="313"/>
          <ac:spMkLst>
            <pc:docMk/>
            <pc:sldMk cId="4272166503" sldId="342"/>
            <ac:spMk id="11" creationId="{00000000-0000-0000-0000-000000000000}"/>
          </ac:spMkLst>
        </pc:spChg>
      </pc:sldChg>
      <pc:sldChg chg="modSp">
        <pc:chgData name="Ruben Fernandez" userId="b2ddae9f6de01a07" providerId="LiveId" clId="{01500E70-1D80-49D9-9086-420289688C05}" dt="2018-08-21T16:54:52.362" v="1054" actId="313"/>
        <pc:sldMkLst>
          <pc:docMk/>
          <pc:sldMk cId="739759951" sldId="344"/>
        </pc:sldMkLst>
        <pc:spChg chg="mod">
          <ac:chgData name="Ruben Fernandez" userId="b2ddae9f6de01a07" providerId="LiveId" clId="{01500E70-1D80-49D9-9086-420289688C05}" dt="2018-08-21T16:50:11.870" v="837" actId="20577"/>
          <ac:spMkLst>
            <pc:docMk/>
            <pc:sldMk cId="739759951" sldId="344"/>
            <ac:spMk id="5" creationId="{00000000-0000-0000-0000-000000000000}"/>
          </ac:spMkLst>
        </pc:spChg>
        <pc:spChg chg="mod">
          <ac:chgData name="Ruben Fernandez" userId="b2ddae9f6de01a07" providerId="LiveId" clId="{01500E70-1D80-49D9-9086-420289688C05}" dt="2018-08-21T16:49:06.049" v="723" actId="790"/>
          <ac:spMkLst>
            <pc:docMk/>
            <pc:sldMk cId="739759951" sldId="344"/>
            <ac:spMk id="8" creationId="{00000000-0000-0000-0000-000000000000}"/>
          </ac:spMkLst>
        </pc:spChg>
        <pc:spChg chg="mod">
          <ac:chgData name="Ruben Fernandez" userId="b2ddae9f6de01a07" providerId="LiveId" clId="{01500E70-1D80-49D9-9086-420289688C05}" dt="2018-08-21T16:50:07.410" v="835" actId="313"/>
          <ac:spMkLst>
            <pc:docMk/>
            <pc:sldMk cId="739759951" sldId="344"/>
            <ac:spMk id="9" creationId="{00000000-0000-0000-0000-000000000000}"/>
          </ac:spMkLst>
        </pc:spChg>
        <pc:spChg chg="mod">
          <ac:chgData name="Ruben Fernandez" userId="b2ddae9f6de01a07" providerId="LiveId" clId="{01500E70-1D80-49D9-9086-420289688C05}" dt="2018-08-21T16:50:49.473" v="900" actId="790"/>
          <ac:spMkLst>
            <pc:docMk/>
            <pc:sldMk cId="739759951" sldId="344"/>
            <ac:spMk id="10" creationId="{00000000-0000-0000-0000-000000000000}"/>
          </ac:spMkLst>
        </pc:spChg>
        <pc:spChg chg="mod">
          <ac:chgData name="Ruben Fernandez" userId="b2ddae9f6de01a07" providerId="LiveId" clId="{01500E70-1D80-49D9-9086-420289688C05}" dt="2018-08-21T16:50:57.743" v="904" actId="20577"/>
          <ac:spMkLst>
            <pc:docMk/>
            <pc:sldMk cId="739759951" sldId="344"/>
            <ac:spMk id="20" creationId="{00000000-0000-0000-0000-000000000000}"/>
          </ac:spMkLst>
        </pc:spChg>
        <pc:spChg chg="mod">
          <ac:chgData name="Ruben Fernandez" userId="b2ddae9f6de01a07" providerId="LiveId" clId="{01500E70-1D80-49D9-9086-420289688C05}" dt="2018-08-21T16:51:00.919" v="906" actId="20577"/>
          <ac:spMkLst>
            <pc:docMk/>
            <pc:sldMk cId="739759951" sldId="344"/>
            <ac:spMk id="21" creationId="{00000000-0000-0000-0000-000000000000}"/>
          </ac:spMkLst>
        </pc:spChg>
        <pc:spChg chg="mod">
          <ac:chgData name="Ruben Fernandez" userId="b2ddae9f6de01a07" providerId="LiveId" clId="{01500E70-1D80-49D9-9086-420289688C05}" dt="2018-08-21T16:50:54.913" v="902" actId="20577"/>
          <ac:spMkLst>
            <pc:docMk/>
            <pc:sldMk cId="739759951" sldId="344"/>
            <ac:spMk id="22" creationId="{00000000-0000-0000-0000-000000000000}"/>
          </ac:spMkLst>
        </pc:spChg>
        <pc:spChg chg="mod">
          <ac:chgData name="Ruben Fernandez" userId="b2ddae9f6de01a07" providerId="LiveId" clId="{01500E70-1D80-49D9-9086-420289688C05}" dt="2018-08-21T16:50:16.219" v="841" actId="20577"/>
          <ac:spMkLst>
            <pc:docMk/>
            <pc:sldMk cId="739759951" sldId="344"/>
            <ac:spMk id="23" creationId="{00000000-0000-0000-0000-000000000000}"/>
          </ac:spMkLst>
        </pc:spChg>
        <pc:spChg chg="mod">
          <ac:chgData name="Ruben Fernandez" userId="b2ddae9f6de01a07" providerId="LiveId" clId="{01500E70-1D80-49D9-9086-420289688C05}" dt="2018-08-21T16:47:48.274" v="643" actId="313"/>
          <ac:spMkLst>
            <pc:docMk/>
            <pc:sldMk cId="739759951" sldId="344"/>
            <ac:spMk id="26" creationId="{00000000-0000-0000-0000-000000000000}"/>
          </ac:spMkLst>
        </pc:spChg>
        <pc:spChg chg="mod">
          <ac:chgData name="Ruben Fernandez" userId="b2ddae9f6de01a07" providerId="LiveId" clId="{01500E70-1D80-49D9-9086-420289688C05}" dt="2018-08-21T16:48:28.442" v="683" actId="790"/>
          <ac:spMkLst>
            <pc:docMk/>
            <pc:sldMk cId="739759951" sldId="344"/>
            <ac:spMk id="28" creationId="{00000000-0000-0000-0000-000000000000}"/>
          </ac:spMkLst>
        </pc:spChg>
        <pc:spChg chg="mod">
          <ac:chgData name="Ruben Fernandez" userId="b2ddae9f6de01a07" providerId="LiveId" clId="{01500E70-1D80-49D9-9086-420289688C05}" dt="2018-08-21T16:54:52.362" v="1054" actId="313"/>
          <ac:spMkLst>
            <pc:docMk/>
            <pc:sldMk cId="739759951" sldId="344"/>
            <ac:spMk id="29" creationId="{00000000-0000-0000-0000-000000000000}"/>
          </ac:spMkLst>
        </pc:spChg>
        <pc:spChg chg="mod">
          <ac:chgData name="Ruben Fernandez" userId="b2ddae9f6de01a07" providerId="LiveId" clId="{01500E70-1D80-49D9-9086-420289688C05}" dt="2018-08-21T16:47:56.736" v="644" actId="14100"/>
          <ac:spMkLst>
            <pc:docMk/>
            <pc:sldMk cId="739759951" sldId="344"/>
            <ac:spMk id="32" creationId="{00000000-0000-0000-0000-000000000000}"/>
          </ac:spMkLst>
        </pc:spChg>
        <pc:spChg chg="mod">
          <ac:chgData name="Ruben Fernandez" userId="b2ddae9f6de01a07" providerId="LiveId" clId="{01500E70-1D80-49D9-9086-420289688C05}" dt="2018-08-21T16:46:18.637" v="538" actId="6549"/>
          <ac:spMkLst>
            <pc:docMk/>
            <pc:sldMk cId="739759951" sldId="344"/>
            <ac:spMk id="34" creationId="{00000000-0000-0000-0000-000000000000}"/>
          </ac:spMkLst>
        </pc:spChg>
        <pc:cxnChg chg="mod">
          <ac:chgData name="Ruben Fernandez" userId="b2ddae9f6de01a07" providerId="LiveId" clId="{01500E70-1D80-49D9-9086-420289688C05}" dt="2018-08-21T16:50:54.913" v="902" actId="20577"/>
          <ac:cxnSpMkLst>
            <pc:docMk/>
            <pc:sldMk cId="739759951" sldId="344"/>
            <ac:cxnSpMk id="4" creationId="{00000000-0000-0000-0000-000000000000}"/>
          </ac:cxnSpMkLst>
        </pc:cxnChg>
        <pc:cxnChg chg="mod">
          <ac:chgData name="Ruben Fernandez" userId="b2ddae9f6de01a07" providerId="LiveId" clId="{01500E70-1D80-49D9-9086-420289688C05}" dt="2018-08-21T16:50:11.870" v="837" actId="20577"/>
          <ac:cxnSpMkLst>
            <pc:docMk/>
            <pc:sldMk cId="739759951" sldId="344"/>
            <ac:cxnSpMk id="15" creationId="{00000000-0000-0000-0000-000000000000}"/>
          </ac:cxnSpMkLst>
        </pc:cxnChg>
      </pc:sldChg>
      <pc:sldChg chg="modSp">
        <pc:chgData name="Ruben Fernandez" userId="b2ddae9f6de01a07" providerId="LiveId" clId="{01500E70-1D80-49D9-9086-420289688C05}" dt="2018-08-21T17:32:33.142" v="1355" actId="20577"/>
        <pc:sldMkLst>
          <pc:docMk/>
          <pc:sldMk cId="153534908" sldId="345"/>
        </pc:sldMkLst>
        <pc:spChg chg="mod">
          <ac:chgData name="Ruben Fernandez" userId="b2ddae9f6de01a07" providerId="LiveId" clId="{01500E70-1D80-49D9-9086-420289688C05}" dt="2018-08-21T17:19:32.195" v="1218" actId="313"/>
          <ac:spMkLst>
            <pc:docMk/>
            <pc:sldMk cId="153534908" sldId="345"/>
            <ac:spMk id="26" creationId="{00000000-0000-0000-0000-000000000000}"/>
          </ac:spMkLst>
        </pc:spChg>
        <pc:spChg chg="mod">
          <ac:chgData name="Ruben Fernandez" userId="b2ddae9f6de01a07" providerId="LiveId" clId="{01500E70-1D80-49D9-9086-420289688C05}" dt="2018-08-21T16:55:31.366" v="1096" actId="790"/>
          <ac:spMkLst>
            <pc:docMk/>
            <pc:sldMk cId="153534908" sldId="345"/>
            <ac:spMk id="32" creationId="{00000000-0000-0000-0000-000000000000}"/>
          </ac:spMkLst>
        </pc:spChg>
        <pc:spChg chg="mod">
          <ac:chgData name="Ruben Fernandez" userId="b2ddae9f6de01a07" providerId="LiveId" clId="{01500E70-1D80-49D9-9086-420289688C05}" dt="2018-08-21T16:55:08.908" v="1056"/>
          <ac:spMkLst>
            <pc:docMk/>
            <pc:sldMk cId="153534908" sldId="345"/>
            <ac:spMk id="34" creationId="{00000000-0000-0000-0000-000000000000}"/>
          </ac:spMkLst>
        </pc:spChg>
        <pc:spChg chg="mod">
          <ac:chgData name="Ruben Fernandez" userId="b2ddae9f6de01a07" providerId="LiveId" clId="{01500E70-1D80-49D9-9086-420289688C05}" dt="2018-08-21T17:32:33.142" v="1355" actId="20577"/>
          <ac:spMkLst>
            <pc:docMk/>
            <pc:sldMk cId="153534908" sldId="345"/>
            <ac:spMk id="38" creationId="{00000000-0000-0000-0000-000000000000}"/>
          </ac:spMkLst>
        </pc:spChg>
        <pc:spChg chg="mod">
          <ac:chgData name="Ruben Fernandez" userId="b2ddae9f6de01a07" providerId="LiveId" clId="{01500E70-1D80-49D9-9086-420289688C05}" dt="2018-08-21T16:56:24.819" v="1106" actId="20577"/>
          <ac:spMkLst>
            <pc:docMk/>
            <pc:sldMk cId="153534908" sldId="345"/>
            <ac:spMk id="55" creationId="{00000000-0000-0000-0000-000000000000}"/>
          </ac:spMkLst>
        </pc:spChg>
        <pc:spChg chg="mod">
          <ac:chgData name="Ruben Fernandez" userId="b2ddae9f6de01a07" providerId="LiveId" clId="{01500E70-1D80-49D9-9086-420289688C05}" dt="2018-08-21T16:56:29.968" v="1117" actId="20577"/>
          <ac:spMkLst>
            <pc:docMk/>
            <pc:sldMk cId="153534908" sldId="345"/>
            <ac:spMk id="56" creationId="{00000000-0000-0000-0000-000000000000}"/>
          </ac:spMkLst>
        </pc:spChg>
        <pc:spChg chg="mod">
          <ac:chgData name="Ruben Fernandez" userId="b2ddae9f6de01a07" providerId="LiveId" clId="{01500E70-1D80-49D9-9086-420289688C05}" dt="2018-08-21T17:19:39.169" v="1239" actId="20577"/>
          <ac:spMkLst>
            <pc:docMk/>
            <pc:sldMk cId="153534908" sldId="345"/>
            <ac:spMk id="67" creationId="{00000000-0000-0000-0000-000000000000}"/>
          </ac:spMkLst>
        </pc:spChg>
        <pc:spChg chg="mod">
          <ac:chgData name="Ruben Fernandez" userId="b2ddae9f6de01a07" providerId="LiveId" clId="{01500E70-1D80-49D9-9086-420289688C05}" dt="2018-08-21T17:19:48.194" v="1260" actId="20577"/>
          <ac:spMkLst>
            <pc:docMk/>
            <pc:sldMk cId="153534908" sldId="345"/>
            <ac:spMk id="68" creationId="{00000000-0000-0000-0000-000000000000}"/>
          </ac:spMkLst>
        </pc:spChg>
        <pc:spChg chg="mod">
          <ac:chgData name="Ruben Fernandez" userId="b2ddae9f6de01a07" providerId="LiveId" clId="{01500E70-1D80-49D9-9086-420289688C05}" dt="2018-08-21T17:21:14.525" v="1350" actId="1076"/>
          <ac:spMkLst>
            <pc:docMk/>
            <pc:sldMk cId="153534908" sldId="345"/>
            <ac:spMk id="73" creationId="{00000000-0000-0000-0000-000000000000}"/>
          </ac:spMkLst>
        </pc:spChg>
      </pc:sldChg>
      <pc:sldChg chg="modSp">
        <pc:chgData name="Ruben Fernandez" userId="b2ddae9f6de01a07" providerId="LiveId" clId="{01500E70-1D80-49D9-9086-420289688C05}" dt="2018-08-21T18:01:25.525" v="2450" actId="20577"/>
        <pc:sldMkLst>
          <pc:docMk/>
          <pc:sldMk cId="448790445" sldId="346"/>
        </pc:sldMkLst>
        <pc:spChg chg="mod">
          <ac:chgData name="Ruben Fernandez" userId="b2ddae9f6de01a07" providerId="LiveId" clId="{01500E70-1D80-49D9-9086-420289688C05}" dt="2018-08-21T17:55:03.527" v="1786" actId="313"/>
          <ac:spMkLst>
            <pc:docMk/>
            <pc:sldMk cId="448790445" sldId="346"/>
            <ac:spMk id="28" creationId="{00000000-0000-0000-0000-000000000000}"/>
          </ac:spMkLst>
        </pc:spChg>
        <pc:spChg chg="mod">
          <ac:chgData name="Ruben Fernandez" userId="b2ddae9f6de01a07" providerId="LiveId" clId="{01500E70-1D80-49D9-9086-420289688C05}" dt="2018-08-21T17:49:49.909" v="1398" actId="790"/>
          <ac:spMkLst>
            <pc:docMk/>
            <pc:sldMk cId="448790445" sldId="346"/>
            <ac:spMk id="32" creationId="{00000000-0000-0000-0000-000000000000}"/>
          </ac:spMkLst>
        </pc:spChg>
        <pc:spChg chg="mod">
          <ac:chgData name="Ruben Fernandez" userId="b2ddae9f6de01a07" providerId="LiveId" clId="{01500E70-1D80-49D9-9086-420289688C05}" dt="2018-08-21T18:01:25.525" v="2450" actId="20577"/>
          <ac:spMkLst>
            <pc:docMk/>
            <pc:sldMk cId="448790445" sldId="346"/>
            <ac:spMk id="33" creationId="{00000000-0000-0000-0000-000000000000}"/>
          </ac:spMkLst>
        </pc:spChg>
        <pc:spChg chg="mod">
          <ac:chgData name="Ruben Fernandez" userId="b2ddae9f6de01a07" providerId="LiveId" clId="{01500E70-1D80-49D9-9086-420289688C05}" dt="2018-08-21T17:49:30.027" v="1357"/>
          <ac:spMkLst>
            <pc:docMk/>
            <pc:sldMk cId="448790445" sldId="346"/>
            <ac:spMk id="34" creationId="{00000000-0000-0000-0000-000000000000}"/>
          </ac:spMkLst>
        </pc:spChg>
      </pc:sldChg>
      <pc:sldChg chg="modSp">
        <pc:chgData name="Ruben Fernandez" userId="b2ddae9f6de01a07" providerId="LiveId" clId="{01500E70-1D80-49D9-9086-420289688C05}" dt="2018-08-27T15:57:59.432" v="2678" actId="20577"/>
        <pc:sldMkLst>
          <pc:docMk/>
          <pc:sldMk cId="944857060" sldId="348"/>
        </pc:sldMkLst>
        <pc:spChg chg="mod">
          <ac:chgData name="Ruben Fernandez" userId="b2ddae9f6de01a07" providerId="LiveId" clId="{01500E70-1D80-49D9-9086-420289688C05}" dt="2018-08-27T15:57:59.432" v="2678" actId="20577"/>
          <ac:spMkLst>
            <pc:docMk/>
            <pc:sldMk cId="944857060" sldId="348"/>
            <ac:spMk id="14" creationId="{00000000-0000-0000-0000-000000000000}"/>
          </ac:spMkLst>
        </pc:spChg>
      </pc:sldChg>
      <pc:sldChg chg="modSp">
        <pc:chgData name="Ruben Fernandez" userId="b2ddae9f6de01a07" providerId="LiveId" clId="{01500E70-1D80-49D9-9086-420289688C05}" dt="2018-08-27T17:25:03.787" v="3060" actId="313"/>
        <pc:sldMkLst>
          <pc:docMk/>
          <pc:sldMk cId="420792324" sldId="349"/>
        </pc:sldMkLst>
        <pc:spChg chg="mod">
          <ac:chgData name="Ruben Fernandez" userId="b2ddae9f6de01a07" providerId="LiveId" clId="{01500E70-1D80-49D9-9086-420289688C05}" dt="2018-08-27T17:25:03.787" v="3060" actId="313"/>
          <ac:spMkLst>
            <pc:docMk/>
            <pc:sldMk cId="420792324" sldId="349"/>
            <ac:spMk id="5" creationId="{00000000-0000-0000-0000-000000000000}"/>
          </ac:spMkLst>
        </pc:spChg>
        <pc:spChg chg="mod">
          <ac:chgData name="Ruben Fernandez" userId="b2ddae9f6de01a07" providerId="LiveId" clId="{01500E70-1D80-49D9-9086-420289688C05}" dt="2018-08-27T15:59:42.994" v="2788" actId="20577"/>
          <ac:spMkLst>
            <pc:docMk/>
            <pc:sldMk cId="420792324" sldId="349"/>
            <ac:spMk id="7" creationId="{00000000-0000-0000-0000-000000000000}"/>
          </ac:spMkLst>
        </pc:spChg>
        <pc:spChg chg="mod">
          <ac:chgData name="Ruben Fernandez" userId="b2ddae9f6de01a07" providerId="LiveId" clId="{01500E70-1D80-49D9-9086-420289688C05}" dt="2018-08-27T15:59:41.772" v="2787" actId="14100"/>
          <ac:spMkLst>
            <pc:docMk/>
            <pc:sldMk cId="420792324" sldId="349"/>
            <ac:spMk id="8" creationId="{00000000-0000-0000-0000-000000000000}"/>
          </ac:spMkLst>
        </pc:spChg>
        <pc:spChg chg="mod">
          <ac:chgData name="Ruben Fernandez" userId="b2ddae9f6de01a07" providerId="LiveId" clId="{01500E70-1D80-49D9-9086-420289688C05}" dt="2018-08-27T15:58:55.290" v="2743" actId="6549"/>
          <ac:spMkLst>
            <pc:docMk/>
            <pc:sldMk cId="420792324" sldId="349"/>
            <ac:spMk id="34" creationId="{00000000-0000-0000-0000-000000000000}"/>
          </ac:spMkLst>
        </pc:spChg>
        <pc:spChg chg="mod">
          <ac:chgData name="Ruben Fernandez" userId="b2ddae9f6de01a07" providerId="LiveId" clId="{01500E70-1D80-49D9-9086-420289688C05}" dt="2018-08-27T15:58:59.211" v="2746" actId="20577"/>
          <ac:spMkLst>
            <pc:docMk/>
            <pc:sldMk cId="420792324" sldId="349"/>
            <ac:spMk id="36" creationId="{00000000-0000-0000-0000-000000000000}"/>
          </ac:spMkLst>
        </pc:spChg>
      </pc:sldChg>
      <pc:sldChg chg="modSp">
        <pc:chgData name="Ruben Fernandez" userId="b2ddae9f6de01a07" providerId="LiveId" clId="{01500E70-1D80-49D9-9086-420289688C05}" dt="2018-08-27T17:49:25.455" v="3532" actId="313"/>
        <pc:sldMkLst>
          <pc:docMk/>
          <pc:sldMk cId="661203271" sldId="350"/>
        </pc:sldMkLst>
        <pc:spChg chg="mod">
          <ac:chgData name="Ruben Fernandez" userId="b2ddae9f6de01a07" providerId="LiveId" clId="{01500E70-1D80-49D9-9086-420289688C05}" dt="2018-08-27T17:49:25.455" v="3532" actId="313"/>
          <ac:spMkLst>
            <pc:docMk/>
            <pc:sldMk cId="661203271" sldId="350"/>
            <ac:spMk id="12" creationId="{00000000-0000-0000-0000-000000000000}"/>
          </ac:spMkLst>
        </pc:spChg>
        <pc:spChg chg="mod">
          <ac:chgData name="Ruben Fernandez" userId="b2ddae9f6de01a07" providerId="LiveId" clId="{01500E70-1D80-49D9-9086-420289688C05}" dt="2018-08-27T17:25:16.530" v="3062"/>
          <ac:spMkLst>
            <pc:docMk/>
            <pc:sldMk cId="661203271" sldId="350"/>
            <ac:spMk id="34" creationId="{00000000-0000-0000-0000-000000000000}"/>
          </ac:spMkLst>
        </pc:spChg>
        <pc:spChg chg="mod">
          <ac:chgData name="Ruben Fernandez" userId="b2ddae9f6de01a07" providerId="LiveId" clId="{01500E70-1D80-49D9-9086-420289688C05}" dt="2018-08-27T17:46:36.986" v="3168" actId="790"/>
          <ac:spMkLst>
            <pc:docMk/>
            <pc:sldMk cId="661203271" sldId="350"/>
            <ac:spMk id="36"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380127797248101"/>
          <c:y val="2.4030406538946E-2"/>
          <c:w val="0.73137538589988305"/>
          <c:h val="0.75473727056209206"/>
        </c:manualLayout>
      </c:layout>
      <c:barChart>
        <c:barDir val="col"/>
        <c:grouping val="clustered"/>
        <c:varyColors val="0"/>
        <c:ser>
          <c:idx val="0"/>
          <c:order val="0"/>
          <c:tx>
            <c:strRef>
              <c:f>Sheet1!$B$1</c:f>
              <c:strCache>
                <c:ptCount val="1"/>
                <c:pt idx="0">
                  <c:v>Normal (72.2%)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Resultado</c:v>
                </c:pt>
              </c:strCache>
            </c:strRef>
          </c:cat>
          <c:val>
            <c:numRef>
              <c:f>Sheet1!$B$2</c:f>
              <c:numCache>
                <c:formatCode>General</c:formatCode>
                <c:ptCount val="1"/>
                <c:pt idx="0">
                  <c:v>341</c:v>
                </c:pt>
              </c:numCache>
            </c:numRef>
          </c:val>
          <c:extLst>
            <c:ext xmlns:c16="http://schemas.microsoft.com/office/drawing/2014/chart" uri="{C3380CC4-5D6E-409C-BE32-E72D297353CC}">
              <c16:uniqueId val="{00000000-A838-4CDF-BD82-59084BB4A86C}"/>
            </c:ext>
          </c:extLst>
        </c:ser>
        <c:ser>
          <c:idx val="1"/>
          <c:order val="1"/>
          <c:tx>
            <c:strRef>
              <c:f>Sheet1!$C$1</c:f>
              <c:strCache>
                <c:ptCount val="1"/>
                <c:pt idx="0">
                  <c:v>Adverso (27.8%)</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Resultado</c:v>
                </c:pt>
              </c:strCache>
            </c:strRef>
          </c:cat>
          <c:val>
            <c:numRef>
              <c:f>Sheet1!$C$2</c:f>
              <c:numCache>
                <c:formatCode>General</c:formatCode>
                <c:ptCount val="1"/>
                <c:pt idx="0">
                  <c:v>131</c:v>
                </c:pt>
              </c:numCache>
            </c:numRef>
          </c:val>
          <c:extLst>
            <c:ext xmlns:c16="http://schemas.microsoft.com/office/drawing/2014/chart" uri="{C3380CC4-5D6E-409C-BE32-E72D297353CC}">
              <c16:uniqueId val="{00000001-A838-4CDF-BD82-59084BB4A86C}"/>
            </c:ext>
          </c:extLst>
        </c:ser>
        <c:dLbls>
          <c:dLblPos val="inEnd"/>
          <c:showLegendKey val="0"/>
          <c:showVal val="1"/>
          <c:showCatName val="0"/>
          <c:showSerName val="0"/>
          <c:showPercent val="0"/>
          <c:showBubbleSize val="0"/>
        </c:dLbls>
        <c:gapWidth val="219"/>
        <c:overlap val="-27"/>
        <c:axId val="2141846496"/>
        <c:axId val="-2106988080"/>
      </c:barChart>
      <c:catAx>
        <c:axId val="2141846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6988080"/>
        <c:crosses val="autoZero"/>
        <c:auto val="1"/>
        <c:lblAlgn val="ctr"/>
        <c:lblOffset val="100"/>
        <c:noMultiLvlLbl val="0"/>
      </c:catAx>
      <c:valAx>
        <c:axId val="-2106988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1846496"/>
        <c:crosses val="autoZero"/>
        <c:crossBetween val="between"/>
      </c:valAx>
      <c:spPr>
        <a:noFill/>
        <a:ln>
          <a:noFill/>
        </a:ln>
        <a:effectLst/>
      </c:spPr>
    </c:plotArea>
    <c:legend>
      <c:legendPos val="b"/>
      <c:layout>
        <c:manualLayout>
          <c:xMode val="edge"/>
          <c:yMode val="edge"/>
          <c:x val="0.25598390996264297"/>
          <c:y val="0.84466592960512199"/>
          <c:w val="0.48803218007471499"/>
          <c:h val="0.1413629038024669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Status fetal no tranquilizador (9.5%)</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Resultado adverso</c:v>
                </c:pt>
              </c:strCache>
            </c:strRef>
          </c:cat>
          <c:val>
            <c:numRef>
              <c:f>Sheet1!$B$2</c:f>
              <c:numCache>
                <c:formatCode>General</c:formatCode>
                <c:ptCount val="1"/>
                <c:pt idx="0">
                  <c:v>45</c:v>
                </c:pt>
              </c:numCache>
            </c:numRef>
          </c:val>
          <c:extLst>
            <c:ext xmlns:c16="http://schemas.microsoft.com/office/drawing/2014/chart" uri="{C3380CC4-5D6E-409C-BE32-E72D297353CC}">
              <c16:uniqueId val="{00000000-4DE8-46FB-B4D6-8C2505B216FE}"/>
            </c:ext>
          </c:extLst>
        </c:ser>
        <c:ser>
          <c:idx val="1"/>
          <c:order val="1"/>
          <c:tx>
            <c:strRef>
              <c:f>Sheet1!$C$1</c:f>
              <c:strCache>
                <c:ptCount val="1"/>
                <c:pt idx="0">
                  <c:v>Apgar bajo (0.6%)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Resultado adverso</c:v>
                </c:pt>
              </c:strCache>
            </c:strRef>
          </c:cat>
          <c:val>
            <c:numRef>
              <c:f>Sheet1!$C$2</c:f>
              <c:numCache>
                <c:formatCode>General</c:formatCode>
                <c:ptCount val="1"/>
                <c:pt idx="0">
                  <c:v>3</c:v>
                </c:pt>
              </c:numCache>
            </c:numRef>
          </c:val>
          <c:extLst>
            <c:ext xmlns:c16="http://schemas.microsoft.com/office/drawing/2014/chart" uri="{C3380CC4-5D6E-409C-BE32-E72D297353CC}">
              <c16:uniqueId val="{00000001-4DE8-46FB-B4D6-8C2505B216FE}"/>
            </c:ext>
          </c:extLst>
        </c:ser>
        <c:ser>
          <c:idx val="2"/>
          <c:order val="2"/>
          <c:tx>
            <c:strRef>
              <c:f>Sheet1!$D$1</c:f>
              <c:strCache>
                <c:ptCount val="1"/>
                <c:pt idx="0">
                  <c:v>Acidosis neonatal (3.2%)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Resultado adverso</c:v>
                </c:pt>
              </c:strCache>
            </c:strRef>
          </c:cat>
          <c:val>
            <c:numRef>
              <c:f>Sheet1!$D$2</c:f>
              <c:numCache>
                <c:formatCode>General</c:formatCode>
                <c:ptCount val="1"/>
                <c:pt idx="0">
                  <c:v>15</c:v>
                </c:pt>
              </c:numCache>
            </c:numRef>
          </c:val>
          <c:extLst>
            <c:ext xmlns:c16="http://schemas.microsoft.com/office/drawing/2014/chart" uri="{C3380CC4-5D6E-409C-BE32-E72D297353CC}">
              <c16:uniqueId val="{00000002-4DE8-46FB-B4D6-8C2505B216FE}"/>
            </c:ext>
          </c:extLst>
        </c:ser>
        <c:ser>
          <c:idx val="3"/>
          <c:order val="3"/>
          <c:tx>
            <c:strRef>
              <c:f>Sheet1!$E$1</c:f>
              <c:strCache>
                <c:ptCount val="1"/>
                <c:pt idx="0">
                  <c:v>Admision UCIN (17.6)</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Resultado adverso</c:v>
                </c:pt>
              </c:strCache>
            </c:strRef>
          </c:cat>
          <c:val>
            <c:numRef>
              <c:f>Sheet1!$E$2</c:f>
              <c:numCache>
                <c:formatCode>General</c:formatCode>
                <c:ptCount val="1"/>
                <c:pt idx="0">
                  <c:v>83</c:v>
                </c:pt>
              </c:numCache>
            </c:numRef>
          </c:val>
          <c:extLst>
            <c:ext xmlns:c16="http://schemas.microsoft.com/office/drawing/2014/chart" uri="{C3380CC4-5D6E-409C-BE32-E72D297353CC}">
              <c16:uniqueId val="{00000003-4DE8-46FB-B4D6-8C2505B216FE}"/>
            </c:ext>
          </c:extLst>
        </c:ser>
        <c:ser>
          <c:idx val="4"/>
          <c:order val="4"/>
          <c:tx>
            <c:strRef>
              <c:f>Sheet1!$F$1</c:f>
              <c:strCache>
                <c:ptCount val="1"/>
                <c:pt idx="0">
                  <c:v>Muerte perinatal (0.0%)</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Resultado adverso</c:v>
                </c:pt>
              </c:strCache>
            </c:strRef>
          </c:cat>
          <c:val>
            <c:numRef>
              <c:f>Sheet1!$F$2</c:f>
              <c:numCache>
                <c:formatCode>General</c:formatCode>
                <c:ptCount val="1"/>
                <c:pt idx="0">
                  <c:v>0</c:v>
                </c:pt>
              </c:numCache>
            </c:numRef>
          </c:val>
          <c:extLst>
            <c:ext xmlns:c16="http://schemas.microsoft.com/office/drawing/2014/chart" uri="{C3380CC4-5D6E-409C-BE32-E72D297353CC}">
              <c16:uniqueId val="{00000004-4DE8-46FB-B4D6-8C2505B216FE}"/>
            </c:ext>
          </c:extLst>
        </c:ser>
        <c:dLbls>
          <c:dLblPos val="outEnd"/>
          <c:showLegendKey val="0"/>
          <c:showVal val="1"/>
          <c:showCatName val="0"/>
          <c:showSerName val="0"/>
          <c:showPercent val="0"/>
          <c:showBubbleSize val="0"/>
        </c:dLbls>
        <c:gapWidth val="219"/>
        <c:overlap val="-27"/>
        <c:axId val="-2124533344"/>
        <c:axId val="-2135505440"/>
      </c:barChart>
      <c:catAx>
        <c:axId val="-2124533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5505440"/>
        <c:crosses val="autoZero"/>
        <c:auto val="1"/>
        <c:lblAlgn val="ctr"/>
        <c:lblOffset val="100"/>
        <c:noMultiLvlLbl val="0"/>
      </c:catAx>
      <c:valAx>
        <c:axId val="-2135505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5333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HN" noProof="0" dirty="0" err="1"/>
              <a:t>Poblacion</a:t>
            </a:r>
            <a:r>
              <a:rPr lang="es-HN" baseline="0" noProof="0" dirty="0"/>
              <a:t> estudiada</a:t>
            </a:r>
            <a:r>
              <a:rPr lang="en-US" dirty="0"/>
              <a:t> (n=484)</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Number</c:v>
                </c:pt>
              </c:strCache>
            </c:strRef>
          </c:tx>
          <c:explosion val="1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BEF8-4B2C-BE58-1C49336440C7}"/>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BEF8-4B2C-BE58-1C49336440C7}"/>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BEF8-4B2C-BE58-1C49336440C7}"/>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BEF8-4B2C-BE58-1C49336440C7}"/>
              </c:ext>
            </c:extLst>
          </c:dPt>
          <c:dLbls>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BEF8-4B2C-BE58-1C49336440C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Perdido en seguimiento</c:v>
                </c:pt>
                <c:pt idx="1">
                  <c:v>EFW &lt;10th</c:v>
                </c:pt>
                <c:pt idx="2">
                  <c:v>EFW  &lt;3rd o Doppler anormal</c:v>
                </c:pt>
                <c:pt idx="3">
                  <c:v>RPMprematura</c:v>
                </c:pt>
              </c:strCache>
            </c:strRef>
          </c:cat>
          <c:val>
            <c:numRef>
              <c:f>Sheet1!$B$2:$B$5</c:f>
              <c:numCache>
                <c:formatCode>General</c:formatCode>
                <c:ptCount val="4"/>
                <c:pt idx="0">
                  <c:v>10</c:v>
                </c:pt>
                <c:pt idx="1">
                  <c:v>242</c:v>
                </c:pt>
                <c:pt idx="2">
                  <c:v>231</c:v>
                </c:pt>
                <c:pt idx="3">
                  <c:v>2</c:v>
                </c:pt>
              </c:numCache>
            </c:numRef>
          </c:val>
          <c:extLst>
            <c:ext xmlns:c16="http://schemas.microsoft.com/office/drawing/2014/chart" uri="{C3380CC4-5D6E-409C-BE32-E72D297353CC}">
              <c16:uniqueId val="{00000008-BEF8-4B2C-BE58-1C49336440C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0.15572</cdr:x>
      <cdr:y>0.0198</cdr:y>
    </cdr:from>
    <cdr:to>
      <cdr:x>0.9026</cdr:x>
      <cdr:y>0.10538</cdr:y>
    </cdr:to>
    <cdr:sp macro="" textlink="">
      <cdr:nvSpPr>
        <cdr:cNvPr id="2" name="TextBox 1"/>
        <cdr:cNvSpPr txBox="1"/>
      </cdr:nvSpPr>
      <cdr:spPr>
        <a:xfrm xmlns:a="http://schemas.openxmlformats.org/drawingml/2006/main">
          <a:off x="409970" y="72008"/>
          <a:ext cx="1966294" cy="3111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dirty="0" err="1"/>
            <a:t>Pacientes</a:t>
          </a:r>
          <a:r>
            <a:rPr lang="en-US" sz="1400" dirty="0"/>
            <a:t> </a:t>
          </a:r>
          <a:r>
            <a:rPr lang="en-US" sz="1400" dirty="0" err="1"/>
            <a:t>incluidos</a:t>
          </a:r>
          <a:r>
            <a:rPr lang="en-US" sz="1400" dirty="0"/>
            <a:t> (n=472)</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6A4A78E-3EE6-460E-BAE4-6F39EE78D39A}" type="slidenum">
              <a:rPr lang="en-GB" altLang="en-US"/>
              <a:pPr>
                <a:defRPr/>
              </a:pPr>
              <a:t>‹#›</a:t>
            </a:fld>
            <a:endParaRPr lang="en-GB" altLang="en-US"/>
          </a:p>
        </p:txBody>
      </p:sp>
    </p:spTree>
    <p:extLst>
      <p:ext uri="{BB962C8B-B14F-4D97-AF65-F5344CB8AC3E}">
        <p14:creationId xmlns:p14="http://schemas.microsoft.com/office/powerpoint/2010/main" val="2949848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68B560A-BEAC-4283-BA72-462A12258657}" type="slidenum">
              <a:rPr lang="en-GB" altLang="en-US" smtClean="0"/>
              <a:pPr>
                <a:spcBef>
                  <a:spcPct val="0"/>
                </a:spcBef>
              </a:pPr>
              <a:t>1</a:t>
            </a:fld>
            <a:endParaRPr lang="en-GB"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93330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10</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592939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11</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62986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12</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725424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13</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637448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14</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9285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2</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57304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3</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90028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4</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24496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5</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362663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6</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333338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7</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858440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8</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82929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9</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18521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A08BDF1-9D91-4E9D-A985-AB887679A1A4}" type="slidenum">
              <a:rPr lang="en-GB" altLang="en-US"/>
              <a:pPr>
                <a:defRPr/>
              </a:pPr>
              <a:t>‹#›</a:t>
            </a:fld>
            <a:endParaRPr lang="en-GB" altLang="en-US"/>
          </a:p>
        </p:txBody>
      </p:sp>
    </p:spTree>
    <p:extLst>
      <p:ext uri="{BB962C8B-B14F-4D97-AF65-F5344CB8AC3E}">
        <p14:creationId xmlns:p14="http://schemas.microsoft.com/office/powerpoint/2010/main" val="2865358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4D0954-41DC-4048-AD49-8681FC5FEB85}" type="slidenum">
              <a:rPr lang="en-GB" altLang="en-US"/>
              <a:pPr>
                <a:defRPr/>
              </a:pPr>
              <a:t>‹#›</a:t>
            </a:fld>
            <a:endParaRPr lang="en-GB" altLang="en-US"/>
          </a:p>
        </p:txBody>
      </p:sp>
    </p:spTree>
    <p:extLst>
      <p:ext uri="{BB962C8B-B14F-4D97-AF65-F5344CB8AC3E}">
        <p14:creationId xmlns:p14="http://schemas.microsoft.com/office/powerpoint/2010/main" val="365068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7D981B3-F320-46FA-959C-EC02D7CB87D8}" type="slidenum">
              <a:rPr lang="en-GB" altLang="en-US"/>
              <a:pPr>
                <a:defRPr/>
              </a:pPr>
              <a:t>‹#›</a:t>
            </a:fld>
            <a:endParaRPr lang="en-GB" altLang="en-US"/>
          </a:p>
        </p:txBody>
      </p:sp>
    </p:spTree>
    <p:extLst>
      <p:ext uri="{BB962C8B-B14F-4D97-AF65-F5344CB8AC3E}">
        <p14:creationId xmlns:p14="http://schemas.microsoft.com/office/powerpoint/2010/main" val="1709633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AA0C07-FBAB-45EA-9EA0-0F846D884E94}" type="slidenum">
              <a:rPr lang="en-GB" altLang="en-US"/>
              <a:pPr>
                <a:defRPr/>
              </a:pPr>
              <a:t>‹#›</a:t>
            </a:fld>
            <a:endParaRPr lang="en-GB" altLang="en-US"/>
          </a:p>
        </p:txBody>
      </p:sp>
    </p:spTree>
    <p:extLst>
      <p:ext uri="{BB962C8B-B14F-4D97-AF65-F5344CB8AC3E}">
        <p14:creationId xmlns:p14="http://schemas.microsoft.com/office/powerpoint/2010/main" val="192518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B842D02-3FAE-4A94-B744-96C0B9096095}" type="slidenum">
              <a:rPr lang="en-GB" altLang="en-US"/>
              <a:pPr>
                <a:defRPr/>
              </a:pPr>
              <a:t>‹#›</a:t>
            </a:fld>
            <a:endParaRPr lang="en-GB" altLang="en-US"/>
          </a:p>
        </p:txBody>
      </p:sp>
    </p:spTree>
    <p:extLst>
      <p:ext uri="{BB962C8B-B14F-4D97-AF65-F5344CB8AC3E}">
        <p14:creationId xmlns:p14="http://schemas.microsoft.com/office/powerpoint/2010/main" val="267530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3672DF-3394-4394-872F-F7B9D8F0B6BD}" type="slidenum">
              <a:rPr lang="en-GB" altLang="en-US"/>
              <a:pPr>
                <a:defRPr/>
              </a:pPr>
              <a:t>‹#›</a:t>
            </a:fld>
            <a:endParaRPr lang="en-GB" altLang="en-US"/>
          </a:p>
        </p:txBody>
      </p:sp>
    </p:spTree>
    <p:extLst>
      <p:ext uri="{BB962C8B-B14F-4D97-AF65-F5344CB8AC3E}">
        <p14:creationId xmlns:p14="http://schemas.microsoft.com/office/powerpoint/2010/main" val="382843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A2C1DFD-8525-4B64-A219-C894CA097007}" type="slidenum">
              <a:rPr lang="en-GB" altLang="en-US"/>
              <a:pPr>
                <a:defRPr/>
              </a:pPr>
              <a:t>‹#›</a:t>
            </a:fld>
            <a:endParaRPr lang="en-GB" altLang="en-US"/>
          </a:p>
        </p:txBody>
      </p:sp>
    </p:spTree>
    <p:extLst>
      <p:ext uri="{BB962C8B-B14F-4D97-AF65-F5344CB8AC3E}">
        <p14:creationId xmlns:p14="http://schemas.microsoft.com/office/powerpoint/2010/main" val="2838733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B712F23-2806-4EF2-802D-8768E9DA9CC0}" type="slidenum">
              <a:rPr lang="en-GB" altLang="en-US"/>
              <a:pPr>
                <a:defRPr/>
              </a:pPr>
              <a:t>‹#›</a:t>
            </a:fld>
            <a:endParaRPr lang="en-GB" altLang="en-US"/>
          </a:p>
        </p:txBody>
      </p:sp>
    </p:spTree>
    <p:extLst>
      <p:ext uri="{BB962C8B-B14F-4D97-AF65-F5344CB8AC3E}">
        <p14:creationId xmlns:p14="http://schemas.microsoft.com/office/powerpoint/2010/main" val="31001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7158C17-ACF6-4ED4-9A33-6E121EB48A0E}" type="slidenum">
              <a:rPr lang="en-GB" altLang="en-US"/>
              <a:pPr>
                <a:defRPr/>
              </a:pPr>
              <a:t>‹#›</a:t>
            </a:fld>
            <a:endParaRPr lang="en-GB" altLang="en-US"/>
          </a:p>
        </p:txBody>
      </p:sp>
    </p:spTree>
    <p:extLst>
      <p:ext uri="{BB962C8B-B14F-4D97-AF65-F5344CB8AC3E}">
        <p14:creationId xmlns:p14="http://schemas.microsoft.com/office/powerpoint/2010/main" val="23615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B167FF1-7836-416C-83DA-F5E58369D55D}" type="slidenum">
              <a:rPr lang="en-GB" altLang="en-US"/>
              <a:pPr>
                <a:defRPr/>
              </a:pPr>
              <a:t>‹#›</a:t>
            </a:fld>
            <a:endParaRPr lang="en-GB" altLang="en-US"/>
          </a:p>
        </p:txBody>
      </p:sp>
    </p:spTree>
    <p:extLst>
      <p:ext uri="{BB962C8B-B14F-4D97-AF65-F5344CB8AC3E}">
        <p14:creationId xmlns:p14="http://schemas.microsoft.com/office/powerpoint/2010/main" val="253736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90225B-4AA4-4B8F-984C-A32A5D582A94}" type="slidenum">
              <a:rPr lang="en-GB" altLang="en-US"/>
              <a:pPr>
                <a:defRPr/>
              </a:pPr>
              <a:t>‹#›</a:t>
            </a:fld>
            <a:endParaRPr lang="en-GB" altLang="en-US"/>
          </a:p>
        </p:txBody>
      </p:sp>
    </p:spTree>
    <p:extLst>
      <p:ext uri="{BB962C8B-B14F-4D97-AF65-F5344CB8AC3E}">
        <p14:creationId xmlns:p14="http://schemas.microsoft.com/office/powerpoint/2010/main" val="337941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cs typeface="Arial" charset="0"/>
              </a:defRPr>
            </a:lvl1pPr>
          </a:lstStyle>
          <a:p>
            <a:pPr>
              <a:defRPr/>
            </a:pPr>
            <a:endParaRPr lang="en-GB"/>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B6A2C6E-5D53-48DC-9A64-03C28344244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1.emf"/><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9.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0" y="-15875"/>
            <a:ext cx="9144000" cy="923925"/>
            <a:chOff x="0" y="3755"/>
            <a:chExt cx="5760" cy="582"/>
          </a:xfrm>
        </p:grpSpPr>
        <p:pic>
          <p:nvPicPr>
            <p:cNvPr id="307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5" name="Text Box 5"/>
          <p:cNvSpPr txBox="1">
            <a:spLocks noChangeArrowheads="1"/>
          </p:cNvSpPr>
          <p:nvPr/>
        </p:nvSpPr>
        <p:spPr bwMode="auto">
          <a:xfrm>
            <a:off x="611187" y="1288363"/>
            <a:ext cx="7921625" cy="58420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a:defRPr/>
            </a:pPr>
            <a:r>
              <a:rPr lang="en-GB" sz="3200" b="1" dirty="0">
                <a:latin typeface="+mj-lt"/>
              </a:rPr>
              <a:t>UOG Journal Club: </a:t>
            </a:r>
            <a:r>
              <a:rPr lang="en-GB" sz="3200" b="1" dirty="0" err="1">
                <a:latin typeface="+mj-lt"/>
              </a:rPr>
              <a:t>Septiembre</a:t>
            </a:r>
            <a:r>
              <a:rPr lang="en-GB" sz="3200" b="1" dirty="0">
                <a:latin typeface="+mj-lt"/>
              </a:rPr>
              <a:t> 2018</a:t>
            </a:r>
          </a:p>
        </p:txBody>
      </p:sp>
      <p:pic>
        <p:nvPicPr>
          <p:cNvPr id="3076" name="Picture 51" descr="\\ISUOG-DC01\users\ostirrup\Desktop\Journal Club logo.tif"/>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4647583"/>
            <a:ext cx="24765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1"/>
          <p:cNvSpPr txBox="1">
            <a:spLocks noChangeArrowheads="1"/>
          </p:cNvSpPr>
          <p:nvPr/>
        </p:nvSpPr>
        <p:spPr bwMode="auto">
          <a:xfrm>
            <a:off x="308998" y="2079846"/>
            <a:ext cx="8223814" cy="1200329"/>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s-HN" sz="2400" b="1" dirty="0"/>
              <a:t>Evaluación de crecimiento longitudinal para predicción de resultados perinatales adversos en fetos con sospecha de ser pequeños para edad gestacional</a:t>
            </a:r>
          </a:p>
        </p:txBody>
      </p:sp>
      <p:sp>
        <p:nvSpPr>
          <p:cNvPr id="3078" name="TextBox 2"/>
          <p:cNvSpPr txBox="1">
            <a:spLocks noChangeArrowheads="1"/>
          </p:cNvSpPr>
          <p:nvPr/>
        </p:nvSpPr>
        <p:spPr bwMode="auto">
          <a:xfrm>
            <a:off x="2881170" y="4869160"/>
            <a:ext cx="6048921" cy="1200329"/>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dirty="0">
                <a:latin typeface="+mj-lt"/>
              </a:rPr>
              <a:t>Slides de Journal Club </a:t>
            </a:r>
            <a:r>
              <a:rPr lang="en-GB" dirty="0" err="1">
                <a:latin typeface="+mj-lt"/>
              </a:rPr>
              <a:t>preparadas</a:t>
            </a:r>
            <a:r>
              <a:rPr lang="en-GB" dirty="0">
                <a:latin typeface="+mj-lt"/>
              </a:rPr>
              <a:t> por Dr Erkan </a:t>
            </a:r>
            <a:r>
              <a:rPr lang="en-GB" dirty="0" err="1">
                <a:latin typeface="+mj-lt"/>
              </a:rPr>
              <a:t>Kalafat</a:t>
            </a:r>
            <a:endParaRPr lang="en-GB" dirty="0">
              <a:latin typeface="+mj-lt"/>
            </a:endParaRPr>
          </a:p>
          <a:p>
            <a:pPr algn="ctr" eaLnBrk="1" hangingPunct="1">
              <a:defRPr/>
            </a:pPr>
            <a:r>
              <a:rPr lang="en-GB" dirty="0">
                <a:latin typeface="+mj-lt"/>
              </a:rPr>
              <a:t>(Editor de UOG para </a:t>
            </a:r>
            <a:r>
              <a:rPr lang="en-GB" dirty="0" err="1">
                <a:latin typeface="+mj-lt"/>
              </a:rPr>
              <a:t>Practicantes</a:t>
            </a:r>
            <a:r>
              <a:rPr lang="en-GB" dirty="0" smtClean="0">
                <a:latin typeface="+mj-lt"/>
              </a:rPr>
              <a:t>)</a:t>
            </a:r>
          </a:p>
          <a:p>
            <a:pPr algn="ctr" eaLnBrk="1" hangingPunct="1">
              <a:defRPr/>
            </a:pPr>
            <a:endParaRPr lang="en-GB" dirty="0">
              <a:latin typeface="+mj-lt"/>
            </a:endParaRPr>
          </a:p>
          <a:p>
            <a:pPr algn="ctr" eaLnBrk="1" hangingPunct="1">
              <a:defRPr/>
            </a:pPr>
            <a:r>
              <a:rPr lang="en-GB" dirty="0" err="1">
                <a:latin typeface="+mj-lt"/>
              </a:rPr>
              <a:t>Traducido</a:t>
            </a:r>
            <a:r>
              <a:rPr lang="en-GB" dirty="0">
                <a:latin typeface="+mj-lt"/>
              </a:rPr>
              <a:t> </a:t>
            </a:r>
            <a:r>
              <a:rPr lang="en-GB" dirty="0" err="1" smtClean="0">
                <a:latin typeface="+mj-lt"/>
              </a:rPr>
              <a:t>por</a:t>
            </a:r>
            <a:r>
              <a:rPr lang="en-GB" dirty="0" smtClean="0">
                <a:latin typeface="+mj-lt"/>
              </a:rPr>
              <a:t> </a:t>
            </a:r>
            <a:r>
              <a:rPr lang="en-GB" dirty="0">
                <a:latin typeface="+mj-lt"/>
              </a:rPr>
              <a:t>Dr Ruben D. Fernandez Jr</a:t>
            </a:r>
          </a:p>
        </p:txBody>
      </p:sp>
      <p:sp>
        <p:nvSpPr>
          <p:cNvPr id="9" name="TextBox 1"/>
          <p:cNvSpPr txBox="1">
            <a:spLocks noChangeArrowheads="1"/>
          </p:cNvSpPr>
          <p:nvPr/>
        </p:nvSpPr>
        <p:spPr bwMode="auto">
          <a:xfrm>
            <a:off x="308998" y="3543980"/>
            <a:ext cx="8526002" cy="677108"/>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tabLst>
                <a:tab pos="788988" algn="l"/>
                <a:tab pos="881063" algn="l"/>
              </a:tabLst>
              <a:defRPr/>
            </a:pPr>
            <a:r>
              <a:rPr lang="pt-BR" sz="2000" dirty="0"/>
              <a:t>Caradeux J, Eixarch E, Mazarico E, Basuki TR, Gratacos E, Figueras F</a:t>
            </a:r>
          </a:p>
          <a:p>
            <a:pPr algn="ctr" eaLnBrk="1" hangingPunct="1">
              <a:tabLst>
                <a:tab pos="788988" algn="l"/>
                <a:tab pos="881063" algn="l"/>
              </a:tabLst>
              <a:defRPr/>
            </a:pPr>
            <a:r>
              <a:rPr lang="en-US" i="1" dirty="0" err="1">
                <a:latin typeface="+mj-lt"/>
              </a:rPr>
              <a:t>Volumen</a:t>
            </a:r>
            <a:r>
              <a:rPr lang="en-US" i="1" dirty="0">
                <a:latin typeface="+mj-lt"/>
              </a:rPr>
              <a:t> 52, </a:t>
            </a:r>
            <a:r>
              <a:rPr lang="en-US" i="1" dirty="0" err="1">
                <a:latin typeface="+mj-lt"/>
              </a:rPr>
              <a:t>Numero</a:t>
            </a:r>
            <a:r>
              <a:rPr lang="en-US" i="1" dirty="0">
                <a:latin typeface="+mj-lt"/>
              </a:rPr>
              <a:t> 3, </a:t>
            </a:r>
            <a:r>
              <a:rPr lang="en-US" i="1" dirty="0" err="1">
                <a:latin typeface="+mj-lt"/>
              </a:rPr>
              <a:t>paginas</a:t>
            </a:r>
            <a:r>
              <a:rPr lang="en-US" i="1" dirty="0">
                <a:latin typeface="+mj-lt"/>
              </a:rPr>
              <a:t> 325–331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18425"/>
          <a:stretch/>
        </p:blipFill>
        <p:spPr>
          <a:xfrm>
            <a:off x="0" y="1962417"/>
            <a:ext cx="5292081" cy="4032449"/>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59956901"/>
              </p:ext>
            </p:extLst>
          </p:nvPr>
        </p:nvGraphicFramePr>
        <p:xfrm>
          <a:off x="4932040" y="2420888"/>
          <a:ext cx="4151784" cy="2789148"/>
        </p:xfrm>
        <a:graphic>
          <a:graphicData uri="http://schemas.openxmlformats.org/drawingml/2006/table">
            <a:tbl>
              <a:tblPr firstRow="1" bandRow="1">
                <a:tableStyleId>{91EBBBCC-DAD2-459C-BE2E-F6DE35CF9A28}</a:tableStyleId>
              </a:tblPr>
              <a:tblGrid>
                <a:gridCol w="2495502">
                  <a:extLst>
                    <a:ext uri="{9D8B030D-6E8A-4147-A177-3AD203B41FA5}">
                      <a16:colId xmlns:a16="http://schemas.microsoft.com/office/drawing/2014/main" val="20000"/>
                    </a:ext>
                  </a:extLst>
                </a:gridCol>
                <a:gridCol w="1656282">
                  <a:extLst>
                    <a:ext uri="{9D8B030D-6E8A-4147-A177-3AD203B41FA5}">
                      <a16:colId xmlns:a16="http://schemas.microsoft.com/office/drawing/2014/main" val="20001"/>
                    </a:ext>
                  </a:extLst>
                </a:gridCol>
              </a:tblGrid>
              <a:tr h="697287">
                <a:tc>
                  <a:txBody>
                    <a:bodyPr/>
                    <a:lstStyle/>
                    <a:p>
                      <a:r>
                        <a:rPr lang="en-US" b="0" dirty="0">
                          <a:solidFill>
                            <a:schemeClr val="tx1"/>
                          </a:solidFill>
                        </a:rPr>
                        <a:t>OR:</a:t>
                      </a:r>
                      <a:r>
                        <a:rPr lang="en-US" b="0" baseline="0" dirty="0">
                          <a:solidFill>
                            <a:schemeClr val="tx1"/>
                          </a:solidFill>
                        </a:rPr>
                        <a:t> </a:t>
                      </a:r>
                      <a:r>
                        <a:rPr lang="en-US" b="0" dirty="0">
                          <a:solidFill>
                            <a:schemeClr val="tx1"/>
                          </a:solidFill>
                        </a:rPr>
                        <a:t>1.36 (0.85–2.19)</a:t>
                      </a:r>
                    </a:p>
                  </a:txBody>
                  <a:tcPr>
                    <a:solidFill>
                      <a:schemeClr val="bg1"/>
                    </a:solidFill>
                  </a:tcPr>
                </a:tc>
                <a:tc>
                  <a:txBody>
                    <a:bodyPr/>
                    <a:lstStyle/>
                    <a:p>
                      <a:r>
                        <a:rPr lang="en-US" b="0" dirty="0">
                          <a:solidFill>
                            <a:schemeClr val="tx1"/>
                          </a:solidFill>
                        </a:rPr>
                        <a:t>P</a:t>
                      </a:r>
                      <a:r>
                        <a:rPr lang="en-US" sz="1800" dirty="0"/>
                        <a:t> </a:t>
                      </a:r>
                      <a:r>
                        <a:rPr lang="en-US" b="0" dirty="0">
                          <a:solidFill>
                            <a:schemeClr val="tx1"/>
                          </a:solidFill>
                        </a:rPr>
                        <a:t>=</a:t>
                      </a:r>
                      <a:r>
                        <a:rPr lang="en-US" sz="1800" dirty="0"/>
                        <a:t> </a:t>
                      </a:r>
                      <a:r>
                        <a:rPr lang="en-US" b="0" dirty="0">
                          <a:solidFill>
                            <a:schemeClr val="tx1"/>
                          </a:solidFill>
                        </a:rPr>
                        <a:t>0.204</a:t>
                      </a:r>
                    </a:p>
                  </a:txBody>
                  <a:tcPr>
                    <a:solidFill>
                      <a:schemeClr val="bg1"/>
                    </a:solidFill>
                  </a:tcPr>
                </a:tc>
                <a:extLst>
                  <a:ext uri="{0D108BD9-81ED-4DB2-BD59-A6C34878D82A}">
                    <a16:rowId xmlns:a16="http://schemas.microsoft.com/office/drawing/2014/main" val="10000"/>
                  </a:ext>
                </a:extLst>
              </a:tr>
              <a:tr h="697287">
                <a:tc>
                  <a:txBody>
                    <a:bodyPr/>
                    <a:lstStyle/>
                    <a:p>
                      <a:r>
                        <a:rPr lang="en-US" b="0" dirty="0"/>
                        <a:t>OR: 2.05</a:t>
                      </a:r>
                      <a:r>
                        <a:rPr lang="en-US" b="0" baseline="0" dirty="0"/>
                        <a:t> (1.24</a:t>
                      </a:r>
                      <a:r>
                        <a:rPr lang="mr-IN" b="0" baseline="0" dirty="0"/>
                        <a:t>–</a:t>
                      </a:r>
                      <a:r>
                        <a:rPr lang="en-US" b="0" baseline="0" dirty="0"/>
                        <a:t>3.40)</a:t>
                      </a:r>
                      <a:endParaRPr lang="en-US" b="0" dirty="0"/>
                    </a:p>
                  </a:txBody>
                  <a:tcPr>
                    <a:solidFill>
                      <a:schemeClr val="bg1"/>
                    </a:solidFill>
                  </a:tcPr>
                </a:tc>
                <a:tc>
                  <a:txBody>
                    <a:bodyPr/>
                    <a:lstStyle/>
                    <a:p>
                      <a:r>
                        <a:rPr lang="en-US" b="0" dirty="0"/>
                        <a:t>P =</a:t>
                      </a:r>
                      <a:r>
                        <a:rPr lang="en-US" sz="1800" dirty="0"/>
                        <a:t> </a:t>
                      </a:r>
                      <a:r>
                        <a:rPr lang="en-US" b="0" dirty="0"/>
                        <a:t>0.005</a:t>
                      </a:r>
                    </a:p>
                  </a:txBody>
                  <a:tcPr>
                    <a:solidFill>
                      <a:schemeClr val="bg1"/>
                    </a:solidFill>
                  </a:tcPr>
                </a:tc>
                <a:extLst>
                  <a:ext uri="{0D108BD9-81ED-4DB2-BD59-A6C34878D82A}">
                    <a16:rowId xmlns:a16="http://schemas.microsoft.com/office/drawing/2014/main" val="10001"/>
                  </a:ext>
                </a:extLst>
              </a:tr>
              <a:tr h="697287">
                <a:tc>
                  <a:txBody>
                    <a:bodyPr/>
                    <a:lstStyle/>
                    <a:p>
                      <a:r>
                        <a:rPr lang="en-US" b="0" dirty="0"/>
                        <a:t>OR:</a:t>
                      </a:r>
                      <a:r>
                        <a:rPr lang="en-US" b="0" baseline="0" dirty="0"/>
                        <a:t> 2.00 (1.19</a:t>
                      </a:r>
                      <a:r>
                        <a:rPr lang="mr-IN" b="0" baseline="0" dirty="0"/>
                        <a:t>–</a:t>
                      </a:r>
                      <a:r>
                        <a:rPr lang="en-US" b="0" baseline="0" dirty="0"/>
                        <a:t>3.35)</a:t>
                      </a:r>
                      <a:endParaRPr lang="en-US" b="0" dirty="0"/>
                    </a:p>
                  </a:txBody>
                  <a:tcPr>
                    <a:solidFill>
                      <a:schemeClr val="bg1"/>
                    </a:solidFill>
                  </a:tcPr>
                </a:tc>
                <a:tc>
                  <a:txBody>
                    <a:bodyPr/>
                    <a:lstStyle/>
                    <a:p>
                      <a:r>
                        <a:rPr lang="en-US" b="0" dirty="0"/>
                        <a:t>P</a:t>
                      </a:r>
                      <a:r>
                        <a:rPr lang="en-US" sz="1800" dirty="0"/>
                        <a:t> </a:t>
                      </a:r>
                      <a:r>
                        <a:rPr lang="en-US" b="0" dirty="0"/>
                        <a:t>=</a:t>
                      </a:r>
                      <a:r>
                        <a:rPr lang="en-US" sz="1800" dirty="0"/>
                        <a:t> </a:t>
                      </a:r>
                      <a:r>
                        <a:rPr lang="en-US" b="0" dirty="0"/>
                        <a:t>0.009</a:t>
                      </a:r>
                    </a:p>
                  </a:txBody>
                  <a:tcPr>
                    <a:solidFill>
                      <a:schemeClr val="bg1"/>
                    </a:solidFill>
                  </a:tcPr>
                </a:tc>
                <a:extLst>
                  <a:ext uri="{0D108BD9-81ED-4DB2-BD59-A6C34878D82A}">
                    <a16:rowId xmlns:a16="http://schemas.microsoft.com/office/drawing/2014/main" val="10002"/>
                  </a:ext>
                </a:extLst>
              </a:tr>
              <a:tr h="697287">
                <a:tc>
                  <a:txBody>
                    <a:bodyPr/>
                    <a:lstStyle/>
                    <a:p>
                      <a:r>
                        <a:rPr lang="en-US" b="0" dirty="0"/>
                        <a:t>OR: 1.39 (0.69</a:t>
                      </a:r>
                      <a:r>
                        <a:rPr lang="mr-IN" b="0" baseline="0" dirty="0"/>
                        <a:t>–</a:t>
                      </a:r>
                      <a:r>
                        <a:rPr lang="en-US" b="0" dirty="0"/>
                        <a:t>2.81)</a:t>
                      </a:r>
                    </a:p>
                  </a:txBody>
                  <a:tcPr>
                    <a:solidFill>
                      <a:schemeClr val="bg1"/>
                    </a:solidFill>
                  </a:tcPr>
                </a:tc>
                <a:tc>
                  <a:txBody>
                    <a:bodyPr/>
                    <a:lstStyle/>
                    <a:p>
                      <a:r>
                        <a:rPr lang="en-US" b="0" dirty="0"/>
                        <a:t>P</a:t>
                      </a:r>
                      <a:r>
                        <a:rPr lang="en-US" sz="1800" dirty="0"/>
                        <a:t> </a:t>
                      </a:r>
                      <a:r>
                        <a:rPr lang="en-US" b="0" dirty="0"/>
                        <a:t>=</a:t>
                      </a:r>
                      <a:r>
                        <a:rPr lang="en-US" sz="1800" dirty="0"/>
                        <a:t> </a:t>
                      </a:r>
                      <a:r>
                        <a:rPr lang="en-US" b="0" dirty="0"/>
                        <a:t>0.354</a:t>
                      </a:r>
                    </a:p>
                  </a:txBody>
                  <a:tcPr>
                    <a:solidFill>
                      <a:schemeClr val="bg1"/>
                    </a:solidFill>
                  </a:tcPr>
                </a:tc>
                <a:extLst>
                  <a:ext uri="{0D108BD9-81ED-4DB2-BD59-A6C34878D82A}">
                    <a16:rowId xmlns:a16="http://schemas.microsoft.com/office/drawing/2014/main" val="10003"/>
                  </a:ext>
                </a:extLst>
              </a:tr>
            </a:tbl>
          </a:graphicData>
        </a:graphic>
      </p:graphicFrame>
      <p:sp>
        <p:nvSpPr>
          <p:cNvPr id="5" name="TextBox 4"/>
          <p:cNvSpPr txBox="1"/>
          <p:nvPr/>
        </p:nvSpPr>
        <p:spPr>
          <a:xfrm>
            <a:off x="179387" y="5867440"/>
            <a:ext cx="8964612" cy="923330"/>
          </a:xfrm>
          <a:prstGeom prst="rect">
            <a:avLst/>
          </a:prstGeom>
          <a:noFill/>
        </p:spPr>
        <p:txBody>
          <a:bodyPr wrap="square" rtlCol="0">
            <a:spAutoFit/>
          </a:bodyPr>
          <a:lstStyle/>
          <a:p>
            <a:r>
              <a:rPr lang="es-HN" b="1" dirty="0"/>
              <a:t>Resultados de modelo de regresión logístico multivariado</a:t>
            </a:r>
            <a:r>
              <a:rPr lang="es-HN" dirty="0"/>
              <a:t>: </a:t>
            </a:r>
          </a:p>
          <a:p>
            <a:r>
              <a:rPr lang="es-HN" dirty="0"/>
              <a:t>De acuerdo al OR ajustado solo, UA-PI &gt; 95</a:t>
            </a:r>
            <a:r>
              <a:rPr lang="es-HN" baseline="30000" dirty="0"/>
              <a:t>th</a:t>
            </a:r>
            <a:r>
              <a:rPr lang="es-HN" dirty="0"/>
              <a:t> y CPR &lt; 5</a:t>
            </a:r>
            <a:r>
              <a:rPr lang="es-HN" baseline="30000" dirty="0"/>
              <a:t>th</a:t>
            </a:r>
            <a:r>
              <a:rPr lang="es-HN" dirty="0"/>
              <a:t> fueron independientemente asociado a resultado adverso.</a:t>
            </a:r>
            <a:r>
              <a:rPr lang="en-US" dirty="0"/>
              <a:t> </a:t>
            </a:r>
          </a:p>
        </p:txBody>
      </p:sp>
      <p:sp>
        <p:nvSpPr>
          <p:cNvPr id="6" name="5-Point Star 5"/>
          <p:cNvSpPr/>
          <p:nvPr/>
        </p:nvSpPr>
        <p:spPr bwMode="auto">
          <a:xfrm>
            <a:off x="8492907" y="3876147"/>
            <a:ext cx="192050" cy="214585"/>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7" name="TextBox 6"/>
          <p:cNvSpPr txBox="1"/>
          <p:nvPr/>
        </p:nvSpPr>
        <p:spPr>
          <a:xfrm>
            <a:off x="6300191" y="5328500"/>
            <a:ext cx="2808313" cy="646331"/>
          </a:xfrm>
          <a:prstGeom prst="rect">
            <a:avLst/>
          </a:prstGeom>
          <a:noFill/>
        </p:spPr>
        <p:txBody>
          <a:bodyPr wrap="square" rtlCol="0">
            <a:spAutoFit/>
          </a:bodyPr>
          <a:lstStyle/>
          <a:p>
            <a:r>
              <a:rPr lang="es-HN" dirty="0"/>
              <a:t>Significativamente estadístico</a:t>
            </a:r>
          </a:p>
        </p:txBody>
      </p:sp>
      <p:sp>
        <p:nvSpPr>
          <p:cNvPr id="8" name="Rectangle 7"/>
          <p:cNvSpPr/>
          <p:nvPr/>
        </p:nvSpPr>
        <p:spPr bwMode="auto">
          <a:xfrm>
            <a:off x="5951162" y="5327959"/>
            <a:ext cx="2808313" cy="622481"/>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7" name="Rectangle 16"/>
          <p:cNvSpPr/>
          <p:nvPr/>
        </p:nvSpPr>
        <p:spPr bwMode="auto">
          <a:xfrm>
            <a:off x="1259632" y="3662444"/>
            <a:ext cx="7488832" cy="630652"/>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8" name="Rectangle 17"/>
          <p:cNvSpPr/>
          <p:nvPr/>
        </p:nvSpPr>
        <p:spPr bwMode="auto">
          <a:xfrm>
            <a:off x="144884" y="2976916"/>
            <a:ext cx="8603580" cy="630652"/>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36" name="TextBox 35"/>
          <p:cNvSpPr txBox="1">
            <a:spLocks noChangeArrowheads="1"/>
          </p:cNvSpPr>
          <p:nvPr/>
        </p:nvSpPr>
        <p:spPr bwMode="auto">
          <a:xfrm>
            <a:off x="2255315" y="1664776"/>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sz="2800" b="1" dirty="0"/>
              <a:t>Resultados</a:t>
            </a:r>
            <a:endParaRPr lang="es-HN" sz="1800" dirty="0"/>
          </a:p>
        </p:txBody>
      </p:sp>
      <p:sp>
        <p:nvSpPr>
          <p:cNvPr id="19" name="5-Point Star 18"/>
          <p:cNvSpPr/>
          <p:nvPr/>
        </p:nvSpPr>
        <p:spPr bwMode="auto">
          <a:xfrm>
            <a:off x="8492907" y="3174267"/>
            <a:ext cx="192050" cy="214585"/>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20" name="5-Point Star 19"/>
          <p:cNvSpPr/>
          <p:nvPr/>
        </p:nvSpPr>
        <p:spPr bwMode="auto">
          <a:xfrm>
            <a:off x="6108141" y="5393667"/>
            <a:ext cx="192050" cy="214585"/>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420792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2147302" y="1680483"/>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sz="2800" b="1" dirty="0"/>
              <a:t>Resultados</a:t>
            </a:r>
            <a:endParaRPr lang="es-HN" sz="1800" dirty="0"/>
          </a:p>
        </p:txBody>
      </p:sp>
      <p:sp>
        <p:nvSpPr>
          <p:cNvPr id="3" name="Rectangle 2"/>
          <p:cNvSpPr/>
          <p:nvPr/>
        </p:nvSpPr>
        <p:spPr bwMode="auto">
          <a:xfrm>
            <a:off x="1763688" y="1954796"/>
            <a:ext cx="432048"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9" name="Rectangle 8"/>
          <p:cNvSpPr/>
          <p:nvPr/>
        </p:nvSpPr>
        <p:spPr bwMode="auto">
          <a:xfrm>
            <a:off x="1403648" y="5445224"/>
            <a:ext cx="72008" cy="43204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0" name="Rectangle 9"/>
          <p:cNvSpPr/>
          <p:nvPr/>
        </p:nvSpPr>
        <p:spPr bwMode="auto">
          <a:xfrm>
            <a:off x="1475656" y="6021288"/>
            <a:ext cx="14401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1" name="Rectangle 10"/>
          <p:cNvSpPr/>
          <p:nvPr/>
        </p:nvSpPr>
        <p:spPr bwMode="auto">
          <a:xfrm>
            <a:off x="2123728" y="6021288"/>
            <a:ext cx="14401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2" name="TextBox 11"/>
          <p:cNvSpPr txBox="1"/>
          <p:nvPr/>
        </p:nvSpPr>
        <p:spPr>
          <a:xfrm>
            <a:off x="4355975" y="2492896"/>
            <a:ext cx="4680521" cy="3416320"/>
          </a:xfrm>
          <a:prstGeom prst="rect">
            <a:avLst/>
          </a:prstGeom>
          <a:noFill/>
        </p:spPr>
        <p:txBody>
          <a:bodyPr wrap="square" rtlCol="0">
            <a:spAutoFit/>
          </a:bodyPr>
          <a:lstStyle/>
          <a:p>
            <a:r>
              <a:rPr lang="es-HN" b="1" dirty="0"/>
              <a:t>Resultados de modelos de regresión logística multivariados:</a:t>
            </a:r>
            <a:endParaRPr lang="es-HN" dirty="0"/>
          </a:p>
          <a:p>
            <a:pPr marL="285750" indent="-285750">
              <a:buFontTx/>
              <a:buChar char="-"/>
            </a:pPr>
            <a:endParaRPr lang="en-US" dirty="0"/>
          </a:p>
          <a:p>
            <a:pPr marL="285750" indent="-285750">
              <a:buFontTx/>
              <a:buChar char="-"/>
            </a:pPr>
            <a:r>
              <a:rPr lang="es-HN" dirty="0"/>
              <a:t>Ya sea que los parámetros Doppler fueran usados como variables categóricas o continuas, la significancia de los resultados no cambiaron a través de los diferentes modelos.</a:t>
            </a:r>
          </a:p>
          <a:p>
            <a:pPr marL="285750" indent="-285750">
              <a:buFontTx/>
              <a:buChar char="-"/>
            </a:pPr>
            <a:endParaRPr lang="en-US" dirty="0"/>
          </a:p>
          <a:p>
            <a:pPr marL="285750" indent="-285750">
              <a:buFontTx/>
              <a:buChar char="-"/>
            </a:pPr>
            <a:r>
              <a:rPr lang="es-HN" dirty="0"/>
              <a:t>Los parámetros de crecimiento fetal (EFW o velocidad de crecimiento) no alcanzaron significancia estadística</a:t>
            </a:r>
            <a:r>
              <a:rPr lang="en-US" dirty="0"/>
              <a:t>. </a:t>
            </a:r>
          </a:p>
        </p:txBody>
      </p:sp>
      <p:pic>
        <p:nvPicPr>
          <p:cNvPr id="5" name="Picture 4"/>
          <p:cNvPicPr>
            <a:picLocks noChangeAspect="1"/>
          </p:cNvPicPr>
          <p:nvPr/>
        </p:nvPicPr>
        <p:blipFill>
          <a:blip r:embed="rId5"/>
          <a:stretch>
            <a:fillRect/>
          </a:stretch>
        </p:blipFill>
        <p:spPr>
          <a:xfrm>
            <a:off x="683568" y="2517141"/>
            <a:ext cx="3351151" cy="4038600"/>
          </a:xfrm>
          <a:prstGeom prst="rect">
            <a:avLst/>
          </a:prstGeom>
        </p:spPr>
      </p:pic>
    </p:spTree>
    <p:extLst>
      <p:ext uri="{BB962C8B-B14F-4D97-AF65-F5344CB8AC3E}">
        <p14:creationId xmlns:p14="http://schemas.microsoft.com/office/powerpoint/2010/main" val="661203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2279530" y="1711591"/>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sz="2800" b="1" dirty="0"/>
              <a:t>Discusión</a:t>
            </a:r>
            <a:endParaRPr lang="es-HN" sz="1800" dirty="0"/>
          </a:p>
        </p:txBody>
      </p:sp>
      <p:sp>
        <p:nvSpPr>
          <p:cNvPr id="13" name="TextBox 12"/>
          <p:cNvSpPr txBox="1"/>
          <p:nvPr/>
        </p:nvSpPr>
        <p:spPr>
          <a:xfrm>
            <a:off x="107504" y="2153417"/>
            <a:ext cx="9036495" cy="3693319"/>
          </a:xfrm>
          <a:prstGeom prst="rect">
            <a:avLst/>
          </a:prstGeom>
          <a:noFill/>
        </p:spPr>
        <p:txBody>
          <a:bodyPr wrap="square" rtlCol="0">
            <a:spAutoFit/>
          </a:bodyPr>
          <a:lstStyle/>
          <a:p>
            <a:r>
              <a:rPr lang="es-HN" b="1" dirty="0"/>
              <a:t>Que sabemos hasta este momento?</a:t>
            </a:r>
            <a:endParaRPr lang="es-HN" dirty="0"/>
          </a:p>
          <a:p>
            <a:pPr marL="285750" indent="-285750">
              <a:buFontTx/>
              <a:buChar char="-"/>
            </a:pPr>
            <a:r>
              <a:rPr lang="es-HN" dirty="0"/>
              <a:t>La velocidad de crecimiento fetal esta relacionada como marcador de resultado adverso y fue incluido como criterio auxiliar para el diagnóstico de RCF tardío en el consenso reciente de Delphi por </a:t>
            </a:r>
            <a:r>
              <a:rPr lang="es-HN" dirty="0" err="1"/>
              <a:t>Gordijn</a:t>
            </a:r>
            <a:r>
              <a:rPr lang="es-HN" dirty="0"/>
              <a:t> </a:t>
            </a:r>
            <a:r>
              <a:rPr lang="es-HN" i="1" dirty="0"/>
              <a:t>et al</a:t>
            </a:r>
            <a:r>
              <a:rPr lang="es-HN" dirty="0"/>
              <a:t>.</a:t>
            </a:r>
            <a:r>
              <a:rPr lang="en-US" dirty="0"/>
              <a:t> </a:t>
            </a:r>
          </a:p>
          <a:p>
            <a:pPr marL="285750" lvl="1" indent="-285750">
              <a:buFontTx/>
              <a:buChar char="-"/>
            </a:pPr>
            <a:r>
              <a:rPr lang="es-HN" dirty="0"/>
              <a:t>Hay conflictos en la literatura acerca del valor de la velocidad de crecimiento en mejorar la detección de resultados adversos y también como mejor evaluar la velocidad de crecimiento (crecimiento condicional, tasa de crecimiento o velocidad, trayectorias de crecimiento individualizadas)</a:t>
            </a:r>
            <a:r>
              <a:rPr lang="en-GB" dirty="0"/>
              <a:t>.</a:t>
            </a:r>
            <a:endParaRPr lang="en-US" dirty="0"/>
          </a:p>
          <a:p>
            <a:pPr marL="285750" lvl="1" indent="-285750">
              <a:buFontTx/>
              <a:buChar char="-"/>
            </a:pPr>
            <a:r>
              <a:rPr lang="es-HN" dirty="0"/>
              <a:t>Los estudios de </a:t>
            </a:r>
            <a:r>
              <a:rPr lang="es-HN" dirty="0" err="1"/>
              <a:t>Sovio</a:t>
            </a:r>
            <a:r>
              <a:rPr lang="es-HN" dirty="0"/>
              <a:t> </a:t>
            </a:r>
            <a:r>
              <a:rPr lang="es-HN" i="1" dirty="0"/>
              <a:t>et al. </a:t>
            </a:r>
            <a:r>
              <a:rPr lang="es-HN" dirty="0"/>
              <a:t>y </a:t>
            </a:r>
            <a:r>
              <a:rPr lang="es-HN" dirty="0" err="1"/>
              <a:t>Karlsen</a:t>
            </a:r>
            <a:r>
              <a:rPr lang="es-HN" dirty="0"/>
              <a:t> </a:t>
            </a:r>
            <a:r>
              <a:rPr lang="es-HN" i="1" dirty="0"/>
              <a:t>et al. </a:t>
            </a:r>
            <a:r>
              <a:rPr lang="es-HN" dirty="0"/>
              <a:t>sugieren que la velocidad de crecimiento puede mejorar la detección de resultados adversos en fetos sospechosos de ser SGA</a:t>
            </a:r>
            <a:r>
              <a:rPr lang="en-GB" dirty="0"/>
              <a:t>. </a:t>
            </a:r>
          </a:p>
          <a:p>
            <a:pPr marL="285750" lvl="1" indent="-285750">
              <a:buFontTx/>
              <a:buChar char="-"/>
            </a:pPr>
            <a:r>
              <a:rPr lang="en-US" dirty="0"/>
              <a:t>Sin embargo,</a:t>
            </a:r>
            <a:r>
              <a:rPr lang="es-HN" dirty="0"/>
              <a:t> el valor de la velocidad de crecimiento agregado a la valoración Doppler ha sido pocamente evaluado</a:t>
            </a:r>
            <a:r>
              <a:rPr lang="en-GB" dirty="0"/>
              <a:t>. </a:t>
            </a:r>
            <a:endParaRPr lang="en-US" dirty="0"/>
          </a:p>
        </p:txBody>
      </p:sp>
      <p:sp>
        <p:nvSpPr>
          <p:cNvPr id="14" name="TextBox 13"/>
          <p:cNvSpPr txBox="1"/>
          <p:nvPr/>
        </p:nvSpPr>
        <p:spPr>
          <a:xfrm>
            <a:off x="179389" y="5765341"/>
            <a:ext cx="8964611" cy="1200329"/>
          </a:xfrm>
          <a:prstGeom prst="rect">
            <a:avLst/>
          </a:prstGeom>
          <a:noFill/>
        </p:spPr>
        <p:txBody>
          <a:bodyPr wrap="square" rtlCol="0">
            <a:spAutoFit/>
          </a:bodyPr>
          <a:lstStyle/>
          <a:p>
            <a:r>
              <a:rPr lang="es-HN" b="1" dirty="0"/>
              <a:t>Cuales son las implicaciones de este estudio</a:t>
            </a:r>
            <a:r>
              <a:rPr lang="en-US" b="1" dirty="0"/>
              <a:t>?</a:t>
            </a:r>
          </a:p>
          <a:p>
            <a:pPr marL="285750" indent="-285750">
              <a:buFont typeface="Arial" charset="0"/>
              <a:buChar char="•"/>
            </a:pPr>
            <a:r>
              <a:rPr lang="es-HN" dirty="0"/>
              <a:t>La velocidad del crecimiento fetal puede no mejorar la detección de resultado perinatal adverso en fetos con sospecha de RCF tardía cuando se usa con evaluación Doppler. </a:t>
            </a:r>
          </a:p>
        </p:txBody>
      </p:sp>
    </p:spTree>
    <p:extLst>
      <p:ext uri="{BB962C8B-B14F-4D97-AF65-F5344CB8AC3E}">
        <p14:creationId xmlns:p14="http://schemas.microsoft.com/office/powerpoint/2010/main" val="315770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1959012" y="1740097"/>
            <a:ext cx="59253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sz="2800" b="1" dirty="0"/>
              <a:t>Puntos de fortaleza y limitaciones</a:t>
            </a:r>
            <a:endParaRPr lang="es-HN" sz="1800" dirty="0"/>
          </a:p>
        </p:txBody>
      </p:sp>
      <p:sp>
        <p:nvSpPr>
          <p:cNvPr id="12" name="TextBox 11"/>
          <p:cNvSpPr txBox="1"/>
          <p:nvPr/>
        </p:nvSpPr>
        <p:spPr>
          <a:xfrm>
            <a:off x="179387" y="2322931"/>
            <a:ext cx="8857109" cy="4616648"/>
          </a:xfrm>
          <a:prstGeom prst="rect">
            <a:avLst/>
          </a:prstGeom>
          <a:noFill/>
        </p:spPr>
        <p:txBody>
          <a:bodyPr wrap="square" rtlCol="0">
            <a:spAutoFit/>
          </a:bodyPr>
          <a:lstStyle/>
          <a:p>
            <a:r>
              <a:rPr lang="es-HN" sz="2000" b="1" dirty="0"/>
              <a:t>Fortalezas</a:t>
            </a:r>
          </a:p>
          <a:p>
            <a:endParaRPr lang="es-HN" sz="1000" b="1" dirty="0"/>
          </a:p>
          <a:p>
            <a:pPr marL="285750" indent="-285750">
              <a:buFontTx/>
              <a:buChar char="-"/>
            </a:pPr>
            <a:r>
              <a:rPr lang="es-HN" dirty="0"/>
              <a:t>El diseño prospectivo limita el efecto de sesgo de intervención y también permite interpretar su impacto en los resultados.</a:t>
            </a:r>
            <a:r>
              <a:rPr lang="en-GB" dirty="0"/>
              <a:t> </a:t>
            </a:r>
          </a:p>
          <a:p>
            <a:pPr marL="285750" indent="-285750">
              <a:buFontTx/>
              <a:buChar char="-"/>
            </a:pPr>
            <a:r>
              <a:rPr lang="es-HN" dirty="0"/>
              <a:t>Hasta el momento es la cohorte mas grande publicada que tiene evaluación longitudinal.</a:t>
            </a:r>
            <a:r>
              <a:rPr lang="en-GB" dirty="0"/>
              <a:t> </a:t>
            </a:r>
          </a:p>
          <a:p>
            <a:endParaRPr lang="en-GB" dirty="0"/>
          </a:p>
          <a:p>
            <a:endParaRPr lang="en-GB" dirty="0"/>
          </a:p>
          <a:p>
            <a:r>
              <a:rPr lang="es-HN" sz="2000" b="1" dirty="0"/>
              <a:t>Limitaciones</a:t>
            </a:r>
          </a:p>
          <a:p>
            <a:endParaRPr lang="en-GB" sz="1000" dirty="0"/>
          </a:p>
          <a:p>
            <a:pPr marL="285750" indent="-285750">
              <a:buFontTx/>
              <a:buChar char="-"/>
            </a:pPr>
            <a:r>
              <a:rPr lang="es-HN" dirty="0"/>
              <a:t>Resultados solo aplican a RCF tardío y no al RCF temprano. </a:t>
            </a:r>
          </a:p>
          <a:p>
            <a:pPr marL="285750" indent="-285750">
              <a:buFontTx/>
              <a:buChar char="-"/>
            </a:pPr>
            <a:r>
              <a:rPr lang="es-HN" dirty="0"/>
              <a:t>La valoración longitudinal solo tomo en cuenta dos medidas (primera y ultima)</a:t>
            </a:r>
            <a:r>
              <a:rPr lang="en-GB" dirty="0"/>
              <a:t>.</a:t>
            </a:r>
          </a:p>
          <a:p>
            <a:pPr marL="285750" indent="-285750">
              <a:buFontTx/>
              <a:buChar char="-"/>
            </a:pPr>
            <a:r>
              <a:rPr lang="es-HN" dirty="0"/>
              <a:t>El efecto del cambio longitudinal solo fue evaluada a través del cambio de z-velocidad (mas métodos están disponibles).</a:t>
            </a:r>
          </a:p>
          <a:p>
            <a:pPr marL="285750" indent="-285750">
              <a:buFontTx/>
              <a:buChar char="-"/>
            </a:pPr>
            <a:r>
              <a:rPr lang="es-HN" dirty="0"/>
              <a:t>El efecto de las características maternas no fue evaluado</a:t>
            </a:r>
            <a:r>
              <a:rPr lang="en-GB" dirty="0"/>
              <a:t>.</a:t>
            </a:r>
          </a:p>
          <a:p>
            <a:pPr marL="285750" indent="-285750">
              <a:buFontTx/>
              <a:buChar char="-"/>
            </a:pPr>
            <a:r>
              <a:rPr lang="es-HN" dirty="0"/>
              <a:t>Cambio en la velocidad de la circunferencia abdominal no fue evaluado</a:t>
            </a:r>
            <a:r>
              <a:rPr lang="en-GB" dirty="0"/>
              <a:t>. </a:t>
            </a:r>
          </a:p>
          <a:p>
            <a:pPr marL="285750" indent="-285750">
              <a:buFontTx/>
              <a:buChar char="-"/>
            </a:pPr>
            <a:endParaRPr lang="en-US" dirty="0"/>
          </a:p>
        </p:txBody>
      </p:sp>
    </p:spTree>
    <p:extLst>
      <p:ext uri="{BB962C8B-B14F-4D97-AF65-F5344CB8AC3E}">
        <p14:creationId xmlns:p14="http://schemas.microsoft.com/office/powerpoint/2010/main" val="191689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1985604" y="2873274"/>
            <a:ext cx="517279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sz="2800" b="1" dirty="0"/>
              <a:t>Conclusión</a:t>
            </a:r>
            <a:endParaRPr lang="es-HN" sz="1800" dirty="0"/>
          </a:p>
        </p:txBody>
      </p:sp>
      <p:sp>
        <p:nvSpPr>
          <p:cNvPr id="12" name="TextBox 11"/>
          <p:cNvSpPr txBox="1"/>
          <p:nvPr/>
        </p:nvSpPr>
        <p:spPr>
          <a:xfrm>
            <a:off x="395536" y="3637473"/>
            <a:ext cx="8424936" cy="1015663"/>
          </a:xfrm>
          <a:prstGeom prst="rect">
            <a:avLst/>
          </a:prstGeom>
          <a:noFill/>
        </p:spPr>
        <p:txBody>
          <a:bodyPr wrap="square" rtlCol="0">
            <a:spAutoFit/>
          </a:bodyPr>
          <a:lstStyle/>
          <a:p>
            <a:pPr algn="ctr"/>
            <a:r>
              <a:rPr lang="es-HN" sz="2000" dirty="0"/>
              <a:t>La evaluación longitudinal del crecimiento fetal a través de la z-velocidad de EFW no agrega valor al criterio Doppler en la predicción de resultados perinatales adversos en fetos con sospecha de SGA.</a:t>
            </a:r>
            <a:r>
              <a:rPr lang="en-US" sz="2000" dirty="0"/>
              <a:t> </a:t>
            </a:r>
          </a:p>
        </p:txBody>
      </p:sp>
    </p:spTree>
    <p:extLst>
      <p:ext uri="{BB962C8B-B14F-4D97-AF65-F5344CB8AC3E}">
        <p14:creationId xmlns:p14="http://schemas.microsoft.com/office/powerpoint/2010/main" val="774590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1"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8" name="Rectangle 7"/>
          <p:cNvSpPr>
            <a:spLocks noChangeArrowheads="1"/>
          </p:cNvSpPr>
          <p:nvPr/>
        </p:nvSpPr>
        <p:spPr bwMode="auto">
          <a:xfrm>
            <a:off x="2552738" y="1923884"/>
            <a:ext cx="3740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s-HN" altLang="en-US" sz="2800" b="1" dirty="0">
                <a:solidFill>
                  <a:srgbClr val="000000"/>
                </a:solidFill>
              </a:rPr>
              <a:t>Puntos de Discusión</a:t>
            </a:r>
          </a:p>
        </p:txBody>
      </p:sp>
      <p:sp>
        <p:nvSpPr>
          <p:cNvPr id="9" name="Rectangle 8"/>
          <p:cNvSpPr/>
          <p:nvPr/>
        </p:nvSpPr>
        <p:spPr>
          <a:xfrm>
            <a:off x="344227" y="2691160"/>
            <a:ext cx="8785101" cy="3139321"/>
          </a:xfrm>
          <a:prstGeom prst="rect">
            <a:avLst/>
          </a:prstGeom>
        </p:spPr>
        <p:txBody>
          <a:bodyPr wrap="square">
            <a:spAutoFit/>
          </a:bodyPr>
          <a:lstStyle/>
          <a:p>
            <a:r>
              <a:rPr lang="es-HN" dirty="0"/>
              <a:t>Considerando que las mediciones ultrasonográficas (biometría o Doppler) son sujeto a variabilidad inter e intra observador y que los intervalos cortos de revisión pueden conducir a resultados falsos positivos:</a:t>
            </a:r>
          </a:p>
          <a:p>
            <a:endParaRPr lang="en-GB" dirty="0"/>
          </a:p>
          <a:p>
            <a:pPr marL="285750" indent="-285750">
              <a:buFont typeface="Arial" panose="020B0604020202020204" pitchFamily="34" charset="0"/>
              <a:buChar char="•"/>
            </a:pPr>
            <a:r>
              <a:rPr lang="es-HN" dirty="0"/>
              <a:t>¿Cual es el tiempo ideal de espacio para intervalos de revisión?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s-HN" dirty="0"/>
              <a:t>¿Cuales son los mejores métodos para evaluación longitudinal de crecimiento fetal (velocidad de crecimiento, percentiles condicionales, </a:t>
            </a:r>
            <a:r>
              <a:rPr lang="es-HN" dirty="0" err="1"/>
              <a:t>etc</a:t>
            </a:r>
            <a:r>
              <a:rPr lang="es-HN" dirty="0"/>
              <a:t>)</a:t>
            </a:r>
            <a:r>
              <a:rPr lang="en-GB" dirty="0"/>
              <a: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s-HN" dirty="0"/>
              <a:t>¿Cual es el posible efecto de sesgo de intervención (entrega según protocolo de estudio o evaluación no cegada) en los resultados?</a:t>
            </a:r>
          </a:p>
        </p:txBody>
      </p:sp>
    </p:spTree>
    <p:extLst>
      <p:ext uri="{BB962C8B-B14F-4D97-AF65-F5344CB8AC3E}">
        <p14:creationId xmlns:p14="http://schemas.microsoft.com/office/powerpoint/2010/main" val="3487817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6" name="TextBox 1"/>
          <p:cNvSpPr txBox="1">
            <a:spLocks noChangeArrowheads="1"/>
          </p:cNvSpPr>
          <p:nvPr/>
        </p:nvSpPr>
        <p:spPr bwMode="auto">
          <a:xfrm>
            <a:off x="250824" y="1726821"/>
            <a:ext cx="86423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HN" altLang="en-US" sz="2800" b="1" i="0" dirty="0"/>
              <a:t>Introducción</a:t>
            </a:r>
          </a:p>
        </p:txBody>
      </p:sp>
      <p:sp>
        <p:nvSpPr>
          <p:cNvPr id="7" name="Segnaposto contenuto 2"/>
          <p:cNvSpPr txBox="1">
            <a:spLocks/>
          </p:cNvSpPr>
          <p:nvPr/>
        </p:nvSpPr>
        <p:spPr bwMode="auto">
          <a:xfrm>
            <a:off x="-1" y="2224153"/>
            <a:ext cx="4067945" cy="4321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s-HN" altLang="en-US" sz="1800" i="0" dirty="0"/>
              <a:t>Restricción de crecimiento fetal (FGR) es un indicador de resultados adversos del embarazo que incluyen </a:t>
            </a:r>
            <a:r>
              <a:rPr lang="es-HN" altLang="en-US" sz="1800" dirty="0"/>
              <a:t>óbito</a:t>
            </a:r>
            <a:r>
              <a:rPr lang="es-HN" altLang="en-US" sz="1800" i="0" dirty="0"/>
              <a:t>, compromiso fetal intraparto, morbilidad y mortalidad perinatal.</a:t>
            </a:r>
            <a:r>
              <a:rPr lang="en-US" altLang="en-US" sz="1800" i="0" dirty="0"/>
              <a:t> </a:t>
            </a:r>
          </a:p>
          <a:p>
            <a:r>
              <a:rPr lang="es-HN" altLang="en-US" sz="1800" i="0" dirty="0"/>
              <a:t>Dependiendo en la definición</a:t>
            </a:r>
            <a:r>
              <a:rPr lang="es-HN" altLang="en-US" sz="1800" dirty="0"/>
              <a:t> </a:t>
            </a:r>
            <a:r>
              <a:rPr lang="es-HN" altLang="en-US" sz="1800" i="0" dirty="0"/>
              <a:t>&amp; el corte usado, 3–10% de todos los embarazos estarían en aparente riesgo.</a:t>
            </a:r>
          </a:p>
          <a:p>
            <a:r>
              <a:rPr lang="es-HN" altLang="en-US" sz="1800" dirty="0"/>
              <a:t>Sin embargo, la incidencia de resultados adversos es mucho menor</a:t>
            </a:r>
            <a:r>
              <a:rPr lang="es-HN" altLang="en-US" sz="2000" dirty="0"/>
              <a:t>. </a:t>
            </a:r>
            <a:endParaRPr lang="es-HN" altLang="en-US" sz="2000" i="0" dirty="0"/>
          </a:p>
        </p:txBody>
      </p:sp>
      <p:pic>
        <p:nvPicPr>
          <p:cNvPr id="2" name="Picture 1"/>
          <p:cNvPicPr>
            <a:picLocks noChangeAspect="1"/>
          </p:cNvPicPr>
          <p:nvPr/>
        </p:nvPicPr>
        <p:blipFill rotWithShape="1">
          <a:blip r:embed="rId5">
            <a:extLst>
              <a:ext uri="{28A0092B-C50C-407E-A947-70E740481C1C}">
                <a14:useLocalDpi xmlns:a14="http://schemas.microsoft.com/office/drawing/2010/main" val="0"/>
              </a:ext>
            </a:extLst>
          </a:blip>
          <a:srcRect l="9428" r="5328"/>
          <a:stretch/>
        </p:blipFill>
        <p:spPr>
          <a:xfrm>
            <a:off x="4355976" y="2366952"/>
            <a:ext cx="4608512" cy="4302408"/>
          </a:xfrm>
          <a:prstGeom prst="rect">
            <a:avLst/>
          </a:prstGeom>
        </p:spPr>
      </p:pic>
      <p:cxnSp>
        <p:nvCxnSpPr>
          <p:cNvPr id="4" name="Straight Arrow Connector 3"/>
          <p:cNvCxnSpPr/>
          <p:nvPr/>
        </p:nvCxnSpPr>
        <p:spPr bwMode="auto">
          <a:xfrm flipH="1">
            <a:off x="4573642" y="3240122"/>
            <a:ext cx="1504855" cy="0"/>
          </a:xfrm>
          <a:prstGeom prst="straightConnector1">
            <a:avLst/>
          </a:prstGeom>
          <a:ln>
            <a:solidFill>
              <a:srgbClr val="FFC000"/>
            </a:solidFill>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12" name="Straight Arrow Connector 11"/>
          <p:cNvCxnSpPr/>
          <p:nvPr/>
        </p:nvCxnSpPr>
        <p:spPr bwMode="auto">
          <a:xfrm flipH="1">
            <a:off x="4573642" y="3960202"/>
            <a:ext cx="1224136" cy="0"/>
          </a:xfrm>
          <a:prstGeom prst="straightConnector1">
            <a:avLst/>
          </a:prstGeom>
          <a:ln>
            <a:solidFill>
              <a:srgbClr val="FF0000"/>
            </a:solidFill>
            <a:headEnd type="none" w="med" len="med"/>
            <a:tailEnd type="triangle"/>
          </a:ln>
        </p:spPr>
        <p:style>
          <a:lnRef idx="2">
            <a:schemeClr val="accent2"/>
          </a:lnRef>
          <a:fillRef idx="0">
            <a:schemeClr val="accent2"/>
          </a:fillRef>
          <a:effectRef idx="1">
            <a:schemeClr val="accent2"/>
          </a:effectRef>
          <a:fontRef idx="minor">
            <a:schemeClr val="tx1"/>
          </a:fontRef>
        </p:style>
      </p:cxnSp>
      <p:sp>
        <p:nvSpPr>
          <p:cNvPr id="5" name="TextBox 4"/>
          <p:cNvSpPr txBox="1"/>
          <p:nvPr/>
        </p:nvSpPr>
        <p:spPr>
          <a:xfrm>
            <a:off x="4494321" y="3262188"/>
            <a:ext cx="1944216" cy="553998"/>
          </a:xfrm>
          <a:prstGeom prst="rect">
            <a:avLst/>
          </a:prstGeom>
          <a:noFill/>
        </p:spPr>
        <p:txBody>
          <a:bodyPr wrap="square" rtlCol="0">
            <a:spAutoFit/>
          </a:bodyPr>
          <a:lstStyle/>
          <a:p>
            <a:r>
              <a:rPr lang="en-US" sz="1000" dirty="0"/>
              <a:t>10% of the population</a:t>
            </a:r>
            <a:br>
              <a:rPr lang="en-US" sz="1000" dirty="0"/>
            </a:br>
            <a:r>
              <a:rPr lang="en-US" sz="1000" dirty="0"/>
              <a:t> under risk </a:t>
            </a:r>
            <a:br>
              <a:rPr lang="en-US" sz="1000" dirty="0"/>
            </a:br>
            <a:r>
              <a:rPr lang="en-US" sz="1000" dirty="0"/>
              <a:t>(cutoff= 2579 gr )</a:t>
            </a:r>
            <a:endParaRPr lang="tr-TR" sz="1000" dirty="0"/>
          </a:p>
        </p:txBody>
      </p:sp>
      <p:sp>
        <p:nvSpPr>
          <p:cNvPr id="14" name="TextBox 13"/>
          <p:cNvSpPr txBox="1"/>
          <p:nvPr/>
        </p:nvSpPr>
        <p:spPr>
          <a:xfrm>
            <a:off x="4494321" y="3978419"/>
            <a:ext cx="1944216" cy="553998"/>
          </a:xfrm>
          <a:prstGeom prst="rect">
            <a:avLst/>
          </a:prstGeom>
          <a:noFill/>
        </p:spPr>
        <p:txBody>
          <a:bodyPr wrap="square" rtlCol="0">
            <a:spAutoFit/>
          </a:bodyPr>
          <a:lstStyle/>
          <a:p>
            <a:r>
              <a:rPr lang="en-US" sz="1000" dirty="0"/>
              <a:t>3% of the population</a:t>
            </a:r>
            <a:br>
              <a:rPr lang="en-US" sz="1000" dirty="0"/>
            </a:br>
            <a:r>
              <a:rPr lang="en-US" sz="1000" dirty="0"/>
              <a:t> under risk</a:t>
            </a:r>
          </a:p>
          <a:p>
            <a:r>
              <a:rPr lang="en-US" sz="1000" dirty="0"/>
              <a:t>(cutoff = 2342 gr )</a:t>
            </a:r>
            <a:endParaRPr lang="tr-TR"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6" name="TextBox 1"/>
          <p:cNvSpPr txBox="1">
            <a:spLocks noChangeArrowheads="1"/>
          </p:cNvSpPr>
          <p:nvPr/>
        </p:nvSpPr>
        <p:spPr bwMode="auto">
          <a:xfrm>
            <a:off x="4644008" y="1842754"/>
            <a:ext cx="422694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HN" altLang="en-US" sz="1600" b="1" dirty="0"/>
              <a:t>Definición tardía de FGR</a:t>
            </a:r>
            <a:r>
              <a:rPr lang="en-GB" altLang="en-US" sz="1600" b="1" dirty="0"/>
              <a:t>*</a:t>
            </a:r>
            <a:endParaRPr lang="en-GB" altLang="en-US" sz="1600" b="1" i="0" dirty="0"/>
          </a:p>
        </p:txBody>
      </p:sp>
      <p:sp>
        <p:nvSpPr>
          <p:cNvPr id="7" name="Segnaposto contenuto 2"/>
          <p:cNvSpPr txBox="1">
            <a:spLocks/>
          </p:cNvSpPr>
          <p:nvPr/>
        </p:nvSpPr>
        <p:spPr bwMode="auto">
          <a:xfrm>
            <a:off x="3224" y="2202170"/>
            <a:ext cx="4707004" cy="4227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s-HN" altLang="en-US" sz="1800" i="0" dirty="0"/>
              <a:t>Hay una necesidad de marcadores adjuntos para identificar fetos pequeños para edad gestacional (SGA) con mayor riesgo de resultados adversos.</a:t>
            </a:r>
          </a:p>
          <a:p>
            <a:pPr>
              <a:lnSpc>
                <a:spcPct val="120000"/>
              </a:lnSpc>
            </a:pPr>
            <a:r>
              <a:rPr lang="es-HN" altLang="en-US" sz="1800" dirty="0"/>
              <a:t>Los parámetros Doppler como ser índice de pulsatilidad (PI) de arteria umbilical (UA) o la relación cerebroplacentario (CPR) han sido sugeridas como candidatas.</a:t>
            </a:r>
            <a:r>
              <a:rPr lang="en-US" altLang="en-US" sz="1800" dirty="0"/>
              <a:t> </a:t>
            </a:r>
          </a:p>
          <a:p>
            <a:pPr>
              <a:lnSpc>
                <a:spcPct val="120000"/>
              </a:lnSpc>
            </a:pPr>
            <a:r>
              <a:rPr lang="es-HN" altLang="en-US" sz="1800" i="0" dirty="0"/>
              <a:t>La velocidad de crecimiento también a sido involucrada como </a:t>
            </a:r>
            <a:r>
              <a:rPr lang="es-HN" altLang="en-US" sz="1800" dirty="0"/>
              <a:t>marcador de resultados adversos</a:t>
            </a:r>
            <a:r>
              <a:rPr lang="en-US" altLang="en-US" sz="1800" dirty="0"/>
              <a:t>.</a:t>
            </a:r>
            <a:endParaRPr lang="en-US" altLang="en-US" sz="1800" i="0" dirty="0"/>
          </a:p>
        </p:txBody>
      </p:sp>
      <p:pic>
        <p:nvPicPr>
          <p:cNvPr id="1026" name="Picture 2" descr="fetus image ile ilgili gÃ¶rsel sonucu"/>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0078" t="9984" r="12432" b="10684"/>
          <a:stretch/>
        </p:blipFill>
        <p:spPr bwMode="auto">
          <a:xfrm>
            <a:off x="7887163" y="2237288"/>
            <a:ext cx="523896" cy="65167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275326" y="2292246"/>
            <a:ext cx="2712601" cy="738664"/>
          </a:xfrm>
          <a:prstGeom prst="rect">
            <a:avLst/>
          </a:prstGeom>
          <a:noFill/>
        </p:spPr>
        <p:txBody>
          <a:bodyPr wrap="none" rtlCol="0">
            <a:spAutoFit/>
          </a:bodyPr>
          <a:lstStyle/>
          <a:p>
            <a:pPr algn="ctr"/>
            <a:r>
              <a:rPr lang="es-HN" sz="1400" dirty="0"/>
              <a:t>Circunferencia abdominal (AC)</a:t>
            </a:r>
            <a:br>
              <a:rPr lang="es-HN" sz="1400" dirty="0"/>
            </a:br>
            <a:r>
              <a:rPr lang="es-HN" sz="1400" dirty="0"/>
              <a:t>Peso estimado fetal (EFW)</a:t>
            </a:r>
            <a:br>
              <a:rPr lang="es-HN" sz="1400" dirty="0"/>
            </a:br>
            <a:r>
              <a:rPr lang="es-HN" sz="1400" dirty="0"/>
              <a:t> &lt; 3</a:t>
            </a:r>
            <a:r>
              <a:rPr lang="es-HN" sz="1400" baseline="30000" dirty="0"/>
              <a:t>rd</a:t>
            </a:r>
            <a:r>
              <a:rPr lang="es-HN" sz="1400" dirty="0"/>
              <a:t> percentil</a:t>
            </a:r>
          </a:p>
        </p:txBody>
      </p:sp>
      <p:sp>
        <p:nvSpPr>
          <p:cNvPr id="15" name="TextBox 14"/>
          <p:cNvSpPr txBox="1"/>
          <p:nvPr/>
        </p:nvSpPr>
        <p:spPr>
          <a:xfrm>
            <a:off x="5716538" y="3072381"/>
            <a:ext cx="1856598" cy="523220"/>
          </a:xfrm>
          <a:prstGeom prst="rect">
            <a:avLst/>
          </a:prstGeom>
          <a:noFill/>
        </p:spPr>
        <p:txBody>
          <a:bodyPr wrap="none" rtlCol="0">
            <a:spAutoFit/>
          </a:bodyPr>
          <a:lstStyle/>
          <a:p>
            <a:pPr algn="ctr"/>
            <a:r>
              <a:rPr lang="en-US" sz="1400" dirty="0"/>
              <a:t>O</a:t>
            </a:r>
          </a:p>
          <a:p>
            <a:pPr algn="ctr"/>
            <a:r>
              <a:rPr lang="es-HN" sz="1400" dirty="0"/>
              <a:t>dos de los siguientes</a:t>
            </a:r>
          </a:p>
        </p:txBody>
      </p:sp>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7836" y="3619234"/>
            <a:ext cx="1030586" cy="1082115"/>
          </a:xfrm>
          <a:prstGeom prst="rect">
            <a:avLst/>
          </a:prstGeom>
        </p:spPr>
      </p:pic>
      <p:cxnSp>
        <p:nvCxnSpPr>
          <p:cNvPr id="10" name="Straight Arrow Connector 9"/>
          <p:cNvCxnSpPr/>
          <p:nvPr/>
        </p:nvCxnSpPr>
        <p:spPr bwMode="auto">
          <a:xfrm>
            <a:off x="7785819" y="3998535"/>
            <a:ext cx="202687" cy="117347"/>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pic>
        <p:nvPicPr>
          <p:cNvPr id="1028" name="Picture 4" descr="umbilical artery doppler ile ilgili gÃ¶rsel sonucu"/>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5501" y="3767273"/>
            <a:ext cx="1141949" cy="85773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fetus image ile ilgili gÃ¶rsel sonucu"/>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0078" t="9984" r="12432" b="10684"/>
          <a:stretch/>
        </p:blipFill>
        <p:spPr bwMode="auto">
          <a:xfrm>
            <a:off x="6971842" y="5348229"/>
            <a:ext cx="523896" cy="651676"/>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5684983" y="5459167"/>
            <a:ext cx="1447832" cy="523220"/>
          </a:xfrm>
          <a:prstGeom prst="rect">
            <a:avLst/>
          </a:prstGeom>
          <a:noFill/>
        </p:spPr>
        <p:txBody>
          <a:bodyPr wrap="none" rtlCol="0">
            <a:spAutoFit/>
          </a:bodyPr>
          <a:lstStyle/>
          <a:p>
            <a:pPr algn="ctr"/>
            <a:r>
              <a:rPr lang="en-US" sz="1400" dirty="0"/>
              <a:t>AC/EFW</a:t>
            </a:r>
            <a:br>
              <a:rPr lang="en-US" sz="1400" dirty="0"/>
            </a:br>
            <a:r>
              <a:rPr lang="en-US" sz="1400" dirty="0"/>
              <a:t> &lt; 10th </a:t>
            </a:r>
            <a:r>
              <a:rPr lang="en-US" sz="1400" dirty="0" err="1"/>
              <a:t>percentil</a:t>
            </a:r>
            <a:endParaRPr lang="tr-TR" sz="1400" dirty="0"/>
          </a:p>
        </p:txBody>
      </p:sp>
      <p:sp>
        <p:nvSpPr>
          <p:cNvPr id="24" name="TextBox 23"/>
          <p:cNvSpPr txBox="1"/>
          <p:nvPr/>
        </p:nvSpPr>
        <p:spPr>
          <a:xfrm>
            <a:off x="5107250" y="4692594"/>
            <a:ext cx="1138453" cy="523220"/>
          </a:xfrm>
          <a:prstGeom prst="rect">
            <a:avLst/>
          </a:prstGeom>
          <a:noFill/>
        </p:spPr>
        <p:txBody>
          <a:bodyPr wrap="none" rtlCol="0">
            <a:spAutoFit/>
          </a:bodyPr>
          <a:lstStyle/>
          <a:p>
            <a:pPr algn="ctr"/>
            <a:r>
              <a:rPr lang="en-US" sz="1400" dirty="0"/>
              <a:t>UA-PI &gt; 95</a:t>
            </a:r>
            <a:r>
              <a:rPr lang="en-US" sz="1400" baseline="30000" dirty="0"/>
              <a:t>th</a:t>
            </a:r>
            <a:r>
              <a:rPr lang="en-US" sz="1400" dirty="0"/>
              <a:t/>
            </a:r>
            <a:br>
              <a:rPr lang="en-US" sz="1400" dirty="0"/>
            </a:br>
            <a:r>
              <a:rPr lang="en-US" sz="1400" dirty="0"/>
              <a:t>CPR &lt; 5</a:t>
            </a:r>
            <a:r>
              <a:rPr lang="en-US" sz="1400" baseline="30000" dirty="0"/>
              <a:t>th</a:t>
            </a:r>
            <a:r>
              <a:rPr lang="en-US" sz="1400" dirty="0"/>
              <a:t> </a:t>
            </a:r>
            <a:endParaRPr lang="tr-TR" sz="1400" dirty="0"/>
          </a:p>
        </p:txBody>
      </p:sp>
      <p:sp>
        <p:nvSpPr>
          <p:cNvPr id="25" name="TextBox 24"/>
          <p:cNvSpPr txBox="1"/>
          <p:nvPr/>
        </p:nvSpPr>
        <p:spPr>
          <a:xfrm>
            <a:off x="6191078" y="4645533"/>
            <a:ext cx="2792752" cy="461665"/>
          </a:xfrm>
          <a:prstGeom prst="rect">
            <a:avLst/>
          </a:prstGeom>
          <a:noFill/>
        </p:spPr>
        <p:txBody>
          <a:bodyPr wrap="none" rtlCol="0">
            <a:spAutoFit/>
          </a:bodyPr>
          <a:lstStyle/>
          <a:p>
            <a:pPr algn="ctr"/>
            <a:r>
              <a:rPr lang="en-US" sz="1200" dirty="0"/>
              <a:t>Percentiles AC/EFW de </a:t>
            </a:r>
            <a:r>
              <a:rPr lang="en-US" sz="1200" dirty="0" err="1"/>
              <a:t>cruce</a:t>
            </a:r>
            <a:r>
              <a:rPr lang="en-US" sz="1200" dirty="0"/>
              <a:t> &gt; 2 </a:t>
            </a:r>
            <a:br>
              <a:rPr lang="en-US" sz="1200" dirty="0"/>
            </a:br>
            <a:r>
              <a:rPr lang="en-US" sz="1200" dirty="0" err="1"/>
              <a:t>cuartiles</a:t>
            </a:r>
            <a:r>
              <a:rPr lang="en-US" sz="1200" dirty="0"/>
              <a:t> </a:t>
            </a:r>
            <a:r>
              <a:rPr lang="en-US" sz="1200" dirty="0" err="1"/>
              <a:t>en</a:t>
            </a:r>
            <a:r>
              <a:rPr lang="en-US" sz="1200" dirty="0"/>
              <a:t> percentiles de </a:t>
            </a:r>
            <a:r>
              <a:rPr lang="en-US" sz="1200" dirty="0" err="1"/>
              <a:t>crecimiento</a:t>
            </a:r>
            <a:endParaRPr lang="tr-TR" sz="1200" dirty="0"/>
          </a:p>
        </p:txBody>
      </p:sp>
      <p:sp>
        <p:nvSpPr>
          <p:cNvPr id="16" name="TextBox 15"/>
          <p:cNvSpPr txBox="1"/>
          <p:nvPr/>
        </p:nvSpPr>
        <p:spPr>
          <a:xfrm>
            <a:off x="4490127" y="6319078"/>
            <a:ext cx="4653872" cy="461665"/>
          </a:xfrm>
          <a:prstGeom prst="rect">
            <a:avLst/>
          </a:prstGeom>
          <a:noFill/>
        </p:spPr>
        <p:txBody>
          <a:bodyPr wrap="square" rtlCol="0">
            <a:spAutoFit/>
          </a:bodyPr>
          <a:lstStyle/>
          <a:p>
            <a:r>
              <a:rPr lang="en-US" sz="1200" dirty="0"/>
              <a:t>*</a:t>
            </a:r>
            <a:r>
              <a:rPr lang="tr-TR" sz="1200" dirty="0"/>
              <a:t>Gordijn</a:t>
            </a:r>
            <a:r>
              <a:rPr lang="en-US" sz="1200" dirty="0"/>
              <a:t> et al</a:t>
            </a:r>
            <a:r>
              <a:rPr lang="tr-TR" sz="1200" dirty="0"/>
              <a:t>. Consensus definition of fetal growth restriction: a Delphi procedure. </a:t>
            </a:r>
            <a:r>
              <a:rPr lang="en-US" sz="1200" dirty="0"/>
              <a:t> </a:t>
            </a:r>
            <a:r>
              <a:rPr lang="tr-TR" sz="1200" i="1" dirty="0"/>
              <a:t>Ultrasound Obstet Gynecol. </a:t>
            </a:r>
            <a:r>
              <a:rPr lang="tr-TR" sz="1200" dirty="0"/>
              <a:t>2016;</a:t>
            </a:r>
            <a:r>
              <a:rPr lang="en-US" sz="1200" dirty="0"/>
              <a:t> </a:t>
            </a:r>
            <a:r>
              <a:rPr lang="tr-TR" sz="1200" dirty="0"/>
              <a:t>48:</a:t>
            </a:r>
            <a:r>
              <a:rPr lang="en-US" sz="1200" dirty="0"/>
              <a:t> </a:t>
            </a:r>
            <a:r>
              <a:rPr lang="tr-TR" sz="1200" dirty="0"/>
              <a:t>333-339.</a:t>
            </a:r>
          </a:p>
        </p:txBody>
      </p:sp>
      <p:sp>
        <p:nvSpPr>
          <p:cNvPr id="28" name="TextBox 1"/>
          <p:cNvSpPr txBox="1">
            <a:spLocks noChangeArrowheads="1"/>
          </p:cNvSpPr>
          <p:nvPr/>
        </p:nvSpPr>
        <p:spPr bwMode="auto">
          <a:xfrm>
            <a:off x="481399" y="1769958"/>
            <a:ext cx="3767336"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HN" altLang="en-US" sz="2800" b="1" i="0" dirty="0"/>
              <a:t>Introducción</a:t>
            </a:r>
          </a:p>
        </p:txBody>
      </p:sp>
    </p:spTree>
    <p:extLst>
      <p:ext uri="{BB962C8B-B14F-4D97-AF65-F5344CB8AC3E}">
        <p14:creationId xmlns:p14="http://schemas.microsoft.com/office/powerpoint/2010/main" val="1967338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7" name="Segnaposto contenuto 2"/>
          <p:cNvSpPr txBox="1">
            <a:spLocks/>
          </p:cNvSpPr>
          <p:nvPr/>
        </p:nvSpPr>
        <p:spPr bwMode="auto">
          <a:xfrm>
            <a:off x="179387" y="2516915"/>
            <a:ext cx="8785101" cy="1300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indent="0" algn="ctr">
              <a:lnSpc>
                <a:spcPct val="120000"/>
              </a:lnSpc>
              <a:buNone/>
            </a:pPr>
            <a:r>
              <a:rPr lang="es-HN" altLang="en-US" sz="2000" i="0" dirty="0"/>
              <a:t>Evaluar la utilidad de la valoración longitudinal por medio de cambios en velocidad del peso estimado fetal (EFW) para la predicción de resultados adversos perinatales en fetos con sospecha de SGA tardía.</a:t>
            </a:r>
            <a:endParaRPr lang="es-HN" altLang="en-US" sz="1400" i="0" dirty="0"/>
          </a:p>
        </p:txBody>
      </p:sp>
      <p:sp>
        <p:nvSpPr>
          <p:cNvPr id="28" name="TextBox 1"/>
          <p:cNvSpPr txBox="1">
            <a:spLocks noChangeArrowheads="1"/>
          </p:cNvSpPr>
          <p:nvPr/>
        </p:nvSpPr>
        <p:spPr bwMode="auto">
          <a:xfrm>
            <a:off x="88043" y="1993695"/>
            <a:ext cx="90559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HN" altLang="en-US" sz="2800" b="1" dirty="0"/>
              <a:t>Objetivo del estudio</a:t>
            </a:r>
            <a:endParaRPr lang="es-HN" altLang="en-US" sz="2800" b="1" i="0" dirty="0"/>
          </a:p>
        </p:txBody>
      </p:sp>
      <p:sp>
        <p:nvSpPr>
          <p:cNvPr id="8" name="Segnaposto contenuto 2"/>
          <p:cNvSpPr txBox="1">
            <a:spLocks/>
          </p:cNvSpPr>
          <p:nvPr/>
        </p:nvSpPr>
        <p:spPr bwMode="auto">
          <a:xfrm>
            <a:off x="638342" y="4869160"/>
            <a:ext cx="3223308"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s-HN" altLang="en-US" sz="1600" i="0" dirty="0"/>
              <a:t>EFW &lt;</a:t>
            </a:r>
            <a:r>
              <a:rPr lang="es-HN" sz="1600" dirty="0"/>
              <a:t> </a:t>
            </a:r>
            <a:r>
              <a:rPr lang="es-HN" altLang="en-US" sz="1600" i="0" dirty="0"/>
              <a:t>10</a:t>
            </a:r>
            <a:r>
              <a:rPr lang="es-HN" altLang="en-US" sz="1600" i="0" baseline="30000" dirty="0"/>
              <a:t>th</a:t>
            </a:r>
            <a:r>
              <a:rPr lang="es-HN" altLang="en-US" sz="1600" i="0" dirty="0"/>
              <a:t> percentil de acuerdo a valores de referencia local (tabla de crecimiento personalizada</a:t>
            </a:r>
            <a:r>
              <a:rPr lang="en-US" altLang="en-US" sz="1600" i="0" dirty="0"/>
              <a:t>). </a:t>
            </a:r>
          </a:p>
          <a:p>
            <a:pPr>
              <a:lnSpc>
                <a:spcPct val="120000"/>
              </a:lnSpc>
            </a:pPr>
            <a:r>
              <a:rPr lang="es-HN" altLang="en-US" sz="1600" dirty="0"/>
              <a:t>Diagnostico de RCF realizado después de las 32 semanas.</a:t>
            </a:r>
          </a:p>
          <a:p>
            <a:pPr>
              <a:lnSpc>
                <a:spcPct val="120000"/>
              </a:lnSpc>
            </a:pPr>
            <a:endParaRPr lang="en-US" altLang="en-US" sz="1400" dirty="0"/>
          </a:p>
          <a:p>
            <a:pPr>
              <a:lnSpc>
                <a:spcPct val="120000"/>
              </a:lnSpc>
            </a:pPr>
            <a:endParaRPr lang="en-US" altLang="en-US" sz="1400" i="0" dirty="0"/>
          </a:p>
        </p:txBody>
      </p:sp>
      <p:sp>
        <p:nvSpPr>
          <p:cNvPr id="9" name="TextBox 1"/>
          <p:cNvSpPr txBox="1">
            <a:spLocks noChangeArrowheads="1"/>
          </p:cNvSpPr>
          <p:nvPr/>
        </p:nvSpPr>
        <p:spPr bwMode="auto">
          <a:xfrm>
            <a:off x="467544" y="4307102"/>
            <a:ext cx="3655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HN" altLang="en-US" sz="2400" b="1" i="0" dirty="0"/>
              <a:t>Criterios de inclusión</a:t>
            </a:r>
          </a:p>
        </p:txBody>
      </p:sp>
      <p:sp>
        <p:nvSpPr>
          <p:cNvPr id="10" name="TextBox 1"/>
          <p:cNvSpPr txBox="1">
            <a:spLocks noChangeArrowheads="1"/>
          </p:cNvSpPr>
          <p:nvPr/>
        </p:nvSpPr>
        <p:spPr bwMode="auto">
          <a:xfrm>
            <a:off x="4932040" y="4307102"/>
            <a:ext cx="3655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HN" altLang="en-US" sz="2400" b="1" i="0" dirty="0"/>
              <a:t>Criterios de exclusión</a:t>
            </a:r>
          </a:p>
        </p:txBody>
      </p:sp>
      <p:sp>
        <p:nvSpPr>
          <p:cNvPr id="11" name="Segnaposto contenuto 2"/>
          <p:cNvSpPr txBox="1">
            <a:spLocks/>
          </p:cNvSpPr>
          <p:nvPr/>
        </p:nvSpPr>
        <p:spPr bwMode="auto">
          <a:xfrm>
            <a:off x="5148064" y="4869160"/>
            <a:ext cx="3223308" cy="1366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s-HN" sz="1600" dirty="0"/>
              <a:t>Malformación congénita, incluyendo aneuploidias cromosómica, infección o uso materno de sustancias ilícitas.</a:t>
            </a:r>
            <a:r>
              <a:rPr lang="en-US" sz="1600" dirty="0"/>
              <a:t> </a:t>
            </a:r>
          </a:p>
          <a:p>
            <a:pPr>
              <a:lnSpc>
                <a:spcPct val="120000"/>
              </a:lnSpc>
            </a:pPr>
            <a:endParaRPr lang="en-US" altLang="en-US" sz="1600" dirty="0"/>
          </a:p>
          <a:p>
            <a:pPr>
              <a:lnSpc>
                <a:spcPct val="120000"/>
              </a:lnSpc>
            </a:pPr>
            <a:endParaRPr lang="en-US" altLang="en-US" sz="1400" i="0" dirty="0"/>
          </a:p>
        </p:txBody>
      </p:sp>
    </p:spTree>
    <p:extLst>
      <p:ext uri="{BB962C8B-B14F-4D97-AF65-F5344CB8AC3E}">
        <p14:creationId xmlns:p14="http://schemas.microsoft.com/office/powerpoint/2010/main" val="427216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28" name="TextBox 1"/>
          <p:cNvSpPr txBox="1">
            <a:spLocks noChangeArrowheads="1"/>
          </p:cNvSpPr>
          <p:nvPr/>
        </p:nvSpPr>
        <p:spPr bwMode="auto">
          <a:xfrm>
            <a:off x="-36512" y="2704430"/>
            <a:ext cx="551928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HN" altLang="en-US" sz="2200" b="1" i="0" dirty="0"/>
              <a:t>Periodo de reclutamiento: </a:t>
            </a:r>
            <a:r>
              <a:rPr lang="es-HN" altLang="en-US" sz="2000" i="0" dirty="0"/>
              <a:t>2008–2016.</a:t>
            </a:r>
            <a:endParaRPr lang="es-HN" altLang="en-US" sz="2800" i="0" dirty="0"/>
          </a:p>
        </p:txBody>
      </p:sp>
      <p:sp>
        <p:nvSpPr>
          <p:cNvPr id="8" name="TextBox 1"/>
          <p:cNvSpPr txBox="1">
            <a:spLocks noChangeArrowheads="1"/>
          </p:cNvSpPr>
          <p:nvPr/>
        </p:nvSpPr>
        <p:spPr bwMode="auto">
          <a:xfrm>
            <a:off x="35496" y="3142129"/>
            <a:ext cx="476367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HN" altLang="en-US" sz="2200" b="1" dirty="0"/>
              <a:t>P</a:t>
            </a:r>
            <a:r>
              <a:rPr lang="es-HN" altLang="en-US" sz="2200" b="1" i="0" dirty="0"/>
              <a:t>rotocolo de tamizaje local:</a:t>
            </a:r>
          </a:p>
        </p:txBody>
      </p:sp>
      <p:sp>
        <p:nvSpPr>
          <p:cNvPr id="9" name="Segnaposto contenuto 2"/>
          <p:cNvSpPr txBox="1">
            <a:spLocks/>
          </p:cNvSpPr>
          <p:nvPr/>
        </p:nvSpPr>
        <p:spPr bwMode="auto">
          <a:xfrm>
            <a:off x="204843" y="3756225"/>
            <a:ext cx="4464496" cy="502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s-HN" sz="1400" dirty="0"/>
              <a:t>Bajo riesgo de RCF (medición de altura de fondo uterino)</a:t>
            </a:r>
            <a:endParaRPr lang="es-HN" altLang="en-US" sz="1400" i="0" dirty="0"/>
          </a:p>
        </p:txBody>
      </p:sp>
      <p:sp>
        <p:nvSpPr>
          <p:cNvPr id="10" name="Segnaposto contenuto 2"/>
          <p:cNvSpPr txBox="1">
            <a:spLocks/>
          </p:cNvSpPr>
          <p:nvPr/>
        </p:nvSpPr>
        <p:spPr bwMode="auto">
          <a:xfrm>
            <a:off x="168364" y="5240995"/>
            <a:ext cx="3547646" cy="502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s-HN" sz="1400" dirty="0"/>
              <a:t>Alto riesgo de RCF (ultrasonido serial)</a:t>
            </a:r>
            <a:r>
              <a:rPr lang="en-US" sz="1400" dirty="0"/>
              <a:t> </a:t>
            </a:r>
            <a:endParaRPr lang="en-US" altLang="en-US" sz="1400" i="0" dirty="0"/>
          </a:p>
        </p:txBody>
      </p:sp>
      <p:sp>
        <p:nvSpPr>
          <p:cNvPr id="2" name="Rectangle 1"/>
          <p:cNvSpPr/>
          <p:nvPr/>
        </p:nvSpPr>
        <p:spPr bwMode="auto">
          <a:xfrm>
            <a:off x="1996042" y="4346715"/>
            <a:ext cx="5220580" cy="399531"/>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2" name="Rectangle 11"/>
          <p:cNvSpPr/>
          <p:nvPr/>
        </p:nvSpPr>
        <p:spPr bwMode="auto">
          <a:xfrm>
            <a:off x="1961709" y="5897954"/>
            <a:ext cx="5220580" cy="399531"/>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cxnSp>
        <p:nvCxnSpPr>
          <p:cNvPr id="4" name="Straight Connector 3"/>
          <p:cNvCxnSpPr>
            <a:endCxn id="22" idx="0"/>
          </p:cNvCxnSpPr>
          <p:nvPr/>
        </p:nvCxnSpPr>
        <p:spPr bwMode="auto">
          <a:xfrm flipH="1">
            <a:off x="3200197" y="5621505"/>
            <a:ext cx="25647" cy="90659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a:endCxn id="5" idx="0"/>
          </p:cNvCxnSpPr>
          <p:nvPr/>
        </p:nvCxnSpPr>
        <p:spPr bwMode="auto">
          <a:xfrm flipH="1">
            <a:off x="2746152" y="4116815"/>
            <a:ext cx="25649" cy="88706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4932040" y="4116815"/>
            <a:ext cx="0" cy="88706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4932040" y="5589240"/>
            <a:ext cx="0" cy="96836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6516216" y="5661248"/>
            <a:ext cx="0" cy="90726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 name="TextBox 4"/>
          <p:cNvSpPr txBox="1"/>
          <p:nvPr/>
        </p:nvSpPr>
        <p:spPr>
          <a:xfrm>
            <a:off x="2467870" y="5003884"/>
            <a:ext cx="556563" cy="369332"/>
          </a:xfrm>
          <a:prstGeom prst="rect">
            <a:avLst/>
          </a:prstGeom>
          <a:noFill/>
        </p:spPr>
        <p:txBody>
          <a:bodyPr wrap="none" rtlCol="0">
            <a:spAutoFit/>
          </a:bodyPr>
          <a:lstStyle/>
          <a:p>
            <a:r>
              <a:rPr lang="en-US" dirty="0"/>
              <a:t>26s</a:t>
            </a:r>
          </a:p>
        </p:txBody>
      </p:sp>
      <p:sp>
        <p:nvSpPr>
          <p:cNvPr id="20" name="TextBox 19"/>
          <p:cNvSpPr txBox="1"/>
          <p:nvPr/>
        </p:nvSpPr>
        <p:spPr>
          <a:xfrm>
            <a:off x="4606332" y="6552512"/>
            <a:ext cx="556563" cy="369332"/>
          </a:xfrm>
          <a:prstGeom prst="rect">
            <a:avLst/>
          </a:prstGeom>
          <a:noFill/>
        </p:spPr>
        <p:txBody>
          <a:bodyPr wrap="none" rtlCol="0">
            <a:spAutoFit/>
          </a:bodyPr>
          <a:lstStyle/>
          <a:p>
            <a:r>
              <a:rPr lang="en-US" dirty="0"/>
              <a:t>32s</a:t>
            </a:r>
          </a:p>
        </p:txBody>
      </p:sp>
      <p:sp>
        <p:nvSpPr>
          <p:cNvPr id="21" name="TextBox 20"/>
          <p:cNvSpPr txBox="1"/>
          <p:nvPr/>
        </p:nvSpPr>
        <p:spPr>
          <a:xfrm>
            <a:off x="6212286" y="6528770"/>
            <a:ext cx="556563" cy="369332"/>
          </a:xfrm>
          <a:prstGeom prst="rect">
            <a:avLst/>
          </a:prstGeom>
          <a:noFill/>
        </p:spPr>
        <p:txBody>
          <a:bodyPr wrap="none" rtlCol="0">
            <a:spAutoFit/>
          </a:bodyPr>
          <a:lstStyle/>
          <a:p>
            <a:r>
              <a:rPr lang="en-US" dirty="0"/>
              <a:t>37s</a:t>
            </a:r>
          </a:p>
        </p:txBody>
      </p:sp>
      <p:sp>
        <p:nvSpPr>
          <p:cNvPr id="22" name="TextBox 21"/>
          <p:cNvSpPr txBox="1"/>
          <p:nvPr/>
        </p:nvSpPr>
        <p:spPr>
          <a:xfrm>
            <a:off x="2921915" y="6528104"/>
            <a:ext cx="556563" cy="369332"/>
          </a:xfrm>
          <a:prstGeom prst="rect">
            <a:avLst/>
          </a:prstGeom>
          <a:noFill/>
        </p:spPr>
        <p:txBody>
          <a:bodyPr wrap="none" rtlCol="0">
            <a:spAutoFit/>
          </a:bodyPr>
          <a:lstStyle/>
          <a:p>
            <a:r>
              <a:rPr lang="en-US" dirty="0"/>
              <a:t>28s</a:t>
            </a:r>
          </a:p>
        </p:txBody>
      </p:sp>
      <p:sp>
        <p:nvSpPr>
          <p:cNvPr id="23" name="TextBox 22"/>
          <p:cNvSpPr txBox="1"/>
          <p:nvPr/>
        </p:nvSpPr>
        <p:spPr>
          <a:xfrm>
            <a:off x="4619886" y="4990927"/>
            <a:ext cx="1184940" cy="369332"/>
          </a:xfrm>
          <a:prstGeom prst="rect">
            <a:avLst/>
          </a:prstGeom>
          <a:noFill/>
        </p:spPr>
        <p:txBody>
          <a:bodyPr wrap="none" rtlCol="0">
            <a:spAutoFit/>
          </a:bodyPr>
          <a:lstStyle/>
          <a:p>
            <a:r>
              <a:rPr lang="en-US" dirty="0"/>
              <a:t>32s </a:t>
            </a:r>
            <a:r>
              <a:rPr lang="mr-IN" dirty="0"/>
              <a:t>–</a:t>
            </a:r>
            <a:r>
              <a:rPr lang="en-US" dirty="0"/>
              <a:t> 34s</a:t>
            </a:r>
          </a:p>
        </p:txBody>
      </p:sp>
      <p:cxnSp>
        <p:nvCxnSpPr>
          <p:cNvPr id="24" name="Straight Connector 23"/>
          <p:cNvCxnSpPr/>
          <p:nvPr/>
        </p:nvCxnSpPr>
        <p:spPr bwMode="auto">
          <a:xfrm>
            <a:off x="5580112" y="4077072"/>
            <a:ext cx="0" cy="91385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 name="TextBox 31"/>
          <p:cNvSpPr txBox="1">
            <a:spLocks noChangeArrowheads="1"/>
          </p:cNvSpPr>
          <p:nvPr/>
        </p:nvSpPr>
        <p:spPr bwMode="auto">
          <a:xfrm>
            <a:off x="59237" y="2280645"/>
            <a:ext cx="914398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altLang="en-US" sz="2200" b="1" i="0" dirty="0"/>
              <a:t>Centro de estudio: </a:t>
            </a:r>
            <a:r>
              <a:rPr lang="es-HN" sz="1800" i="1" dirty="0"/>
              <a:t>Fetal </a:t>
            </a:r>
            <a:r>
              <a:rPr lang="es-HN" sz="1800" i="1" dirty="0" err="1"/>
              <a:t>i</a:t>
            </a:r>
            <a:r>
              <a:rPr lang="es-HN" sz="1800" dirty="0" err="1"/>
              <a:t>+</a:t>
            </a:r>
            <a:r>
              <a:rPr lang="es-HN" sz="1800" i="1" dirty="0" err="1"/>
              <a:t>D</a:t>
            </a:r>
            <a:r>
              <a:rPr lang="es-HN" sz="1800" i="1" dirty="0"/>
              <a:t> Centro de Investigaciones Materno-Fetal</a:t>
            </a:r>
            <a:r>
              <a:rPr lang="es-HN" sz="1800" dirty="0"/>
              <a:t>, Barcelona.</a:t>
            </a:r>
          </a:p>
        </p:txBody>
      </p:sp>
      <p:sp>
        <p:nvSpPr>
          <p:cNvPr id="27" name="Right Brace 26"/>
          <p:cNvSpPr/>
          <p:nvPr/>
        </p:nvSpPr>
        <p:spPr bwMode="auto">
          <a:xfrm>
            <a:off x="7287173" y="4559282"/>
            <a:ext cx="379714" cy="158417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29" name="TextBox 28"/>
          <p:cNvSpPr txBox="1"/>
          <p:nvPr/>
        </p:nvSpPr>
        <p:spPr>
          <a:xfrm>
            <a:off x="7650619" y="4688429"/>
            <a:ext cx="1493380" cy="1600438"/>
          </a:xfrm>
          <a:prstGeom prst="rect">
            <a:avLst/>
          </a:prstGeom>
          <a:noFill/>
        </p:spPr>
        <p:txBody>
          <a:bodyPr wrap="square" rtlCol="0">
            <a:spAutoFit/>
          </a:bodyPr>
          <a:lstStyle/>
          <a:p>
            <a:pPr algn="ctr"/>
            <a:r>
              <a:rPr lang="es-HN" sz="1400" dirty="0"/>
              <a:t>Si se diagnostica con RCF tardía durante el tamizaje, invitar a participar en el estudio</a:t>
            </a:r>
          </a:p>
        </p:txBody>
      </p:sp>
      <p:sp>
        <p:nvSpPr>
          <p:cNvPr id="26" name="TextBox 1"/>
          <p:cNvSpPr txBox="1">
            <a:spLocks noChangeArrowheads="1"/>
          </p:cNvSpPr>
          <p:nvPr/>
        </p:nvSpPr>
        <p:spPr bwMode="auto">
          <a:xfrm>
            <a:off x="0" y="1793256"/>
            <a:ext cx="90559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HN" altLang="en-US" sz="2800" b="1" i="0" dirty="0"/>
              <a:t>Métodos</a:t>
            </a:r>
          </a:p>
        </p:txBody>
      </p:sp>
    </p:spTree>
    <p:extLst>
      <p:ext uri="{BB962C8B-B14F-4D97-AF65-F5344CB8AC3E}">
        <p14:creationId xmlns:p14="http://schemas.microsoft.com/office/powerpoint/2010/main" val="739759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12" name="Rectangle 11"/>
          <p:cNvSpPr/>
          <p:nvPr/>
        </p:nvSpPr>
        <p:spPr bwMode="auto">
          <a:xfrm>
            <a:off x="936104" y="3107447"/>
            <a:ext cx="6768752" cy="399531"/>
          </a:xfrm>
          <a:prstGeom prst="rect">
            <a:avLst/>
          </a:prstGeom>
          <a:solidFill>
            <a:schemeClr val="bg1">
              <a:lumMod val="95000"/>
            </a:schemeClr>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FF0000"/>
              </a:solidFill>
              <a:effectLst/>
              <a:latin typeface="Arial" charset="0"/>
              <a:cs typeface="Arial" charset="0"/>
            </a:endParaRPr>
          </a:p>
        </p:txBody>
      </p:sp>
      <p:cxnSp>
        <p:nvCxnSpPr>
          <p:cNvPr id="4" name="Straight Connector 3"/>
          <p:cNvCxnSpPr/>
          <p:nvPr/>
        </p:nvCxnSpPr>
        <p:spPr bwMode="auto">
          <a:xfrm flipH="1">
            <a:off x="934964" y="3098465"/>
            <a:ext cx="1581" cy="1770695"/>
          </a:xfrm>
          <a:prstGeom prst="line">
            <a:avLst/>
          </a:prstGeom>
          <a:solidFill>
            <a:schemeClr val="accent1"/>
          </a:solidFill>
          <a:ln w="57150" cap="flat" cmpd="sng" algn="ctr">
            <a:solidFill>
              <a:schemeClr val="tx1"/>
            </a:solidFill>
            <a:prstDash val="dashDot"/>
            <a:round/>
            <a:headEnd type="none" w="med" len="med"/>
            <a:tailEnd type="none" w="med" len="med"/>
          </a:ln>
          <a:effectLst/>
        </p:spPr>
      </p:cxnSp>
      <p:cxnSp>
        <p:nvCxnSpPr>
          <p:cNvPr id="17" name="Straight Connector 16"/>
          <p:cNvCxnSpPr/>
          <p:nvPr/>
        </p:nvCxnSpPr>
        <p:spPr bwMode="auto">
          <a:xfrm>
            <a:off x="7703715" y="3116341"/>
            <a:ext cx="1141" cy="1761713"/>
          </a:xfrm>
          <a:prstGeom prst="line">
            <a:avLst/>
          </a:prstGeom>
          <a:solidFill>
            <a:schemeClr val="accent1"/>
          </a:solidFill>
          <a:ln w="57150" cap="flat" cmpd="sng" algn="ctr">
            <a:solidFill>
              <a:schemeClr val="tx1"/>
            </a:solidFill>
            <a:prstDash val="dashDot"/>
            <a:round/>
            <a:headEnd type="none" w="med" len="med"/>
            <a:tailEnd type="none" w="med" len="med"/>
          </a:ln>
          <a:effectLst/>
        </p:spPr>
      </p:cxnSp>
      <p:cxnSp>
        <p:nvCxnSpPr>
          <p:cNvPr id="18" name="Straight Connector 17"/>
          <p:cNvCxnSpPr/>
          <p:nvPr/>
        </p:nvCxnSpPr>
        <p:spPr bwMode="auto">
          <a:xfrm>
            <a:off x="2808312" y="3107447"/>
            <a:ext cx="0" cy="1257657"/>
          </a:xfrm>
          <a:prstGeom prst="line">
            <a:avLst/>
          </a:prstGeom>
          <a:solidFill>
            <a:schemeClr val="accent1"/>
          </a:solidFill>
          <a:ln w="38100" cap="flat" cmpd="sng" algn="ctr">
            <a:solidFill>
              <a:schemeClr val="tx1">
                <a:lumMod val="85000"/>
                <a:lumOff val="15000"/>
              </a:schemeClr>
            </a:solidFill>
            <a:prstDash val="solid"/>
            <a:round/>
            <a:headEnd type="none" w="med" len="med"/>
            <a:tailEnd type="none" w="med" len="med"/>
          </a:ln>
          <a:effectLst/>
        </p:spPr>
      </p:cxnSp>
      <p:sp>
        <p:nvSpPr>
          <p:cNvPr id="32" name="TextBox 31"/>
          <p:cNvSpPr txBox="1">
            <a:spLocks noChangeArrowheads="1"/>
          </p:cNvSpPr>
          <p:nvPr/>
        </p:nvSpPr>
        <p:spPr bwMode="auto">
          <a:xfrm>
            <a:off x="139298" y="1764794"/>
            <a:ext cx="85855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altLang="en-US" sz="2800" b="1" i="0" dirty="0"/>
              <a:t>Protocolo de seguimiento del estudio</a:t>
            </a:r>
            <a:endParaRPr lang="es-HN" sz="1800" dirty="0"/>
          </a:p>
        </p:txBody>
      </p:sp>
      <p:cxnSp>
        <p:nvCxnSpPr>
          <p:cNvPr id="27" name="Straight Connector 26"/>
          <p:cNvCxnSpPr/>
          <p:nvPr/>
        </p:nvCxnSpPr>
        <p:spPr bwMode="auto">
          <a:xfrm>
            <a:off x="4104456" y="3107447"/>
            <a:ext cx="0" cy="907265"/>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cxnSp>
        <p:nvCxnSpPr>
          <p:cNvPr id="29" name="Straight Connector 28"/>
          <p:cNvCxnSpPr/>
          <p:nvPr/>
        </p:nvCxnSpPr>
        <p:spPr bwMode="auto">
          <a:xfrm>
            <a:off x="5400600" y="3107447"/>
            <a:ext cx="0" cy="1257657"/>
          </a:xfrm>
          <a:prstGeom prst="line">
            <a:avLst/>
          </a:prstGeom>
          <a:solidFill>
            <a:schemeClr val="accent1"/>
          </a:solidFill>
          <a:ln w="38100" cap="flat" cmpd="sng" algn="ctr">
            <a:solidFill>
              <a:schemeClr val="tx1">
                <a:lumMod val="85000"/>
                <a:lumOff val="15000"/>
              </a:schemeClr>
            </a:solidFill>
            <a:prstDash val="solid"/>
            <a:round/>
            <a:headEnd type="none" w="med" len="med"/>
            <a:tailEnd type="none" w="med" len="med"/>
          </a:ln>
          <a:effectLst/>
        </p:spPr>
      </p:cxnSp>
      <p:cxnSp>
        <p:nvCxnSpPr>
          <p:cNvPr id="30" name="Straight Connector 29"/>
          <p:cNvCxnSpPr/>
          <p:nvPr/>
        </p:nvCxnSpPr>
        <p:spPr bwMode="auto">
          <a:xfrm>
            <a:off x="6552728" y="3111192"/>
            <a:ext cx="0" cy="907265"/>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cxnSp>
        <p:nvCxnSpPr>
          <p:cNvPr id="31" name="Straight Connector 30"/>
          <p:cNvCxnSpPr/>
          <p:nvPr/>
        </p:nvCxnSpPr>
        <p:spPr bwMode="auto">
          <a:xfrm>
            <a:off x="1728192" y="3101280"/>
            <a:ext cx="0" cy="907265"/>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sp>
        <p:nvSpPr>
          <p:cNvPr id="26" name="TextBox 25"/>
          <p:cNvSpPr txBox="1"/>
          <p:nvPr/>
        </p:nvSpPr>
        <p:spPr>
          <a:xfrm>
            <a:off x="107504" y="4981960"/>
            <a:ext cx="2393604" cy="1077218"/>
          </a:xfrm>
          <a:prstGeom prst="rect">
            <a:avLst/>
          </a:prstGeom>
          <a:noFill/>
        </p:spPr>
        <p:txBody>
          <a:bodyPr wrap="none" rtlCol="0">
            <a:spAutoFit/>
          </a:bodyPr>
          <a:lstStyle/>
          <a:p>
            <a:r>
              <a:rPr lang="es-HN" sz="1600" dirty="0"/>
              <a:t>Inscrito en estudio</a:t>
            </a:r>
          </a:p>
          <a:p>
            <a:r>
              <a:rPr lang="es-HN" sz="1600" dirty="0"/>
              <a:t>Sospecha RCF tardía</a:t>
            </a:r>
          </a:p>
          <a:p>
            <a:r>
              <a:rPr lang="es-HN" sz="1600" dirty="0"/>
              <a:t>(EFW &lt; 10</a:t>
            </a:r>
            <a:r>
              <a:rPr lang="es-HN" sz="1600" baseline="30000" dirty="0"/>
              <a:t>th</a:t>
            </a:r>
            <a:r>
              <a:rPr lang="es-HN" sz="1600" dirty="0"/>
              <a:t> percentil</a:t>
            </a:r>
          </a:p>
          <a:p>
            <a:r>
              <a:rPr lang="es-HN" sz="1600" dirty="0"/>
              <a:t>diagnosticado &gt; 32 </a:t>
            </a:r>
            <a:r>
              <a:rPr lang="es-HN" sz="1600" dirty="0" err="1"/>
              <a:t>sem</a:t>
            </a:r>
            <a:r>
              <a:rPr lang="es-HN" sz="1600" dirty="0"/>
              <a:t>)</a:t>
            </a:r>
          </a:p>
        </p:txBody>
      </p:sp>
      <p:sp>
        <p:nvSpPr>
          <p:cNvPr id="38" name="TextBox 37"/>
          <p:cNvSpPr txBox="1"/>
          <p:nvPr/>
        </p:nvSpPr>
        <p:spPr>
          <a:xfrm>
            <a:off x="6588224" y="4985881"/>
            <a:ext cx="2699792" cy="1569660"/>
          </a:xfrm>
          <a:prstGeom prst="rect">
            <a:avLst/>
          </a:prstGeom>
          <a:noFill/>
        </p:spPr>
        <p:txBody>
          <a:bodyPr wrap="square" rtlCol="0">
            <a:spAutoFit/>
          </a:bodyPr>
          <a:lstStyle/>
          <a:p>
            <a:r>
              <a:rPr lang="es-HN" sz="1600" dirty="0"/>
              <a:t>Inducción a las 37 semanas </a:t>
            </a:r>
            <a:br>
              <a:rPr lang="es-HN" sz="1600" dirty="0"/>
            </a:br>
            <a:r>
              <a:rPr lang="es-HN" sz="1600" dirty="0"/>
              <a:t>si  CPR (&lt; 5th) medidos dos veces (12 h aparte).</a:t>
            </a:r>
            <a:br>
              <a:rPr lang="es-HN" sz="1600" dirty="0"/>
            </a:br>
            <a:r>
              <a:rPr lang="es-HN" sz="1600" dirty="0"/>
              <a:t>Inducción a 40sem de lo contrario.</a:t>
            </a:r>
          </a:p>
          <a:p>
            <a:endParaRPr lang="en-US" sz="1600" dirty="0"/>
          </a:p>
        </p:txBody>
      </p:sp>
      <p:sp>
        <p:nvSpPr>
          <p:cNvPr id="47" name="TextBox 46"/>
          <p:cNvSpPr txBox="1"/>
          <p:nvPr/>
        </p:nvSpPr>
        <p:spPr>
          <a:xfrm>
            <a:off x="1286930" y="3912571"/>
            <a:ext cx="901209" cy="338554"/>
          </a:xfrm>
          <a:prstGeom prst="rect">
            <a:avLst/>
          </a:prstGeom>
          <a:noFill/>
        </p:spPr>
        <p:txBody>
          <a:bodyPr wrap="none" rtlCol="0">
            <a:spAutoFit/>
          </a:bodyPr>
          <a:lstStyle/>
          <a:p>
            <a:r>
              <a:rPr lang="en-US" sz="1600"/>
              <a:t>Doppler</a:t>
            </a:r>
            <a:endParaRPr lang="en-US" sz="1600" dirty="0"/>
          </a:p>
        </p:txBody>
      </p:sp>
      <p:sp>
        <p:nvSpPr>
          <p:cNvPr id="48" name="TextBox 47"/>
          <p:cNvSpPr txBox="1"/>
          <p:nvPr/>
        </p:nvSpPr>
        <p:spPr>
          <a:xfrm>
            <a:off x="3599960" y="3939477"/>
            <a:ext cx="901209" cy="338554"/>
          </a:xfrm>
          <a:prstGeom prst="rect">
            <a:avLst/>
          </a:prstGeom>
          <a:noFill/>
        </p:spPr>
        <p:txBody>
          <a:bodyPr wrap="none" rtlCol="0">
            <a:spAutoFit/>
          </a:bodyPr>
          <a:lstStyle/>
          <a:p>
            <a:r>
              <a:rPr lang="en-US" sz="1600"/>
              <a:t>Doppler</a:t>
            </a:r>
            <a:endParaRPr lang="en-US" sz="1600" dirty="0"/>
          </a:p>
        </p:txBody>
      </p:sp>
      <p:sp>
        <p:nvSpPr>
          <p:cNvPr id="49" name="TextBox 48"/>
          <p:cNvSpPr txBox="1"/>
          <p:nvPr/>
        </p:nvSpPr>
        <p:spPr>
          <a:xfrm>
            <a:off x="6027631" y="3939477"/>
            <a:ext cx="901209" cy="338554"/>
          </a:xfrm>
          <a:prstGeom prst="rect">
            <a:avLst/>
          </a:prstGeom>
          <a:noFill/>
        </p:spPr>
        <p:txBody>
          <a:bodyPr wrap="none" rtlCol="0">
            <a:spAutoFit/>
          </a:bodyPr>
          <a:lstStyle/>
          <a:p>
            <a:r>
              <a:rPr lang="en-US" sz="1600"/>
              <a:t>Doppler</a:t>
            </a:r>
            <a:endParaRPr lang="en-US" sz="1600" dirty="0"/>
          </a:p>
        </p:txBody>
      </p:sp>
      <p:sp>
        <p:nvSpPr>
          <p:cNvPr id="50" name="TextBox 49"/>
          <p:cNvSpPr txBox="1"/>
          <p:nvPr/>
        </p:nvSpPr>
        <p:spPr>
          <a:xfrm>
            <a:off x="2300337" y="4394467"/>
            <a:ext cx="901209" cy="584775"/>
          </a:xfrm>
          <a:prstGeom prst="rect">
            <a:avLst/>
          </a:prstGeom>
          <a:noFill/>
        </p:spPr>
        <p:txBody>
          <a:bodyPr wrap="none" rtlCol="0">
            <a:spAutoFit/>
          </a:bodyPr>
          <a:lstStyle/>
          <a:p>
            <a:r>
              <a:rPr lang="en-US" sz="1600"/>
              <a:t>EFW &amp;</a:t>
            </a:r>
            <a:br>
              <a:rPr lang="en-US" sz="1600"/>
            </a:br>
            <a:r>
              <a:rPr lang="en-US" sz="1600"/>
              <a:t>Doppler</a:t>
            </a:r>
            <a:endParaRPr lang="en-US" sz="1600" dirty="0"/>
          </a:p>
        </p:txBody>
      </p:sp>
      <p:sp>
        <p:nvSpPr>
          <p:cNvPr id="51" name="TextBox 50"/>
          <p:cNvSpPr txBox="1"/>
          <p:nvPr/>
        </p:nvSpPr>
        <p:spPr>
          <a:xfrm>
            <a:off x="4939806" y="4330692"/>
            <a:ext cx="901209" cy="584775"/>
          </a:xfrm>
          <a:prstGeom prst="rect">
            <a:avLst/>
          </a:prstGeom>
          <a:noFill/>
        </p:spPr>
        <p:txBody>
          <a:bodyPr wrap="none" rtlCol="0">
            <a:spAutoFit/>
          </a:bodyPr>
          <a:lstStyle/>
          <a:p>
            <a:r>
              <a:rPr lang="en-US" sz="1600"/>
              <a:t>EFW &amp;</a:t>
            </a:r>
            <a:br>
              <a:rPr lang="en-US" sz="1600"/>
            </a:br>
            <a:r>
              <a:rPr lang="en-US" sz="1600"/>
              <a:t>Doppler</a:t>
            </a:r>
            <a:endParaRPr lang="en-US" sz="1600" dirty="0"/>
          </a:p>
        </p:txBody>
      </p:sp>
      <p:sp>
        <p:nvSpPr>
          <p:cNvPr id="44" name="Left Brace 43"/>
          <p:cNvSpPr/>
          <p:nvPr/>
        </p:nvSpPr>
        <p:spPr bwMode="auto">
          <a:xfrm rot="5400000">
            <a:off x="2070317" y="2344622"/>
            <a:ext cx="389802" cy="108618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54" name="Left Brace 53"/>
          <p:cNvSpPr/>
          <p:nvPr/>
        </p:nvSpPr>
        <p:spPr bwMode="auto">
          <a:xfrm rot="5400000">
            <a:off x="3911719" y="1618568"/>
            <a:ext cx="402217" cy="2575543"/>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55" name="TextBox 54"/>
          <p:cNvSpPr txBox="1"/>
          <p:nvPr/>
        </p:nvSpPr>
        <p:spPr>
          <a:xfrm>
            <a:off x="1807400" y="2348551"/>
            <a:ext cx="1085554" cy="338554"/>
          </a:xfrm>
          <a:prstGeom prst="rect">
            <a:avLst/>
          </a:prstGeom>
          <a:noFill/>
        </p:spPr>
        <p:txBody>
          <a:bodyPr wrap="none" rtlCol="0">
            <a:spAutoFit/>
          </a:bodyPr>
          <a:lstStyle/>
          <a:p>
            <a:r>
              <a:rPr lang="en-US" sz="1600" dirty="0"/>
              <a:t>1 </a:t>
            </a:r>
            <a:r>
              <a:rPr lang="en-US" sz="1600" dirty="0" err="1"/>
              <a:t>semana</a:t>
            </a:r>
            <a:endParaRPr lang="en-US" sz="1600" dirty="0"/>
          </a:p>
        </p:txBody>
      </p:sp>
      <p:sp>
        <p:nvSpPr>
          <p:cNvPr id="56" name="TextBox 55"/>
          <p:cNvSpPr txBox="1"/>
          <p:nvPr/>
        </p:nvSpPr>
        <p:spPr>
          <a:xfrm>
            <a:off x="3581571" y="2365573"/>
            <a:ext cx="1085554" cy="338554"/>
          </a:xfrm>
          <a:prstGeom prst="rect">
            <a:avLst/>
          </a:prstGeom>
          <a:noFill/>
        </p:spPr>
        <p:txBody>
          <a:bodyPr wrap="none" rtlCol="0">
            <a:spAutoFit/>
          </a:bodyPr>
          <a:lstStyle/>
          <a:p>
            <a:r>
              <a:rPr lang="en-US" sz="1600" dirty="0"/>
              <a:t>2 </a:t>
            </a:r>
            <a:r>
              <a:rPr lang="en-US" sz="1600" dirty="0" err="1"/>
              <a:t>semana</a:t>
            </a:r>
            <a:endParaRPr lang="en-US" sz="1600" dirty="0"/>
          </a:p>
        </p:txBody>
      </p:sp>
      <p:cxnSp>
        <p:nvCxnSpPr>
          <p:cNvPr id="62" name="Straight Connector 61"/>
          <p:cNvCxnSpPr/>
          <p:nvPr/>
        </p:nvCxnSpPr>
        <p:spPr bwMode="auto">
          <a:xfrm>
            <a:off x="3001213" y="5367437"/>
            <a:ext cx="540060" cy="0"/>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cxnSp>
        <p:nvCxnSpPr>
          <p:cNvPr id="66" name="Straight Connector 65"/>
          <p:cNvCxnSpPr/>
          <p:nvPr/>
        </p:nvCxnSpPr>
        <p:spPr bwMode="auto">
          <a:xfrm>
            <a:off x="3001213" y="5725643"/>
            <a:ext cx="540060" cy="0"/>
          </a:xfrm>
          <a:prstGeom prst="line">
            <a:avLst/>
          </a:prstGeom>
          <a:solidFill>
            <a:schemeClr val="accent1"/>
          </a:solidFill>
          <a:ln w="38100" cap="flat" cmpd="sng" algn="ctr">
            <a:solidFill>
              <a:schemeClr val="tx1">
                <a:lumMod val="85000"/>
                <a:lumOff val="15000"/>
              </a:schemeClr>
            </a:solidFill>
            <a:prstDash val="solid"/>
            <a:round/>
            <a:headEnd type="none" w="med" len="med"/>
            <a:tailEnd type="none" w="med" len="med"/>
          </a:ln>
          <a:effectLst/>
        </p:spPr>
      </p:cxnSp>
      <p:sp>
        <p:nvSpPr>
          <p:cNvPr id="67" name="TextBox 66"/>
          <p:cNvSpPr txBox="1"/>
          <p:nvPr/>
        </p:nvSpPr>
        <p:spPr>
          <a:xfrm>
            <a:off x="3564773" y="5198160"/>
            <a:ext cx="2305439" cy="338554"/>
          </a:xfrm>
          <a:prstGeom prst="rect">
            <a:avLst/>
          </a:prstGeom>
          <a:noFill/>
        </p:spPr>
        <p:txBody>
          <a:bodyPr wrap="none" rtlCol="0">
            <a:spAutoFit/>
          </a:bodyPr>
          <a:lstStyle/>
          <a:p>
            <a:r>
              <a:rPr lang="en-US" sz="1600" dirty="0"/>
              <a:t>Doppler </a:t>
            </a:r>
            <a:r>
              <a:rPr lang="en-GB" sz="1600" dirty="0"/>
              <a:t>/</a:t>
            </a:r>
            <a:r>
              <a:rPr lang="en-US" sz="1600" dirty="0"/>
              <a:t> </a:t>
            </a:r>
            <a:r>
              <a:rPr lang="en-US" sz="1600" dirty="0" err="1"/>
              <a:t>cada</a:t>
            </a:r>
            <a:r>
              <a:rPr lang="en-US" sz="1600" dirty="0"/>
              <a:t> </a:t>
            </a:r>
            <a:r>
              <a:rPr lang="en-US" sz="1600" dirty="0" err="1"/>
              <a:t>semana</a:t>
            </a:r>
            <a:endParaRPr lang="en-US" sz="1600" dirty="0"/>
          </a:p>
        </p:txBody>
      </p:sp>
      <p:sp>
        <p:nvSpPr>
          <p:cNvPr id="68" name="TextBox 67"/>
          <p:cNvSpPr txBox="1"/>
          <p:nvPr/>
        </p:nvSpPr>
        <p:spPr>
          <a:xfrm>
            <a:off x="3575984" y="5556366"/>
            <a:ext cx="2302233" cy="338554"/>
          </a:xfrm>
          <a:prstGeom prst="rect">
            <a:avLst/>
          </a:prstGeom>
          <a:noFill/>
        </p:spPr>
        <p:txBody>
          <a:bodyPr wrap="none" rtlCol="0">
            <a:spAutoFit/>
          </a:bodyPr>
          <a:lstStyle/>
          <a:p>
            <a:r>
              <a:rPr lang="en-US" sz="1600" dirty="0"/>
              <a:t>EFW </a:t>
            </a:r>
            <a:r>
              <a:rPr lang="en-GB" sz="1600" dirty="0"/>
              <a:t>/</a:t>
            </a:r>
            <a:r>
              <a:rPr lang="en-US" sz="1600" dirty="0"/>
              <a:t> </a:t>
            </a:r>
            <a:r>
              <a:rPr lang="en-US" sz="1600" dirty="0" err="1"/>
              <a:t>cada</a:t>
            </a:r>
            <a:r>
              <a:rPr lang="en-US" sz="1600" dirty="0"/>
              <a:t> 2 </a:t>
            </a:r>
            <a:r>
              <a:rPr lang="en-US" sz="1600" dirty="0" err="1"/>
              <a:t>semanas</a:t>
            </a:r>
            <a:endParaRPr lang="en-US" sz="1600" dirty="0"/>
          </a:p>
        </p:txBody>
      </p:sp>
      <p:sp>
        <p:nvSpPr>
          <p:cNvPr id="63" name="Rectangle 62"/>
          <p:cNvSpPr/>
          <p:nvPr/>
        </p:nvSpPr>
        <p:spPr bwMode="auto">
          <a:xfrm>
            <a:off x="2699792" y="5157192"/>
            <a:ext cx="3304619" cy="815515"/>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72" name="Rectangle 71"/>
          <p:cNvSpPr/>
          <p:nvPr/>
        </p:nvSpPr>
        <p:spPr bwMode="auto">
          <a:xfrm>
            <a:off x="107504" y="4948418"/>
            <a:ext cx="2231193" cy="1273453"/>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73" name="Rectangle 72"/>
          <p:cNvSpPr/>
          <p:nvPr/>
        </p:nvSpPr>
        <p:spPr bwMode="auto">
          <a:xfrm>
            <a:off x="6537601" y="5006636"/>
            <a:ext cx="2606398" cy="1215235"/>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5353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2" name="TextBox 31"/>
          <p:cNvSpPr txBox="1">
            <a:spLocks noChangeArrowheads="1"/>
          </p:cNvSpPr>
          <p:nvPr/>
        </p:nvSpPr>
        <p:spPr bwMode="auto">
          <a:xfrm>
            <a:off x="139298" y="1825660"/>
            <a:ext cx="85855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sz="2800" b="1" dirty="0"/>
              <a:t>Resultados medidos</a:t>
            </a:r>
            <a:endParaRPr lang="es-HN" sz="1800" dirty="0"/>
          </a:p>
        </p:txBody>
      </p:sp>
      <p:sp>
        <p:nvSpPr>
          <p:cNvPr id="28" name="TextBox 27"/>
          <p:cNvSpPr txBox="1">
            <a:spLocks noChangeArrowheads="1"/>
          </p:cNvSpPr>
          <p:nvPr/>
        </p:nvSpPr>
        <p:spPr bwMode="auto">
          <a:xfrm>
            <a:off x="139298" y="2744076"/>
            <a:ext cx="4292796"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sz="2400" b="1" dirty="0"/>
              <a:t>Resultado perinatal adverso </a:t>
            </a:r>
            <a:br>
              <a:rPr lang="es-HN" sz="2400" b="1" dirty="0"/>
            </a:br>
            <a:r>
              <a:rPr lang="es-HN" sz="2400" b="1" dirty="0"/>
              <a:t>(Primario)</a:t>
            </a:r>
          </a:p>
          <a:p>
            <a:pPr algn="ctr" eaLnBrk="1" hangingPunct="1">
              <a:spcBef>
                <a:spcPct val="0"/>
              </a:spcBef>
              <a:buNone/>
            </a:pPr>
            <a:endParaRPr lang="en-GB" sz="2400" b="1" dirty="0"/>
          </a:p>
          <a:p>
            <a:pPr marL="285750" indent="-285750" eaLnBrk="1" hangingPunct="1">
              <a:spcBef>
                <a:spcPct val="0"/>
              </a:spcBef>
            </a:pPr>
            <a:r>
              <a:rPr lang="es-HN" sz="1600" dirty="0"/>
              <a:t>Estatus fetal no-tranquilizador que requiere cesárea de emergencia. </a:t>
            </a:r>
          </a:p>
          <a:p>
            <a:pPr marL="285750" indent="-285750" eaLnBrk="1" hangingPunct="1">
              <a:spcBef>
                <a:spcPct val="0"/>
              </a:spcBef>
            </a:pPr>
            <a:r>
              <a:rPr lang="en-GB" sz="1600" dirty="0"/>
              <a:t>Apgar a los 5 min score &lt;</a:t>
            </a:r>
            <a:r>
              <a:rPr lang="en-US" sz="1600" dirty="0"/>
              <a:t> </a:t>
            </a:r>
            <a:r>
              <a:rPr lang="en-GB" sz="1600" dirty="0"/>
              <a:t>7 o acidosis </a:t>
            </a:r>
            <a:r>
              <a:rPr lang="es-HN" sz="1600" dirty="0"/>
              <a:t>metabólica neonatal al nacer (definida como presencia</a:t>
            </a:r>
            <a:r>
              <a:rPr lang="en-GB" sz="1600" dirty="0"/>
              <a:t> de pH ≤</a:t>
            </a:r>
            <a:r>
              <a:rPr lang="en-US" sz="1600" dirty="0"/>
              <a:t> </a:t>
            </a:r>
            <a:r>
              <a:rPr lang="en-GB" sz="1600" dirty="0"/>
              <a:t>7.10 y </a:t>
            </a:r>
            <a:r>
              <a:rPr lang="es-HN" sz="1600" dirty="0"/>
              <a:t>exceso de base</a:t>
            </a:r>
            <a:r>
              <a:rPr lang="en-GB" sz="1600" dirty="0"/>
              <a:t> &gt;</a:t>
            </a:r>
            <a:r>
              <a:rPr lang="en-US" sz="1600" dirty="0"/>
              <a:t> </a:t>
            </a:r>
            <a:r>
              <a:rPr lang="en-GB" sz="1600" dirty="0"/>
              <a:t>12 </a:t>
            </a:r>
            <a:r>
              <a:rPr lang="en-GB" sz="1600" dirty="0" err="1"/>
              <a:t>mEq</a:t>
            </a:r>
            <a:r>
              <a:rPr lang="en-GB" sz="1600" dirty="0"/>
              <a:t>/L </a:t>
            </a:r>
            <a:r>
              <a:rPr lang="es-HN" sz="1600" dirty="0"/>
              <a:t>al nacer</a:t>
            </a:r>
            <a:r>
              <a:rPr lang="en-GB" sz="1600" dirty="0"/>
              <a:t>).</a:t>
            </a:r>
            <a:endParaRPr lang="es-HN" sz="1600" dirty="0"/>
          </a:p>
          <a:p>
            <a:pPr marL="285750" indent="-285750" eaLnBrk="1" hangingPunct="1">
              <a:spcBef>
                <a:spcPct val="0"/>
              </a:spcBef>
            </a:pPr>
            <a:r>
              <a:rPr lang="es-HN" sz="1600" dirty="0"/>
              <a:t>Necesidad de admisión a unidad de cuidados intensivos neonatales.  </a:t>
            </a:r>
          </a:p>
          <a:p>
            <a:pPr marL="285750" indent="-285750" eaLnBrk="1" hangingPunct="1">
              <a:spcBef>
                <a:spcPct val="0"/>
              </a:spcBef>
            </a:pPr>
            <a:r>
              <a:rPr lang="es-HN" sz="1600" dirty="0"/>
              <a:t>Muerte perinatal. </a:t>
            </a:r>
          </a:p>
          <a:p>
            <a:pPr algn="ctr" eaLnBrk="1" hangingPunct="1">
              <a:spcBef>
                <a:spcPct val="0"/>
              </a:spcBef>
              <a:buNone/>
            </a:pPr>
            <a:endParaRPr lang="en-GB" sz="1600" dirty="0"/>
          </a:p>
        </p:txBody>
      </p:sp>
      <p:sp>
        <p:nvSpPr>
          <p:cNvPr id="33" name="TextBox 32"/>
          <p:cNvSpPr txBox="1">
            <a:spLocks noChangeArrowheads="1"/>
          </p:cNvSpPr>
          <p:nvPr/>
        </p:nvSpPr>
        <p:spPr bwMode="auto">
          <a:xfrm>
            <a:off x="4644008" y="2743250"/>
            <a:ext cx="4392488" cy="43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sz="2400" b="1" dirty="0"/>
              <a:t>Resultado neonatal adverso (Auxiliar)</a:t>
            </a:r>
          </a:p>
          <a:p>
            <a:pPr algn="ctr" eaLnBrk="1" hangingPunct="1">
              <a:spcBef>
                <a:spcPct val="0"/>
              </a:spcBef>
              <a:buNone/>
            </a:pPr>
            <a:endParaRPr lang="en-GB" sz="2400" b="1" dirty="0"/>
          </a:p>
          <a:p>
            <a:r>
              <a:rPr lang="es-HN" sz="1600" dirty="0"/>
              <a:t> Unidad de cuidados intensivos neonatales por hipoglicemia neonatal (definido como nivel de glucosa plasmática</a:t>
            </a:r>
            <a:r>
              <a:rPr lang="en-GB" sz="1600" dirty="0"/>
              <a:t> &lt;</a:t>
            </a:r>
            <a:r>
              <a:rPr lang="en-US" sz="1600" dirty="0"/>
              <a:t> </a:t>
            </a:r>
            <a:r>
              <a:rPr lang="en-GB" sz="1600" dirty="0"/>
              <a:t>30 mg/dL</a:t>
            </a:r>
            <a:r>
              <a:rPr lang="es-HN" sz="1600" dirty="0"/>
              <a:t> en las primeras 24hr postparto</a:t>
            </a:r>
            <a:r>
              <a:rPr lang="en-GB" sz="1600" dirty="0"/>
              <a:t>).</a:t>
            </a:r>
          </a:p>
          <a:p>
            <a:r>
              <a:rPr lang="es-HN" sz="1600" dirty="0"/>
              <a:t> Hiperbilirrubinemia neonatal (definida como concentración sérica pico</a:t>
            </a:r>
            <a:r>
              <a:rPr lang="en-GB" sz="1600" dirty="0"/>
              <a:t> &gt;</a:t>
            </a:r>
            <a:r>
              <a:rPr lang="en-US" sz="1600" dirty="0"/>
              <a:t> </a:t>
            </a:r>
            <a:r>
              <a:rPr lang="en-GB" sz="1600" dirty="0"/>
              <a:t>95</a:t>
            </a:r>
            <a:r>
              <a:rPr lang="en-GB" sz="1600" baseline="30000" dirty="0"/>
              <a:t>th</a:t>
            </a:r>
            <a:r>
              <a:rPr lang="en-GB" sz="1600" dirty="0"/>
              <a:t> </a:t>
            </a:r>
            <a:r>
              <a:rPr lang="es-HN" sz="1600" dirty="0"/>
              <a:t>percentil</a:t>
            </a:r>
            <a:r>
              <a:rPr lang="en-GB" sz="1600" dirty="0"/>
              <a:t>).</a:t>
            </a:r>
          </a:p>
          <a:p>
            <a:r>
              <a:rPr lang="en-GB" sz="1600" dirty="0"/>
              <a:t> </a:t>
            </a:r>
            <a:r>
              <a:rPr lang="es-HN" sz="1600" dirty="0"/>
              <a:t>Taquipnea transitoria (definida como la aparición de taquipnea (&gt; 60/min) dentro de las 6 </a:t>
            </a:r>
            <a:r>
              <a:rPr lang="es-HN" sz="1600" dirty="0" err="1"/>
              <a:t>hr</a:t>
            </a:r>
            <a:r>
              <a:rPr lang="es-HN" sz="1600" dirty="0"/>
              <a:t> después de parto con cualquiera de los siguientes: quejido espiratorio, aleteo </a:t>
            </a:r>
            <a:r>
              <a:rPr lang="es-HN" sz="1600"/>
              <a:t>nasal o </a:t>
            </a:r>
            <a:r>
              <a:rPr lang="es-HN" sz="1600" dirty="0"/>
              <a:t>retracción intercostal). </a:t>
            </a:r>
          </a:p>
          <a:p>
            <a:pPr algn="ctr" eaLnBrk="1" hangingPunct="1">
              <a:spcBef>
                <a:spcPct val="0"/>
              </a:spcBef>
              <a:buNone/>
            </a:pPr>
            <a:endParaRPr lang="en-GB" sz="1600" dirty="0"/>
          </a:p>
        </p:txBody>
      </p:sp>
    </p:spTree>
    <p:extLst>
      <p:ext uri="{BB962C8B-B14F-4D97-AF65-F5344CB8AC3E}">
        <p14:creationId xmlns:p14="http://schemas.microsoft.com/office/powerpoint/2010/main" val="44879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graphicFrame>
        <p:nvGraphicFramePr>
          <p:cNvPr id="10" name="Chart 9"/>
          <p:cNvGraphicFramePr/>
          <p:nvPr>
            <p:extLst>
              <p:ext uri="{D42A27DB-BD31-4B8C-83A1-F6EECF244321}">
                <p14:modId xmlns:p14="http://schemas.microsoft.com/office/powerpoint/2010/main" val="2745988039"/>
              </p:ext>
            </p:extLst>
          </p:nvPr>
        </p:nvGraphicFramePr>
        <p:xfrm>
          <a:off x="2875527" y="2204864"/>
          <a:ext cx="2632685" cy="381642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p:cNvGraphicFramePr/>
          <p:nvPr>
            <p:extLst>
              <p:ext uri="{D42A27DB-BD31-4B8C-83A1-F6EECF244321}">
                <p14:modId xmlns:p14="http://schemas.microsoft.com/office/powerpoint/2010/main" val="3126173012"/>
              </p:ext>
            </p:extLst>
          </p:nvPr>
        </p:nvGraphicFramePr>
        <p:xfrm>
          <a:off x="5833884" y="1988840"/>
          <a:ext cx="3490644" cy="472514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4" name="Chart 23"/>
          <p:cNvGraphicFramePr/>
          <p:nvPr>
            <p:extLst>
              <p:ext uri="{D42A27DB-BD31-4B8C-83A1-F6EECF244321}">
                <p14:modId xmlns:p14="http://schemas.microsoft.com/office/powerpoint/2010/main" val="1926357842"/>
              </p:ext>
            </p:extLst>
          </p:nvPr>
        </p:nvGraphicFramePr>
        <p:xfrm>
          <a:off x="-352413" y="1837603"/>
          <a:ext cx="3943597" cy="4896544"/>
        </p:xfrm>
        <a:graphic>
          <a:graphicData uri="http://schemas.openxmlformats.org/drawingml/2006/chart">
            <c:chart xmlns:c="http://schemas.openxmlformats.org/drawingml/2006/chart" xmlns:r="http://schemas.openxmlformats.org/officeDocument/2006/relationships" r:id="rId7"/>
          </a:graphicData>
        </a:graphic>
      </p:graphicFrame>
      <p:sp>
        <p:nvSpPr>
          <p:cNvPr id="36" name="TextBox 35"/>
          <p:cNvSpPr txBox="1">
            <a:spLocks noChangeArrowheads="1"/>
          </p:cNvSpPr>
          <p:nvPr/>
        </p:nvSpPr>
        <p:spPr bwMode="auto">
          <a:xfrm>
            <a:off x="2843808" y="1653678"/>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s-HN" sz="2800" b="1" dirty="0"/>
              <a:t>Resultados</a:t>
            </a:r>
            <a:endParaRPr lang="es-HN" sz="1800" dirty="0"/>
          </a:p>
        </p:txBody>
      </p:sp>
      <p:sp>
        <p:nvSpPr>
          <p:cNvPr id="2" name="Left Brace 1">
            <a:extLst>
              <a:ext uri="{FF2B5EF4-FFF2-40B4-BE49-F238E27FC236}">
                <a16:creationId xmlns:a16="http://schemas.microsoft.com/office/drawing/2014/main" id="{A986807F-D734-3449-91D9-AF2347D4C355}"/>
              </a:ext>
            </a:extLst>
          </p:cNvPr>
          <p:cNvSpPr/>
          <p:nvPr/>
        </p:nvSpPr>
        <p:spPr bwMode="auto">
          <a:xfrm>
            <a:off x="5292080" y="2132856"/>
            <a:ext cx="576064" cy="4443204"/>
          </a:xfrm>
          <a:prstGeom prst="leftBrace">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974251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s-HN" sz="1400" b="1" kern="0" dirty="0">
                <a:solidFill>
                  <a:schemeClr val="bg1"/>
                </a:solidFill>
                <a:latin typeface="Arial"/>
              </a:rPr>
              <a:t>Evaluación de crecimiento longitudinal para predicción de resultados perinatales adversos en fetos con sospecha de ser pequeños para edad gestacional</a:t>
            </a:r>
          </a:p>
          <a:p>
            <a:pPr algn="ctr" eaLnBrk="1" fontAlgn="auto" hangingPunct="1">
              <a:spcBef>
                <a:spcPts val="0"/>
              </a:spcBef>
              <a:spcAft>
                <a:spcPts val="0"/>
              </a:spcAft>
              <a:defRPr/>
            </a:pPr>
            <a:r>
              <a:rPr lang="pt-BR" sz="1400" i="1" dirty="0" err="1">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2279530" y="1700808"/>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err="1"/>
              <a:t>Resultados</a:t>
            </a:r>
            <a:endParaRPr lang="en-GB" sz="1800" dirty="0"/>
          </a:p>
        </p:txBody>
      </p:sp>
      <p:sp>
        <p:nvSpPr>
          <p:cNvPr id="14" name="TextBox 13"/>
          <p:cNvSpPr txBox="1"/>
          <p:nvPr/>
        </p:nvSpPr>
        <p:spPr>
          <a:xfrm>
            <a:off x="6579350" y="2246454"/>
            <a:ext cx="2564648" cy="4524315"/>
          </a:xfrm>
          <a:prstGeom prst="rect">
            <a:avLst/>
          </a:prstGeom>
          <a:noFill/>
        </p:spPr>
        <p:txBody>
          <a:bodyPr wrap="square" rtlCol="0">
            <a:spAutoFit/>
          </a:bodyPr>
          <a:lstStyle/>
          <a:p>
            <a:r>
              <a:rPr lang="es-HN" dirty="0"/>
              <a:t>Diferencias significativamente estadísticas entre los grupos de estudio:</a:t>
            </a:r>
          </a:p>
          <a:p>
            <a:endParaRPr lang="en-US" sz="800" dirty="0"/>
          </a:p>
          <a:p>
            <a:pPr marL="285750" indent="-285750">
              <a:buFontTx/>
              <a:buChar char="-"/>
            </a:pPr>
            <a:r>
              <a:rPr lang="es-HN" sz="1600" dirty="0"/>
              <a:t>EG al parto.</a:t>
            </a:r>
          </a:p>
          <a:p>
            <a:pPr marL="285750" indent="-285750">
              <a:buFontTx/>
              <a:buChar char="-"/>
            </a:pPr>
            <a:r>
              <a:rPr lang="es-HN" sz="1600" i="1" dirty="0"/>
              <a:t>z</a:t>
            </a:r>
            <a:r>
              <a:rPr lang="es-HN" sz="1600" dirty="0"/>
              <a:t>-score EFW al diagnostico.</a:t>
            </a:r>
          </a:p>
          <a:p>
            <a:pPr marL="285750" indent="-285750">
              <a:buFontTx/>
              <a:buChar char="-"/>
            </a:pPr>
            <a:r>
              <a:rPr lang="es-HN" sz="1600" i="1" dirty="0"/>
              <a:t>z</a:t>
            </a:r>
            <a:r>
              <a:rPr lang="es-HN" sz="1600" dirty="0"/>
              <a:t>-score EFW en ultimo ultrasonido.</a:t>
            </a:r>
          </a:p>
          <a:p>
            <a:pPr marL="285750" indent="-285750">
              <a:buFontTx/>
              <a:buChar char="-"/>
            </a:pPr>
            <a:r>
              <a:rPr lang="es-HN" sz="1600" dirty="0"/>
              <a:t>PI </a:t>
            </a:r>
            <a:r>
              <a:rPr lang="es-HN" sz="1600" i="1" dirty="0"/>
              <a:t>z</a:t>
            </a:r>
            <a:r>
              <a:rPr lang="es-HN" sz="1600" dirty="0"/>
              <a:t>-scores arteria uterina, umbilical y cerebral media.</a:t>
            </a:r>
          </a:p>
          <a:p>
            <a:pPr marL="285750" indent="-285750">
              <a:buFontTx/>
              <a:buChar char="-"/>
            </a:pPr>
            <a:r>
              <a:rPr lang="es-HN" sz="1600" i="1" dirty="0"/>
              <a:t>z</a:t>
            </a:r>
            <a:r>
              <a:rPr lang="es-HN" sz="1600" dirty="0"/>
              <a:t>-score CPR.</a:t>
            </a:r>
          </a:p>
          <a:p>
            <a:pPr marL="285750" indent="-285750">
              <a:buFontTx/>
              <a:buChar char="-"/>
            </a:pPr>
            <a:r>
              <a:rPr lang="es-HN" sz="1600" i="1" dirty="0"/>
              <a:t>z</a:t>
            </a:r>
            <a:r>
              <a:rPr lang="es-HN" sz="1600" dirty="0"/>
              <a:t>-velocidad de EFW en el percentil mas bajo.</a:t>
            </a:r>
          </a:p>
          <a:p>
            <a:pPr marL="285750" indent="-285750">
              <a:buFontTx/>
              <a:buChar char="-"/>
            </a:pPr>
            <a:r>
              <a:rPr lang="es-HN" sz="1600" dirty="0"/>
              <a:t>Incidencia RCF y SGA</a:t>
            </a:r>
            <a:r>
              <a:rPr lang="en-US" sz="1600" dirty="0"/>
              <a:t>.</a:t>
            </a:r>
          </a:p>
        </p:txBody>
      </p:sp>
      <p:sp>
        <p:nvSpPr>
          <p:cNvPr id="18" name="Rectangle 17"/>
          <p:cNvSpPr/>
          <p:nvPr/>
        </p:nvSpPr>
        <p:spPr bwMode="auto">
          <a:xfrm>
            <a:off x="1043608" y="3212976"/>
            <a:ext cx="14401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9" name="Rectangle 18"/>
          <p:cNvSpPr/>
          <p:nvPr/>
        </p:nvSpPr>
        <p:spPr bwMode="auto">
          <a:xfrm>
            <a:off x="395536" y="3068960"/>
            <a:ext cx="72008" cy="14401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pic>
        <p:nvPicPr>
          <p:cNvPr id="4" name="Picture 3"/>
          <p:cNvPicPr>
            <a:picLocks noChangeAspect="1"/>
          </p:cNvPicPr>
          <p:nvPr/>
        </p:nvPicPr>
        <p:blipFill>
          <a:blip r:embed="rId5"/>
          <a:stretch>
            <a:fillRect/>
          </a:stretch>
        </p:blipFill>
        <p:spPr>
          <a:xfrm>
            <a:off x="103969" y="2392467"/>
            <a:ext cx="6475381" cy="3867802"/>
          </a:xfrm>
          <a:prstGeom prst="rect">
            <a:avLst/>
          </a:prstGeom>
        </p:spPr>
      </p:pic>
    </p:spTree>
    <p:extLst>
      <p:ext uri="{BB962C8B-B14F-4D97-AF65-F5344CB8AC3E}">
        <p14:creationId xmlns:p14="http://schemas.microsoft.com/office/powerpoint/2010/main" val="944857060"/>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18795</TotalTime>
  <Words>1409</Words>
  <Application>Microsoft Office PowerPoint</Application>
  <PresentationFormat>On-screen Show (4:3)</PresentationFormat>
  <Paragraphs>179</Paragraphs>
  <Slides>15</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MS PGothic</vt:lpstr>
      <vt:lpstr>Arial</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Asma Khalil</dc:creator>
  <cp:lastModifiedBy>Renata Kotsia</cp:lastModifiedBy>
  <cp:revision>1057</cp:revision>
  <dcterms:created xsi:type="dcterms:W3CDTF">2011-05-07T13:59:23Z</dcterms:created>
  <dcterms:modified xsi:type="dcterms:W3CDTF">2018-09-03T16:25:08Z</dcterms:modified>
</cp:coreProperties>
</file>