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</p:sldIdLst>
  <p:sldSz cx="18288000" cy="10287000"/>
  <p:notesSz cx="6858000" cy="9144000"/>
  <p:embeddedFontLst>
    <p:embeddedFont>
      <p:font typeface="Garet" panose="020B0604020202020204" charset="0"/>
      <p:regular r:id="rId6"/>
    </p:embeddedFont>
    <p:embeddedFont>
      <p:font typeface="Garet Bold" panose="020B0604020202020204" charset="0"/>
      <p:regular r:id="rId7"/>
    </p:embeddedFont>
    <p:embeddedFont>
      <p:font typeface="Roboto 1" panose="020B0604020202020204" charset="0"/>
      <p:regular r:id="rId8"/>
    </p:embeddedFont>
    <p:embeddedFont>
      <p:font typeface="Roboto 1 Bold" panose="020B0604020202020204" charset="0"/>
      <p:regular r:id="rId9"/>
    </p:embeddedFont>
    <p:embeddedFont>
      <p:font typeface="Roboto 2" panose="020B0604020202020204" charset="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50" d="100"/>
          <a:sy n="50" d="100"/>
        </p:scale>
        <p:origin x="1914" y="7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font" Target="fonts/font2.fntdata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font" Target="fonts/font1.fntdata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4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790492" cy="3086100"/>
            <a:chOff x="0" y="0"/>
            <a:chExt cx="2578566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578566" cy="812800"/>
            </a:xfrm>
            <a:custGeom>
              <a:avLst/>
              <a:gdLst/>
              <a:ahLst/>
              <a:cxnLst/>
              <a:rect l="l" t="t" r="r" b="b"/>
              <a:pathLst>
                <a:path w="2578566" h="812800">
                  <a:moveTo>
                    <a:pt x="0" y="0"/>
                  </a:moveTo>
                  <a:lnTo>
                    <a:pt x="2578566" y="0"/>
                  </a:lnTo>
                  <a:lnTo>
                    <a:pt x="2578566" y="812800"/>
                  </a:lnTo>
                  <a:lnTo>
                    <a:pt x="0" y="812800"/>
                  </a:lnTo>
                  <a:close/>
                </a:path>
              </a:pathLst>
            </a:custGeom>
            <a:gradFill rotWithShape="1">
              <a:gsLst>
                <a:gs pos="0">
                  <a:srgbClr val="303383">
                    <a:alpha val="100000"/>
                  </a:srgbClr>
                </a:gs>
                <a:gs pos="100000">
                  <a:srgbClr val="E30513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2578566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971273" y="7593614"/>
            <a:ext cx="6159688" cy="1217793"/>
            <a:chOff x="0" y="0"/>
            <a:chExt cx="4308368" cy="85178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308368" cy="851780"/>
            </a:xfrm>
            <a:custGeom>
              <a:avLst/>
              <a:gdLst/>
              <a:ahLst/>
              <a:cxnLst/>
              <a:rect l="l" t="t" r="r" b="b"/>
              <a:pathLst>
                <a:path w="4308368" h="851780">
                  <a:moveTo>
                    <a:pt x="30440" y="0"/>
                  </a:moveTo>
                  <a:lnTo>
                    <a:pt x="4277928" y="0"/>
                  </a:lnTo>
                  <a:cubicBezTo>
                    <a:pt x="4286002" y="0"/>
                    <a:pt x="4293744" y="3207"/>
                    <a:pt x="4299452" y="8916"/>
                  </a:cubicBezTo>
                  <a:cubicBezTo>
                    <a:pt x="4305161" y="14624"/>
                    <a:pt x="4308368" y="22367"/>
                    <a:pt x="4308368" y="30440"/>
                  </a:cubicBezTo>
                  <a:lnTo>
                    <a:pt x="4308368" y="821341"/>
                  </a:lnTo>
                  <a:cubicBezTo>
                    <a:pt x="4308368" y="829414"/>
                    <a:pt x="4305161" y="837156"/>
                    <a:pt x="4299452" y="842865"/>
                  </a:cubicBezTo>
                  <a:cubicBezTo>
                    <a:pt x="4293744" y="848573"/>
                    <a:pt x="4286002" y="851780"/>
                    <a:pt x="4277928" y="851780"/>
                  </a:cubicBezTo>
                  <a:lnTo>
                    <a:pt x="30440" y="851780"/>
                  </a:lnTo>
                  <a:cubicBezTo>
                    <a:pt x="13628" y="851780"/>
                    <a:pt x="0" y="838152"/>
                    <a:pt x="0" y="821341"/>
                  </a:cubicBezTo>
                  <a:lnTo>
                    <a:pt x="0" y="30440"/>
                  </a:lnTo>
                  <a:cubicBezTo>
                    <a:pt x="0" y="22367"/>
                    <a:pt x="3207" y="14624"/>
                    <a:pt x="8916" y="8916"/>
                  </a:cubicBezTo>
                  <a:cubicBezTo>
                    <a:pt x="14624" y="3207"/>
                    <a:pt x="22367" y="0"/>
                    <a:pt x="3044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BBA47E">
                    <a:alpha val="100000"/>
                  </a:srgbClr>
                </a:gs>
                <a:gs pos="100000">
                  <a:srgbClr val="E4D7C1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9525"/>
              <a:ext cx="4308368" cy="861305"/>
            </a:xfrm>
            <a:prstGeom prst="rect">
              <a:avLst/>
            </a:prstGeom>
          </p:spPr>
          <p:txBody>
            <a:bodyPr lIns="14883" tIns="14883" rIns="14883" bIns="14883" rtlCol="0" anchor="ctr"/>
            <a:lstStyle/>
            <a:p>
              <a:pPr algn="ctr">
                <a:lnSpc>
                  <a:spcPts val="205"/>
                </a:lnSpc>
              </a:pPr>
              <a:endParaRPr/>
            </a:p>
          </p:txBody>
        </p:sp>
      </p:grpSp>
      <p:sp>
        <p:nvSpPr>
          <p:cNvPr id="8" name="Freeform 8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" y="3067051"/>
            <a:ext cx="9790492" cy="7219950"/>
          </a:xfrm>
          <a:custGeom>
            <a:avLst/>
            <a:gdLst/>
            <a:ahLst/>
            <a:cxnLst/>
            <a:rect l="l" t="t" r="r" b="b"/>
            <a:pathLst>
              <a:path w="11039819" h="7359879">
                <a:moveTo>
                  <a:pt x="0" y="0"/>
                </a:moveTo>
                <a:lnTo>
                  <a:pt x="11039820" y="0"/>
                </a:lnTo>
                <a:lnTo>
                  <a:pt x="11039820" y="7359879"/>
                </a:lnTo>
                <a:lnTo>
                  <a:pt x="0" y="73598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450" r="-3" b="-1938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9" name="Group 9"/>
          <p:cNvGrpSpPr/>
          <p:nvPr/>
        </p:nvGrpSpPr>
        <p:grpSpPr>
          <a:xfrm>
            <a:off x="8458628" y="9258300"/>
            <a:ext cx="4291454" cy="928840"/>
            <a:chOff x="0" y="0"/>
            <a:chExt cx="3001640" cy="64967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001640" cy="649673"/>
            </a:xfrm>
            <a:custGeom>
              <a:avLst/>
              <a:gdLst/>
              <a:ahLst/>
              <a:cxnLst/>
              <a:rect l="l" t="t" r="r" b="b"/>
              <a:pathLst>
                <a:path w="3001640" h="649673">
                  <a:moveTo>
                    <a:pt x="43691" y="0"/>
                  </a:moveTo>
                  <a:lnTo>
                    <a:pt x="2957948" y="0"/>
                  </a:lnTo>
                  <a:cubicBezTo>
                    <a:pt x="2969536" y="0"/>
                    <a:pt x="2980649" y="4603"/>
                    <a:pt x="2988843" y="12797"/>
                  </a:cubicBezTo>
                  <a:cubicBezTo>
                    <a:pt x="2997036" y="20991"/>
                    <a:pt x="3001640" y="32104"/>
                    <a:pt x="3001640" y="43691"/>
                  </a:cubicBezTo>
                  <a:lnTo>
                    <a:pt x="3001640" y="605982"/>
                  </a:lnTo>
                  <a:cubicBezTo>
                    <a:pt x="3001640" y="617570"/>
                    <a:pt x="2997036" y="628683"/>
                    <a:pt x="2988843" y="636877"/>
                  </a:cubicBezTo>
                  <a:cubicBezTo>
                    <a:pt x="2980649" y="645070"/>
                    <a:pt x="2969536" y="649673"/>
                    <a:pt x="2957948" y="649673"/>
                  </a:cubicBezTo>
                  <a:lnTo>
                    <a:pt x="43691" y="649673"/>
                  </a:lnTo>
                  <a:cubicBezTo>
                    <a:pt x="32104" y="649673"/>
                    <a:pt x="20991" y="645070"/>
                    <a:pt x="12797" y="636877"/>
                  </a:cubicBezTo>
                  <a:cubicBezTo>
                    <a:pt x="4603" y="628683"/>
                    <a:pt x="0" y="617570"/>
                    <a:pt x="0" y="605982"/>
                  </a:cubicBezTo>
                  <a:lnTo>
                    <a:pt x="0" y="43691"/>
                  </a:lnTo>
                  <a:cubicBezTo>
                    <a:pt x="0" y="32104"/>
                    <a:pt x="4603" y="20991"/>
                    <a:pt x="12797" y="12797"/>
                  </a:cubicBezTo>
                  <a:cubicBezTo>
                    <a:pt x="20991" y="4603"/>
                    <a:pt x="32104" y="0"/>
                    <a:pt x="43691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BBA47E">
                    <a:alpha val="100000"/>
                  </a:srgbClr>
                </a:gs>
                <a:gs pos="100000">
                  <a:srgbClr val="E4D7C1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9525"/>
              <a:ext cx="3001640" cy="659198"/>
            </a:xfrm>
            <a:prstGeom prst="rect">
              <a:avLst/>
            </a:prstGeom>
          </p:spPr>
          <p:txBody>
            <a:bodyPr lIns="14883" tIns="14883" rIns="14883" bIns="14883" rtlCol="0" anchor="ctr"/>
            <a:lstStyle/>
            <a:p>
              <a:pPr algn="ctr">
                <a:lnSpc>
                  <a:spcPts val="205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2032115" y="7669513"/>
            <a:ext cx="4198485" cy="10037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01"/>
              </a:lnSpc>
            </a:pPr>
            <a:r>
              <a:rPr lang="en-US" sz="2858" dirty="0">
                <a:solidFill>
                  <a:srgbClr val="303383"/>
                </a:solidFill>
                <a:latin typeface="Garet"/>
                <a:ea typeface="Garet"/>
                <a:cs typeface="Garet"/>
                <a:sym typeface="Garet"/>
              </a:rPr>
              <a:t>EARLY-BIRD DEADLINE</a:t>
            </a:r>
          </a:p>
          <a:p>
            <a:pPr algn="ctr">
              <a:lnSpc>
                <a:spcPts val="4001"/>
              </a:lnSpc>
              <a:spcBef>
                <a:spcPct val="0"/>
              </a:spcBef>
            </a:pPr>
            <a:r>
              <a:rPr lang="en-US" sz="2858" b="1" dirty="0">
                <a:solidFill>
                  <a:srgbClr val="303383"/>
                </a:solidFill>
                <a:latin typeface="Garet Bold"/>
                <a:ea typeface="Garet Bold"/>
                <a:cs typeface="Garet Bold"/>
                <a:sym typeface="Garet Bold"/>
              </a:rPr>
              <a:t>6 JULY 2026</a:t>
            </a:r>
            <a:r>
              <a:rPr lang="en-US" sz="2858" b="1" dirty="0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130174" y="630936"/>
            <a:ext cx="7841886" cy="5048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40"/>
              </a:lnSpc>
              <a:spcBef>
                <a:spcPct val="0"/>
              </a:spcBef>
            </a:pPr>
            <a:r>
              <a:rPr lang="en-US" sz="3200" dirty="0">
                <a:solidFill>
                  <a:srgbClr val="E30513"/>
                </a:solidFill>
                <a:latin typeface="Roboto 2"/>
                <a:ea typeface="Roboto 2"/>
                <a:cs typeface="Roboto 2"/>
                <a:sym typeface="Roboto 2"/>
              </a:rPr>
              <a:t>Attend the 36th ISUOG World Congress to: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378036" y="1543689"/>
            <a:ext cx="7346163" cy="3581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79"/>
              </a:lnSpc>
            </a:pPr>
            <a:r>
              <a:rPr lang="en-US" sz="2400" b="1">
                <a:gradFill>
                  <a:gsLst>
                    <a:gs pos="0">
                      <a:srgbClr val="303383">
                        <a:alpha val="100000"/>
                      </a:srgbClr>
                    </a:gs>
                    <a:gs pos="100000">
                      <a:srgbClr val="E30513">
                        <a:alpha val="100000"/>
                      </a:srgbClr>
                    </a:gs>
                  </a:gsLst>
                  <a:lin ang="0"/>
                </a:gradFill>
                <a:latin typeface="Roboto 1 Bold"/>
                <a:ea typeface="Roboto 1 Bold"/>
                <a:cs typeface="Roboto 1 Bold"/>
                <a:sym typeface="Roboto 1 Bold"/>
              </a:rPr>
              <a:t>Immerse yourself</a:t>
            </a:r>
            <a:r>
              <a:rPr lang="en-US" sz="2400">
                <a:solidFill>
                  <a:srgbClr val="000000"/>
                </a:solidFill>
                <a:latin typeface="Roboto 1"/>
                <a:ea typeface="Roboto 1"/>
                <a:cs typeface="Roboto 1"/>
                <a:sym typeface="Roboto 1"/>
              </a:rPr>
              <a:t> in our 4-day scientific program. ​</a:t>
            </a:r>
          </a:p>
          <a:p>
            <a:pPr algn="l">
              <a:lnSpc>
                <a:spcPts val="2879"/>
              </a:lnSpc>
            </a:pPr>
            <a:endParaRPr lang="en-US" sz="2400">
              <a:solidFill>
                <a:srgbClr val="000000"/>
              </a:solidFill>
              <a:latin typeface="Roboto 1"/>
              <a:ea typeface="Roboto 1"/>
              <a:cs typeface="Roboto 1"/>
              <a:sym typeface="Roboto 1"/>
            </a:endParaRPr>
          </a:p>
          <a:p>
            <a:pPr algn="l">
              <a:lnSpc>
                <a:spcPts val="2879"/>
              </a:lnSpc>
            </a:pPr>
            <a:r>
              <a:rPr lang="en-US" sz="2400" b="1">
                <a:gradFill>
                  <a:gsLst>
                    <a:gs pos="0">
                      <a:srgbClr val="303383">
                        <a:alpha val="100000"/>
                      </a:srgbClr>
                    </a:gs>
                    <a:gs pos="100000">
                      <a:srgbClr val="E30513">
                        <a:alpha val="100000"/>
                      </a:srgbClr>
                    </a:gs>
                  </a:gsLst>
                  <a:lin ang="0"/>
                </a:gradFill>
                <a:latin typeface="Roboto 1 Bold"/>
                <a:ea typeface="Roboto 1 Bold"/>
                <a:cs typeface="Roboto 1 Bold"/>
                <a:sym typeface="Roboto 1 Bold"/>
              </a:rPr>
              <a:t>Hear the latest updates</a:t>
            </a:r>
            <a:r>
              <a:rPr lang="en-US" sz="2400">
                <a:solidFill>
                  <a:srgbClr val="000000"/>
                </a:solidFill>
                <a:latin typeface="Roboto 1"/>
                <a:ea typeface="Roboto 1"/>
                <a:cs typeface="Roboto 1"/>
                <a:sym typeface="Roboto 1"/>
              </a:rPr>
              <a:t> from world-renowned experts. ​</a:t>
            </a:r>
          </a:p>
          <a:p>
            <a:pPr algn="l">
              <a:lnSpc>
                <a:spcPts val="2879"/>
              </a:lnSpc>
            </a:pPr>
            <a:r>
              <a:rPr lang="en-US" sz="2400" b="1">
                <a:gradFill>
                  <a:gsLst>
                    <a:gs pos="0">
                      <a:srgbClr val="303383">
                        <a:alpha val="100000"/>
                      </a:srgbClr>
                    </a:gs>
                    <a:gs pos="100000">
                      <a:srgbClr val="E30513">
                        <a:alpha val="100000"/>
                      </a:srgbClr>
                    </a:gs>
                  </a:gsLst>
                  <a:lin ang="0"/>
                </a:gradFill>
                <a:latin typeface="Roboto 1 Bold"/>
                <a:ea typeface="Roboto 1 Bold"/>
                <a:cs typeface="Roboto 1 Bold"/>
                <a:sym typeface="Roboto 1 Bold"/>
              </a:rPr>
              <a:t>Share knowledge, ideas and expertise</a:t>
            </a:r>
            <a:r>
              <a:rPr lang="en-US" sz="2400">
                <a:solidFill>
                  <a:srgbClr val="000000"/>
                </a:solidFill>
                <a:latin typeface="Roboto 1"/>
                <a:ea typeface="Roboto 1"/>
                <a:cs typeface="Roboto 1"/>
                <a:sym typeface="Roboto 1"/>
              </a:rPr>
              <a:t> that relates to your practice. ​</a:t>
            </a:r>
          </a:p>
          <a:p>
            <a:pPr algn="l">
              <a:lnSpc>
                <a:spcPts val="2879"/>
              </a:lnSpc>
            </a:pPr>
            <a:endParaRPr lang="en-US" sz="2400">
              <a:solidFill>
                <a:srgbClr val="000000"/>
              </a:solidFill>
              <a:latin typeface="Roboto 1"/>
              <a:ea typeface="Roboto 1"/>
              <a:cs typeface="Roboto 1"/>
              <a:sym typeface="Roboto 1"/>
            </a:endParaRPr>
          </a:p>
          <a:p>
            <a:pPr algn="l">
              <a:lnSpc>
                <a:spcPts val="2879"/>
              </a:lnSpc>
            </a:pPr>
            <a:r>
              <a:rPr lang="en-US" sz="2400" b="1">
                <a:gradFill>
                  <a:gsLst>
                    <a:gs pos="0">
                      <a:srgbClr val="303383">
                        <a:alpha val="100000"/>
                      </a:srgbClr>
                    </a:gs>
                    <a:gs pos="100000">
                      <a:srgbClr val="E30513">
                        <a:alpha val="100000"/>
                      </a:srgbClr>
                    </a:gs>
                  </a:gsLst>
                  <a:lin ang="0"/>
                </a:gradFill>
                <a:latin typeface="Roboto 1 Bold"/>
                <a:ea typeface="Roboto 1 Bold"/>
                <a:cs typeface="Roboto 1 Bold"/>
                <a:sym typeface="Roboto 1 Bold"/>
              </a:rPr>
              <a:t>Network</a:t>
            </a:r>
            <a:r>
              <a:rPr lang="en-US" sz="2400">
                <a:solidFill>
                  <a:srgbClr val="000000"/>
                </a:solidFill>
                <a:latin typeface="Roboto 1"/>
                <a:ea typeface="Roboto 1"/>
                <a:cs typeface="Roboto 1"/>
                <a:sym typeface="Roboto 1"/>
              </a:rPr>
              <a:t> with your professional peers from around the world.​</a:t>
            </a:r>
          </a:p>
          <a:p>
            <a:pPr algn="l">
              <a:lnSpc>
                <a:spcPts val="2520"/>
              </a:lnSpc>
              <a:spcBef>
                <a:spcPct val="0"/>
              </a:spcBef>
            </a:pPr>
            <a:endParaRPr lang="en-US" sz="2400">
              <a:solidFill>
                <a:srgbClr val="000000"/>
              </a:solidFill>
              <a:latin typeface="Roboto 1"/>
              <a:ea typeface="Roboto 1"/>
              <a:cs typeface="Roboto 1"/>
              <a:sym typeface="Roboto 1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0047005" y="9551270"/>
            <a:ext cx="2468880" cy="3718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303383"/>
                </a:solidFill>
                <a:latin typeface="Garet Bold"/>
                <a:ea typeface="Garet Bold"/>
                <a:cs typeface="Garet Bold"/>
                <a:sym typeface="Garet Bold"/>
              </a:rPr>
              <a:t>REGISTER NOW</a:t>
            </a: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808" y="8008620"/>
            <a:ext cx="2468880" cy="2468880"/>
          </a:xfrm>
          <a:prstGeom prst="rect">
            <a:avLst/>
          </a:prstGeom>
        </p:spPr>
      </p:pic>
      <p:grpSp>
        <p:nvGrpSpPr>
          <p:cNvPr id="17" name="Group 17"/>
          <p:cNvGrpSpPr/>
          <p:nvPr/>
        </p:nvGrpSpPr>
        <p:grpSpPr>
          <a:xfrm>
            <a:off x="7731944" y="8191500"/>
            <a:ext cx="2116608" cy="2071840"/>
            <a:chOff x="0" y="0"/>
            <a:chExt cx="576760" cy="560654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576760" cy="560654"/>
            </a:xfrm>
            <a:custGeom>
              <a:avLst/>
              <a:gdLst/>
              <a:ahLst/>
              <a:cxnLst/>
              <a:rect l="l" t="t" r="r" b="b"/>
              <a:pathLst>
                <a:path w="576760" h="560654">
                  <a:moveTo>
                    <a:pt x="0" y="0"/>
                  </a:moveTo>
                  <a:lnTo>
                    <a:pt x="576760" y="0"/>
                  </a:lnTo>
                  <a:lnTo>
                    <a:pt x="576760" y="560654"/>
                  </a:lnTo>
                  <a:lnTo>
                    <a:pt x="0" y="560654"/>
                  </a:lnTo>
                  <a:close/>
                </a:path>
              </a:pathLst>
            </a:custGeom>
            <a:ln w="76200" cap="sq">
              <a:gradFill>
                <a:gsLst>
                  <a:gs pos="0">
                    <a:srgbClr val="303383">
                      <a:alpha val="100000"/>
                    </a:srgbClr>
                  </a:gs>
                  <a:gs pos="100000">
                    <a:srgbClr val="E30513">
                      <a:alpha val="100000"/>
                    </a:srgbClr>
                  </a:gs>
                </a:gsLst>
                <a:lin ang="0"/>
              </a:gra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9525"/>
              <a:ext cx="576760" cy="5701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79"/>
                </a:lnSpc>
              </a:pPr>
              <a:endParaRPr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10267192" y="5252099"/>
            <a:ext cx="7213460" cy="1895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2100" b="1">
                <a:solidFill>
                  <a:srgbClr val="000000"/>
                </a:solidFill>
                <a:latin typeface="Roboto 1 Bold"/>
                <a:ea typeface="Roboto 1 Bold"/>
                <a:cs typeface="Roboto 1 Bold"/>
                <a:sym typeface="Roboto 1 Bold"/>
              </a:rPr>
              <a:t>98% of 2025 attendees would recommend the Congress to a colleague.</a:t>
            </a:r>
          </a:p>
          <a:p>
            <a:pPr algn="ctr">
              <a:lnSpc>
                <a:spcPts val="2520"/>
              </a:lnSpc>
            </a:pPr>
            <a:endParaRPr lang="en-US" sz="2100" b="1">
              <a:solidFill>
                <a:srgbClr val="000000"/>
              </a:solidFill>
              <a:latin typeface="Roboto 1 Bold"/>
              <a:ea typeface="Roboto 1 Bold"/>
              <a:cs typeface="Roboto 1 Bold"/>
              <a:sym typeface="Roboto 1 Bold"/>
            </a:endParaRPr>
          </a:p>
          <a:p>
            <a:pPr algn="l">
              <a:lnSpc>
                <a:spcPts val="2520"/>
              </a:lnSpc>
              <a:spcBef>
                <a:spcPct val="0"/>
              </a:spcBef>
            </a:pPr>
            <a:r>
              <a:rPr lang="en-US" sz="2100">
                <a:solidFill>
                  <a:srgbClr val="000000"/>
                </a:solidFill>
                <a:latin typeface="Roboto 1"/>
                <a:ea typeface="Roboto 1"/>
                <a:cs typeface="Roboto 1"/>
                <a:sym typeface="Roboto 1"/>
              </a:rPr>
              <a:t>Discounted rates are available for ISUOG members, trainees, sonographers, abstract submitters and those residing in non-high-income countries.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3639583" y="8861586"/>
            <a:ext cx="3491378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00"/>
              </a:lnSpc>
              <a:spcBef>
                <a:spcPct val="0"/>
              </a:spcBef>
            </a:pPr>
            <a:r>
              <a:rPr lang="en-US" sz="2000" dirty="0">
                <a:solidFill>
                  <a:srgbClr val="000000"/>
                </a:solidFill>
                <a:latin typeface="Roboto 1"/>
                <a:ea typeface="Roboto 1"/>
                <a:cs typeface="Roboto 1"/>
                <a:sym typeface="Roboto 1"/>
              </a:rPr>
              <a:t>Deadline will not be extended*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178922" y="461873"/>
            <a:ext cx="9432647" cy="2182682"/>
            <a:chOff x="0" y="0"/>
            <a:chExt cx="12576863" cy="2910243"/>
          </a:xfrm>
        </p:grpSpPr>
        <p:sp>
          <p:nvSpPr>
            <p:cNvPr id="23" name="Freeform 23"/>
            <p:cNvSpPr/>
            <p:nvPr/>
          </p:nvSpPr>
          <p:spPr>
            <a:xfrm>
              <a:off x="2597605" y="394543"/>
              <a:ext cx="9979258" cy="2146467"/>
            </a:xfrm>
            <a:custGeom>
              <a:avLst/>
              <a:gdLst/>
              <a:ahLst/>
              <a:cxnLst/>
              <a:rect l="l" t="t" r="r" b="b"/>
              <a:pathLst>
                <a:path w="9979258" h="2146467">
                  <a:moveTo>
                    <a:pt x="0" y="0"/>
                  </a:moveTo>
                  <a:lnTo>
                    <a:pt x="9979258" y="0"/>
                  </a:lnTo>
                  <a:lnTo>
                    <a:pt x="9979258" y="2146467"/>
                  </a:lnTo>
                  <a:lnTo>
                    <a:pt x="0" y="21464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25296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0" y="0"/>
              <a:ext cx="2659175" cy="2910243"/>
            </a:xfrm>
            <a:custGeom>
              <a:avLst/>
              <a:gdLst/>
              <a:ahLst/>
              <a:cxnLst/>
              <a:rect l="l" t="t" r="r" b="b"/>
              <a:pathLst>
                <a:path w="2659175" h="2910243">
                  <a:moveTo>
                    <a:pt x="0" y="0"/>
                  </a:moveTo>
                  <a:lnTo>
                    <a:pt x="2659175" y="0"/>
                  </a:lnTo>
                  <a:lnTo>
                    <a:pt x="2659175" y="2910243"/>
                  </a:lnTo>
                  <a:lnTo>
                    <a:pt x="0" y="29102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r="-274159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29e9ab6-e64a-4274-8205-6df2ae55b038">
      <Terms xmlns="http://schemas.microsoft.com/office/infopath/2007/PartnerControls"/>
    </lcf76f155ced4ddcb4097134ff3c332f>
    <TaxCatchAll xmlns="32d959d4-bd39-4a03-8053-226e0a73a35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214A17C6A29741A2F292FC5CEE0C8C" ma:contentTypeVersion="14" ma:contentTypeDescription="Create a new document." ma:contentTypeScope="" ma:versionID="6f98dc151c190b1bfde1156de85cdea2">
  <xsd:schema xmlns:xsd="http://www.w3.org/2001/XMLSchema" xmlns:xs="http://www.w3.org/2001/XMLSchema" xmlns:p="http://schemas.microsoft.com/office/2006/metadata/properties" xmlns:ns2="529e9ab6-e64a-4274-8205-6df2ae55b038" xmlns:ns3="32d959d4-bd39-4a03-8053-226e0a73a35d" targetNamespace="http://schemas.microsoft.com/office/2006/metadata/properties" ma:root="true" ma:fieldsID="18cb46d45fd95469fae4a65ea093d8ba" ns2:_="" ns3:_="">
    <xsd:import namespace="529e9ab6-e64a-4274-8205-6df2ae55b038"/>
    <xsd:import namespace="32d959d4-bd39-4a03-8053-226e0a73a35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9e9ab6-e64a-4274-8205-6df2ae55b0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947fb5a4-a0ac-49d0-9a4e-8590e20716b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d959d4-bd39-4a03-8053-226e0a73a35d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32e2bed8-3c87-419f-bf30-962158ccd277}" ma:internalName="TaxCatchAll" ma:showField="CatchAllData" ma:web="32d959d4-bd39-4a03-8053-226e0a73a35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7AEE7D0-927D-47D6-BE5E-170A1DFA66B4}">
  <ds:schemaRefs>
    <ds:schemaRef ds:uri="http://schemas.microsoft.com/office/2006/metadata/properties"/>
    <ds:schemaRef ds:uri="http://schemas.microsoft.com/office/infopath/2007/PartnerControls"/>
    <ds:schemaRef ds:uri="529e9ab6-e64a-4274-8205-6df2ae55b038"/>
    <ds:schemaRef ds:uri="32d959d4-bd39-4a03-8053-226e0a73a35d"/>
  </ds:schemaRefs>
</ds:datastoreItem>
</file>

<file path=customXml/itemProps2.xml><?xml version="1.0" encoding="utf-8"?>
<ds:datastoreItem xmlns:ds="http://schemas.openxmlformats.org/officeDocument/2006/customXml" ds:itemID="{5FDF2500-26C9-40BE-A823-74C9B7D9B1D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B8C0DF8-76F8-4211-BAC7-610C721022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9e9ab6-e64a-4274-8205-6df2ae55b038"/>
    <ds:schemaRef ds:uri="32d959d4-bd39-4a03-8053-226e0a73a35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97</Words>
  <Application>Microsoft Office PowerPoint</Application>
  <PresentationFormat>Custom</PresentationFormat>
  <Paragraphs>14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Congress 2026 presentation slides</dc:title>
  <cp:lastModifiedBy>Melanie Atobrah-Kyeremeh</cp:lastModifiedBy>
  <cp:revision>2</cp:revision>
  <dcterms:created xsi:type="dcterms:W3CDTF">2006-08-16T00:00:00Z</dcterms:created>
  <dcterms:modified xsi:type="dcterms:W3CDTF">2026-02-18T16:07:28Z</dcterms:modified>
  <dc:identifier>DAG4fY2yDEU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0x0101008E214A17C6A29741A2F292FC5CEE0C8C</vt:lpwstr>
  </property>
</Properties>
</file>