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58" r:id="rId2"/>
    <p:sldId id="259" r:id="rId3"/>
    <p:sldId id="301" r:id="rId4"/>
    <p:sldId id="260" r:id="rId5"/>
    <p:sldId id="308" r:id="rId6"/>
    <p:sldId id="302" r:id="rId7"/>
    <p:sldId id="279" r:id="rId8"/>
    <p:sldId id="304" r:id="rId9"/>
    <p:sldId id="297" r:id="rId10"/>
    <p:sldId id="268" r:id="rId11"/>
    <p:sldId id="305" r:id="rId12"/>
    <p:sldId id="309" r:id="rId13"/>
    <p:sldId id="306" r:id="rId14"/>
    <p:sldId id="28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92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6341" autoAdjust="0"/>
  </p:normalViewPr>
  <p:slideViewPr>
    <p:cSldViewPr snapToGrid="0" snapToObjects="1">
      <p:cViewPr varScale="1">
        <p:scale>
          <a:sx n="79" d="100"/>
          <a:sy n="79" d="100"/>
        </p:scale>
        <p:origin x="342" y="96"/>
      </p:cViewPr>
      <p:guideLst>
        <p:guide orient="horz" pos="199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12EE9A-9182-8E4D-A249-974FABE59AC9}" type="datetimeFigureOut">
              <a:rPr lang="en-US" smtClean="0"/>
              <a:t>5/26/2020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282C0-B187-C147-AA0E-6EEE637399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01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282C0-B187-C147-AA0E-6EEE6373997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453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282C0-B187-C147-AA0E-6EEE6373997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867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6B9AC-B1BF-134D-941C-C41134F8FB10}" type="datetimeFigureOut">
              <a:rPr lang="en-US" smtClean="0"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9E509-1C91-DB4A-B99D-32040C87BC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608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6B9AC-B1BF-134D-941C-C41134F8FB10}" type="datetimeFigureOut">
              <a:rPr lang="en-US" smtClean="0"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9E509-1C91-DB4A-B99D-32040C87BC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232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6B9AC-B1BF-134D-941C-C41134F8FB10}" type="datetimeFigureOut">
              <a:rPr lang="en-US" smtClean="0"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9E509-1C91-DB4A-B99D-32040C87BC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27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6B9AC-B1BF-134D-941C-C41134F8FB10}" type="datetimeFigureOut">
              <a:rPr lang="en-US" smtClean="0"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9E509-1C91-DB4A-B99D-32040C87BC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984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6B9AC-B1BF-134D-941C-C41134F8FB10}" type="datetimeFigureOut">
              <a:rPr lang="en-US" smtClean="0"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9E509-1C91-DB4A-B99D-32040C87BC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956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6B9AC-B1BF-134D-941C-C41134F8FB10}" type="datetimeFigureOut">
              <a:rPr lang="en-US" smtClean="0"/>
              <a:t>5/26/2020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9E509-1C91-DB4A-B99D-32040C87BC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487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6B9AC-B1BF-134D-941C-C41134F8FB10}" type="datetimeFigureOut">
              <a:rPr lang="en-US" smtClean="0"/>
              <a:t>5/26/2020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9E509-1C91-DB4A-B99D-32040C87BC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430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6B9AC-B1BF-134D-941C-C41134F8FB10}" type="datetimeFigureOut">
              <a:rPr lang="en-US" smtClean="0"/>
              <a:t>5/26/2020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9E509-1C91-DB4A-B99D-32040C87BC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058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6B9AC-B1BF-134D-941C-C41134F8FB10}" type="datetimeFigureOut">
              <a:rPr lang="en-US" smtClean="0"/>
              <a:t>5/26/2020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9E509-1C91-DB4A-B99D-32040C87BC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12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6B9AC-B1BF-134D-941C-C41134F8FB10}" type="datetimeFigureOut">
              <a:rPr lang="en-US" smtClean="0"/>
              <a:t>5/26/2020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9E509-1C91-DB4A-B99D-32040C87BC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744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6B9AC-B1BF-134D-941C-C41134F8FB10}" type="datetimeFigureOut">
              <a:rPr lang="en-US" smtClean="0"/>
              <a:t>5/26/2020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9E509-1C91-DB4A-B99D-32040C87BC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464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6B9AC-B1BF-134D-941C-C41134F8FB10}" type="datetimeFigureOut">
              <a:rPr lang="en-US" smtClean="0"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9E509-1C91-DB4A-B99D-32040C87BC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966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228600" y="1244600"/>
            <a:ext cx="87487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b="1" dirty="0">
                <a:solidFill>
                  <a:srgbClr val="000000"/>
                </a:solidFill>
                <a:ea typeface="Arial" charset="0"/>
                <a:cs typeface="Arial" charset="0"/>
              </a:rPr>
              <a:t>UOG Journal Club: June 2020</a:t>
            </a:r>
          </a:p>
        </p:txBody>
      </p:sp>
      <p:sp>
        <p:nvSpPr>
          <p:cNvPr id="13317" name="TextBox 1"/>
          <p:cNvSpPr txBox="1">
            <a:spLocks noChangeArrowheads="1"/>
          </p:cNvSpPr>
          <p:nvPr/>
        </p:nvSpPr>
        <p:spPr bwMode="auto">
          <a:xfrm>
            <a:off x="600123" y="2054944"/>
            <a:ext cx="8005665" cy="291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None/>
            </a:pPr>
            <a:r>
              <a:rPr lang="en-US" sz="2400" b="1" dirty="0"/>
              <a:t>Role of Doppler ultrasound at time of diagnosis of late-onset fetal growth restriction in predicting adverse perinatal outcome: prospective cohort study</a:t>
            </a:r>
          </a:p>
          <a:p>
            <a:pPr algn="ctr">
              <a:buNone/>
            </a:pPr>
            <a:endParaRPr lang="en-US" sz="2000" b="1" dirty="0"/>
          </a:p>
          <a:p>
            <a:pPr algn="ctr">
              <a:buNone/>
            </a:pPr>
            <a:r>
              <a:rPr lang="en-US" sz="2000" dirty="0"/>
              <a:t>G. RIZZO, I. MAPPA, V. BITSADZE, M. SŁODKI, J. KHIZROEVA,</a:t>
            </a:r>
          </a:p>
          <a:p>
            <a:pPr algn="ctr">
              <a:buNone/>
            </a:pPr>
            <a:r>
              <a:rPr lang="en-US" sz="2000" dirty="0"/>
              <a:t>A. MAKATSARIYA and F. D’ANTONIO</a:t>
            </a:r>
          </a:p>
          <a:p>
            <a:pPr algn="ctr">
              <a:buNone/>
            </a:pPr>
            <a:endParaRPr lang="sv-SE" altLang="en-US" sz="1800" dirty="0"/>
          </a:p>
          <a:p>
            <a:pPr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it-IT" altLang="en-US" sz="1800" i="1" dirty="0"/>
              <a:t>Volume </a:t>
            </a:r>
            <a:r>
              <a:rPr lang="it-IT" altLang="en-US" sz="1800" i="1" dirty="0" smtClean="0"/>
              <a:t>55, </a:t>
            </a:r>
            <a:r>
              <a:rPr lang="it-IT" altLang="en-US" sz="1800" i="1" dirty="0"/>
              <a:t>Issue </a:t>
            </a:r>
            <a:r>
              <a:rPr lang="it-IT" altLang="en-US" sz="1800" i="1" dirty="0" smtClean="0"/>
              <a:t>6, </a:t>
            </a:r>
            <a:r>
              <a:rPr lang="it-IT" altLang="en-US" sz="1800" i="1" dirty="0"/>
              <a:t>Pages </a:t>
            </a:r>
            <a:r>
              <a:rPr lang="it-IT" altLang="en-US" sz="1800" i="1" dirty="0" smtClean="0"/>
              <a:t>793–798  </a:t>
            </a:r>
            <a:endParaRPr lang="en-GB" altLang="en-US" sz="1800" b="1" dirty="0"/>
          </a:p>
        </p:txBody>
      </p:sp>
      <p:sp>
        <p:nvSpPr>
          <p:cNvPr id="13318" name="TextBox 2"/>
          <p:cNvSpPr txBox="1">
            <a:spLocks noChangeArrowheads="1"/>
          </p:cNvSpPr>
          <p:nvPr/>
        </p:nvSpPr>
        <p:spPr bwMode="auto">
          <a:xfrm>
            <a:off x="2352282" y="5305763"/>
            <a:ext cx="5038725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1900" dirty="0">
                <a:solidFill>
                  <a:srgbClr val="000000"/>
                </a:solidFill>
                <a:ea typeface="Arial" charset="0"/>
                <a:cs typeface="Arial" charset="0"/>
              </a:rPr>
              <a:t>Journal Club slides prepared by Dr Yael Raz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900" dirty="0">
                <a:solidFill>
                  <a:srgbClr val="000000"/>
                </a:solidFill>
                <a:ea typeface="Arial" charset="0"/>
                <a:cs typeface="Arial" charset="0"/>
              </a:rPr>
              <a:t>(UOG Editor for Trainees)</a:t>
            </a:r>
          </a:p>
        </p:txBody>
      </p:sp>
      <p:grpSp>
        <p:nvGrpSpPr>
          <p:cNvPr id="12" name="Group 2"/>
          <p:cNvGrpSpPr>
            <a:grpSpLocks/>
          </p:cNvGrpSpPr>
          <p:nvPr/>
        </p:nvGrpSpPr>
        <p:grpSpPr bwMode="auto">
          <a:xfrm>
            <a:off x="0" y="0"/>
            <a:ext cx="9144000" cy="923925"/>
            <a:chOff x="0" y="3755"/>
            <a:chExt cx="5760" cy="582"/>
          </a:xfrm>
        </p:grpSpPr>
        <p:pic>
          <p:nvPicPr>
            <p:cNvPr id="1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" name="Picture 51" descr="\\ISUOG-DC01\users\ostirrup\Desktop\Journal Club logo.tif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25" y="5080000"/>
            <a:ext cx="1576388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0079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"/>
          <p:cNvSpPr>
            <a:spLocks noChangeArrowheads="1"/>
          </p:cNvSpPr>
          <p:nvPr/>
        </p:nvSpPr>
        <p:spPr bwMode="auto">
          <a:xfrm>
            <a:off x="68263" y="933627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dirty="0">
              <a:solidFill>
                <a:srgbClr val="000000"/>
              </a:solidFill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1661854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Discussion – Main findings </a:t>
            </a:r>
            <a:endParaRPr lang="en-GB" altLang="en-US" sz="2800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5" name="Segnaposto contenuto 2"/>
          <p:cNvSpPr txBox="1">
            <a:spLocks/>
          </p:cNvSpPr>
          <p:nvPr/>
        </p:nvSpPr>
        <p:spPr bwMode="auto">
          <a:xfrm>
            <a:off x="68263" y="2213971"/>
            <a:ext cx="9075737" cy="4317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800" dirty="0">
                <a:cs typeface="Arial" panose="020B0604020202020204" pitchFamily="34" charset="0"/>
              </a:rPr>
              <a:t>Adverse perinatal outcome occurs in approximately one-third of pregnancies complicated by late-onset FGR.</a:t>
            </a:r>
          </a:p>
          <a:p>
            <a:pPr marL="0" indent="0">
              <a:buNone/>
            </a:pPr>
            <a:r>
              <a:rPr lang="en-US" sz="1800" dirty="0">
                <a:cs typeface="Arial" panose="020B0604020202020204" pitchFamily="34" charset="0"/>
              </a:rPr>
              <a:t> </a:t>
            </a:r>
          </a:p>
          <a:p>
            <a:r>
              <a:rPr lang="en-US" sz="1800" dirty="0">
                <a:cs typeface="Arial" panose="020B0604020202020204" pitchFamily="34" charset="0"/>
              </a:rPr>
              <a:t>Mean uterine artery PI was higher, while UVBF/AC, MCA-PI and CPR were lower in pregnancies that experienced CAPO compared with those that did not. </a:t>
            </a:r>
          </a:p>
          <a:p>
            <a:pPr marL="0" indent="0">
              <a:buNone/>
            </a:pPr>
            <a:endParaRPr lang="en-US" sz="1800" dirty="0">
              <a:cs typeface="Arial" panose="020B0604020202020204" pitchFamily="34" charset="0"/>
            </a:endParaRPr>
          </a:p>
          <a:p>
            <a:r>
              <a:rPr lang="en-US" sz="1800" dirty="0">
                <a:cs typeface="Arial" panose="020B0604020202020204" pitchFamily="34" charset="0"/>
              </a:rPr>
              <a:t>There was no difference in the mean values of UA-PI between the study groups. </a:t>
            </a:r>
          </a:p>
          <a:p>
            <a:endParaRPr lang="en-US" sz="1800" dirty="0">
              <a:cs typeface="Arial" panose="020B0604020202020204" pitchFamily="34" charset="0"/>
            </a:endParaRPr>
          </a:p>
          <a:p>
            <a:r>
              <a:rPr lang="en-US" sz="1800" dirty="0">
                <a:cs typeface="Arial" panose="020B0604020202020204" pitchFamily="34" charset="0"/>
              </a:rPr>
              <a:t>On multivariable regression analysis, mean uterine artery PI, CPR and UVBF/AC were associated independently with CAPO. </a:t>
            </a:r>
          </a:p>
          <a:p>
            <a:pPr marL="0" indent="0">
              <a:buNone/>
            </a:pPr>
            <a:endParaRPr lang="en-US" sz="1800" dirty="0">
              <a:cs typeface="Arial" panose="020B0604020202020204" pitchFamily="34" charset="0"/>
            </a:endParaRPr>
          </a:p>
          <a:p>
            <a:r>
              <a:rPr lang="en-US" sz="1800" dirty="0">
                <a:cs typeface="Arial" panose="020B0604020202020204" pitchFamily="34" charset="0"/>
              </a:rPr>
              <a:t>Only UVBF/AC showed moderate accuracy in predicting CAPO while the diagnostic performance of both CPR and uterine artery PI was poor.</a:t>
            </a:r>
          </a:p>
          <a:p>
            <a:endParaRPr lang="en-US" sz="1800" dirty="0">
              <a:cs typeface="Arial" panose="020B0604020202020204" pitchFamily="34" charset="0"/>
            </a:endParaRPr>
          </a:p>
        </p:txBody>
      </p:sp>
      <p:grpSp>
        <p:nvGrpSpPr>
          <p:cNvPr id="17" name="Group 2"/>
          <p:cNvGrpSpPr>
            <a:grpSpLocks/>
          </p:cNvGrpSpPr>
          <p:nvPr/>
        </p:nvGrpSpPr>
        <p:grpSpPr bwMode="auto">
          <a:xfrm>
            <a:off x="0" y="0"/>
            <a:ext cx="9144000" cy="923925"/>
            <a:chOff x="0" y="3755"/>
            <a:chExt cx="5760" cy="582"/>
          </a:xfrm>
        </p:grpSpPr>
        <p:pic>
          <p:nvPicPr>
            <p:cNvPr id="18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5">
            <a:extLst>
              <a:ext uri="{FF2B5EF4-FFF2-40B4-BE49-F238E27FC236}">
                <a16:creationId xmlns:a16="http://schemas.microsoft.com/office/drawing/2014/main" id="{9EB6AB93-5849-C34A-93F4-94C3CA651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57294"/>
            <a:ext cx="9144000" cy="73866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None/>
            </a:pPr>
            <a:r>
              <a:rPr lang="en-US" sz="1400" b="1" dirty="0">
                <a:solidFill>
                  <a:schemeClr val="bg1"/>
                </a:solidFill>
              </a:rPr>
              <a:t>Role of Doppler ultrasound at time of diagnosis of late-onset fetal growth restriction in predicting adverse perinatal outcome: prospective cohort study</a:t>
            </a:r>
          </a:p>
          <a:p>
            <a:pPr algn="ctr">
              <a:spcBef>
                <a:spcPct val="0"/>
              </a:spcBef>
              <a:buNone/>
            </a:pPr>
            <a:r>
              <a:rPr lang="en-US" sz="1400" i="1" dirty="0">
                <a:solidFill>
                  <a:schemeClr val="bg1"/>
                </a:solidFill>
              </a:rPr>
              <a:t>Rizzo </a:t>
            </a:r>
            <a:r>
              <a:rPr lang="it-IT" altLang="en-US" sz="1400" i="1" dirty="0">
                <a:solidFill>
                  <a:schemeClr val="bg1"/>
                </a:solidFill>
              </a:rPr>
              <a:t>et al., UOG 2020</a:t>
            </a:r>
            <a:endParaRPr lang="en-GB" altLang="it-IT" sz="1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92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"/>
          <p:cNvSpPr>
            <a:spLocks noChangeArrowheads="1"/>
          </p:cNvSpPr>
          <p:nvPr/>
        </p:nvSpPr>
        <p:spPr bwMode="auto">
          <a:xfrm>
            <a:off x="68263" y="933627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dirty="0">
              <a:solidFill>
                <a:srgbClr val="000000"/>
              </a:solidFill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17081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Discussion </a:t>
            </a:r>
            <a:endParaRPr lang="en-GB" altLang="en-US" sz="2800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5" name="Segnaposto contenuto 2"/>
          <p:cNvSpPr txBox="1">
            <a:spLocks/>
          </p:cNvSpPr>
          <p:nvPr/>
        </p:nvSpPr>
        <p:spPr bwMode="auto">
          <a:xfrm>
            <a:off x="68263" y="2238568"/>
            <a:ext cx="9075736" cy="4619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buNone/>
            </a:pPr>
            <a:r>
              <a:rPr lang="en-US" sz="2000" b="1" dirty="0"/>
              <a:t>Main </a:t>
            </a:r>
            <a:r>
              <a:rPr lang="en-US" sz="2000" b="1" dirty="0"/>
              <a:t>s</a:t>
            </a:r>
            <a:r>
              <a:rPr lang="en-US" sz="2000" b="1" dirty="0" smtClean="0"/>
              <a:t>trengths</a:t>
            </a:r>
            <a:endParaRPr lang="en-US" sz="2000" b="1" dirty="0"/>
          </a:p>
          <a:p>
            <a:r>
              <a:rPr lang="en-US" sz="2000" dirty="0"/>
              <a:t>Sample size - One of the largest series exploring the role of fetoplacental Doppler in predicting the outcome of pregnancies complicated by late-onset FGR, at the time of diagnosis. </a:t>
            </a:r>
          </a:p>
          <a:p>
            <a:r>
              <a:rPr lang="en-US" sz="2000" dirty="0" smtClean="0"/>
              <a:t>Design - </a:t>
            </a:r>
            <a:endParaRPr lang="en-US" sz="2000" dirty="0"/>
          </a:p>
          <a:p>
            <a:pPr marL="346075" indent="0">
              <a:buNone/>
            </a:pPr>
            <a:r>
              <a:rPr lang="en-US" sz="2000" dirty="0"/>
              <a:t>Prospective, </a:t>
            </a:r>
          </a:p>
          <a:p>
            <a:pPr marL="346075" indent="0">
              <a:buNone/>
            </a:pPr>
            <a:r>
              <a:rPr lang="en-US" sz="2000" dirty="0"/>
              <a:t>Only of cases affected by late-onset FGR, </a:t>
            </a:r>
          </a:p>
          <a:p>
            <a:pPr marL="346075" indent="0">
              <a:buNone/>
            </a:pPr>
            <a:r>
              <a:rPr lang="en-US" sz="2000" dirty="0"/>
              <a:t>Attending obstetricians were blinded to Doppler data (except UA Doppler).</a:t>
            </a:r>
          </a:p>
          <a:p>
            <a:pPr marL="346075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Main </a:t>
            </a:r>
            <a:r>
              <a:rPr lang="en-US" sz="2000" b="1" dirty="0" smtClean="0"/>
              <a:t>limitation </a:t>
            </a:r>
            <a:endParaRPr lang="en-US" sz="2000" b="1" dirty="0"/>
          </a:p>
          <a:p>
            <a:r>
              <a:rPr lang="en-US" sz="2000" dirty="0"/>
              <a:t>Cross-sectional design - did not take into account serial changes in Doppler indices with progression of pregnancy from diagnosis to delivery.</a:t>
            </a:r>
          </a:p>
        </p:txBody>
      </p:sp>
      <p:grpSp>
        <p:nvGrpSpPr>
          <p:cNvPr id="17" name="Group 2"/>
          <p:cNvGrpSpPr>
            <a:grpSpLocks/>
          </p:cNvGrpSpPr>
          <p:nvPr/>
        </p:nvGrpSpPr>
        <p:grpSpPr bwMode="auto">
          <a:xfrm>
            <a:off x="0" y="0"/>
            <a:ext cx="9144000" cy="923925"/>
            <a:chOff x="0" y="3755"/>
            <a:chExt cx="5760" cy="582"/>
          </a:xfrm>
        </p:grpSpPr>
        <p:pic>
          <p:nvPicPr>
            <p:cNvPr id="18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5">
            <a:extLst>
              <a:ext uri="{FF2B5EF4-FFF2-40B4-BE49-F238E27FC236}">
                <a16:creationId xmlns:a16="http://schemas.microsoft.com/office/drawing/2014/main" id="{9EB6AB93-5849-C34A-93F4-94C3CA651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57294"/>
            <a:ext cx="9144000" cy="73866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None/>
            </a:pPr>
            <a:r>
              <a:rPr lang="en-US" sz="1400" b="1" dirty="0">
                <a:solidFill>
                  <a:schemeClr val="bg1"/>
                </a:solidFill>
              </a:rPr>
              <a:t>Role of Doppler ultrasound at time of diagnosis of late-onset fetal growth restriction in predicting adverse perinatal outcome: prospective cohort study</a:t>
            </a:r>
          </a:p>
          <a:p>
            <a:pPr algn="ctr">
              <a:spcBef>
                <a:spcPct val="0"/>
              </a:spcBef>
              <a:buNone/>
            </a:pPr>
            <a:r>
              <a:rPr lang="en-US" sz="1400" i="1" dirty="0">
                <a:solidFill>
                  <a:schemeClr val="bg1"/>
                </a:solidFill>
              </a:rPr>
              <a:t>Rizzo </a:t>
            </a:r>
            <a:r>
              <a:rPr lang="it-IT" altLang="en-US" sz="1400" i="1" dirty="0">
                <a:solidFill>
                  <a:schemeClr val="bg1"/>
                </a:solidFill>
              </a:rPr>
              <a:t>et al., UOG 2020</a:t>
            </a:r>
            <a:endParaRPr lang="en-GB" altLang="it-IT" sz="1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48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"/>
          <p:cNvSpPr>
            <a:spLocks noChangeArrowheads="1"/>
          </p:cNvSpPr>
          <p:nvPr/>
        </p:nvSpPr>
        <p:spPr bwMode="auto">
          <a:xfrm>
            <a:off x="68263" y="933627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dirty="0">
              <a:solidFill>
                <a:srgbClr val="000000"/>
              </a:solidFill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1708150"/>
            <a:ext cx="9144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sz="28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Implications for clinical practice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endParaRPr lang="en-GB" altLang="en-US" sz="2800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5" name="Segnaposto contenuto 2"/>
          <p:cNvSpPr txBox="1">
            <a:spLocks/>
          </p:cNvSpPr>
          <p:nvPr/>
        </p:nvSpPr>
        <p:spPr bwMode="auto">
          <a:xfrm>
            <a:off x="1" y="2238568"/>
            <a:ext cx="9144000" cy="4619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000" dirty="0" smtClean="0"/>
              <a:t>UVBF/AC </a:t>
            </a:r>
            <a:r>
              <a:rPr lang="en-US" sz="2000" dirty="0"/>
              <a:t>recorded at the time of diagnosis of late-onset FGR has moderate predictive accuracy for adverse perinatal outcome. </a:t>
            </a:r>
          </a:p>
          <a:p>
            <a:r>
              <a:rPr lang="en-US" sz="2000" dirty="0"/>
              <a:t>Despite these promising results, the clinical role of UVBF deserves further investigation.</a:t>
            </a:r>
          </a:p>
          <a:p>
            <a:r>
              <a:rPr lang="en-US" sz="2000" dirty="0"/>
              <a:t>UVBF may be difficult to sample and inter- and intraobserver reproducibility of measurement in this vessel has not yet been reported consistently in the published literature. </a:t>
            </a:r>
          </a:p>
          <a:p>
            <a:r>
              <a:rPr lang="en-US" sz="2000" dirty="0"/>
              <a:t>Small errors in the components of UVBF may result in larger errors in the absolute flow calculation, particularly for UV diameter. </a:t>
            </a:r>
          </a:p>
          <a:p>
            <a:r>
              <a:rPr lang="en-US" sz="2000" dirty="0"/>
              <a:t>In this study, UV flow was evaluated using a semiautomated method for</a:t>
            </a:r>
          </a:p>
          <a:p>
            <a:pPr marL="350838" indent="-350838">
              <a:buNone/>
            </a:pPr>
            <a:r>
              <a:rPr lang="en-US" sz="2000" dirty="0"/>
              <a:t>     measurement of UV diameter which may allow easier application in clinical practice.</a:t>
            </a:r>
          </a:p>
          <a:p>
            <a:endParaRPr lang="en-US" sz="2000" dirty="0"/>
          </a:p>
        </p:txBody>
      </p:sp>
      <p:grpSp>
        <p:nvGrpSpPr>
          <p:cNvPr id="17" name="Group 2"/>
          <p:cNvGrpSpPr>
            <a:grpSpLocks/>
          </p:cNvGrpSpPr>
          <p:nvPr/>
        </p:nvGrpSpPr>
        <p:grpSpPr bwMode="auto">
          <a:xfrm>
            <a:off x="0" y="0"/>
            <a:ext cx="9144000" cy="923925"/>
            <a:chOff x="0" y="3755"/>
            <a:chExt cx="5760" cy="582"/>
          </a:xfrm>
        </p:grpSpPr>
        <p:pic>
          <p:nvPicPr>
            <p:cNvPr id="18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5">
            <a:extLst>
              <a:ext uri="{FF2B5EF4-FFF2-40B4-BE49-F238E27FC236}">
                <a16:creationId xmlns:a16="http://schemas.microsoft.com/office/drawing/2014/main" id="{9EB6AB93-5849-C34A-93F4-94C3CA651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57294"/>
            <a:ext cx="9144000" cy="73866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None/>
            </a:pPr>
            <a:r>
              <a:rPr lang="en-US" sz="1400" b="1" dirty="0">
                <a:solidFill>
                  <a:schemeClr val="bg1"/>
                </a:solidFill>
              </a:rPr>
              <a:t>Role of Doppler ultrasound at time of diagnosis of late-onset fetal growth restriction in predicting adverse perinatal outcome: prospective cohort study</a:t>
            </a:r>
          </a:p>
          <a:p>
            <a:pPr algn="ctr">
              <a:spcBef>
                <a:spcPct val="0"/>
              </a:spcBef>
              <a:buNone/>
            </a:pPr>
            <a:r>
              <a:rPr lang="en-US" sz="1400" i="1" dirty="0">
                <a:solidFill>
                  <a:schemeClr val="bg1"/>
                </a:solidFill>
              </a:rPr>
              <a:t>Rizzo </a:t>
            </a:r>
            <a:r>
              <a:rPr lang="it-IT" altLang="en-US" sz="1400" i="1" dirty="0">
                <a:solidFill>
                  <a:schemeClr val="bg1"/>
                </a:solidFill>
              </a:rPr>
              <a:t>et al., UOG 2020</a:t>
            </a:r>
            <a:endParaRPr lang="en-GB" altLang="it-IT" sz="1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202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"/>
          <p:cNvSpPr>
            <a:spLocks noChangeArrowheads="1"/>
          </p:cNvSpPr>
          <p:nvPr/>
        </p:nvSpPr>
        <p:spPr bwMode="auto">
          <a:xfrm>
            <a:off x="68263" y="933627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dirty="0">
              <a:solidFill>
                <a:srgbClr val="000000"/>
              </a:solidFill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1719725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Conclusions</a:t>
            </a:r>
            <a:endParaRPr lang="en-GB" altLang="en-US" sz="2800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5" name="Segnaposto contenuto 2"/>
          <p:cNvSpPr txBox="1">
            <a:spLocks/>
          </p:cNvSpPr>
          <p:nvPr/>
        </p:nvSpPr>
        <p:spPr bwMode="auto">
          <a:xfrm>
            <a:off x="0" y="2238568"/>
            <a:ext cx="9034272" cy="4619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000" dirty="0"/>
              <a:t>CPR, uterine artery PI and UVBF/AC recorded at the time of diagnosis of late-onset FGR are associated independently with CAPO. </a:t>
            </a:r>
          </a:p>
          <a:p>
            <a:endParaRPr lang="en-US" sz="2000" dirty="0"/>
          </a:p>
          <a:p>
            <a:r>
              <a:rPr lang="en-US" sz="2000" dirty="0"/>
              <a:t>UVBF/AC shows the best diagnostic performance for CAPO, although its actual usefulness as a standalone predictor of adverse pregnancy outcome requires further evidence.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Future studies are needed in order to build a multiparametric prediction model integrating UVBF assessment, uterine artery Doppler and other pregnancy characteristics able to identify accurately pregnancies affected by late-onset FGR at higher risk of short- and long-term morbidities.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grpSp>
        <p:nvGrpSpPr>
          <p:cNvPr id="17" name="Group 2"/>
          <p:cNvGrpSpPr>
            <a:grpSpLocks/>
          </p:cNvGrpSpPr>
          <p:nvPr/>
        </p:nvGrpSpPr>
        <p:grpSpPr bwMode="auto">
          <a:xfrm>
            <a:off x="0" y="0"/>
            <a:ext cx="9144000" cy="923925"/>
            <a:chOff x="0" y="3755"/>
            <a:chExt cx="5760" cy="582"/>
          </a:xfrm>
        </p:grpSpPr>
        <p:pic>
          <p:nvPicPr>
            <p:cNvPr id="18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5">
            <a:extLst>
              <a:ext uri="{FF2B5EF4-FFF2-40B4-BE49-F238E27FC236}">
                <a16:creationId xmlns:a16="http://schemas.microsoft.com/office/drawing/2014/main" id="{9EB6AB93-5849-C34A-93F4-94C3CA651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57294"/>
            <a:ext cx="9144000" cy="73866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None/>
            </a:pPr>
            <a:r>
              <a:rPr lang="en-US" sz="1400" b="1" dirty="0">
                <a:solidFill>
                  <a:schemeClr val="bg1"/>
                </a:solidFill>
              </a:rPr>
              <a:t>Role of Doppler ultrasound at time of diagnosis of late-onset fetal growth restriction in predicting adverse perinatal outcome: prospective cohort study</a:t>
            </a:r>
          </a:p>
          <a:p>
            <a:pPr algn="ctr">
              <a:spcBef>
                <a:spcPct val="0"/>
              </a:spcBef>
              <a:buNone/>
            </a:pPr>
            <a:r>
              <a:rPr lang="en-US" sz="1400" i="1" dirty="0">
                <a:solidFill>
                  <a:schemeClr val="bg1"/>
                </a:solidFill>
              </a:rPr>
              <a:t>Rizzo </a:t>
            </a:r>
            <a:r>
              <a:rPr lang="it-IT" altLang="en-US" sz="1400" i="1" dirty="0">
                <a:solidFill>
                  <a:schemeClr val="bg1"/>
                </a:solidFill>
              </a:rPr>
              <a:t>et al., UOG 2020</a:t>
            </a:r>
            <a:endParaRPr lang="en-GB" altLang="it-IT" sz="1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700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"/>
          <p:cNvSpPr>
            <a:spLocks noChangeArrowheads="1"/>
          </p:cNvSpPr>
          <p:nvPr/>
        </p:nvSpPr>
        <p:spPr bwMode="auto">
          <a:xfrm>
            <a:off x="68263" y="933627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dirty="0">
              <a:solidFill>
                <a:srgbClr val="000000"/>
              </a:solidFill>
            </a:endParaRPr>
          </a:p>
        </p:txBody>
      </p:sp>
      <p:grpSp>
        <p:nvGrpSpPr>
          <p:cNvPr id="17" name="Group 2"/>
          <p:cNvGrpSpPr>
            <a:grpSpLocks/>
          </p:cNvGrpSpPr>
          <p:nvPr/>
        </p:nvGrpSpPr>
        <p:grpSpPr bwMode="auto">
          <a:xfrm>
            <a:off x="0" y="0"/>
            <a:ext cx="9144000" cy="923925"/>
            <a:chOff x="0" y="3755"/>
            <a:chExt cx="5760" cy="582"/>
          </a:xfrm>
        </p:grpSpPr>
        <p:pic>
          <p:nvPicPr>
            <p:cNvPr id="18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Rectangle 8">
            <a:extLst>
              <a:ext uri="{FF2B5EF4-FFF2-40B4-BE49-F238E27FC236}">
                <a16:creationId xmlns:a16="http://schemas.microsoft.com/office/drawing/2014/main" id="{6F755BF1-710C-B946-9081-878D01B709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929" y="1698809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he-IL" sz="28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Points for discussion</a:t>
            </a:r>
            <a:endParaRPr lang="en-GB" altLang="en-US" sz="2800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1" name="Segnaposto contenuto 2">
            <a:extLst>
              <a:ext uri="{FF2B5EF4-FFF2-40B4-BE49-F238E27FC236}">
                <a16:creationId xmlns:a16="http://schemas.microsoft.com/office/drawing/2014/main" id="{408D8403-56D4-014B-BC4D-DA852128E6AD}"/>
              </a:ext>
            </a:extLst>
          </p:cNvPr>
          <p:cNvSpPr txBox="1">
            <a:spLocks/>
          </p:cNvSpPr>
          <p:nvPr/>
        </p:nvSpPr>
        <p:spPr bwMode="auto">
          <a:xfrm>
            <a:off x="179388" y="2517966"/>
            <a:ext cx="8806116" cy="226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000" dirty="0"/>
              <a:t>Will sharing the Doppler indices with attending obstetricians reduce CAPO in fetuses with late-onset FGR?</a:t>
            </a:r>
          </a:p>
          <a:p>
            <a:endParaRPr lang="en-US" sz="2000" dirty="0"/>
          </a:p>
          <a:p>
            <a:r>
              <a:rPr lang="en-US" sz="2000" dirty="0"/>
              <a:t>Is UVBF/AC a good predictor for long-term complications is fetuses with late-onset FGR?</a:t>
            </a:r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cs typeface="Arial" panose="020B0604020202020204" pitchFamily="34" charset="0"/>
            </a:endParaRPr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 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b="1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16" name="Text Box 5">
            <a:extLst>
              <a:ext uri="{FF2B5EF4-FFF2-40B4-BE49-F238E27FC236}">
                <a16:creationId xmlns:a16="http://schemas.microsoft.com/office/drawing/2014/main" id="{DFB1AC8B-6C17-FE42-896E-EAB99B4B2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57294"/>
            <a:ext cx="9144000" cy="73866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None/>
            </a:pPr>
            <a:r>
              <a:rPr lang="en-US" sz="1400" b="1" dirty="0">
                <a:solidFill>
                  <a:schemeClr val="bg1"/>
                </a:solidFill>
              </a:rPr>
              <a:t>Role of Doppler ultrasound at time of diagnosis of late-onset fetal growth restriction in predicting adverse perinatal outcome: prospective cohort study</a:t>
            </a:r>
          </a:p>
          <a:p>
            <a:pPr algn="ctr">
              <a:spcBef>
                <a:spcPct val="0"/>
              </a:spcBef>
              <a:buNone/>
            </a:pPr>
            <a:r>
              <a:rPr lang="en-US" sz="1400" i="1" dirty="0">
                <a:solidFill>
                  <a:schemeClr val="bg1"/>
                </a:solidFill>
              </a:rPr>
              <a:t>Rizzo </a:t>
            </a:r>
            <a:r>
              <a:rPr lang="it-IT" altLang="en-US" sz="1400" i="1" dirty="0">
                <a:solidFill>
                  <a:schemeClr val="bg1"/>
                </a:solidFill>
              </a:rPr>
              <a:t>et al., UOG 2020</a:t>
            </a:r>
            <a:endParaRPr lang="en-GB" altLang="it-IT" sz="1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131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ttangolo 1"/>
          <p:cNvSpPr>
            <a:spLocks noChangeArrowheads="1"/>
          </p:cNvSpPr>
          <p:nvPr/>
        </p:nvSpPr>
        <p:spPr bwMode="auto">
          <a:xfrm>
            <a:off x="68263" y="933627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dirty="0">
              <a:solidFill>
                <a:srgbClr val="000000"/>
              </a:solidFill>
            </a:endParaRPr>
          </a:p>
        </p:txBody>
      </p:sp>
      <p:sp>
        <p:nvSpPr>
          <p:cNvPr id="14342" name="Text Box 5"/>
          <p:cNvSpPr txBox="1">
            <a:spLocks noChangeArrowheads="1"/>
          </p:cNvSpPr>
          <p:nvPr/>
        </p:nvSpPr>
        <p:spPr bwMode="auto">
          <a:xfrm>
            <a:off x="0" y="957294"/>
            <a:ext cx="9144000" cy="73866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None/>
            </a:pPr>
            <a:r>
              <a:rPr lang="en-US" sz="1400" b="1" dirty="0">
                <a:solidFill>
                  <a:schemeClr val="bg1"/>
                </a:solidFill>
              </a:rPr>
              <a:t>Role of Doppler ultrasound at time of diagnosis of late-onset fetal growth restriction in predicting adverse perinatal outcome: prospective cohort study</a:t>
            </a:r>
          </a:p>
          <a:p>
            <a:pPr algn="ctr">
              <a:spcBef>
                <a:spcPct val="0"/>
              </a:spcBef>
              <a:buNone/>
            </a:pPr>
            <a:r>
              <a:rPr lang="en-US" sz="1400" i="1" dirty="0">
                <a:solidFill>
                  <a:schemeClr val="bg1"/>
                </a:solidFill>
              </a:rPr>
              <a:t>Rizzo </a:t>
            </a:r>
            <a:r>
              <a:rPr lang="it-IT" altLang="en-US" sz="1400" i="1" dirty="0">
                <a:solidFill>
                  <a:schemeClr val="bg1"/>
                </a:solidFill>
              </a:rPr>
              <a:t>et al., UOG 2020</a:t>
            </a:r>
            <a:endParaRPr lang="en-GB" altLang="it-IT" sz="1400" i="1" dirty="0">
              <a:solidFill>
                <a:schemeClr val="bg1"/>
              </a:solidFill>
            </a:endParaRPr>
          </a:p>
        </p:txBody>
      </p:sp>
      <p:sp>
        <p:nvSpPr>
          <p:cNvPr id="14343" name="TextBox 1"/>
          <p:cNvSpPr txBox="1">
            <a:spLocks noChangeArrowheads="1"/>
          </p:cNvSpPr>
          <p:nvPr/>
        </p:nvSpPr>
        <p:spPr bwMode="auto">
          <a:xfrm>
            <a:off x="0" y="1711231"/>
            <a:ext cx="9144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it-IT" sz="28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Introduction</a:t>
            </a:r>
            <a:endParaRPr lang="en-GB" altLang="it-IT" sz="28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3" name="Segnaposto contenuto 2"/>
          <p:cNvSpPr txBox="1">
            <a:spLocks/>
          </p:cNvSpPr>
          <p:nvPr/>
        </p:nvSpPr>
        <p:spPr bwMode="auto">
          <a:xfrm>
            <a:off x="0" y="2387694"/>
            <a:ext cx="9144000" cy="4476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000" dirty="0"/>
              <a:t>Late-onset fetal growth restriction (</a:t>
            </a:r>
            <a:r>
              <a:rPr lang="en-US" sz="2000" dirty="0" smtClean="0"/>
              <a:t>FGR) </a:t>
            </a:r>
            <a:r>
              <a:rPr lang="en-GB" sz="2000" dirty="0" smtClean="0"/>
              <a:t>is defined as the</a:t>
            </a:r>
            <a:r>
              <a:rPr lang="he-IL" sz="2000" dirty="0" smtClean="0"/>
              <a:t> </a:t>
            </a:r>
            <a:r>
              <a:rPr lang="en-US" sz="2000" dirty="0"/>
              <a:t>inability of the fetus to reach its growth potential,</a:t>
            </a:r>
            <a:r>
              <a:rPr lang="he-IL" sz="2000" dirty="0"/>
              <a:t> </a:t>
            </a:r>
            <a:r>
              <a:rPr lang="en-US" sz="2000" dirty="0"/>
              <a:t>diagnosed after 32</a:t>
            </a:r>
            <a:r>
              <a:rPr lang="he-IL" sz="2000" dirty="0"/>
              <a:t> </a:t>
            </a:r>
            <a:r>
              <a:rPr lang="en-US" sz="2000" dirty="0"/>
              <a:t>weeks of gestation. 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sz="2000" dirty="0"/>
              <a:t>Although to a lesser extent compared with early-onset disease, late-onset FGR is associated with an increased risk of short- and long-term adverse outcomes compared with normally grown fetuses.</a:t>
            </a:r>
          </a:p>
          <a:p>
            <a:endParaRPr lang="en-US" sz="1000" dirty="0"/>
          </a:p>
          <a:p>
            <a:r>
              <a:rPr lang="en-US" sz="2000" dirty="0"/>
              <a:t>Identification of fetuses at higher risk of perinatal compromise is crucial in order to improve the outcome of pregnancies affected by late-onset FGR</a:t>
            </a:r>
            <a:r>
              <a:rPr lang="en-US" sz="2000" dirty="0" smtClean="0"/>
              <a:t>.</a:t>
            </a:r>
          </a:p>
          <a:p>
            <a:endParaRPr lang="en-US" sz="1000" dirty="0"/>
          </a:p>
          <a:p>
            <a:r>
              <a:rPr lang="en-US" sz="2000" dirty="0"/>
              <a:t>Blood flow in the umbilical artery (UA) represents the clinical standard for the identification and management of pregnancies affected by early FGR but is usually </a:t>
            </a:r>
            <a:r>
              <a:rPr lang="en-US" sz="2000" b="1" dirty="0"/>
              <a:t>normal</a:t>
            </a:r>
            <a:r>
              <a:rPr lang="en-US" sz="2000" dirty="0"/>
              <a:t> in fetuses with late-onset disease.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  <a:defRPr/>
            </a:pPr>
            <a:r>
              <a:rPr lang="en-US" sz="2000" dirty="0"/>
              <a:t> </a:t>
            </a:r>
          </a:p>
        </p:txBody>
      </p:sp>
      <p:grpSp>
        <p:nvGrpSpPr>
          <p:cNvPr id="15" name="Group 2"/>
          <p:cNvGrpSpPr>
            <a:grpSpLocks/>
          </p:cNvGrpSpPr>
          <p:nvPr/>
        </p:nvGrpSpPr>
        <p:grpSpPr bwMode="auto">
          <a:xfrm>
            <a:off x="0" y="0"/>
            <a:ext cx="9144000" cy="923925"/>
            <a:chOff x="0" y="3755"/>
            <a:chExt cx="5760" cy="582"/>
          </a:xfrm>
        </p:grpSpPr>
        <p:pic>
          <p:nvPicPr>
            <p:cNvPr id="16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19824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ttangolo 1"/>
          <p:cNvSpPr>
            <a:spLocks noChangeArrowheads="1"/>
          </p:cNvSpPr>
          <p:nvPr/>
        </p:nvSpPr>
        <p:spPr bwMode="auto">
          <a:xfrm>
            <a:off x="68263" y="933627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dirty="0">
              <a:solidFill>
                <a:srgbClr val="000000"/>
              </a:solidFill>
            </a:endParaRPr>
          </a:p>
        </p:txBody>
      </p:sp>
      <p:sp>
        <p:nvSpPr>
          <p:cNvPr id="14342" name="Text Box 5"/>
          <p:cNvSpPr txBox="1">
            <a:spLocks noChangeArrowheads="1"/>
          </p:cNvSpPr>
          <p:nvPr/>
        </p:nvSpPr>
        <p:spPr bwMode="auto">
          <a:xfrm>
            <a:off x="0" y="957294"/>
            <a:ext cx="9144000" cy="73866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None/>
            </a:pPr>
            <a:r>
              <a:rPr lang="en-US" sz="1400" b="1" dirty="0">
                <a:solidFill>
                  <a:schemeClr val="bg1"/>
                </a:solidFill>
              </a:rPr>
              <a:t>Role of Doppler ultrasound at time of diagnosis of late-onset fetal growth restriction in predicting adverse perinatal outcome: prospective cohort study</a:t>
            </a:r>
          </a:p>
          <a:p>
            <a:pPr algn="ctr">
              <a:spcBef>
                <a:spcPct val="0"/>
              </a:spcBef>
              <a:buNone/>
            </a:pPr>
            <a:r>
              <a:rPr lang="en-US" sz="1400" i="1" dirty="0">
                <a:solidFill>
                  <a:schemeClr val="bg1"/>
                </a:solidFill>
              </a:rPr>
              <a:t>Rizzo </a:t>
            </a:r>
            <a:r>
              <a:rPr lang="it-IT" altLang="en-US" sz="1400" i="1" dirty="0">
                <a:solidFill>
                  <a:schemeClr val="bg1"/>
                </a:solidFill>
              </a:rPr>
              <a:t>et al., UOG 2020</a:t>
            </a:r>
            <a:endParaRPr lang="en-GB" altLang="it-IT" sz="1400" i="1" dirty="0">
              <a:solidFill>
                <a:schemeClr val="bg1"/>
              </a:solidFill>
            </a:endParaRPr>
          </a:p>
        </p:txBody>
      </p:sp>
      <p:sp>
        <p:nvSpPr>
          <p:cNvPr id="14343" name="TextBox 1"/>
          <p:cNvSpPr txBox="1">
            <a:spLocks noChangeArrowheads="1"/>
          </p:cNvSpPr>
          <p:nvPr/>
        </p:nvSpPr>
        <p:spPr bwMode="auto">
          <a:xfrm>
            <a:off x="-3655" y="1710936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spcBef>
                <a:spcPct val="0"/>
              </a:spcBef>
              <a:buNone/>
              <a:defRPr sz="28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charset="0"/>
              </a:defRPr>
            </a:lvl9pPr>
          </a:lstStyle>
          <a:p>
            <a:r>
              <a:rPr lang="en-GB" altLang="it-IT" dirty="0"/>
              <a:t>Introduction </a:t>
            </a:r>
          </a:p>
        </p:txBody>
      </p:sp>
      <p:sp>
        <p:nvSpPr>
          <p:cNvPr id="23" name="Segnaposto contenuto 2"/>
          <p:cNvSpPr txBox="1">
            <a:spLocks/>
          </p:cNvSpPr>
          <p:nvPr/>
        </p:nvSpPr>
        <p:spPr bwMode="auto">
          <a:xfrm>
            <a:off x="1" y="2224577"/>
            <a:ext cx="9140344" cy="438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800" dirty="0" smtClean="0"/>
              <a:t>Reduced </a:t>
            </a:r>
            <a:r>
              <a:rPr lang="en-US" sz="1800" dirty="0"/>
              <a:t>impedance to flow in the fetal cerebral </a:t>
            </a:r>
            <a:r>
              <a:rPr lang="en-US" sz="1800" dirty="0" smtClean="0"/>
              <a:t>circulation, expressed </a:t>
            </a:r>
            <a:r>
              <a:rPr lang="en-US" sz="1800" dirty="0"/>
              <a:t>as low pulsatility index (PI) in the middle cerebral artery (MCA) or cerebroplacental ratio (CPR</a:t>
            </a:r>
            <a:r>
              <a:rPr lang="en-US" sz="1800" dirty="0" smtClean="0"/>
              <a:t>), </a:t>
            </a:r>
            <a:r>
              <a:rPr lang="en-US" sz="1800" dirty="0"/>
              <a:t>has been shown to be associated with abnormal acid–base status and admission to the neonatal special care </a:t>
            </a:r>
            <a:r>
              <a:rPr lang="en-US" sz="1800" dirty="0" smtClean="0"/>
              <a:t>unit. </a:t>
            </a:r>
            <a:endParaRPr lang="en-US" sz="1800" dirty="0"/>
          </a:p>
          <a:p>
            <a:r>
              <a:rPr lang="en-US" sz="1800" dirty="0"/>
              <a:t>Increased resistance in the uterine arteries has been associated with a higher risk of Cesarean section (CS) for fetal distress. </a:t>
            </a:r>
          </a:p>
          <a:p>
            <a:r>
              <a:rPr lang="en-US" sz="1800" dirty="0" smtClean="0"/>
              <a:t>Assessment </a:t>
            </a:r>
            <a:r>
              <a:rPr lang="en-US" sz="1800" dirty="0"/>
              <a:t>of blood flow in the umbilical vein (</a:t>
            </a:r>
            <a:r>
              <a:rPr lang="en-US" sz="1800" dirty="0" smtClean="0"/>
              <a:t>UVBF) </a:t>
            </a:r>
            <a:r>
              <a:rPr lang="en-US" sz="1800" dirty="0"/>
              <a:t>has been shown to provide better identification of late-onset FGR fetuses at higher risk of perinatal compromise</a:t>
            </a:r>
            <a:r>
              <a:rPr lang="en-US" sz="1800" dirty="0" smtClean="0"/>
              <a:t>.</a:t>
            </a:r>
          </a:p>
          <a:p>
            <a:r>
              <a:rPr lang="en-US" sz="1800" dirty="0"/>
              <a:t>Few data are available on the actual diagnostic performance of ultrasound in predicting adverse pregnancy outcome when using a given parameter or when combining different Doppler indices. </a:t>
            </a:r>
          </a:p>
          <a:p>
            <a:r>
              <a:rPr lang="en-US" sz="1800" dirty="0"/>
              <a:t>There is limited evidence on whether integrating Doppler assessment of umbilical vein flow may improve the predictive accuracy of Doppler ultrasound in identifying late-onset FGR fetuses at higher risk of perinatal compromise.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  <a:defRPr/>
            </a:pPr>
            <a:r>
              <a:rPr lang="en-US" sz="2000" dirty="0"/>
              <a:t> </a:t>
            </a:r>
          </a:p>
        </p:txBody>
      </p:sp>
      <p:grpSp>
        <p:nvGrpSpPr>
          <p:cNvPr id="15" name="Group 2"/>
          <p:cNvGrpSpPr>
            <a:grpSpLocks/>
          </p:cNvGrpSpPr>
          <p:nvPr/>
        </p:nvGrpSpPr>
        <p:grpSpPr bwMode="auto">
          <a:xfrm>
            <a:off x="0" y="0"/>
            <a:ext cx="9144000" cy="923925"/>
            <a:chOff x="0" y="3755"/>
            <a:chExt cx="5760" cy="582"/>
          </a:xfrm>
        </p:grpSpPr>
        <p:pic>
          <p:nvPicPr>
            <p:cNvPr id="16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45063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1"/>
          <p:cNvSpPr>
            <a:spLocks noChangeArrowheads="1"/>
          </p:cNvSpPr>
          <p:nvPr/>
        </p:nvSpPr>
        <p:spPr bwMode="auto">
          <a:xfrm>
            <a:off x="68263" y="922338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dirty="0">
              <a:solidFill>
                <a:srgbClr val="000000"/>
              </a:solidFill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191579" y="2329605"/>
            <a:ext cx="8720773" cy="3888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Primary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aims 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Explore the strength of association between fetoplacental Doppler indices at the time of diagnosis and adverse perinatal outcome in pregnancies complicated by late-onset FGR and determine their predictive accuracy. 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Secondary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aim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Elucidate whether a multiparametric diagnostic model including the most commonly used fetoplacental Doppler indices improves the diagnostic performance of Doppler ultrasound in detecting adverse perinatal outcome in pregnancies complicated by late-onset FGR.</a:t>
            </a:r>
          </a:p>
          <a:p>
            <a:endParaRPr lang="en-US" sz="2000" dirty="0"/>
          </a:p>
          <a:p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0" y="1702403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Aims of the study</a:t>
            </a:r>
          </a:p>
        </p:txBody>
      </p:sp>
      <p:grpSp>
        <p:nvGrpSpPr>
          <p:cNvPr id="16" name="Group 2"/>
          <p:cNvGrpSpPr>
            <a:grpSpLocks/>
          </p:cNvGrpSpPr>
          <p:nvPr/>
        </p:nvGrpSpPr>
        <p:grpSpPr bwMode="auto">
          <a:xfrm>
            <a:off x="0" y="0"/>
            <a:ext cx="9144000" cy="923925"/>
            <a:chOff x="0" y="3755"/>
            <a:chExt cx="5760" cy="582"/>
          </a:xfrm>
        </p:grpSpPr>
        <p:pic>
          <p:nvPicPr>
            <p:cNvPr id="17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5">
            <a:extLst>
              <a:ext uri="{FF2B5EF4-FFF2-40B4-BE49-F238E27FC236}">
                <a16:creationId xmlns:a16="http://schemas.microsoft.com/office/drawing/2014/main" id="{CFB1DA11-2CB2-B645-9B8C-F9138C43C7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57294"/>
            <a:ext cx="9144000" cy="73866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None/>
            </a:pPr>
            <a:r>
              <a:rPr lang="en-US" sz="1400" b="1" dirty="0">
                <a:solidFill>
                  <a:schemeClr val="bg1"/>
                </a:solidFill>
              </a:rPr>
              <a:t>Role of Doppler ultrasound at time of diagnosis of late-onset fetal growth restriction in predicting adverse perinatal outcome: prospective cohort study</a:t>
            </a:r>
          </a:p>
          <a:p>
            <a:pPr algn="ctr">
              <a:spcBef>
                <a:spcPct val="0"/>
              </a:spcBef>
              <a:buNone/>
            </a:pPr>
            <a:r>
              <a:rPr lang="en-US" sz="1400" i="1" dirty="0">
                <a:solidFill>
                  <a:schemeClr val="bg1"/>
                </a:solidFill>
              </a:rPr>
              <a:t>Rizzo </a:t>
            </a:r>
            <a:r>
              <a:rPr lang="it-IT" altLang="en-US" sz="1400" i="1" dirty="0">
                <a:solidFill>
                  <a:schemeClr val="bg1"/>
                </a:solidFill>
              </a:rPr>
              <a:t>et al., UOG 2020</a:t>
            </a:r>
            <a:endParaRPr lang="en-GB" altLang="it-IT" sz="1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666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1"/>
          <p:cNvSpPr>
            <a:spLocks noChangeArrowheads="1"/>
          </p:cNvSpPr>
          <p:nvPr/>
        </p:nvSpPr>
        <p:spPr bwMode="auto">
          <a:xfrm>
            <a:off x="68263" y="922338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dirty="0">
              <a:solidFill>
                <a:srgbClr val="000000"/>
              </a:solidFill>
            </a:endParaRPr>
          </a:p>
        </p:txBody>
      </p:sp>
      <p:sp>
        <p:nvSpPr>
          <p:cNvPr id="27" name="Segnaposto contenuto 2"/>
          <p:cNvSpPr txBox="1">
            <a:spLocks/>
          </p:cNvSpPr>
          <p:nvPr/>
        </p:nvSpPr>
        <p:spPr bwMode="auto">
          <a:xfrm>
            <a:off x="228600" y="2397115"/>
            <a:ext cx="8807245" cy="4003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sz="1800" dirty="0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1704866"/>
            <a:ext cx="91439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28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</a:t>
            </a:r>
            <a:r>
              <a:rPr lang="en-US" altLang="en-US" sz="28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ethods</a:t>
            </a:r>
            <a:endParaRPr lang="en-GB" altLang="en-US" sz="2800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7" name="Segnaposto contenuto 2"/>
          <p:cNvSpPr txBox="1">
            <a:spLocks/>
          </p:cNvSpPr>
          <p:nvPr/>
        </p:nvSpPr>
        <p:spPr bwMode="auto">
          <a:xfrm>
            <a:off x="0" y="2262453"/>
            <a:ext cx="9035845" cy="4584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000" dirty="0"/>
              <a:t>Single-institute prospective study</a:t>
            </a:r>
            <a:r>
              <a:rPr lang="en-US" sz="2000" dirty="0" smtClean="0"/>
              <a:t>.</a:t>
            </a:r>
          </a:p>
          <a:p>
            <a:endParaRPr lang="en-US" sz="1000" dirty="0"/>
          </a:p>
          <a:p>
            <a:r>
              <a:rPr lang="en-US" sz="2000" dirty="0"/>
              <a:t>Recruited were consecutive singleton pregnancies complicated by late-onset FGR diagnosed between October 2017 and December </a:t>
            </a:r>
            <a:r>
              <a:rPr lang="en-US" sz="2000" dirty="0" smtClean="0"/>
              <a:t>2018.</a:t>
            </a:r>
          </a:p>
          <a:p>
            <a:endParaRPr lang="en-US" sz="1000" dirty="0"/>
          </a:p>
          <a:p>
            <a:r>
              <a:rPr lang="en-US" sz="2000" dirty="0" smtClean="0"/>
              <a:t>FGR </a:t>
            </a:r>
            <a:r>
              <a:rPr lang="en-US" sz="2000" dirty="0"/>
              <a:t>was defined as ultrasound-estimated fetal weight (EFW) or abdominal circumference (AC) &lt;</a:t>
            </a:r>
            <a:r>
              <a:rPr lang="en-US" sz="2000" dirty="0" smtClean="0"/>
              <a:t>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centile </a:t>
            </a:r>
            <a:r>
              <a:rPr lang="en-US" sz="2000" dirty="0"/>
              <a:t>using local population charts </a:t>
            </a:r>
            <a:r>
              <a:rPr lang="en-US" sz="2000" b="1" dirty="0"/>
              <a:t>or</a:t>
            </a:r>
            <a:r>
              <a:rPr lang="en-US" sz="2000" dirty="0"/>
              <a:t> EFW or AC &lt;10th centile associated with UA-PI &gt;95th centile or CPR &lt;</a:t>
            </a:r>
            <a:r>
              <a:rPr lang="en-US" sz="2000" dirty="0" smtClean="0"/>
              <a:t>5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centile.</a:t>
            </a:r>
          </a:p>
          <a:p>
            <a:endParaRPr lang="en-US" sz="1000" dirty="0"/>
          </a:p>
          <a:p>
            <a:r>
              <a:rPr lang="en-US" sz="2000" dirty="0"/>
              <a:t>Pregnancies complicated by FGR diagnosed &lt;32 weeks of gestation and those affected by congenital infections or chromosomal or structural anomalies were excluded from the analysis.</a:t>
            </a:r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 </a:t>
            </a:r>
          </a:p>
          <a:p>
            <a:pPr marL="0" indent="0">
              <a:buNone/>
            </a:pPr>
            <a:endParaRPr lang="en-US" sz="2000" dirty="0"/>
          </a:p>
        </p:txBody>
      </p:sp>
      <p:grpSp>
        <p:nvGrpSpPr>
          <p:cNvPr id="18" name="Group 2"/>
          <p:cNvGrpSpPr>
            <a:grpSpLocks/>
          </p:cNvGrpSpPr>
          <p:nvPr/>
        </p:nvGrpSpPr>
        <p:grpSpPr bwMode="auto">
          <a:xfrm>
            <a:off x="0" y="0"/>
            <a:ext cx="9144000" cy="923925"/>
            <a:chOff x="0" y="3755"/>
            <a:chExt cx="5760" cy="582"/>
          </a:xfrm>
        </p:grpSpPr>
        <p:pic>
          <p:nvPicPr>
            <p:cNvPr id="19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5">
            <a:extLst>
              <a:ext uri="{FF2B5EF4-FFF2-40B4-BE49-F238E27FC236}">
                <a16:creationId xmlns:a16="http://schemas.microsoft.com/office/drawing/2014/main" id="{C269E790-C65B-5745-87E5-730956F272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57294"/>
            <a:ext cx="9144000" cy="73866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None/>
            </a:pPr>
            <a:r>
              <a:rPr lang="en-US" sz="1400" b="1" dirty="0">
                <a:solidFill>
                  <a:schemeClr val="bg1"/>
                </a:solidFill>
              </a:rPr>
              <a:t>Role of Doppler ultrasound at time of diagnosis of late-onset fetal growth restriction in predicting adverse perinatal outcome: prospective cohort study</a:t>
            </a:r>
          </a:p>
          <a:p>
            <a:pPr algn="ctr">
              <a:spcBef>
                <a:spcPct val="0"/>
              </a:spcBef>
              <a:buNone/>
            </a:pPr>
            <a:r>
              <a:rPr lang="en-US" sz="1400" i="1" dirty="0">
                <a:solidFill>
                  <a:schemeClr val="bg1"/>
                </a:solidFill>
              </a:rPr>
              <a:t>Rizzo </a:t>
            </a:r>
            <a:r>
              <a:rPr lang="it-IT" altLang="en-US" sz="1400" i="1" dirty="0">
                <a:solidFill>
                  <a:schemeClr val="bg1"/>
                </a:solidFill>
              </a:rPr>
              <a:t>et al., UOG 2020</a:t>
            </a:r>
            <a:endParaRPr lang="en-GB" altLang="it-IT" sz="1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720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1"/>
          <p:cNvSpPr>
            <a:spLocks noChangeArrowheads="1"/>
          </p:cNvSpPr>
          <p:nvPr/>
        </p:nvSpPr>
        <p:spPr bwMode="auto">
          <a:xfrm>
            <a:off x="68263" y="922338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dirty="0">
              <a:solidFill>
                <a:srgbClr val="000000"/>
              </a:solidFill>
            </a:endParaRPr>
          </a:p>
        </p:txBody>
      </p:sp>
      <p:sp>
        <p:nvSpPr>
          <p:cNvPr id="27" name="Segnaposto contenuto 2"/>
          <p:cNvSpPr txBox="1">
            <a:spLocks/>
          </p:cNvSpPr>
          <p:nvPr/>
        </p:nvSpPr>
        <p:spPr bwMode="auto">
          <a:xfrm>
            <a:off x="228600" y="2397115"/>
            <a:ext cx="8807245" cy="4003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sz="1800" dirty="0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1721521"/>
            <a:ext cx="91439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28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</a:t>
            </a:r>
            <a:r>
              <a:rPr lang="en-US" altLang="en-US" sz="28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ethods</a:t>
            </a:r>
            <a:endParaRPr lang="en-GB" altLang="en-US" sz="2800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7" name="Segnaposto contenuto 2"/>
          <p:cNvSpPr txBox="1">
            <a:spLocks/>
          </p:cNvSpPr>
          <p:nvPr/>
        </p:nvSpPr>
        <p:spPr bwMode="auto">
          <a:xfrm>
            <a:off x="0" y="2243796"/>
            <a:ext cx="9144000" cy="4467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000" dirty="0"/>
              <a:t>P</a:t>
            </a:r>
            <a:r>
              <a:rPr lang="en-US" sz="2000" dirty="0" smtClean="0"/>
              <a:t>rimary </a:t>
            </a:r>
            <a:r>
              <a:rPr lang="en-US" sz="2000" dirty="0"/>
              <a:t>outcome was a composite adverse perinatal outcome (CAPO), including at least one of the following complications: emergency CS for fetal distress, 5-min Apgar score &lt;7, </a:t>
            </a:r>
            <a:r>
              <a:rPr lang="en-US" sz="2000" dirty="0" smtClean="0"/>
              <a:t>UA </a:t>
            </a:r>
            <a:r>
              <a:rPr lang="en-US" sz="2000" dirty="0"/>
              <a:t>pH &lt;7.10 and neonatal admission to the special care unit.</a:t>
            </a:r>
          </a:p>
          <a:p>
            <a:endParaRPr lang="en-US" sz="1000" dirty="0" smtClean="0"/>
          </a:p>
          <a:p>
            <a:r>
              <a:rPr lang="en-US" sz="2000" dirty="0" smtClean="0"/>
              <a:t>After </a:t>
            </a:r>
            <a:r>
              <a:rPr lang="en-US" sz="2000" dirty="0"/>
              <a:t>diagnosis of late-onset FGR, pregnancies were managed by the attending obstetricians, who were not involved in the process of diagnosis and were unaware of the Doppler data except for UA-PI.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sz="2000" dirty="0"/>
              <a:t>Fetal growth was reassessed at 2-week intervals.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sz="2000" dirty="0"/>
              <a:t>Induction of labor was performed immediately in cases of maternal medical complications (i.e. pre-eclampsia or gestational hypertension) or reduced amniotic fluid volume, fetal movement or fetal growth and at gestational ages beyond 39 weeks.</a:t>
            </a:r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grpSp>
        <p:nvGrpSpPr>
          <p:cNvPr id="18" name="Group 2"/>
          <p:cNvGrpSpPr>
            <a:grpSpLocks/>
          </p:cNvGrpSpPr>
          <p:nvPr/>
        </p:nvGrpSpPr>
        <p:grpSpPr bwMode="auto">
          <a:xfrm>
            <a:off x="0" y="0"/>
            <a:ext cx="9144000" cy="923925"/>
            <a:chOff x="0" y="3755"/>
            <a:chExt cx="5760" cy="582"/>
          </a:xfrm>
        </p:grpSpPr>
        <p:pic>
          <p:nvPicPr>
            <p:cNvPr id="19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5">
            <a:extLst>
              <a:ext uri="{FF2B5EF4-FFF2-40B4-BE49-F238E27FC236}">
                <a16:creationId xmlns:a16="http://schemas.microsoft.com/office/drawing/2014/main" id="{A2E74208-935A-DC41-AE2D-307C7FC3D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57294"/>
            <a:ext cx="9144000" cy="73866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None/>
            </a:pPr>
            <a:r>
              <a:rPr lang="en-US" sz="1400" b="1" dirty="0">
                <a:solidFill>
                  <a:schemeClr val="bg1"/>
                </a:solidFill>
              </a:rPr>
              <a:t>Role of Doppler ultrasound at time of diagnosis of late-onset fetal growth restriction in predicting adverse perinatal outcome: prospective cohort study</a:t>
            </a:r>
          </a:p>
          <a:p>
            <a:pPr algn="ctr">
              <a:spcBef>
                <a:spcPct val="0"/>
              </a:spcBef>
              <a:buNone/>
            </a:pPr>
            <a:r>
              <a:rPr lang="en-US" sz="1400" i="1" dirty="0">
                <a:solidFill>
                  <a:schemeClr val="bg1"/>
                </a:solidFill>
              </a:rPr>
              <a:t>Rizzo </a:t>
            </a:r>
            <a:r>
              <a:rPr lang="it-IT" altLang="en-US" sz="1400" i="1" dirty="0">
                <a:solidFill>
                  <a:schemeClr val="bg1"/>
                </a:solidFill>
              </a:rPr>
              <a:t>et al., UOG 2020</a:t>
            </a:r>
            <a:endParaRPr lang="en-GB" altLang="it-IT" sz="1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925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"/>
          <p:cNvSpPr>
            <a:spLocks noChangeArrowheads="1"/>
          </p:cNvSpPr>
          <p:nvPr/>
        </p:nvSpPr>
        <p:spPr bwMode="auto">
          <a:xfrm>
            <a:off x="68263" y="933627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dirty="0">
              <a:solidFill>
                <a:srgbClr val="000000"/>
              </a:solidFill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1706044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28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Results </a:t>
            </a:r>
            <a:endParaRPr lang="en-US" sz="2800" b="1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18" name="Group 2"/>
          <p:cNvGrpSpPr>
            <a:grpSpLocks/>
          </p:cNvGrpSpPr>
          <p:nvPr/>
        </p:nvGrpSpPr>
        <p:grpSpPr bwMode="auto">
          <a:xfrm>
            <a:off x="0" y="0"/>
            <a:ext cx="9144000" cy="923925"/>
            <a:chOff x="0" y="3755"/>
            <a:chExt cx="5760" cy="582"/>
          </a:xfrm>
        </p:grpSpPr>
        <p:pic>
          <p:nvPicPr>
            <p:cNvPr id="19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Text Box 5">
            <a:extLst>
              <a:ext uri="{FF2B5EF4-FFF2-40B4-BE49-F238E27FC236}">
                <a16:creationId xmlns:a16="http://schemas.microsoft.com/office/drawing/2014/main" id="{C5D1A7BD-392A-B941-AD7A-EFBF4D7AA4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57294"/>
            <a:ext cx="9144000" cy="73866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None/>
            </a:pPr>
            <a:r>
              <a:rPr lang="en-US" sz="1400" b="1" dirty="0">
                <a:solidFill>
                  <a:schemeClr val="bg1"/>
                </a:solidFill>
              </a:rPr>
              <a:t>Role of Doppler ultrasound at time of diagnosis of late-onset fetal growth restriction in predicting adverse perinatal outcome: prospective cohort study</a:t>
            </a:r>
          </a:p>
          <a:p>
            <a:pPr algn="ctr">
              <a:spcBef>
                <a:spcPct val="0"/>
              </a:spcBef>
              <a:buNone/>
            </a:pPr>
            <a:r>
              <a:rPr lang="en-US" sz="1400" i="1" dirty="0">
                <a:solidFill>
                  <a:schemeClr val="bg1"/>
                </a:solidFill>
              </a:rPr>
              <a:t>Rizzo </a:t>
            </a:r>
            <a:r>
              <a:rPr lang="it-IT" altLang="en-US" sz="1400" i="1" dirty="0">
                <a:solidFill>
                  <a:schemeClr val="bg1"/>
                </a:solidFill>
              </a:rPr>
              <a:t>et al., UOG 2020</a:t>
            </a:r>
            <a:endParaRPr lang="en-GB" altLang="it-IT" sz="1400" i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FA6F63-597C-F840-91AC-8A8128300F55}"/>
              </a:ext>
            </a:extLst>
          </p:cNvPr>
          <p:cNvSpPr txBox="1"/>
          <p:nvPr/>
        </p:nvSpPr>
        <p:spPr>
          <a:xfrm>
            <a:off x="68262" y="2301414"/>
            <a:ext cx="8892857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</a:rPr>
              <a:t>261 pregnancies fulfilled the entry criteria during the study period. </a:t>
            </a:r>
            <a:r>
              <a:rPr lang="en-US" sz="2000" dirty="0" smtClean="0">
                <a:latin typeface="Arial" panose="020B0604020202020204" pitchFamily="34" charset="0"/>
              </a:rPr>
              <a:t>Eighteen </a:t>
            </a:r>
            <a:r>
              <a:rPr lang="en-US" sz="2000" dirty="0">
                <a:latin typeface="Arial" panose="020B0604020202020204" pitchFamily="34" charset="0"/>
              </a:rPr>
              <a:t>were excluded due to missing data (n=8) or loss to follow-up (n=10), leaving </a:t>
            </a:r>
            <a:r>
              <a:rPr lang="en-US" sz="2000" b="1" dirty="0">
                <a:latin typeface="Arial" panose="020B0604020202020204" pitchFamily="34" charset="0"/>
              </a:rPr>
              <a:t>243</a:t>
            </a:r>
            <a:r>
              <a:rPr lang="en-US" sz="2000" dirty="0">
                <a:latin typeface="Arial" panose="020B0604020202020204" pitchFamily="34" charset="0"/>
              </a:rPr>
              <a:t> pregnancies available for analysis. </a:t>
            </a:r>
          </a:p>
          <a:p>
            <a:endParaRPr lang="en-US" sz="2000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</a:rPr>
              <a:t>CAPO occurred in 32.5% (95% CI, 26.7–38.8%) of cases. The prevalence of emergency CS for fetal distress, umbilical artery pH &lt;7.10 and neonatal admission to the special care unit were 74.5%, 25.1% and 15.2%, respectively</a:t>
            </a:r>
            <a:r>
              <a:rPr lang="en-US" sz="2000" dirty="0" smtClean="0">
                <a:latin typeface="Arial" panose="020B0604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</a:rPr>
              <a:t>Mean gestational age at </a:t>
            </a:r>
            <a:r>
              <a:rPr lang="en-GB" sz="2000" dirty="0" smtClean="0">
                <a:latin typeface="Arial" panose="020B0604020202020204" pitchFamily="34" charset="0"/>
              </a:rPr>
              <a:t>delivery and birth weight were lower </a:t>
            </a:r>
            <a:r>
              <a:rPr lang="en-GB" sz="2000" dirty="0">
                <a:latin typeface="Arial" panose="020B0604020202020204" pitchFamily="34" charset="0"/>
              </a:rPr>
              <a:t>in pregnancies with CAPO compared </a:t>
            </a:r>
            <a:r>
              <a:rPr lang="en-GB" sz="2000" dirty="0" smtClean="0">
                <a:latin typeface="Arial" panose="020B0604020202020204" pitchFamily="34" charset="0"/>
              </a:rPr>
              <a:t>to those without</a:t>
            </a:r>
            <a:r>
              <a:rPr lang="en-GB" sz="2000" dirty="0">
                <a:latin typeface="Arial" panose="020B0604020202020204" pitchFamily="34" charset="0"/>
              </a:rPr>
              <a:t>, while there were no differences between </a:t>
            </a:r>
            <a:r>
              <a:rPr lang="en-GB" sz="2000" dirty="0" smtClean="0">
                <a:latin typeface="Arial" panose="020B0604020202020204" pitchFamily="34" charset="0"/>
              </a:rPr>
              <a:t>the two </a:t>
            </a:r>
            <a:r>
              <a:rPr lang="en-GB" sz="2000" dirty="0">
                <a:latin typeface="Arial" panose="020B0604020202020204" pitchFamily="34" charset="0"/>
              </a:rPr>
              <a:t>study groups in maternal age, </a:t>
            </a:r>
            <a:r>
              <a:rPr lang="en-GB" sz="2000" dirty="0" smtClean="0">
                <a:latin typeface="Arial" panose="020B0604020202020204" pitchFamily="34" charset="0"/>
              </a:rPr>
              <a:t>body mass index, </a:t>
            </a:r>
            <a:r>
              <a:rPr lang="en-GB" sz="2000" dirty="0">
                <a:latin typeface="Arial" panose="020B0604020202020204" pitchFamily="34" charset="0"/>
              </a:rPr>
              <a:t>smoking </a:t>
            </a:r>
            <a:r>
              <a:rPr lang="en-GB" sz="2000" dirty="0" smtClean="0">
                <a:latin typeface="Arial" panose="020B0604020202020204" pitchFamily="34" charset="0"/>
              </a:rPr>
              <a:t>status, ethnicity </a:t>
            </a:r>
            <a:r>
              <a:rPr lang="en-GB" sz="2000" dirty="0">
                <a:latin typeface="Arial" panose="020B0604020202020204" pitchFamily="34" charset="0"/>
              </a:rPr>
              <a:t>or the occurrence of hypertensive disorders.</a:t>
            </a:r>
            <a:endParaRPr lang="en-US" sz="2000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673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"/>
          <p:cNvSpPr>
            <a:spLocks noChangeArrowheads="1"/>
          </p:cNvSpPr>
          <p:nvPr/>
        </p:nvSpPr>
        <p:spPr bwMode="auto">
          <a:xfrm>
            <a:off x="68263" y="933627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dirty="0">
              <a:solidFill>
                <a:srgbClr val="000000"/>
              </a:solidFill>
            </a:endParaRPr>
          </a:p>
        </p:txBody>
      </p:sp>
      <p:grpSp>
        <p:nvGrpSpPr>
          <p:cNvPr id="19" name="Group 2"/>
          <p:cNvGrpSpPr>
            <a:grpSpLocks/>
          </p:cNvGrpSpPr>
          <p:nvPr/>
        </p:nvGrpSpPr>
        <p:grpSpPr bwMode="auto">
          <a:xfrm>
            <a:off x="0" y="0"/>
            <a:ext cx="9144000" cy="923925"/>
            <a:chOff x="0" y="3755"/>
            <a:chExt cx="5760" cy="582"/>
          </a:xfrm>
        </p:grpSpPr>
        <p:pic>
          <p:nvPicPr>
            <p:cNvPr id="20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5">
            <a:extLst>
              <a:ext uri="{FF2B5EF4-FFF2-40B4-BE49-F238E27FC236}">
                <a16:creationId xmlns:a16="http://schemas.microsoft.com/office/drawing/2014/main" id="{629B849B-C294-B049-BE68-B6EA77D83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57294"/>
            <a:ext cx="9144000" cy="73866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None/>
            </a:pPr>
            <a:r>
              <a:rPr lang="en-US" sz="1400" b="1" dirty="0">
                <a:solidFill>
                  <a:schemeClr val="bg1"/>
                </a:solidFill>
              </a:rPr>
              <a:t>Role of Doppler ultrasound at time of diagnosis of late-onset fetal growth restriction in predicting adverse perinatal outcome: prospective cohort study</a:t>
            </a:r>
          </a:p>
          <a:p>
            <a:pPr algn="ctr">
              <a:spcBef>
                <a:spcPct val="0"/>
              </a:spcBef>
              <a:buNone/>
            </a:pPr>
            <a:r>
              <a:rPr lang="en-US" sz="1400" i="1" dirty="0">
                <a:solidFill>
                  <a:schemeClr val="bg1"/>
                </a:solidFill>
              </a:rPr>
              <a:t>Rizzo </a:t>
            </a:r>
            <a:r>
              <a:rPr lang="it-IT" altLang="en-US" sz="1400" i="1" dirty="0">
                <a:solidFill>
                  <a:schemeClr val="bg1"/>
                </a:solidFill>
              </a:rPr>
              <a:t>et al., UOG 2020</a:t>
            </a:r>
            <a:endParaRPr lang="en-GB" altLang="it-IT" sz="1400" i="1" dirty="0">
              <a:solidFill>
                <a:schemeClr val="bg1"/>
              </a:solidFill>
            </a:endParaRP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25601E57-E447-0D45-8A48-49F09522C2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41876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28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Results </a:t>
            </a:r>
            <a:endParaRPr lang="en-US" sz="2800" b="1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2E42830-6725-BF4B-B79D-3CDB60868C47}"/>
              </a:ext>
            </a:extLst>
          </p:cNvPr>
          <p:cNvGrpSpPr/>
          <p:nvPr/>
        </p:nvGrpSpPr>
        <p:grpSpPr>
          <a:xfrm>
            <a:off x="140963" y="2116932"/>
            <a:ext cx="6049403" cy="3421692"/>
            <a:chOff x="140962" y="2301414"/>
            <a:chExt cx="6873419" cy="403951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F0ACB44-54CA-1E46-9018-9955AF25EC9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9388" y="2301414"/>
              <a:ext cx="6785326" cy="4039513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EBA942B-BE0A-AF44-87EA-EDE08CB8F726}"/>
                </a:ext>
              </a:extLst>
            </p:cNvPr>
            <p:cNvSpPr/>
            <p:nvPr/>
          </p:nvSpPr>
          <p:spPr>
            <a:xfrm>
              <a:off x="140962" y="4293705"/>
              <a:ext cx="6873419" cy="278296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6060F9C-3534-9343-B6CE-2A24F874BB9A}"/>
                </a:ext>
              </a:extLst>
            </p:cNvPr>
            <p:cNvSpPr/>
            <p:nvPr/>
          </p:nvSpPr>
          <p:spPr>
            <a:xfrm>
              <a:off x="140962" y="5257213"/>
              <a:ext cx="6873419" cy="133841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3638E9C-AAED-3B49-9730-1A819CD61B92}"/>
                </a:ext>
              </a:extLst>
            </p:cNvPr>
            <p:cNvSpPr/>
            <p:nvPr/>
          </p:nvSpPr>
          <p:spPr>
            <a:xfrm>
              <a:off x="140962" y="5527484"/>
              <a:ext cx="6873419" cy="420091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748CDE9-9389-7044-8148-C0F2ACB80C94}"/>
              </a:ext>
            </a:extLst>
          </p:cNvPr>
          <p:cNvGrpSpPr/>
          <p:nvPr/>
        </p:nvGrpSpPr>
        <p:grpSpPr>
          <a:xfrm>
            <a:off x="6117214" y="5257327"/>
            <a:ext cx="2953634" cy="1504427"/>
            <a:chOff x="6296526" y="4440815"/>
            <a:chExt cx="2671700" cy="1337243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B8A72AB6-337B-1A46-AF82-FB74F8DAE08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372827" y="4440815"/>
              <a:ext cx="2586688" cy="1337243"/>
            </a:xfrm>
            <a:prstGeom prst="rect">
              <a:avLst/>
            </a:prstGeom>
          </p:spPr>
        </p:pic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E99CE4D-5063-5A46-96E8-31E02C4DEC34}"/>
                </a:ext>
              </a:extLst>
            </p:cNvPr>
            <p:cNvSpPr/>
            <p:nvPr/>
          </p:nvSpPr>
          <p:spPr>
            <a:xfrm>
              <a:off x="6296526" y="4698804"/>
              <a:ext cx="2662990" cy="126010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1D7EDA5-9DDC-EB41-90A5-CD297C8BCB5B}"/>
                </a:ext>
              </a:extLst>
            </p:cNvPr>
            <p:cNvSpPr/>
            <p:nvPr/>
          </p:nvSpPr>
          <p:spPr>
            <a:xfrm>
              <a:off x="6305236" y="4917820"/>
              <a:ext cx="2662990" cy="229609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506C70C2-56FF-174B-B877-6699D58C4605}"/>
              </a:ext>
            </a:extLst>
          </p:cNvPr>
          <p:cNvSpPr txBox="1"/>
          <p:nvPr/>
        </p:nvSpPr>
        <p:spPr>
          <a:xfrm>
            <a:off x="6416461" y="2439807"/>
            <a:ext cx="2508083" cy="1600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 pregnancies with CAPO compared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those without,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Z-scores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mean MCA-PI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UVBF/AC and CPR at diagnosis were lower, while uterine artery PI Z-score was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higher.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1CD889E-948F-CE45-A690-E31806AF01C4}"/>
              </a:ext>
            </a:extLst>
          </p:cNvPr>
          <p:cNvSpPr txBox="1"/>
          <p:nvPr/>
        </p:nvSpPr>
        <p:spPr>
          <a:xfrm>
            <a:off x="372933" y="5882759"/>
            <a:ext cx="4463762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On multivariable logistic regression analysis, Z-scores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mean uterine artery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PI,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CPR and UVBF/AC were associated independently with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CAPO.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7A407C53-1E80-2743-ADF7-970190B85FAD}"/>
              </a:ext>
            </a:extLst>
          </p:cNvPr>
          <p:cNvCxnSpPr>
            <a:cxnSpLocks/>
          </p:cNvCxnSpPr>
          <p:nvPr/>
        </p:nvCxnSpPr>
        <p:spPr>
          <a:xfrm flipH="1">
            <a:off x="6331332" y="4040245"/>
            <a:ext cx="1459356" cy="61257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768045E5-4D3E-3848-96D6-4499AEF1C46F}"/>
              </a:ext>
            </a:extLst>
          </p:cNvPr>
          <p:cNvCxnSpPr>
            <a:cxnSpLocks/>
          </p:cNvCxnSpPr>
          <p:nvPr/>
        </p:nvCxnSpPr>
        <p:spPr>
          <a:xfrm flipV="1">
            <a:off x="4836695" y="6007762"/>
            <a:ext cx="1219200" cy="31141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5313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"/>
          <p:cNvSpPr>
            <a:spLocks noChangeArrowheads="1"/>
          </p:cNvSpPr>
          <p:nvPr/>
        </p:nvSpPr>
        <p:spPr bwMode="auto">
          <a:xfrm>
            <a:off x="68263" y="933627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dirty="0">
              <a:solidFill>
                <a:srgbClr val="000000"/>
              </a:solidFill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1" y="1693585"/>
            <a:ext cx="91439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28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Results</a:t>
            </a:r>
            <a:r>
              <a:rPr lang="en-US" sz="28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</a:p>
        </p:txBody>
      </p:sp>
      <p:grpSp>
        <p:nvGrpSpPr>
          <p:cNvPr id="19" name="Group 2"/>
          <p:cNvGrpSpPr>
            <a:grpSpLocks/>
          </p:cNvGrpSpPr>
          <p:nvPr/>
        </p:nvGrpSpPr>
        <p:grpSpPr bwMode="auto">
          <a:xfrm>
            <a:off x="0" y="0"/>
            <a:ext cx="9144000" cy="923925"/>
            <a:chOff x="0" y="3755"/>
            <a:chExt cx="5760" cy="582"/>
          </a:xfrm>
        </p:grpSpPr>
        <p:pic>
          <p:nvPicPr>
            <p:cNvPr id="20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" name="Text Box 5">
            <a:extLst>
              <a:ext uri="{FF2B5EF4-FFF2-40B4-BE49-F238E27FC236}">
                <a16:creationId xmlns:a16="http://schemas.microsoft.com/office/drawing/2014/main" id="{D74A3858-914D-724C-BB30-7827D927D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57294"/>
            <a:ext cx="9144000" cy="73866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None/>
            </a:pPr>
            <a:r>
              <a:rPr lang="en-US" sz="1400" b="1" dirty="0">
                <a:solidFill>
                  <a:schemeClr val="bg1"/>
                </a:solidFill>
              </a:rPr>
              <a:t>Role of Doppler ultrasound at time of diagnosis of late-onset fetal growth restriction in predicting adverse perinatal outcome: prospective cohort study</a:t>
            </a:r>
          </a:p>
          <a:p>
            <a:pPr algn="ctr">
              <a:spcBef>
                <a:spcPct val="0"/>
              </a:spcBef>
              <a:buNone/>
            </a:pPr>
            <a:r>
              <a:rPr lang="en-US" sz="1400" i="1" dirty="0">
                <a:solidFill>
                  <a:schemeClr val="bg1"/>
                </a:solidFill>
              </a:rPr>
              <a:t>Rizzo </a:t>
            </a:r>
            <a:r>
              <a:rPr lang="it-IT" altLang="en-US" sz="1400" i="1" dirty="0">
                <a:solidFill>
                  <a:schemeClr val="bg1"/>
                </a:solidFill>
              </a:rPr>
              <a:t>et al., UOG 2020</a:t>
            </a:r>
            <a:endParaRPr lang="en-GB" altLang="it-IT" sz="1400" i="1" dirty="0">
              <a:solidFill>
                <a:schemeClr val="bg1"/>
              </a:solidFill>
            </a:endParaRPr>
          </a:p>
        </p:txBody>
      </p:sp>
      <p:sp>
        <p:nvSpPr>
          <p:cNvPr id="11" name="Segnaposto contenuto 2">
            <a:extLst>
              <a:ext uri="{FF2B5EF4-FFF2-40B4-BE49-F238E27FC236}">
                <a16:creationId xmlns:a16="http://schemas.microsoft.com/office/drawing/2014/main" id="{2792E1F7-FF10-DA40-A994-8D39DEC1CFA9}"/>
              </a:ext>
            </a:extLst>
          </p:cNvPr>
          <p:cNvSpPr txBox="1">
            <a:spLocks/>
          </p:cNvSpPr>
          <p:nvPr/>
        </p:nvSpPr>
        <p:spPr bwMode="auto">
          <a:xfrm>
            <a:off x="1965" y="2270266"/>
            <a:ext cx="9144000" cy="84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buNone/>
            </a:pPr>
            <a:r>
              <a:rPr lang="en-US" sz="2000" b="1" dirty="0"/>
              <a:t>Diagnostic</a:t>
            </a:r>
            <a:r>
              <a:rPr lang="en-US" sz="2000" dirty="0"/>
              <a:t> performance of Doppler parameters in predicting CAPO in pregnancies complicated by late-onset </a:t>
            </a:r>
            <a:r>
              <a:rPr lang="en-US" sz="2000" dirty="0" smtClean="0"/>
              <a:t>FGR: 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 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553BD5-EF70-844E-BCDE-B141E5299F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040" y="3110767"/>
            <a:ext cx="3741320" cy="147657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6512D93-4C69-E040-AB88-5EC8B1643ADB}"/>
              </a:ext>
            </a:extLst>
          </p:cNvPr>
          <p:cNvSpPr/>
          <p:nvPr/>
        </p:nvSpPr>
        <p:spPr>
          <a:xfrm>
            <a:off x="129746" y="3785800"/>
            <a:ext cx="3741320" cy="34947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591227-CF51-0841-A170-A0E6534819E6}"/>
              </a:ext>
            </a:extLst>
          </p:cNvPr>
          <p:cNvSpPr txBox="1"/>
          <p:nvPr/>
        </p:nvSpPr>
        <p:spPr>
          <a:xfrm>
            <a:off x="47856" y="4715544"/>
            <a:ext cx="290005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UVBF/AC Z-score had an AUC of 0.723 for CAPO, demonstrating better accuracy compared with that of mean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uterine artery PI Z-score and CPR Z-score.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216E72-41DB-D748-B82C-8B85EFF9835D}"/>
              </a:ext>
            </a:extLst>
          </p:cNvPr>
          <p:cNvSpPr txBox="1"/>
          <p:nvPr/>
        </p:nvSpPr>
        <p:spPr>
          <a:xfrm>
            <a:off x="6925954" y="3030928"/>
            <a:ext cx="22862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multiparametric model that included CPR, uterine artery PI and UVBF had an AUC of 0.745 (P=0.66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vs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UVBF/AC) for the detection of CAPO.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1655D76-410B-0D49-8FA9-852505C35D6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84148" y="2985545"/>
            <a:ext cx="2980357" cy="3793181"/>
          </a:xfrm>
          <a:prstGeom prst="rect">
            <a:avLst/>
          </a:prstGeom>
        </p:spPr>
      </p:pic>
      <p:cxnSp>
        <p:nvCxnSpPr>
          <p:cNvPr id="16" name="Elbow Connector 15">
            <a:extLst>
              <a:ext uri="{FF2B5EF4-FFF2-40B4-BE49-F238E27FC236}">
                <a16:creationId xmlns:a16="http://schemas.microsoft.com/office/drawing/2014/main" id="{F4E31952-84DC-504E-AA7C-564CA86F445C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2822635" y="4942941"/>
            <a:ext cx="696035" cy="445476"/>
          </a:xfrm>
          <a:prstGeom prst="bentConnector3">
            <a:avLst>
              <a:gd name="adj1" fmla="val 980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>
            <a:extLst>
              <a:ext uri="{FF2B5EF4-FFF2-40B4-BE49-F238E27FC236}">
                <a16:creationId xmlns:a16="http://schemas.microsoft.com/office/drawing/2014/main" id="{7E713C37-3C1D-6540-B755-C9E0102AC8FB}"/>
              </a:ext>
            </a:extLst>
          </p:cNvPr>
          <p:cNvCxnSpPr>
            <a:cxnSpLocks/>
          </p:cNvCxnSpPr>
          <p:nvPr/>
        </p:nvCxnSpPr>
        <p:spPr>
          <a:xfrm rot="5400000">
            <a:off x="7490298" y="5842471"/>
            <a:ext cx="737833" cy="515302"/>
          </a:xfrm>
          <a:prstGeom prst="bentConnector3">
            <a:avLst>
              <a:gd name="adj1" fmla="val 99572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1234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4593</TotalTime>
  <Words>1696</Words>
  <Application>Microsoft Office PowerPoint</Application>
  <PresentationFormat>On-screen Show (4:3)</PresentationFormat>
  <Paragraphs>201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ＭＳ Ｐゴシック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Renata Kotsia</cp:lastModifiedBy>
  <cp:revision>308</cp:revision>
  <dcterms:created xsi:type="dcterms:W3CDTF">2018-05-11T23:46:17Z</dcterms:created>
  <dcterms:modified xsi:type="dcterms:W3CDTF">2020-05-26T12:17:48Z</dcterms:modified>
</cp:coreProperties>
</file>