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12" r:id="rId2"/>
  </p:sldMasterIdLst>
  <p:notesMasterIdLst>
    <p:notesMasterId r:id="rId16"/>
  </p:notesMasterIdLst>
  <p:sldIdLst>
    <p:sldId id="329" r:id="rId3"/>
    <p:sldId id="350" r:id="rId4"/>
    <p:sldId id="349" r:id="rId5"/>
    <p:sldId id="384" r:id="rId6"/>
    <p:sldId id="389" r:id="rId7"/>
    <p:sldId id="361" r:id="rId8"/>
    <p:sldId id="379" r:id="rId9"/>
    <p:sldId id="392" r:id="rId10"/>
    <p:sldId id="387" r:id="rId11"/>
    <p:sldId id="370" r:id="rId12"/>
    <p:sldId id="353" r:id="rId13"/>
    <p:sldId id="381" r:id="rId14"/>
    <p:sldId id="371" r:id="rId15"/>
  </p:sldIdLst>
  <p:sldSz cx="9144000" cy="6858000" type="screen4x3"/>
  <p:notesSz cx="67611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E4"/>
    <a:srgbClr val="EADEE7"/>
    <a:srgbClr val="ED1D24"/>
    <a:srgbClr val="445895"/>
    <a:srgbClr val="CDDEFF"/>
    <a:srgbClr val="002060"/>
    <a:srgbClr val="F0F3FB"/>
    <a:srgbClr val="E2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8169D-39C1-4473-B1EE-BD01D5886645}" v="549" dt="2018-06-26T16:57:05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2" autoAdjust="0"/>
    <p:restoredTop sz="95297" autoAdjust="0"/>
  </p:normalViewPr>
  <p:slideViewPr>
    <p:cSldViewPr>
      <p:cViewPr>
        <p:scale>
          <a:sx n="111" d="100"/>
          <a:sy n="111" d="100"/>
        </p:scale>
        <p:origin x="596" y="84"/>
      </p:cViewPr>
      <p:guideLst>
        <p:guide orient="horz" pos="2160"/>
        <p:guide pos="2880"/>
        <p:guide orient="horz" pos="1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Fernandez" userId="b2ddae9f6de01a07" providerId="LiveId" clId="{A248169D-39C1-4473-B1EE-BD01D5886645}"/>
    <pc:docChg chg="custSel modSld">
      <pc:chgData name="Ruben Fernandez" userId="b2ddae9f6de01a07" providerId="LiveId" clId="{A248169D-39C1-4473-B1EE-BD01D5886645}" dt="2018-06-26T16:57:05.261" v="547" actId="313"/>
      <pc:docMkLst>
        <pc:docMk/>
      </pc:docMkLst>
      <pc:sldChg chg="modSp">
        <pc:chgData name="Ruben Fernandez" userId="b2ddae9f6de01a07" providerId="LiveId" clId="{A248169D-39C1-4473-B1EE-BD01D5886645}" dt="2018-06-26T16:54:20.379" v="509" actId="313"/>
        <pc:sldMkLst>
          <pc:docMk/>
          <pc:sldMk cId="0" sldId="384"/>
        </pc:sldMkLst>
        <pc:spChg chg="mod">
          <ac:chgData name="Ruben Fernandez" userId="b2ddae9f6de01a07" providerId="LiveId" clId="{A248169D-39C1-4473-B1EE-BD01D5886645}" dt="2018-06-26T16:54:20.379" v="509" actId="313"/>
          <ac:spMkLst>
            <pc:docMk/>
            <pc:sldMk cId="0" sldId="384"/>
            <ac:spMk id="7" creationId="{00000000-0000-0000-0000-000000000000}"/>
          </ac:spMkLst>
        </pc:spChg>
      </pc:sldChg>
      <pc:sldChg chg="modSp">
        <pc:chgData name="Ruben Fernandez" userId="b2ddae9f6de01a07" providerId="LiveId" clId="{A248169D-39C1-4473-B1EE-BD01D5886645}" dt="2018-06-26T16:57:05.261" v="547" actId="313"/>
        <pc:sldMkLst>
          <pc:docMk/>
          <pc:sldMk cId="214168035" sldId="389"/>
        </pc:sldMkLst>
        <pc:spChg chg="mod">
          <ac:chgData name="Ruben Fernandez" userId="b2ddae9f6de01a07" providerId="LiveId" clId="{A248169D-39C1-4473-B1EE-BD01D5886645}" dt="2018-06-26T16:56:06.451" v="512" actId="20577"/>
          <ac:spMkLst>
            <pc:docMk/>
            <pc:sldMk cId="214168035" sldId="389"/>
            <ac:spMk id="8" creationId="{00000000-0000-0000-0000-000000000000}"/>
          </ac:spMkLst>
        </pc:spChg>
        <pc:spChg chg="mod">
          <ac:chgData name="Ruben Fernandez" userId="b2ddae9f6de01a07" providerId="LiveId" clId="{A248169D-39C1-4473-B1EE-BD01D5886645}" dt="2018-06-26T16:57:05.261" v="547" actId="313"/>
          <ac:spMkLst>
            <pc:docMk/>
            <pc:sldMk cId="214168035" sldId="389"/>
            <ac:spMk id="12" creationId="{00000000-0000-0000-0000-000000000000}"/>
          </ac:spMkLst>
        </pc:spChg>
        <pc:spChg chg="mod">
          <ac:chgData name="Ruben Fernandez" userId="b2ddae9f6de01a07" providerId="LiveId" clId="{A248169D-39C1-4473-B1EE-BD01D5886645}" dt="2018-06-26T16:56:36.143" v="516" actId="313"/>
          <ac:spMkLst>
            <pc:docMk/>
            <pc:sldMk cId="214168035" sldId="389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E85DC6F2-61F7-47F7-BDDB-8773C9C1B552}" type="datetimeFigureOut">
              <a:rPr lang="it-IT"/>
              <a:pPr>
                <a:defRPr/>
              </a:pPr>
              <a:t>04/07/2018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07579C-B849-46E4-81D5-095676F8793D}" type="slidenum">
              <a:rPr lang="en-US"/>
              <a:pPr>
                <a:defRPr/>
              </a:pPr>
              <a:t>‹Nº›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345E7-095D-4628-A017-2AA883E147ED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54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9396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2B56D-1B15-44DE-B517-41FD56C48F94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2532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641F3-085E-404A-B442-0231AFD4B84A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458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E584FA-CD33-4012-8C28-E8FE9CE9CBC9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BDE67-22A4-453D-8F1D-E9555A3F8F59}" type="slidenum">
              <a:rPr lang="it-IT" altLang="it-IT" i="0" smtClean="0">
                <a:solidFill>
                  <a:srgbClr val="000000"/>
                </a:solidFill>
              </a:rPr>
              <a:pPr/>
              <a:t>5</a:t>
            </a:fld>
            <a:endParaRPr lang="it-IT" altLang="it-IT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BDE67-22A4-453D-8F1D-E9555A3F8F59}" type="slidenum">
              <a:rPr lang="it-IT" altLang="it-IT" i="0" smtClean="0">
                <a:solidFill>
                  <a:srgbClr val="000000"/>
                </a:solidFill>
              </a:rPr>
              <a:pPr/>
              <a:t>6</a:t>
            </a:fld>
            <a:endParaRPr lang="it-IT" altLang="it-IT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*** The baseline characteristics table is now in the </a:t>
            </a:r>
            <a:r>
              <a:rPr lang="en-US" sz="1200" dirty="0" err="1"/>
              <a:t>supp</a:t>
            </a:r>
            <a:r>
              <a:rPr lang="en-US" sz="1200" dirty="0"/>
              <a:t> file which I don’t have access to.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579C-B849-46E4-81D5-095676F8793D}" type="slidenum">
              <a:rPr lang="en-US" smtClean="0"/>
              <a:pPr>
                <a:defRPr/>
              </a:pPr>
              <a:t>7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8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*** The baseline characteristics table is now in the </a:t>
            </a:r>
            <a:r>
              <a:rPr lang="en-US" sz="1200" dirty="0" err="1"/>
              <a:t>supp</a:t>
            </a:r>
            <a:r>
              <a:rPr lang="en-US" sz="1200" dirty="0"/>
              <a:t> file which I don’t have access to.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579C-B849-46E4-81D5-095676F8793D}" type="slidenum">
              <a:rPr lang="en-US" smtClean="0"/>
              <a:pPr>
                <a:defRPr/>
              </a:pPr>
              <a:t>8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8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0724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EB534B-8D8E-4508-AEC5-73920049AD32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4F31C-2D1F-4EC9-B3F1-334B594AA577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C82-1B01-4E61-8144-D6203CB61C62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DF2-7700-485C-A24B-6C4C21AB59CF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36B0-32BF-4C1D-8B14-A851CC5C51F3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851-8467-4832-92CA-ED9F07BADCA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CE0B-E619-4A04-AFDC-98E880E5E2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40B0-C877-4B88-B941-F24B4AD5AAE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9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06DB-2521-444A-8DBE-D0AA6A95A11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6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55CC-90EC-4ED1-B27D-C5BB50F5A40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6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B118-3A41-4160-BC46-15821FE1628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2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405-2C77-4A47-9402-95622389C78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8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6658-6B9B-46F2-8D64-99C8FA404B3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9CB6-6D70-440F-BE29-455026851B21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86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DCDB-A505-4D00-A47A-42AB4F4F12DF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7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D181-7187-4539-95BF-29D4AC90ABA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4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E476-6F4A-42B8-8255-3D7FB57E1F9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7470-8E3A-4B11-89EA-065FF43B9312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B94-954C-42B7-BC7B-F6998BFAAE35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8C1A-D1D9-4F7B-859A-60F116829842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177E-B0CC-4BAA-86B1-C7EC57F86527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7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35F0-57CA-4226-B22C-AEDC13518215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3055-48F1-4760-A228-BF2BB82244EF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BB04-7A9D-4F2A-9B1F-9B9D5AF2E16F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3D8571-8C07-428E-A66A-16124D03FB04}" type="slidenum">
              <a:rPr lang="en-US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  <p:sldLayoutId id="2147487592" r:id="rId8"/>
    <p:sldLayoutId id="2147487593" r:id="rId9"/>
    <p:sldLayoutId id="2147487594" r:id="rId10"/>
    <p:sldLayoutId id="2147487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B089E-E7A4-431C-A446-EF849B64A32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8" r:id="rId1"/>
    <p:sldLayoutId id="2147487619" r:id="rId2"/>
    <p:sldLayoutId id="2147487620" r:id="rId3"/>
    <p:sldLayoutId id="2147487621" r:id="rId4"/>
    <p:sldLayoutId id="2147487622" r:id="rId5"/>
    <p:sldLayoutId id="2147487623" r:id="rId6"/>
    <p:sldLayoutId id="2147487624" r:id="rId7"/>
    <p:sldLayoutId id="2147487625" r:id="rId8"/>
    <p:sldLayoutId id="2147487626" r:id="rId9"/>
    <p:sldLayoutId id="2147487627" r:id="rId10"/>
    <p:sldLayoutId id="2147487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15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748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b="1" i="0" dirty="0">
                <a:solidFill>
                  <a:srgbClr val="000000"/>
                </a:solidFill>
                <a:cs typeface="Arial" panose="020B0604020202020204" pitchFamily="34" charset="0"/>
              </a:rPr>
              <a:t>UOG Journal Club: </a:t>
            </a:r>
            <a:r>
              <a:rPr lang="en-GB" altLang="it-IT" b="1" i="0" dirty="0" err="1">
                <a:solidFill>
                  <a:srgbClr val="000000"/>
                </a:solidFill>
                <a:cs typeface="Arial" panose="020B0604020202020204" pitchFamily="34" charset="0"/>
              </a:rPr>
              <a:t>Enero</a:t>
            </a:r>
            <a:r>
              <a:rPr lang="en-GB" altLang="it-IT" b="1" i="0" dirty="0">
                <a:solidFill>
                  <a:srgbClr val="000000"/>
                </a:solidFill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57200" y="2133600"/>
            <a:ext cx="8305800" cy="26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s-HN" sz="2000" b="1" i="0" dirty="0"/>
              <a:t>Tratamiento con misoprostol </a:t>
            </a:r>
            <a:r>
              <a:rPr lang="es-HN" sz="2000" b="1" dirty="0"/>
              <a:t>vs</a:t>
            </a:r>
            <a:r>
              <a:rPr lang="es-HN" sz="2000" b="1" i="0" dirty="0"/>
              <a:t> manejo expectante en mujeres con embarazo temprano no-viable y sangrado vaginal: un ensayo controlado aleatorizado pragmático.</a:t>
            </a:r>
            <a:r>
              <a:rPr lang="en-US" sz="2000" b="1" i="0" dirty="0"/>
              <a:t> </a:t>
            </a:r>
          </a:p>
          <a:p>
            <a:pPr>
              <a:buNone/>
            </a:pPr>
            <a:endParaRPr lang="en-US" sz="1800" b="1" i="0" dirty="0"/>
          </a:p>
          <a:p>
            <a:pPr marL="342900" indent="-342900" algn="ctr">
              <a:buAutoNum type="alphaUcPeriod"/>
            </a:pPr>
            <a:r>
              <a:rPr lang="en-US" sz="1800" i="0" dirty="0" err="1"/>
              <a:t>Fernlund</a:t>
            </a:r>
            <a:r>
              <a:rPr lang="en-US" sz="1800" i="0" dirty="0"/>
              <a:t>, L. </a:t>
            </a:r>
            <a:r>
              <a:rPr lang="en-US" sz="1800" i="0" dirty="0" err="1"/>
              <a:t>Jokubkiene</a:t>
            </a:r>
            <a:r>
              <a:rPr lang="en-US" sz="1800" i="0" dirty="0"/>
              <a:t>, P. </a:t>
            </a:r>
            <a:r>
              <a:rPr lang="en-US" sz="1800" i="0" dirty="0" err="1"/>
              <a:t>Sladkevicius</a:t>
            </a:r>
            <a:r>
              <a:rPr lang="en-US" sz="1800" i="0" dirty="0"/>
              <a:t> and L. Valentin</a:t>
            </a:r>
          </a:p>
          <a:p>
            <a:pPr marL="342900" indent="-342900" algn="ctr">
              <a:buAutoNum type="alphaUcPeriod"/>
            </a:pPr>
            <a:endParaRPr lang="it-IT" sz="1800" i="0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it-IT" sz="1800" dirty="0"/>
              <a:t>Volumen 51, Numero 1, paginas 24</a:t>
            </a:r>
            <a:r>
              <a:rPr lang="en-GB" sz="1800" dirty="0"/>
              <a:t>–32</a:t>
            </a:r>
            <a:endParaRPr lang="it-IT" sz="1800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sz="1800" b="1" i="0" dirty="0"/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981200" y="5373216"/>
            <a:ext cx="662324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Slides del Journal Club </a:t>
            </a:r>
            <a:r>
              <a:rPr lang="en-GB" altLang="it-IT" sz="1900" i="0" dirty="0" err="1">
                <a:solidFill>
                  <a:srgbClr val="000000"/>
                </a:solidFill>
                <a:cs typeface="Arial" panose="020B0604020202020204" pitchFamily="34" charset="0"/>
              </a:rPr>
              <a:t>preparadas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 por Dr Fiona </a:t>
            </a:r>
            <a:r>
              <a:rPr lang="en-GB" altLang="it-IT" sz="1900" i="0" dirty="0" err="1">
                <a:solidFill>
                  <a:srgbClr val="000000"/>
                </a:solidFill>
                <a:cs typeface="Arial" panose="020B0604020202020204" pitchFamily="34" charset="0"/>
              </a:rPr>
              <a:t>Brownfoot</a:t>
            </a:r>
            <a:endParaRPr lang="en-GB" altLang="it-IT" sz="1900" i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(UOG Editor para </a:t>
            </a:r>
            <a:r>
              <a:rPr lang="en-GB" altLang="it-IT" sz="1900" i="0" dirty="0" err="1">
                <a:solidFill>
                  <a:srgbClr val="000000"/>
                </a:solidFill>
                <a:cs typeface="Arial" panose="020B0604020202020204" pitchFamily="34" charset="0"/>
              </a:rPr>
              <a:t>Practicantes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 err="1">
                <a:solidFill>
                  <a:srgbClr val="000000"/>
                </a:solidFill>
                <a:cs typeface="Arial" panose="020B0604020202020204" pitchFamily="34" charset="0"/>
              </a:rPr>
              <a:t>Traducido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 por Dr Ruben D. Fernandez Jr</a:t>
            </a:r>
          </a:p>
        </p:txBody>
      </p:sp>
      <p:pic>
        <p:nvPicPr>
          <p:cNvPr id="17414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0443"/>
            <a:ext cx="1575693" cy="13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973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91734"/>
              </p:ext>
            </p:extLst>
          </p:nvPr>
        </p:nvGraphicFramePr>
        <p:xfrm>
          <a:off x="323529" y="2231692"/>
          <a:ext cx="8280919" cy="4417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Tratamiento con misoprostol (n=94)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Manejo expectante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(n=90)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Diferencia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(95% CI)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Numero total de pacientes con</a:t>
                      </a:r>
                      <a:r>
                        <a:rPr lang="es-HN" sz="1300" baseline="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Pacientes que se realizo D&amp;E de emergencia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Pacientes que pidieron realizarse D&amp;E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 por manejo fallido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10.6%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5.3%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34.4%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4.4%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16.7%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13.3%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-23.8 (-35.8 to -11.1)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-2.3% (-9.7 to 4.5%)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13.5% (4.1 to 23.4%)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8.0% (-1.4 to 17.8)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Visitas no agendadas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28.7%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55.6%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-26.8 (-40.3 to -11.8)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Sangrado vaginal, numero de dias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12.7±6.6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15.0±8.2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-2.3 (-4.6 to -0.6)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Pacientes con dolor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92.2%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7.8 (1.0 to 16.8)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3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Pacientes que se les dio analgésicos vía 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93.4%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76.6%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16.8 (5.2 to 28.7)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>
          <a:xfrm>
            <a:off x="-180528" y="1772816"/>
            <a:ext cx="887152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HN" sz="2000" b="1" dirty="0"/>
              <a:t>   Resultados secundarios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379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28600" y="2414786"/>
            <a:ext cx="86423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800" b="1" i="0" dirty="0"/>
              <a:t>Hallazgos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600" i="0" dirty="0"/>
              <a:t>El tratamiento con misoprostol es mas efectivo que el manejo expectante en la evacuación del útero para embarazo no viable y sangrado vaginal.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600" i="0" dirty="0"/>
              <a:t>Mas pacientes en el grupo de manejo expectante tuvieron un D&amp;E y fueron vistas fuera del protocolo de visitas.</a:t>
            </a:r>
            <a:r>
              <a:rPr lang="en-US" sz="1600" i="0" dirty="0"/>
              <a:t> 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s-HN" sz="1600" i="0" dirty="0"/>
              <a:t>Mas pacientes tratadas con misoprostol experimentaron dolor y tomaron analgésicos.</a:t>
            </a:r>
          </a:p>
          <a:p>
            <a:pPr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1600" i="0" dirty="0"/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800" b="1" i="0" dirty="0"/>
              <a:t>Limitaciones del estudio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s-HN" sz="1600" i="0" dirty="0"/>
              <a:t>Este estudio solo evaluó pacientes con sangrado vaginal por ende estos resultados no se pueden generalizar a pacientes con aborto diferido o huevo anembrionado.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s-HN" sz="1600" i="0" dirty="0"/>
              <a:t>Este ensayo no fue cegado.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3733800" y="1753652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Discusión</a:t>
            </a:r>
            <a:endParaRPr lang="es-HN" altLang="it-IT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2348880"/>
            <a:ext cx="8458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2400" b="1" i="0" dirty="0"/>
              <a:t>Implicaciones para la practica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800" i="0" dirty="0"/>
              <a:t>El tratamiento con misoprostol para aborto incompleto es mas eficaz que el manejo expectante, pero mas mujeres reportan dolor. 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1800" i="0" dirty="0"/>
              <a:t>El tratamiento con misoprostol resultó en menos D&amp;E y evaluaciones de emergencia.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33800" y="1753652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Discusión</a:t>
            </a:r>
            <a:endParaRPr lang="es-HN" altLang="it-IT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8600" y="47059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Conclusiones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57200" y="5420072"/>
            <a:ext cx="8153400" cy="8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HN" sz="2000" i="0" dirty="0"/>
              <a:t>El misoprostol es mas eficaz que el manejo expectante en el tratamiento de aborto incompleto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-44630"/>
            <a:ext cx="9144000" cy="923925"/>
            <a:chOff x="0" y="3755"/>
            <a:chExt cx="5760" cy="582"/>
          </a:xfrm>
        </p:grpSpPr>
        <p:pic>
          <p:nvPicPr>
            <p:cNvPr id="5837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187624" y="3789040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>
                <a:solidFill>
                  <a:srgbClr val="000000"/>
                </a:solidFill>
              </a:rPr>
              <a:t>Puntos de discusión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95536" y="4437112"/>
            <a:ext cx="86391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HN" sz="2000" i="0" dirty="0"/>
              <a:t>Seria interesante evaluar los aspectos clínicos asociados con el éxito de manejo expectante o medico para que la atención sea individualizada.</a:t>
            </a:r>
            <a:r>
              <a:rPr lang="en-US" sz="2000" i="0" dirty="0"/>
              <a:t> </a:t>
            </a:r>
            <a:endParaRPr lang="en-US" altLang="it-IT" sz="2000" i="0" dirty="0"/>
          </a:p>
          <a:p>
            <a:pPr eaLnBrk="1" hangingPunct="1">
              <a:spcBef>
                <a:spcPct val="0"/>
              </a:spcBef>
            </a:pPr>
            <a:r>
              <a:rPr lang="es-HN" altLang="it-IT" sz="2000" i="0" dirty="0"/>
              <a:t>La definición de aborto completo pueda necesitar revisión con la apariencia ultrasonográfica mas que el diámetro anteroposterior sea incluido o una definición clínica.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7544" y="2420888"/>
            <a:ext cx="8207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s-HN" sz="2000" i="0" dirty="0"/>
              <a:t>La comprensión de las tasas de éxito del misoprostol comparada con el manejo expectante en pacientes con aborto incompleto es necesaria para poder aconsejar a los pacientes apropiadamente</a:t>
            </a:r>
            <a:r>
              <a:rPr lang="en-US" sz="2000" i="0" dirty="0"/>
              <a:t>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95400" y="1828800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>
                <a:solidFill>
                  <a:srgbClr val="000000"/>
                </a:solidFill>
              </a:rPr>
              <a:t>Perspectivas futuras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21508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i="0" dirty="0">
              <a:solidFill>
                <a:schemeClr val="tx2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8600" y="1681644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Introducción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179388" y="2420888"/>
            <a:ext cx="8785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HN" sz="2000" i="0" dirty="0"/>
              <a:t>Las perdidas en primer trimestre son comunes, ocurriendo en cerca de uno de cada cinco embarazos.</a:t>
            </a:r>
            <a:r>
              <a:rPr lang="en-US" sz="2000" i="0" dirty="0"/>
              <a:t> </a:t>
            </a:r>
          </a:p>
          <a:p>
            <a:pPr>
              <a:lnSpc>
                <a:spcPct val="120000"/>
              </a:lnSpc>
            </a:pPr>
            <a:r>
              <a:rPr lang="es-HN" sz="2000" i="0" dirty="0"/>
              <a:t>Manejo expectante o medico evita los pequeños riesgos asociados con anestesia y cirugía.</a:t>
            </a:r>
            <a:r>
              <a:rPr lang="en-US" sz="2000" i="0" dirty="0"/>
              <a:t> </a:t>
            </a:r>
          </a:p>
          <a:p>
            <a:pPr>
              <a:lnSpc>
                <a:spcPct val="120000"/>
              </a:lnSpc>
            </a:pPr>
            <a:r>
              <a:rPr lang="es-HN" sz="2000" i="0" dirty="0"/>
              <a:t>La droga mas comúnmente usada para el manejo medico del aborto es el misoprostol, un análogo de prostaglandina E1 sintética.</a:t>
            </a:r>
            <a:r>
              <a:rPr lang="en-US" sz="2000" i="0" dirty="0"/>
              <a:t> </a:t>
            </a:r>
          </a:p>
          <a:p>
            <a:pPr>
              <a:lnSpc>
                <a:spcPct val="120000"/>
              </a:lnSpc>
            </a:pPr>
            <a:r>
              <a:rPr lang="es-HN" sz="2000" i="0" dirty="0"/>
              <a:t>La tasa de éxito del manejo medico o expectante para el tratamiento de aborto incompleto se ha reportado ser comparable; sin embargo, esto se ha basado en seguimiento corto post-tratamiento.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96214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355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738624" y="205740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it-IT" sz="2800" b="1" i="0" dirty="0">
                <a:solidFill>
                  <a:srgbClr val="000000"/>
                </a:solidFill>
              </a:rPr>
              <a:t>Objetivo del estudio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28600" y="2844552"/>
            <a:ext cx="8382000" cy="20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HN" sz="2400" i="0" dirty="0"/>
              <a:t>Comparar el efecto del manejo expectante con misoprostol vaginal en el tratamiento de embarazo no-viable temprano con sangrado vaginal con respecto a evacuación uterina completa en 10 días.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23528" y="1695291"/>
            <a:ext cx="8640960" cy="5053691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HN" sz="2000" b="1" i="0" dirty="0"/>
              <a:t>Diseño de estudio</a:t>
            </a:r>
          </a:p>
          <a:p>
            <a:pPr marL="457200" lvl="1" indent="0">
              <a:buNone/>
            </a:pPr>
            <a:r>
              <a:rPr lang="es-HN" sz="1800" i="0" dirty="0"/>
              <a:t>Ensayo controlado aleatorizado</a:t>
            </a:r>
            <a:r>
              <a:rPr lang="en-US" sz="1800" i="0" dirty="0"/>
              <a:t> </a:t>
            </a:r>
            <a:endParaRPr lang="en-US" sz="2400" i="0" dirty="0"/>
          </a:p>
          <a:p>
            <a:r>
              <a:rPr lang="es-HN" sz="2000" b="1" i="0" dirty="0"/>
              <a:t>Lugar</a:t>
            </a:r>
            <a:endParaRPr lang="es-HN" sz="1800" i="0" dirty="0"/>
          </a:p>
          <a:p>
            <a:pPr marL="457200" lvl="1" indent="0">
              <a:buNone/>
            </a:pPr>
            <a:r>
              <a:rPr lang="es-HN" sz="1800" i="0" dirty="0"/>
              <a:t>Ensayo en único centro, Hospital Universitario de </a:t>
            </a:r>
            <a:r>
              <a:rPr lang="es-HN" sz="1800" i="0" dirty="0" err="1"/>
              <a:t>Skane</a:t>
            </a:r>
            <a:r>
              <a:rPr lang="es-HN" sz="1800" i="0" dirty="0"/>
              <a:t>, </a:t>
            </a:r>
            <a:r>
              <a:rPr lang="es-HN" sz="1800" i="0" dirty="0" err="1"/>
              <a:t>Malmo</a:t>
            </a:r>
            <a:r>
              <a:rPr lang="es-HN" sz="1800" i="0" dirty="0"/>
              <a:t>, Suecia (Septiembre 2008 – Diciembre 2015)</a:t>
            </a:r>
            <a:r>
              <a:rPr lang="en-US" sz="1800" i="0" dirty="0"/>
              <a:t> </a:t>
            </a:r>
          </a:p>
          <a:p>
            <a:r>
              <a:rPr lang="es-HN" sz="2000" b="1" i="0" dirty="0"/>
              <a:t>Participantes</a:t>
            </a:r>
          </a:p>
          <a:p>
            <a:pPr marL="457200" lvl="1" indent="0">
              <a:buNone/>
            </a:pPr>
            <a:r>
              <a:rPr lang="es-HN" sz="1800" b="1" i="0" dirty="0"/>
              <a:t>Incluidas: </a:t>
            </a:r>
            <a:r>
              <a:rPr lang="es-HN" sz="1800" i="0" dirty="0"/>
              <a:t>Mujeres que presentan aborto, definido utilizando los siguientes criterios ultrasonográficos:</a:t>
            </a:r>
          </a:p>
          <a:p>
            <a:pPr lvl="2"/>
            <a:r>
              <a:rPr lang="es-HN" sz="1400" i="0" dirty="0"/>
              <a:t>Antes de Abril 2014: saco gestacional intrauterino &gt;16 mm sin ninguno polo embriónico o saco gestacional con un embrión con longitud cráneo-caudal (LCC) ≥5mm sin pulsación cardiaca.</a:t>
            </a:r>
            <a:r>
              <a:rPr lang="en-US" sz="1400" i="0" dirty="0"/>
              <a:t> </a:t>
            </a:r>
          </a:p>
          <a:p>
            <a:pPr lvl="2"/>
            <a:r>
              <a:rPr lang="es-HN" sz="1400" i="0" dirty="0"/>
              <a:t>Después de Abril 2014: saco gestacional intrauterino ≥25 mm sin ningún polo embriónico o embrión con LCC ≥7mm sin pulsaciones cardiacas.</a:t>
            </a:r>
          </a:p>
          <a:p>
            <a:pPr lvl="2"/>
            <a:r>
              <a:rPr lang="es-HN" sz="1400" i="0" dirty="0"/>
              <a:t>O saco gestacional con o sin embrión sin crecimiento interno después de 7 días.</a:t>
            </a:r>
          </a:p>
          <a:p>
            <a:pPr marL="457200" lvl="1" indent="0">
              <a:buNone/>
            </a:pPr>
            <a:r>
              <a:rPr lang="es-HN" sz="1800" i="0" dirty="0"/>
              <a:t>Hemoglobina &gt; 80g/L, sin contraindicaciones para el tratamiento con misoprostol.</a:t>
            </a:r>
            <a:r>
              <a:rPr lang="en-US" sz="1800" i="0" dirty="0"/>
              <a:t>  </a:t>
            </a:r>
            <a:endParaRPr lang="es-HN" sz="1800" i="0" dirty="0"/>
          </a:p>
          <a:p>
            <a:pPr marL="457200" lvl="1" indent="0">
              <a:buNone/>
            </a:pPr>
            <a:r>
              <a:rPr lang="es-HN" sz="1800" b="1" i="0" dirty="0"/>
              <a:t>Excluidas: </a:t>
            </a:r>
            <a:r>
              <a:rPr lang="es-HN" sz="1800" i="0" dirty="0"/>
              <a:t>LCC &gt; 33 mm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76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57200" y="2731684"/>
            <a:ext cx="8207375" cy="2776145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HN" sz="2000" b="1" i="0" dirty="0"/>
              <a:t>Métodos de examen</a:t>
            </a:r>
          </a:p>
          <a:p>
            <a:pPr lvl="1"/>
            <a:r>
              <a:rPr lang="es-HN" sz="1600" i="0" dirty="0"/>
              <a:t>Diseño de etiqueta abierta con participantes con embarazo no-viable con sangrado vaginal aleatorizando a misoprostol vaginal o manejo expectante.</a:t>
            </a:r>
          </a:p>
          <a:p>
            <a:pPr lvl="1"/>
            <a:r>
              <a:rPr lang="es-HN" sz="1600" i="0" dirty="0"/>
              <a:t>Dosis de misoprostol vaginal fue 800 μg una sola vez. </a:t>
            </a:r>
          </a:p>
          <a:p>
            <a:pPr lvl="1"/>
            <a:r>
              <a:rPr lang="es-HN" sz="1600" i="0" dirty="0"/>
              <a:t>Visitas de seguimiento:</a:t>
            </a:r>
          </a:p>
          <a:p>
            <a:pPr lvl="2"/>
            <a:r>
              <a:rPr lang="es-HN" sz="1400" i="0" dirty="0"/>
              <a:t>Dia 10, 17, 24 y 31 después de aleatorización</a:t>
            </a:r>
          </a:p>
          <a:p>
            <a:pPr lvl="2"/>
            <a:r>
              <a:rPr lang="es-HN" sz="1400" i="0" dirty="0"/>
              <a:t>Ultrasonido transvaginal y Hb se realizaron en cada visita de seguimiento</a:t>
            </a:r>
            <a:r>
              <a:rPr lang="en-US" sz="1400" i="0" dirty="0"/>
              <a:t>.</a:t>
            </a:r>
          </a:p>
          <a:p>
            <a:pPr lvl="1"/>
            <a:r>
              <a:rPr lang="es-HN" sz="1600" i="0" dirty="0"/>
              <a:t>Aborto completo se definió como: </a:t>
            </a:r>
            <a:r>
              <a:rPr lang="es-HN" sz="1400" i="0" dirty="0"/>
              <a:t>ausencia de saco gestacional en la cavidad uterina y el diámetro anteroposterior máximo de los contenidos intracavitarios &lt; 15 mm medido por ultrasonido transvaginal en la vista medio-sagital.</a:t>
            </a:r>
            <a:r>
              <a:rPr lang="en-US" sz="1400" i="0" dirty="0"/>
              <a:t>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19400" y="182566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Métodos</a:t>
            </a:r>
            <a:endParaRPr lang="es-HN" altLang="it-IT" sz="2400" b="1" i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76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95536" y="2479304"/>
            <a:ext cx="8496944" cy="3908762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HN" sz="2400" b="1" i="0" dirty="0"/>
              <a:t>Resultado</a:t>
            </a:r>
          </a:p>
          <a:p>
            <a:pPr lvl="1"/>
            <a:r>
              <a:rPr lang="es-HN" sz="2000" i="0" dirty="0"/>
              <a:t>Resultado primario </a:t>
            </a:r>
          </a:p>
          <a:p>
            <a:pPr lvl="2"/>
            <a:r>
              <a:rPr lang="es-HN" sz="1600" i="0" dirty="0"/>
              <a:t>El numero de pacientes con aborto complete sin necesidad de dilatación y curetaje (legrado) (D&amp;E) dentro de los 10 días de aleatorización.</a:t>
            </a:r>
            <a:r>
              <a:rPr lang="en-US" sz="1600" i="0" dirty="0"/>
              <a:t> </a:t>
            </a:r>
          </a:p>
          <a:p>
            <a:pPr lvl="1"/>
            <a:r>
              <a:rPr lang="es-HN" sz="2000" i="0" dirty="0"/>
              <a:t>Resultado secundario</a:t>
            </a:r>
          </a:p>
          <a:p>
            <a:pPr lvl="2"/>
            <a:r>
              <a:rPr lang="es-HN" sz="1600" i="0" dirty="0"/>
              <a:t>Numero de participantes con aborto completo sin D&amp;E dentro de 17,24 y 31 días después de aleatorización</a:t>
            </a:r>
          </a:p>
          <a:p>
            <a:pPr lvl="2"/>
            <a:r>
              <a:rPr lang="es-HN" sz="1600" i="0" dirty="0"/>
              <a:t>Numero de participantes con complicaciones desde la aleatorización hasta 4 semanas después que la cavidad uterina se determina como limpia (con y sin D&amp;E).</a:t>
            </a:r>
          </a:p>
          <a:p>
            <a:pPr lvl="2"/>
            <a:r>
              <a:rPr lang="es-HN" sz="1600" i="0" dirty="0"/>
              <a:t>Incompleto persistente 31 días después de aleatorización.</a:t>
            </a:r>
            <a:r>
              <a:rPr lang="en-US" sz="1600" i="0" dirty="0"/>
              <a:t> </a:t>
            </a:r>
          </a:p>
          <a:p>
            <a:pPr lvl="2"/>
            <a:r>
              <a:rPr lang="es-HN" sz="1600" i="0" dirty="0"/>
              <a:t>Dolor, uso de analgésicos, duración del sangrado vaginal, efectos adversos incluyendo nausea, diarrea, vómitos, cefalea y mareos) hasta el día 31.</a:t>
            </a:r>
            <a:endParaRPr lang="en-US" sz="1600" i="0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19400" y="167640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Métodos</a:t>
            </a:r>
            <a:endParaRPr lang="es-HN" altLang="it-IT" sz="2400" b="1" i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671191"/>
            <a:ext cx="3839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2132856"/>
            <a:ext cx="4032448" cy="4536504"/>
          </a:xfrm>
        </p:spPr>
        <p:txBody>
          <a:bodyPr/>
          <a:lstStyle/>
          <a:p>
            <a:r>
              <a:rPr lang="es-HN" sz="2000" b="1" dirty="0"/>
              <a:t>Diagrama de flujo resumiendo el manejo de participantes</a:t>
            </a:r>
          </a:p>
          <a:p>
            <a:pPr lvl="1"/>
            <a:r>
              <a:rPr lang="es-HN" sz="1600" dirty="0"/>
              <a:t>189 aleatorizadas</a:t>
            </a:r>
          </a:p>
          <a:p>
            <a:pPr lvl="2"/>
            <a:r>
              <a:rPr lang="es-HN" sz="1200" dirty="0"/>
              <a:t>94 a misoprostol</a:t>
            </a:r>
          </a:p>
          <a:p>
            <a:pPr lvl="2"/>
            <a:r>
              <a:rPr lang="es-HN" sz="1200" dirty="0"/>
              <a:t>95 a manejo expectante (5 después retiraron consentimiento o no reunieron los criterios de inclusión). </a:t>
            </a:r>
          </a:p>
          <a:p>
            <a:r>
              <a:rPr lang="es-HN" sz="2000" b="1" dirty="0"/>
              <a:t>Dos grupos</a:t>
            </a:r>
          </a:p>
          <a:p>
            <a:pPr lvl="1"/>
            <a:r>
              <a:rPr lang="es-HN" sz="1600" b="1" dirty="0"/>
              <a:t>Grupo misoprostol</a:t>
            </a:r>
          </a:p>
          <a:p>
            <a:pPr lvl="2"/>
            <a:r>
              <a:rPr lang="es-HN" sz="1200" dirty="0"/>
              <a:t>Todas las mujeres aleatorizadas participaron, un total de 94</a:t>
            </a:r>
          </a:p>
          <a:p>
            <a:pPr lvl="1"/>
            <a:r>
              <a:rPr lang="es-HN" sz="1600" b="1" dirty="0"/>
              <a:t>Grupo expectante</a:t>
            </a:r>
            <a:endParaRPr lang="es-HN" sz="1200" b="1" dirty="0"/>
          </a:p>
          <a:p>
            <a:pPr lvl="2"/>
            <a:r>
              <a:rPr lang="es-HN" sz="1200" dirty="0"/>
              <a:t>5 mujeres retiraron consentimiento o no fueron elegibles </a:t>
            </a:r>
          </a:p>
          <a:p>
            <a:pPr lvl="2"/>
            <a:r>
              <a:rPr lang="es-HN" sz="1200" dirty="0"/>
              <a:t>Por ende, 90 participantes fueron incluidas en este grupo</a:t>
            </a:r>
          </a:p>
          <a:p>
            <a:pPr lvl="2"/>
            <a:endParaRPr lang="en-US" sz="1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790" y="1700808"/>
            <a:ext cx="494115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671191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432"/>
          <a:stretch/>
        </p:blipFill>
        <p:spPr>
          <a:xfrm>
            <a:off x="827584" y="2492896"/>
            <a:ext cx="7776864" cy="3741129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3587" y="2031231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i="0" dirty="0"/>
              <a:t>Características basales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8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i="0" dirty="0"/>
              <a:t>Nuliparidad, LCC mayor y niveles de hCG bajos fueron presentes en el grupo de misoprostol.</a:t>
            </a:r>
            <a:r>
              <a:rPr lang="en-US" i="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0703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887215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995" y="2924944"/>
            <a:ext cx="88715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   </a:t>
            </a:r>
            <a:r>
              <a:rPr lang="es-HN" sz="2000" b="1" dirty="0"/>
              <a:t>Resultado primario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sz="1400" b="1" i="0" dirty="0">
                <a:solidFill>
                  <a:schemeClr val="bg1"/>
                </a:solidFill>
              </a:rPr>
              <a:t>Tratamiento con misoprostol </a:t>
            </a:r>
            <a:r>
              <a:rPr lang="es-HN" sz="1400" b="1" dirty="0">
                <a:solidFill>
                  <a:schemeClr val="bg1"/>
                </a:solidFill>
              </a:rPr>
              <a:t>vs </a:t>
            </a:r>
            <a:r>
              <a:rPr lang="es-HN" sz="1400" b="1" i="0" dirty="0">
                <a:solidFill>
                  <a:schemeClr val="bg1"/>
                </a:solidFill>
              </a:rPr>
              <a:t>manejo expectante en mujeres con embarazo temprano no-viable y sangrado vaginal: un ensayo controlado aleatorizando pragmático</a:t>
            </a:r>
            <a:r>
              <a:rPr lang="en-GB" sz="1400" b="1" i="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70691"/>
              </p:ext>
            </p:extLst>
          </p:nvPr>
        </p:nvGraphicFramePr>
        <p:xfrm>
          <a:off x="611560" y="3589640"/>
          <a:ext cx="8208912" cy="1279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Tratamiento con Misoprostol (n=94)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Manejo expectante (n=90)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Diferencia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(95% CI)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Aborto completo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   ≤ 10 días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   ≤ 31 días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86.2%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43.3%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61.1%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22.6 (7.5 </a:t>
                      </a:r>
                      <a:r>
                        <a:rPr lang="es-HN" sz="1400" b="1" noProof="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</a:t>
                      </a: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36.5)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25.1 (11.6 </a:t>
                      </a:r>
                      <a:r>
                        <a:rPr lang="es-HN" sz="1400" b="1" noProof="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</a:t>
                      </a:r>
                      <a:r>
                        <a:rPr lang="es-HN" sz="1400" b="1" noProof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37.5)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097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42705</TotalTime>
  <Words>1369</Words>
  <Application>Microsoft Office PowerPoint</Application>
  <PresentationFormat>Presentación en pantalla (4:3)</PresentationFormat>
  <Paragraphs>194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ＭＳ 明朝</vt:lpstr>
      <vt:lpstr>Times New Roman</vt:lpstr>
      <vt:lpstr>Default Design</vt:lpstr>
      <vt:lpstr>5_Default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ISUOGUSR</dc:creator>
  <cp:lastModifiedBy>Ruben Fernandez</cp:lastModifiedBy>
  <cp:revision>785</cp:revision>
  <cp:lastPrinted>2011-09-13T15:07:48Z</cp:lastPrinted>
  <dcterms:created xsi:type="dcterms:W3CDTF">2016-05-13T18:06:14Z</dcterms:created>
  <dcterms:modified xsi:type="dcterms:W3CDTF">2018-07-04T14:46:44Z</dcterms:modified>
</cp:coreProperties>
</file>