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9850"/>
  <p:notesSz cx="9144000" cy="5149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39393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788919"/>
            <a:ext cx="5184775" cy="180340"/>
          </a:xfrm>
          <a:custGeom>
            <a:avLst/>
            <a:gdLst/>
            <a:ahLst/>
            <a:cxnLst/>
            <a:rect l="l" t="t" r="r" b="b"/>
            <a:pathLst>
              <a:path w="5184775" h="180339">
                <a:moveTo>
                  <a:pt x="0" y="179831"/>
                </a:moveTo>
                <a:lnTo>
                  <a:pt x="5184648" y="179831"/>
                </a:lnTo>
                <a:lnTo>
                  <a:pt x="5184648" y="0"/>
                </a:lnTo>
                <a:lnTo>
                  <a:pt x="0" y="0"/>
                </a:lnTo>
                <a:lnTo>
                  <a:pt x="0" y="179831"/>
                </a:lnTo>
                <a:close/>
              </a:path>
            </a:pathLst>
          </a:custGeom>
          <a:solidFill>
            <a:srgbClr val="E306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39393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39393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5612" y="725487"/>
            <a:ext cx="4097020" cy="811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393939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5621" y="1584252"/>
            <a:ext cx="8092757" cy="3015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613" y="3396260"/>
            <a:ext cx="2707640" cy="626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393939"/>
                </a:solidFill>
                <a:latin typeface="Arial"/>
                <a:cs typeface="Arial"/>
              </a:rPr>
              <a:t>Presenter </a:t>
            </a:r>
            <a:r>
              <a:rPr sz="2000" b="1" spc="-5" dirty="0">
                <a:solidFill>
                  <a:srgbClr val="393939"/>
                </a:solidFill>
                <a:latin typeface="Arial"/>
                <a:cs typeface="Arial"/>
              </a:rPr>
              <a:t>in</a:t>
            </a:r>
            <a:r>
              <a:rPr sz="2000" b="1" spc="-125" dirty="0">
                <a:solidFill>
                  <a:srgbClr val="39393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393939"/>
                </a:solidFill>
                <a:latin typeface="Arial"/>
                <a:cs typeface="Arial"/>
              </a:rPr>
              <a:t>bold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393939"/>
                </a:solidFill>
                <a:latin typeface="Arial"/>
                <a:cs typeface="Arial"/>
              </a:rPr>
              <a:t>Other authors </a:t>
            </a:r>
            <a:r>
              <a:rPr sz="2000" spc="-5" dirty="0">
                <a:solidFill>
                  <a:srgbClr val="393939"/>
                </a:solidFill>
                <a:latin typeface="Arial"/>
                <a:cs typeface="Arial"/>
              </a:rPr>
              <a:t>in</a:t>
            </a:r>
            <a:r>
              <a:rPr sz="2000" spc="-145" dirty="0">
                <a:solidFill>
                  <a:srgbClr val="39393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393939"/>
                </a:solidFill>
                <a:latin typeface="Arial"/>
                <a:cs typeface="Arial"/>
              </a:rPr>
              <a:t>regular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5613" y="4282212"/>
            <a:ext cx="4192270" cy="624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5000"/>
              </a:lnSpc>
            </a:pP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Fetal Medicine Unit, Department of Obstetrics,  St. Elsewhere University</a:t>
            </a:r>
            <a:r>
              <a:rPr sz="1600" spc="10" dirty="0">
                <a:solidFill>
                  <a:srgbClr val="1A191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Hospital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Title </a:t>
            </a:r>
            <a:r>
              <a:rPr spc="15" dirty="0"/>
              <a:t>area</a:t>
            </a:r>
            <a:r>
              <a:rPr spc="-85" dirty="0"/>
              <a:t> </a:t>
            </a:r>
            <a:r>
              <a:rPr spc="-5" dirty="0"/>
              <a:t>of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55612" y="1284490"/>
            <a:ext cx="4326255" cy="811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800" b="1" spc="-5" dirty="0">
                <a:solidFill>
                  <a:srgbClr val="393939"/>
                </a:solidFill>
                <a:latin typeface="Arial Black"/>
                <a:cs typeface="Arial Black"/>
              </a:rPr>
              <a:t>slide </a:t>
            </a:r>
            <a:r>
              <a:rPr sz="4800" b="1" dirty="0">
                <a:solidFill>
                  <a:srgbClr val="393939"/>
                </a:solidFill>
                <a:latin typeface="Arial Black"/>
                <a:cs typeface="Arial Black"/>
              </a:rPr>
              <a:t>to go</a:t>
            </a:r>
            <a:r>
              <a:rPr sz="4800" b="1" spc="-90" dirty="0">
                <a:solidFill>
                  <a:srgbClr val="393939"/>
                </a:solidFill>
                <a:latin typeface="Arial Black"/>
                <a:cs typeface="Arial Black"/>
              </a:rPr>
              <a:t> </a:t>
            </a:r>
            <a:r>
              <a:rPr sz="4800" b="1" spc="-5" dirty="0">
                <a:solidFill>
                  <a:srgbClr val="393939"/>
                </a:solidFill>
                <a:latin typeface="Arial Black"/>
                <a:cs typeface="Arial Black"/>
              </a:rPr>
              <a:t>in</a:t>
            </a:r>
            <a:endParaRPr sz="4800"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5612" y="1842274"/>
            <a:ext cx="2981325" cy="811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800" b="1" dirty="0">
                <a:solidFill>
                  <a:srgbClr val="393939"/>
                </a:solidFill>
                <a:latin typeface="Arial Black"/>
                <a:cs typeface="Arial Black"/>
              </a:rPr>
              <a:t>this</a:t>
            </a:r>
            <a:r>
              <a:rPr sz="4800" b="1" spc="-100" dirty="0">
                <a:solidFill>
                  <a:srgbClr val="393939"/>
                </a:solidFill>
                <a:latin typeface="Arial Black"/>
                <a:cs typeface="Arial Black"/>
              </a:rPr>
              <a:t> </a:t>
            </a:r>
            <a:r>
              <a:rPr sz="4800" b="1" spc="15" dirty="0">
                <a:solidFill>
                  <a:srgbClr val="393939"/>
                </a:solidFill>
                <a:latin typeface="Arial Black"/>
                <a:cs typeface="Arial Black"/>
              </a:rPr>
              <a:t>area</a:t>
            </a:r>
            <a:endParaRPr sz="4800">
              <a:latin typeface="Arial Black"/>
              <a:cs typeface="Arial Black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60464" y="908303"/>
            <a:ext cx="1475740" cy="1519555"/>
          </a:xfrm>
          <a:custGeom>
            <a:avLst/>
            <a:gdLst/>
            <a:ahLst/>
            <a:cxnLst/>
            <a:rect l="l" t="t" r="r" b="b"/>
            <a:pathLst>
              <a:path w="1475740" h="1519555">
                <a:moveTo>
                  <a:pt x="1475231" y="0"/>
                </a:moveTo>
                <a:lnTo>
                  <a:pt x="0" y="0"/>
                </a:lnTo>
                <a:lnTo>
                  <a:pt x="0" y="759714"/>
                </a:lnTo>
                <a:lnTo>
                  <a:pt x="1451" y="807759"/>
                </a:lnTo>
                <a:lnTo>
                  <a:pt x="5747" y="855011"/>
                </a:lnTo>
                <a:lnTo>
                  <a:pt x="12801" y="901380"/>
                </a:lnTo>
                <a:lnTo>
                  <a:pt x="22527" y="946776"/>
                </a:lnTo>
                <a:lnTo>
                  <a:pt x="34838" y="991112"/>
                </a:lnTo>
                <a:lnTo>
                  <a:pt x="49649" y="1034297"/>
                </a:lnTo>
                <a:lnTo>
                  <a:pt x="66872" y="1076243"/>
                </a:lnTo>
                <a:lnTo>
                  <a:pt x="86422" y="1116861"/>
                </a:lnTo>
                <a:lnTo>
                  <a:pt x="108212" y="1156062"/>
                </a:lnTo>
                <a:lnTo>
                  <a:pt x="132155" y="1193756"/>
                </a:lnTo>
                <a:lnTo>
                  <a:pt x="158165" y="1229856"/>
                </a:lnTo>
                <a:lnTo>
                  <a:pt x="186156" y="1264271"/>
                </a:lnTo>
                <a:lnTo>
                  <a:pt x="216041" y="1296914"/>
                </a:lnTo>
                <a:lnTo>
                  <a:pt x="247734" y="1327694"/>
                </a:lnTo>
                <a:lnTo>
                  <a:pt x="281148" y="1356524"/>
                </a:lnTo>
                <a:lnTo>
                  <a:pt x="316198" y="1383313"/>
                </a:lnTo>
                <a:lnTo>
                  <a:pt x="352796" y="1407974"/>
                </a:lnTo>
                <a:lnTo>
                  <a:pt x="390857" y="1430416"/>
                </a:lnTo>
                <a:lnTo>
                  <a:pt x="430293" y="1450551"/>
                </a:lnTo>
                <a:lnTo>
                  <a:pt x="471019" y="1468291"/>
                </a:lnTo>
                <a:lnTo>
                  <a:pt x="512948" y="1483545"/>
                </a:lnTo>
                <a:lnTo>
                  <a:pt x="555994" y="1496225"/>
                </a:lnTo>
                <a:lnTo>
                  <a:pt x="600070" y="1506243"/>
                </a:lnTo>
                <a:lnTo>
                  <a:pt x="645090" y="1513508"/>
                </a:lnTo>
                <a:lnTo>
                  <a:pt x="690967" y="1517933"/>
                </a:lnTo>
                <a:lnTo>
                  <a:pt x="737615" y="1519428"/>
                </a:lnTo>
                <a:lnTo>
                  <a:pt x="784264" y="1517933"/>
                </a:lnTo>
                <a:lnTo>
                  <a:pt x="830141" y="1513508"/>
                </a:lnTo>
                <a:lnTo>
                  <a:pt x="875161" y="1506243"/>
                </a:lnTo>
                <a:lnTo>
                  <a:pt x="919237" y="1496225"/>
                </a:lnTo>
                <a:lnTo>
                  <a:pt x="962283" y="1483545"/>
                </a:lnTo>
                <a:lnTo>
                  <a:pt x="1004212" y="1468291"/>
                </a:lnTo>
                <a:lnTo>
                  <a:pt x="1044938" y="1450551"/>
                </a:lnTo>
                <a:lnTo>
                  <a:pt x="1084374" y="1430416"/>
                </a:lnTo>
                <a:lnTo>
                  <a:pt x="1122435" y="1407974"/>
                </a:lnTo>
                <a:lnTo>
                  <a:pt x="1159033" y="1383313"/>
                </a:lnTo>
                <a:lnTo>
                  <a:pt x="1194083" y="1356524"/>
                </a:lnTo>
                <a:lnTo>
                  <a:pt x="1227497" y="1327694"/>
                </a:lnTo>
                <a:lnTo>
                  <a:pt x="1259190" y="1296914"/>
                </a:lnTo>
                <a:lnTo>
                  <a:pt x="1289075" y="1264271"/>
                </a:lnTo>
                <a:lnTo>
                  <a:pt x="1317066" y="1229856"/>
                </a:lnTo>
                <a:lnTo>
                  <a:pt x="1343076" y="1193756"/>
                </a:lnTo>
                <a:lnTo>
                  <a:pt x="1367019" y="1156062"/>
                </a:lnTo>
                <a:lnTo>
                  <a:pt x="1388809" y="1116861"/>
                </a:lnTo>
                <a:lnTo>
                  <a:pt x="1408359" y="1076243"/>
                </a:lnTo>
                <a:lnTo>
                  <a:pt x="1425582" y="1034297"/>
                </a:lnTo>
                <a:lnTo>
                  <a:pt x="1440393" y="991112"/>
                </a:lnTo>
                <a:lnTo>
                  <a:pt x="1452704" y="946776"/>
                </a:lnTo>
                <a:lnTo>
                  <a:pt x="1462430" y="901380"/>
                </a:lnTo>
                <a:lnTo>
                  <a:pt x="1469484" y="855011"/>
                </a:lnTo>
                <a:lnTo>
                  <a:pt x="1473780" y="807759"/>
                </a:lnTo>
                <a:lnTo>
                  <a:pt x="1475231" y="759714"/>
                </a:lnTo>
                <a:lnTo>
                  <a:pt x="1475231" y="0"/>
                </a:lnTo>
                <a:close/>
              </a:path>
            </a:pathLst>
          </a:custGeom>
          <a:solidFill>
            <a:srgbClr val="E306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938302" y="945743"/>
            <a:ext cx="1120140" cy="990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1600" spc="-5" dirty="0">
                <a:solidFill>
                  <a:srgbClr val="FFFEFE"/>
                </a:solidFill>
                <a:latin typeface="Arial"/>
                <a:cs typeface="Arial"/>
              </a:rPr>
              <a:t>The logo of  </a:t>
            </a:r>
            <a:r>
              <a:rPr sz="1600" spc="-10" dirty="0">
                <a:solidFill>
                  <a:srgbClr val="FFFEFE"/>
                </a:solidFill>
                <a:latin typeface="Arial"/>
                <a:cs typeface="Arial"/>
              </a:rPr>
              <a:t>your </a:t>
            </a:r>
            <a:r>
              <a:rPr sz="1600" spc="-5" dirty="0">
                <a:solidFill>
                  <a:srgbClr val="FFFEFE"/>
                </a:solidFill>
                <a:latin typeface="Arial"/>
                <a:cs typeface="Arial"/>
              </a:rPr>
              <a:t>unit,  university</a:t>
            </a:r>
            <a:r>
              <a:rPr sz="1600" spc="-60" dirty="0">
                <a:solidFill>
                  <a:srgbClr val="FFFEFE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EFE"/>
                </a:solidFill>
                <a:latin typeface="Arial"/>
                <a:cs typeface="Arial"/>
              </a:rPr>
              <a:t>or  hospital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455664" y="4326635"/>
            <a:ext cx="2084831" cy="5516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4181" y="319797"/>
            <a:ext cx="4623435" cy="611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/>
              <a:t>Aims </a:t>
            </a:r>
            <a:r>
              <a:rPr sz="3600" dirty="0"/>
              <a:t>and</a:t>
            </a:r>
            <a:r>
              <a:rPr sz="3600" spc="-55" dirty="0"/>
              <a:t> </a:t>
            </a:r>
            <a:r>
              <a:rPr sz="3600" spc="-5" dirty="0"/>
              <a:t>Methods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0" y="915923"/>
            <a:ext cx="3671570" cy="180340"/>
          </a:xfrm>
          <a:custGeom>
            <a:avLst/>
            <a:gdLst/>
            <a:ahLst/>
            <a:cxnLst/>
            <a:rect l="l" t="t" r="r" b="b"/>
            <a:pathLst>
              <a:path w="3671570" h="180340">
                <a:moveTo>
                  <a:pt x="0" y="179832"/>
                </a:moveTo>
                <a:lnTo>
                  <a:pt x="3671316" y="179832"/>
                </a:lnTo>
                <a:lnTo>
                  <a:pt x="3671316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E306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621" y="1399059"/>
            <a:ext cx="4762500" cy="3430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Remember</a:t>
            </a:r>
            <a:endParaRPr sz="18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Large and </a:t>
            </a:r>
            <a:r>
              <a:rPr sz="1600" dirty="0">
                <a:solidFill>
                  <a:srgbClr val="1A1918"/>
                </a:solidFill>
                <a:latin typeface="Arial"/>
                <a:cs typeface="Arial"/>
              </a:rPr>
              <a:t>clear</a:t>
            </a:r>
            <a:r>
              <a:rPr sz="1600" spc="-50" dirty="0">
                <a:solidFill>
                  <a:srgbClr val="1A191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font</a:t>
            </a:r>
            <a:endParaRPr sz="1600" dirty="0">
              <a:latin typeface="Arial"/>
              <a:cs typeface="Arial"/>
            </a:endParaRPr>
          </a:p>
          <a:p>
            <a:pPr marL="355600" marR="401955">
              <a:lnSpc>
                <a:spcPct val="100000"/>
              </a:lnSpc>
            </a:pPr>
            <a:r>
              <a:rPr sz="1600" spc="-10" dirty="0">
                <a:solidFill>
                  <a:srgbClr val="1A1918"/>
                </a:solidFill>
                <a:latin typeface="Arial"/>
                <a:cs typeface="Arial"/>
              </a:rPr>
              <a:t>Fewer words </a:t>
            </a:r>
            <a:r>
              <a:rPr sz="1600" dirty="0">
                <a:solidFill>
                  <a:srgbClr val="1A1918"/>
                </a:solidFill>
                <a:latin typeface="Arial"/>
                <a:cs typeface="Arial"/>
              </a:rPr>
              <a:t>allow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for a clearer presentation  </a:t>
            </a:r>
            <a:r>
              <a:rPr sz="1600" u="heavy" spc="-5" dirty="0">
                <a:solidFill>
                  <a:srgbClr val="1A1918"/>
                </a:solidFill>
                <a:latin typeface="Arial"/>
                <a:cs typeface="Arial"/>
              </a:rPr>
              <a:t>Do not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write </a:t>
            </a:r>
            <a:r>
              <a:rPr sz="1600" spc="-10" dirty="0">
                <a:solidFill>
                  <a:srgbClr val="1A1918"/>
                </a:solidFill>
                <a:latin typeface="Arial"/>
                <a:cs typeface="Arial"/>
              </a:rPr>
              <a:t>down your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whole</a:t>
            </a:r>
            <a:r>
              <a:rPr sz="1600" spc="65" dirty="0">
                <a:solidFill>
                  <a:srgbClr val="1A191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abstract</a:t>
            </a:r>
            <a:endParaRPr sz="16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1600" spc="-10" dirty="0">
                <a:solidFill>
                  <a:srgbClr val="1A1918"/>
                </a:solidFill>
                <a:latin typeface="Arial"/>
                <a:cs typeface="Arial"/>
              </a:rPr>
              <a:t>you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only have 3 minutes for the oral</a:t>
            </a:r>
            <a:r>
              <a:rPr sz="1600" spc="130" dirty="0">
                <a:solidFill>
                  <a:srgbClr val="1A191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presentation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If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you</a:t>
            </a:r>
            <a:r>
              <a:rPr sz="1800" b="1" spc="-6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over-run</a:t>
            </a:r>
            <a:endParaRPr sz="1800" dirty="0">
              <a:latin typeface="Arial"/>
              <a:cs typeface="Arial"/>
            </a:endParaRPr>
          </a:p>
          <a:p>
            <a:pPr marL="355600" marR="826769">
              <a:lnSpc>
                <a:spcPct val="100000"/>
              </a:lnSpc>
              <a:spcBef>
                <a:spcPts val="5"/>
              </a:spcBef>
            </a:pPr>
            <a:r>
              <a:rPr sz="1600" spc="-60" dirty="0">
                <a:solidFill>
                  <a:srgbClr val="1A1918"/>
                </a:solidFill>
                <a:latin typeface="Arial"/>
                <a:cs typeface="Arial"/>
              </a:rPr>
              <a:t>You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are being unfair to other presenters  </a:t>
            </a:r>
            <a:r>
              <a:rPr sz="1600" spc="-60" dirty="0">
                <a:solidFill>
                  <a:srgbClr val="1A1918"/>
                </a:solidFill>
                <a:latin typeface="Arial"/>
                <a:cs typeface="Arial"/>
              </a:rPr>
              <a:t>You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will </a:t>
            </a:r>
            <a:r>
              <a:rPr sz="1600" u="heavy" spc="-5" dirty="0">
                <a:solidFill>
                  <a:srgbClr val="1A1918"/>
                </a:solidFill>
                <a:latin typeface="Arial"/>
                <a:cs typeface="Arial"/>
              </a:rPr>
              <a:t>not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get</a:t>
            </a:r>
            <a:r>
              <a:rPr sz="1600" spc="55" dirty="0">
                <a:solidFill>
                  <a:srgbClr val="1A191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questions</a:t>
            </a:r>
            <a:endParaRPr sz="16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The chairperson </a:t>
            </a:r>
            <a:r>
              <a:rPr sz="1600" u="heavy" spc="-5" dirty="0">
                <a:solidFill>
                  <a:srgbClr val="1A1918"/>
                </a:solidFill>
                <a:latin typeface="Arial"/>
                <a:cs typeface="Arial"/>
              </a:rPr>
              <a:t>will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stop</a:t>
            </a:r>
            <a:r>
              <a:rPr sz="1600" spc="-30" dirty="0">
                <a:solidFill>
                  <a:srgbClr val="1A1918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A1918"/>
                </a:solidFill>
                <a:latin typeface="Arial"/>
                <a:cs typeface="Arial"/>
              </a:rPr>
              <a:t>you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For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ultrasound</a:t>
            </a:r>
            <a:r>
              <a:rPr sz="1800" b="1" spc="-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images</a:t>
            </a:r>
            <a:endParaRPr sz="1800" dirty="0">
              <a:latin typeface="Arial"/>
              <a:cs typeface="Arial"/>
            </a:endParaRPr>
          </a:p>
          <a:p>
            <a:pPr marL="354965" marR="1029969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Ensure highest </a:t>
            </a:r>
            <a:r>
              <a:rPr sz="1600" dirty="0">
                <a:solidFill>
                  <a:srgbClr val="1A1918"/>
                </a:solidFill>
                <a:latin typeface="Arial"/>
                <a:cs typeface="Arial"/>
              </a:rPr>
              <a:t>possible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resolution  Crop the image to the area of interest  Ensure patient</a:t>
            </a:r>
            <a:r>
              <a:rPr sz="1600" spc="-45" dirty="0">
                <a:solidFill>
                  <a:srgbClr val="1A1918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1A1918"/>
                </a:solidFill>
                <a:latin typeface="Arial"/>
                <a:cs typeface="Arial"/>
              </a:rPr>
              <a:t>anonymity!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740908" y="2142744"/>
            <a:ext cx="3287267" cy="22189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4181" y="319797"/>
            <a:ext cx="1892935" cy="611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90" dirty="0"/>
              <a:t>R</a:t>
            </a:r>
            <a:r>
              <a:rPr sz="3600" dirty="0"/>
              <a:t>e</a:t>
            </a:r>
            <a:r>
              <a:rPr sz="3600" spc="-5" dirty="0"/>
              <a:t>s</a:t>
            </a:r>
            <a:r>
              <a:rPr sz="3600" dirty="0"/>
              <a:t>ul</a:t>
            </a:r>
            <a:r>
              <a:rPr sz="3600" spc="-5" dirty="0"/>
              <a:t>t</a:t>
            </a:r>
            <a:r>
              <a:rPr sz="3600" dirty="0"/>
              <a:t>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33890" y="1542760"/>
            <a:ext cx="4265930" cy="3307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Give main results</a:t>
            </a:r>
            <a:r>
              <a:rPr sz="1800" spc="-25" dirty="0">
                <a:solidFill>
                  <a:srgbClr val="393939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first</a:t>
            </a:r>
            <a:endParaRPr sz="1800" dirty="0">
              <a:latin typeface="Arial"/>
              <a:cs typeface="Arial"/>
            </a:endParaRPr>
          </a:p>
          <a:p>
            <a:pPr marL="12700" marR="5080">
              <a:lnSpc>
                <a:spcPct val="200000"/>
              </a:lnSpc>
            </a:pP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Basic </a:t>
            </a: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numbers </a:t>
            </a: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before complicated results  </a:t>
            </a: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Keep </a:t>
            </a: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font size </a:t>
            </a: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and spacing</a:t>
            </a:r>
            <a:r>
              <a:rPr sz="1800" spc="70" dirty="0">
                <a:solidFill>
                  <a:srgbClr val="39393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uniform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Never </a:t>
            </a: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less </a:t>
            </a: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than 16 point </a:t>
            </a: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font</a:t>
            </a:r>
            <a:r>
              <a:rPr sz="1800" spc="60" dirty="0">
                <a:solidFill>
                  <a:srgbClr val="393939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size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Graphs</a:t>
            </a:r>
            <a:endParaRPr sz="18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Ensure </a:t>
            </a: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all axes </a:t>
            </a: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are </a:t>
            </a: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labelled</a:t>
            </a:r>
            <a:endParaRPr sz="18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800" spc="-15" dirty="0">
                <a:solidFill>
                  <a:srgbClr val="393939"/>
                </a:solidFill>
                <a:latin typeface="Arial"/>
                <a:cs typeface="Arial"/>
              </a:rPr>
              <a:t>Avoid </a:t>
            </a: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using </a:t>
            </a: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overcomplicated</a:t>
            </a:r>
            <a:r>
              <a:rPr sz="1800" spc="25" dirty="0">
                <a:solidFill>
                  <a:srgbClr val="39393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graphs</a:t>
            </a:r>
            <a:endParaRPr sz="18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Ensure </a:t>
            </a: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all figures </a:t>
            </a:r>
            <a:r>
              <a:rPr sz="1800" spc="-5" dirty="0">
                <a:solidFill>
                  <a:srgbClr val="393939"/>
                </a:solidFill>
                <a:latin typeface="Arial"/>
                <a:cs typeface="Arial"/>
              </a:rPr>
              <a:t>are</a:t>
            </a:r>
            <a:r>
              <a:rPr sz="1800" spc="15" dirty="0">
                <a:solidFill>
                  <a:srgbClr val="39393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393939"/>
                </a:solidFill>
                <a:latin typeface="Arial"/>
                <a:cs typeface="Arial"/>
              </a:rPr>
              <a:t>aligned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915923"/>
            <a:ext cx="3671570" cy="180340"/>
          </a:xfrm>
          <a:custGeom>
            <a:avLst/>
            <a:gdLst/>
            <a:ahLst/>
            <a:cxnLst/>
            <a:rect l="l" t="t" r="r" b="b"/>
            <a:pathLst>
              <a:path w="3671570" h="180340">
                <a:moveTo>
                  <a:pt x="0" y="179832"/>
                </a:moveTo>
                <a:lnTo>
                  <a:pt x="3671316" y="179832"/>
                </a:lnTo>
                <a:lnTo>
                  <a:pt x="3671316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E306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97423" y="1095755"/>
            <a:ext cx="3643883" cy="37490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4181" y="319797"/>
            <a:ext cx="3060700" cy="611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/>
              <a:t>C</a:t>
            </a:r>
            <a:r>
              <a:rPr sz="3600" dirty="0"/>
              <a:t>on</a:t>
            </a:r>
            <a:r>
              <a:rPr sz="3600" spc="-100" dirty="0"/>
              <a:t>c</a:t>
            </a:r>
            <a:r>
              <a:rPr sz="3600" dirty="0"/>
              <a:t>lu</a:t>
            </a:r>
            <a:r>
              <a:rPr sz="3600" spc="-5" dirty="0"/>
              <a:t>s</a:t>
            </a:r>
            <a:r>
              <a:rPr sz="3600" dirty="0"/>
              <a:t>ions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0" y="915923"/>
            <a:ext cx="3671570" cy="180340"/>
          </a:xfrm>
          <a:custGeom>
            <a:avLst/>
            <a:gdLst/>
            <a:ahLst/>
            <a:cxnLst/>
            <a:rect l="l" t="t" r="r" b="b"/>
            <a:pathLst>
              <a:path w="3671570" h="180340">
                <a:moveTo>
                  <a:pt x="0" y="179832"/>
                </a:moveTo>
                <a:lnTo>
                  <a:pt x="3671316" y="179832"/>
                </a:lnTo>
                <a:lnTo>
                  <a:pt x="3671316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E306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621" y="1584252"/>
            <a:ext cx="7167245" cy="3015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Have a simple conclusion – usually one</a:t>
            </a:r>
            <a:r>
              <a:rPr sz="2400" b="1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sentence</a:t>
            </a:r>
            <a:endParaRPr sz="2400">
              <a:latin typeface="Arial"/>
              <a:cs typeface="Arial"/>
            </a:endParaRPr>
          </a:p>
          <a:p>
            <a:pPr marL="12700" marR="3487420">
              <a:lnSpc>
                <a:spcPct val="240000"/>
              </a:lnSpc>
            </a:pPr>
            <a:r>
              <a:rPr sz="2400" spc="-5" dirty="0">
                <a:solidFill>
                  <a:srgbClr val="1A1918"/>
                </a:solidFill>
                <a:latin typeface="Arial"/>
                <a:cs typeface="Arial"/>
              </a:rPr>
              <a:t>Ensure it answers the aims  </a:t>
            </a:r>
            <a:r>
              <a:rPr sz="2400" spc="-80" dirty="0">
                <a:solidFill>
                  <a:srgbClr val="1A1918"/>
                </a:solidFill>
                <a:latin typeface="Arial"/>
                <a:cs typeface="Arial"/>
              </a:rPr>
              <a:t>You </a:t>
            </a:r>
            <a:r>
              <a:rPr sz="2400" spc="-5" dirty="0">
                <a:solidFill>
                  <a:srgbClr val="1A1918"/>
                </a:solidFill>
                <a:latin typeface="Arial"/>
                <a:cs typeface="Arial"/>
              </a:rPr>
              <a:t>may want </a:t>
            </a:r>
            <a:r>
              <a:rPr sz="2400" dirty="0">
                <a:solidFill>
                  <a:srgbClr val="1A1918"/>
                </a:solidFill>
                <a:latin typeface="Arial"/>
                <a:cs typeface="Arial"/>
              </a:rPr>
              <a:t>to</a:t>
            </a:r>
            <a:r>
              <a:rPr sz="2400" spc="15" dirty="0">
                <a:solidFill>
                  <a:srgbClr val="1A1918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918"/>
                </a:solidFill>
                <a:latin typeface="Arial"/>
                <a:cs typeface="Arial"/>
              </a:rPr>
              <a:t>discuss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1A1918"/>
                </a:solidFill>
                <a:latin typeface="Arial"/>
                <a:cs typeface="Arial"/>
              </a:rPr>
              <a:t>limitations of your</a:t>
            </a:r>
            <a:r>
              <a:rPr sz="2400" spc="-20" dirty="0">
                <a:solidFill>
                  <a:srgbClr val="1A1918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918"/>
                </a:solidFill>
                <a:latin typeface="Arial"/>
                <a:cs typeface="Arial"/>
              </a:rPr>
              <a:t>study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1A1918"/>
                </a:solidFill>
                <a:latin typeface="Arial"/>
                <a:cs typeface="Arial"/>
              </a:rPr>
              <a:t>future</a:t>
            </a:r>
            <a:r>
              <a:rPr sz="2400" spc="-80" dirty="0">
                <a:solidFill>
                  <a:srgbClr val="1A1918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A1918"/>
                </a:solidFill>
                <a:latin typeface="Arial"/>
                <a:cs typeface="Arial"/>
              </a:rPr>
              <a:t>directions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171</Words>
  <Application>Microsoft Office PowerPoint</Application>
  <PresentationFormat>Custom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Office Theme</vt:lpstr>
      <vt:lpstr>Title area of</vt:lpstr>
      <vt:lpstr>Aims and Methods</vt:lpstr>
      <vt:lpstr>Results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Jonathan Bennett</cp:lastModifiedBy>
  <cp:revision>1</cp:revision>
  <dcterms:created xsi:type="dcterms:W3CDTF">2022-08-16T18:42:20Z</dcterms:created>
  <dcterms:modified xsi:type="dcterms:W3CDTF">2022-08-16T17:42:32Z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2020-08-07T00:00:00Z</vt:filetime>
  </property>
  <property fmtid="{D5CDD505-2E9C-101B-9397-08002B2CF9AE}" pid="3" name="Creator">
    <vt:lpwstr>Acrobat PDFMaker 17 for PowerPoint</vt:lpwstr>
  </property>
  <property fmtid="{D5CDD505-2E9C-101B-9397-08002B2CF9AE}" pid="4" name="LastSaved">
    <vt:filetime>2022-08-16T00:00:00Z</vt:filetime>
  </property>
</Properties>
</file>