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Lst>
  <p:sldSz cx="12192000" cy="6858000"/>
  <p:notesSz cx="6858000" cy="9144000"/>
  <p:defaultTextStyle>
    <a:defPPr>
      <a:defRPr lang="it-IT"/>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a Dall'Asta" initials="" lastIdx="1" clrIdx="0"/>
  <p:cmAuthor id="2" name="Liona Poon (OBG)" initials="LP(" lastIdx="4" clrIdx="1">
    <p:extLst>
      <p:ext uri="{19B8F6BF-5375-455C-9EA6-DF929625EA0E}">
        <p15:presenceInfo xmlns:p15="http://schemas.microsoft.com/office/powerpoint/2012/main" userId="S::liona.poon@cuhk.edu.hk::f9ed9c70-c3ae-4761-bedd-29c4460492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12" autoAdjust="0"/>
    <p:restoredTop sz="94660"/>
  </p:normalViewPr>
  <p:slideViewPr>
    <p:cSldViewPr snapToGrid="0">
      <p:cViewPr varScale="1">
        <p:scale>
          <a:sx n="73" d="100"/>
          <a:sy n="73" d="100"/>
        </p:scale>
        <p:origin x="7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10C06F3-0938-4C31-94CF-D565FA6F0654}"/>
              </a:ext>
            </a:extLst>
          </p:cNvPr>
          <p:cNvSpPr>
            <a:spLocks noGrp="1"/>
          </p:cNvSpPr>
          <p:nvPr>
            <p:ph type="dt" sz="half" idx="10"/>
          </p:nvPr>
        </p:nvSpPr>
        <p:spPr/>
        <p:txBody>
          <a:bodyPr/>
          <a:lstStyle>
            <a:lvl1pPr>
              <a:defRPr/>
            </a:lvl1pPr>
          </a:lstStyle>
          <a:p>
            <a:pPr>
              <a:defRPr/>
            </a:pPr>
            <a:fld id="{1EBE7E30-B9DA-408D-B6FE-8F7E0C642626}" type="datetimeFigureOut">
              <a:rPr lang="it-IT"/>
              <a:pPr>
                <a:defRPr/>
              </a:pPr>
              <a:t>20/08/2020</a:t>
            </a:fld>
            <a:endParaRPr lang="it-IT"/>
          </a:p>
        </p:txBody>
      </p:sp>
      <p:sp>
        <p:nvSpPr>
          <p:cNvPr id="5" name="Segnaposto piè di pagina 4">
            <a:extLst>
              <a:ext uri="{FF2B5EF4-FFF2-40B4-BE49-F238E27FC236}">
                <a16:creationId xmlns:a16="http://schemas.microsoft.com/office/drawing/2014/main" id="{37E126AA-03B2-4352-B124-147838684E49}"/>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7969B74-1AD2-4F4C-9EA5-6BACEA230185}"/>
              </a:ext>
            </a:extLst>
          </p:cNvPr>
          <p:cNvSpPr>
            <a:spLocks noGrp="1"/>
          </p:cNvSpPr>
          <p:nvPr>
            <p:ph type="sldNum" sz="quarter" idx="12"/>
          </p:nvPr>
        </p:nvSpPr>
        <p:spPr/>
        <p:txBody>
          <a:bodyPr/>
          <a:lstStyle>
            <a:lvl1pPr>
              <a:defRPr/>
            </a:lvl1pPr>
          </a:lstStyle>
          <a:p>
            <a:pPr>
              <a:defRPr/>
            </a:pPr>
            <a:fld id="{EE87E8D9-7D28-4C43-A676-500D3988FCBF}" type="slidenum">
              <a:rPr lang="it-IT"/>
              <a:pPr>
                <a:defRPr/>
              </a:pPr>
              <a:t>‹#›</a:t>
            </a:fld>
            <a:endParaRPr lang="it-IT"/>
          </a:p>
        </p:txBody>
      </p:sp>
    </p:spTree>
    <p:extLst>
      <p:ext uri="{BB962C8B-B14F-4D97-AF65-F5344CB8AC3E}">
        <p14:creationId xmlns:p14="http://schemas.microsoft.com/office/powerpoint/2010/main" val="3293899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9599145-303D-4FF8-9EC9-8FE0EBBEF34D}"/>
              </a:ext>
            </a:extLst>
          </p:cNvPr>
          <p:cNvSpPr>
            <a:spLocks noGrp="1"/>
          </p:cNvSpPr>
          <p:nvPr>
            <p:ph type="dt" sz="half" idx="10"/>
          </p:nvPr>
        </p:nvSpPr>
        <p:spPr/>
        <p:txBody>
          <a:bodyPr/>
          <a:lstStyle>
            <a:lvl1pPr>
              <a:defRPr/>
            </a:lvl1pPr>
          </a:lstStyle>
          <a:p>
            <a:pPr>
              <a:defRPr/>
            </a:pPr>
            <a:fld id="{DC57E638-2811-48A4-B0BA-9EFBD3CADABE}" type="datetimeFigureOut">
              <a:rPr lang="it-IT"/>
              <a:pPr>
                <a:defRPr/>
              </a:pPr>
              <a:t>20/08/2020</a:t>
            </a:fld>
            <a:endParaRPr lang="it-IT"/>
          </a:p>
        </p:txBody>
      </p:sp>
      <p:sp>
        <p:nvSpPr>
          <p:cNvPr id="5" name="Segnaposto piè di pagina 4">
            <a:extLst>
              <a:ext uri="{FF2B5EF4-FFF2-40B4-BE49-F238E27FC236}">
                <a16:creationId xmlns:a16="http://schemas.microsoft.com/office/drawing/2014/main" id="{C7A447A9-8384-4EF6-A941-B8DE7114E82D}"/>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E524ABE5-6DB7-4645-BA94-F15FFE93B0E9}"/>
              </a:ext>
            </a:extLst>
          </p:cNvPr>
          <p:cNvSpPr>
            <a:spLocks noGrp="1"/>
          </p:cNvSpPr>
          <p:nvPr>
            <p:ph type="sldNum" sz="quarter" idx="12"/>
          </p:nvPr>
        </p:nvSpPr>
        <p:spPr/>
        <p:txBody>
          <a:bodyPr/>
          <a:lstStyle>
            <a:lvl1pPr>
              <a:defRPr/>
            </a:lvl1pPr>
          </a:lstStyle>
          <a:p>
            <a:pPr>
              <a:defRPr/>
            </a:pPr>
            <a:fld id="{BC0EADDA-F688-4852-BE0B-B2243BC2AA52}" type="slidenum">
              <a:rPr lang="it-IT"/>
              <a:pPr>
                <a:defRPr/>
              </a:pPr>
              <a:t>‹#›</a:t>
            </a:fld>
            <a:endParaRPr lang="it-IT"/>
          </a:p>
        </p:txBody>
      </p:sp>
    </p:spTree>
    <p:extLst>
      <p:ext uri="{BB962C8B-B14F-4D97-AF65-F5344CB8AC3E}">
        <p14:creationId xmlns:p14="http://schemas.microsoft.com/office/powerpoint/2010/main" val="3620243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0C8C8D9-8045-4D0E-BF5F-79484BA880ED}"/>
              </a:ext>
            </a:extLst>
          </p:cNvPr>
          <p:cNvSpPr>
            <a:spLocks noGrp="1"/>
          </p:cNvSpPr>
          <p:nvPr>
            <p:ph type="dt" sz="half" idx="10"/>
          </p:nvPr>
        </p:nvSpPr>
        <p:spPr/>
        <p:txBody>
          <a:bodyPr/>
          <a:lstStyle>
            <a:lvl1pPr>
              <a:defRPr/>
            </a:lvl1pPr>
          </a:lstStyle>
          <a:p>
            <a:pPr>
              <a:defRPr/>
            </a:pPr>
            <a:fld id="{F90CCA51-213B-4B01-8624-F975C91D7582}" type="datetimeFigureOut">
              <a:rPr lang="it-IT"/>
              <a:pPr>
                <a:defRPr/>
              </a:pPr>
              <a:t>20/08/2020</a:t>
            </a:fld>
            <a:endParaRPr lang="it-IT"/>
          </a:p>
        </p:txBody>
      </p:sp>
      <p:sp>
        <p:nvSpPr>
          <p:cNvPr id="5" name="Segnaposto piè di pagina 4">
            <a:extLst>
              <a:ext uri="{FF2B5EF4-FFF2-40B4-BE49-F238E27FC236}">
                <a16:creationId xmlns:a16="http://schemas.microsoft.com/office/drawing/2014/main" id="{D54921DF-4893-4337-964E-517601D8B903}"/>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71E5DE46-01A2-4CB0-936E-C93EE0A0CCE2}"/>
              </a:ext>
            </a:extLst>
          </p:cNvPr>
          <p:cNvSpPr>
            <a:spLocks noGrp="1"/>
          </p:cNvSpPr>
          <p:nvPr>
            <p:ph type="sldNum" sz="quarter" idx="12"/>
          </p:nvPr>
        </p:nvSpPr>
        <p:spPr/>
        <p:txBody>
          <a:bodyPr/>
          <a:lstStyle>
            <a:lvl1pPr>
              <a:defRPr/>
            </a:lvl1pPr>
          </a:lstStyle>
          <a:p>
            <a:pPr>
              <a:defRPr/>
            </a:pPr>
            <a:fld id="{18EA223E-5995-4580-BCDC-519B03FC266A}" type="slidenum">
              <a:rPr lang="it-IT"/>
              <a:pPr>
                <a:defRPr/>
              </a:pPr>
              <a:t>‹#›</a:t>
            </a:fld>
            <a:endParaRPr lang="it-IT"/>
          </a:p>
        </p:txBody>
      </p:sp>
    </p:spTree>
    <p:extLst>
      <p:ext uri="{BB962C8B-B14F-4D97-AF65-F5344CB8AC3E}">
        <p14:creationId xmlns:p14="http://schemas.microsoft.com/office/powerpoint/2010/main" val="3367628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127E68E-E791-4E41-98D5-199363100243}"/>
              </a:ext>
            </a:extLst>
          </p:cNvPr>
          <p:cNvSpPr>
            <a:spLocks noGrp="1"/>
          </p:cNvSpPr>
          <p:nvPr>
            <p:ph type="dt" sz="half" idx="10"/>
          </p:nvPr>
        </p:nvSpPr>
        <p:spPr/>
        <p:txBody>
          <a:bodyPr/>
          <a:lstStyle>
            <a:lvl1pPr>
              <a:defRPr/>
            </a:lvl1pPr>
          </a:lstStyle>
          <a:p>
            <a:pPr>
              <a:defRPr/>
            </a:pPr>
            <a:fld id="{9025AE23-26C9-46AB-A042-BD5ED11FE7AA}" type="datetimeFigureOut">
              <a:rPr lang="it-IT"/>
              <a:pPr>
                <a:defRPr/>
              </a:pPr>
              <a:t>20/08/2020</a:t>
            </a:fld>
            <a:endParaRPr lang="it-IT"/>
          </a:p>
        </p:txBody>
      </p:sp>
      <p:sp>
        <p:nvSpPr>
          <p:cNvPr id="5" name="Segnaposto piè di pagina 4">
            <a:extLst>
              <a:ext uri="{FF2B5EF4-FFF2-40B4-BE49-F238E27FC236}">
                <a16:creationId xmlns:a16="http://schemas.microsoft.com/office/drawing/2014/main" id="{9B1B59ED-4513-4742-A92A-74EF7E16ED75}"/>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ADB4D809-B9E9-41D7-82F4-B3E1D99C0C05}"/>
              </a:ext>
            </a:extLst>
          </p:cNvPr>
          <p:cNvSpPr>
            <a:spLocks noGrp="1"/>
          </p:cNvSpPr>
          <p:nvPr>
            <p:ph type="sldNum" sz="quarter" idx="12"/>
          </p:nvPr>
        </p:nvSpPr>
        <p:spPr/>
        <p:txBody>
          <a:bodyPr/>
          <a:lstStyle>
            <a:lvl1pPr>
              <a:defRPr/>
            </a:lvl1pPr>
          </a:lstStyle>
          <a:p>
            <a:pPr>
              <a:defRPr/>
            </a:pPr>
            <a:fld id="{DE518B25-5C00-4C99-A087-E6B5F8A36FB4}" type="slidenum">
              <a:rPr lang="it-IT"/>
              <a:pPr>
                <a:defRPr/>
              </a:pPr>
              <a:t>‹#›</a:t>
            </a:fld>
            <a:endParaRPr lang="it-IT"/>
          </a:p>
        </p:txBody>
      </p:sp>
    </p:spTree>
    <p:extLst>
      <p:ext uri="{BB962C8B-B14F-4D97-AF65-F5344CB8AC3E}">
        <p14:creationId xmlns:p14="http://schemas.microsoft.com/office/powerpoint/2010/main" val="4107388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72ABD9B-7FA7-49E4-B093-66C5E1ABF0FF}"/>
              </a:ext>
            </a:extLst>
          </p:cNvPr>
          <p:cNvSpPr>
            <a:spLocks noGrp="1"/>
          </p:cNvSpPr>
          <p:nvPr>
            <p:ph type="dt" sz="half" idx="10"/>
          </p:nvPr>
        </p:nvSpPr>
        <p:spPr/>
        <p:txBody>
          <a:bodyPr/>
          <a:lstStyle>
            <a:lvl1pPr>
              <a:defRPr/>
            </a:lvl1pPr>
          </a:lstStyle>
          <a:p>
            <a:pPr>
              <a:defRPr/>
            </a:pPr>
            <a:fld id="{AFED95D7-B75B-4062-B739-CECAB72910D7}" type="datetimeFigureOut">
              <a:rPr lang="it-IT"/>
              <a:pPr>
                <a:defRPr/>
              </a:pPr>
              <a:t>20/08/2020</a:t>
            </a:fld>
            <a:endParaRPr lang="it-IT"/>
          </a:p>
        </p:txBody>
      </p:sp>
      <p:sp>
        <p:nvSpPr>
          <p:cNvPr id="5" name="Segnaposto piè di pagina 4">
            <a:extLst>
              <a:ext uri="{FF2B5EF4-FFF2-40B4-BE49-F238E27FC236}">
                <a16:creationId xmlns:a16="http://schemas.microsoft.com/office/drawing/2014/main" id="{02D3864A-C803-4221-9BA4-C4806394BFEF}"/>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E9FC393A-3A12-4941-BCDF-76B6D9EAC227}"/>
              </a:ext>
            </a:extLst>
          </p:cNvPr>
          <p:cNvSpPr>
            <a:spLocks noGrp="1"/>
          </p:cNvSpPr>
          <p:nvPr>
            <p:ph type="sldNum" sz="quarter" idx="12"/>
          </p:nvPr>
        </p:nvSpPr>
        <p:spPr/>
        <p:txBody>
          <a:bodyPr/>
          <a:lstStyle>
            <a:lvl1pPr>
              <a:defRPr/>
            </a:lvl1pPr>
          </a:lstStyle>
          <a:p>
            <a:pPr>
              <a:defRPr/>
            </a:pPr>
            <a:fld id="{F7C957DE-3A60-4B52-AAE9-B601E83CB035}" type="slidenum">
              <a:rPr lang="it-IT"/>
              <a:pPr>
                <a:defRPr/>
              </a:pPr>
              <a:t>‹#›</a:t>
            </a:fld>
            <a:endParaRPr lang="it-IT"/>
          </a:p>
        </p:txBody>
      </p:sp>
    </p:spTree>
    <p:extLst>
      <p:ext uri="{BB962C8B-B14F-4D97-AF65-F5344CB8AC3E}">
        <p14:creationId xmlns:p14="http://schemas.microsoft.com/office/powerpoint/2010/main" val="3077326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a:extLst>
              <a:ext uri="{FF2B5EF4-FFF2-40B4-BE49-F238E27FC236}">
                <a16:creationId xmlns:a16="http://schemas.microsoft.com/office/drawing/2014/main" id="{6AFEB12F-2E10-4B55-870D-B382C1FE86D7}"/>
              </a:ext>
            </a:extLst>
          </p:cNvPr>
          <p:cNvSpPr>
            <a:spLocks noGrp="1"/>
          </p:cNvSpPr>
          <p:nvPr>
            <p:ph type="dt" sz="half" idx="10"/>
          </p:nvPr>
        </p:nvSpPr>
        <p:spPr/>
        <p:txBody>
          <a:bodyPr/>
          <a:lstStyle>
            <a:lvl1pPr>
              <a:defRPr/>
            </a:lvl1pPr>
          </a:lstStyle>
          <a:p>
            <a:pPr>
              <a:defRPr/>
            </a:pPr>
            <a:fld id="{7BCB19D7-8F22-4188-9D26-C515E6E59580}" type="datetimeFigureOut">
              <a:rPr lang="it-IT"/>
              <a:pPr>
                <a:defRPr/>
              </a:pPr>
              <a:t>20/08/2020</a:t>
            </a:fld>
            <a:endParaRPr lang="it-IT"/>
          </a:p>
        </p:txBody>
      </p:sp>
      <p:sp>
        <p:nvSpPr>
          <p:cNvPr id="6" name="Segnaposto piè di pagina 4">
            <a:extLst>
              <a:ext uri="{FF2B5EF4-FFF2-40B4-BE49-F238E27FC236}">
                <a16:creationId xmlns:a16="http://schemas.microsoft.com/office/drawing/2014/main" id="{F70814EB-8710-4A3E-8B8F-ADE09683B06D}"/>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E951B0AC-A02B-4D60-BBEE-6B0844159506}"/>
              </a:ext>
            </a:extLst>
          </p:cNvPr>
          <p:cNvSpPr>
            <a:spLocks noGrp="1"/>
          </p:cNvSpPr>
          <p:nvPr>
            <p:ph type="sldNum" sz="quarter" idx="12"/>
          </p:nvPr>
        </p:nvSpPr>
        <p:spPr/>
        <p:txBody>
          <a:bodyPr/>
          <a:lstStyle>
            <a:lvl1pPr>
              <a:defRPr/>
            </a:lvl1pPr>
          </a:lstStyle>
          <a:p>
            <a:pPr>
              <a:defRPr/>
            </a:pPr>
            <a:fld id="{BEBEBE0A-BA39-476C-8523-D99CB3CEB7C7}" type="slidenum">
              <a:rPr lang="it-IT"/>
              <a:pPr>
                <a:defRPr/>
              </a:pPr>
              <a:t>‹#›</a:t>
            </a:fld>
            <a:endParaRPr lang="it-IT"/>
          </a:p>
        </p:txBody>
      </p:sp>
    </p:spTree>
    <p:extLst>
      <p:ext uri="{BB962C8B-B14F-4D97-AF65-F5344CB8AC3E}">
        <p14:creationId xmlns:p14="http://schemas.microsoft.com/office/powerpoint/2010/main" val="70997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a:extLst>
              <a:ext uri="{FF2B5EF4-FFF2-40B4-BE49-F238E27FC236}">
                <a16:creationId xmlns:a16="http://schemas.microsoft.com/office/drawing/2014/main" id="{544AB5AB-D929-41C0-92B2-7E70D49931E9}"/>
              </a:ext>
            </a:extLst>
          </p:cNvPr>
          <p:cNvSpPr>
            <a:spLocks noGrp="1"/>
          </p:cNvSpPr>
          <p:nvPr>
            <p:ph type="dt" sz="half" idx="10"/>
          </p:nvPr>
        </p:nvSpPr>
        <p:spPr/>
        <p:txBody>
          <a:bodyPr/>
          <a:lstStyle>
            <a:lvl1pPr>
              <a:defRPr/>
            </a:lvl1pPr>
          </a:lstStyle>
          <a:p>
            <a:pPr>
              <a:defRPr/>
            </a:pPr>
            <a:fld id="{F7A384C8-7133-43F1-8AE1-E23FA574FE78}" type="datetimeFigureOut">
              <a:rPr lang="it-IT"/>
              <a:pPr>
                <a:defRPr/>
              </a:pPr>
              <a:t>20/08/2020</a:t>
            </a:fld>
            <a:endParaRPr lang="it-IT"/>
          </a:p>
        </p:txBody>
      </p:sp>
      <p:sp>
        <p:nvSpPr>
          <p:cNvPr id="8" name="Segnaposto piè di pagina 4">
            <a:extLst>
              <a:ext uri="{FF2B5EF4-FFF2-40B4-BE49-F238E27FC236}">
                <a16:creationId xmlns:a16="http://schemas.microsoft.com/office/drawing/2014/main" id="{8AC2E73D-8DEA-4069-81C5-2CE2BCB39871}"/>
              </a:ext>
            </a:extLst>
          </p:cNvPr>
          <p:cNvSpPr>
            <a:spLocks noGrp="1"/>
          </p:cNvSpPr>
          <p:nvPr>
            <p:ph type="ftr" sz="quarter" idx="11"/>
          </p:nvPr>
        </p:nvSpPr>
        <p:spPr/>
        <p:txBody>
          <a:bodyPr/>
          <a:lstStyle>
            <a:lvl1pPr>
              <a:defRPr/>
            </a:lvl1pPr>
          </a:lstStyle>
          <a:p>
            <a:pPr>
              <a:defRPr/>
            </a:pPr>
            <a:endParaRPr lang="it-IT"/>
          </a:p>
        </p:txBody>
      </p:sp>
      <p:sp>
        <p:nvSpPr>
          <p:cNvPr id="9" name="Segnaposto numero diapositiva 5">
            <a:extLst>
              <a:ext uri="{FF2B5EF4-FFF2-40B4-BE49-F238E27FC236}">
                <a16:creationId xmlns:a16="http://schemas.microsoft.com/office/drawing/2014/main" id="{DAC51648-C1CA-4727-ADAE-49D014E5033D}"/>
              </a:ext>
            </a:extLst>
          </p:cNvPr>
          <p:cNvSpPr>
            <a:spLocks noGrp="1"/>
          </p:cNvSpPr>
          <p:nvPr>
            <p:ph type="sldNum" sz="quarter" idx="12"/>
          </p:nvPr>
        </p:nvSpPr>
        <p:spPr/>
        <p:txBody>
          <a:bodyPr/>
          <a:lstStyle>
            <a:lvl1pPr>
              <a:defRPr/>
            </a:lvl1pPr>
          </a:lstStyle>
          <a:p>
            <a:pPr>
              <a:defRPr/>
            </a:pPr>
            <a:fld id="{4D3F260E-37E1-4478-9FF0-49FC4669C3A5}" type="slidenum">
              <a:rPr lang="it-IT"/>
              <a:pPr>
                <a:defRPr/>
              </a:pPr>
              <a:t>‹#›</a:t>
            </a:fld>
            <a:endParaRPr lang="it-IT"/>
          </a:p>
        </p:txBody>
      </p:sp>
    </p:spTree>
    <p:extLst>
      <p:ext uri="{BB962C8B-B14F-4D97-AF65-F5344CB8AC3E}">
        <p14:creationId xmlns:p14="http://schemas.microsoft.com/office/powerpoint/2010/main" val="4176803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data 3">
            <a:extLst>
              <a:ext uri="{FF2B5EF4-FFF2-40B4-BE49-F238E27FC236}">
                <a16:creationId xmlns:a16="http://schemas.microsoft.com/office/drawing/2014/main" id="{577FC58E-3440-412B-BB7C-E3867128A231}"/>
              </a:ext>
            </a:extLst>
          </p:cNvPr>
          <p:cNvSpPr>
            <a:spLocks noGrp="1"/>
          </p:cNvSpPr>
          <p:nvPr>
            <p:ph type="dt" sz="half" idx="10"/>
          </p:nvPr>
        </p:nvSpPr>
        <p:spPr/>
        <p:txBody>
          <a:bodyPr/>
          <a:lstStyle>
            <a:lvl1pPr>
              <a:defRPr/>
            </a:lvl1pPr>
          </a:lstStyle>
          <a:p>
            <a:pPr>
              <a:defRPr/>
            </a:pPr>
            <a:fld id="{C68F1A1C-3423-4C35-AC07-EEBAA022C35C}" type="datetimeFigureOut">
              <a:rPr lang="it-IT"/>
              <a:pPr>
                <a:defRPr/>
              </a:pPr>
              <a:t>20/08/2020</a:t>
            </a:fld>
            <a:endParaRPr lang="it-IT"/>
          </a:p>
        </p:txBody>
      </p:sp>
      <p:sp>
        <p:nvSpPr>
          <p:cNvPr id="4" name="Segnaposto piè di pagina 4">
            <a:extLst>
              <a:ext uri="{FF2B5EF4-FFF2-40B4-BE49-F238E27FC236}">
                <a16:creationId xmlns:a16="http://schemas.microsoft.com/office/drawing/2014/main" id="{4217F1C9-2E74-4AF0-B13A-BA2A4E9CB64B}"/>
              </a:ext>
            </a:extLst>
          </p:cNvPr>
          <p:cNvSpPr>
            <a:spLocks noGrp="1"/>
          </p:cNvSpPr>
          <p:nvPr>
            <p:ph type="ftr" sz="quarter" idx="11"/>
          </p:nvPr>
        </p:nvSpPr>
        <p:spPr/>
        <p:txBody>
          <a:bodyPr/>
          <a:lstStyle>
            <a:lvl1pPr>
              <a:defRPr/>
            </a:lvl1pPr>
          </a:lstStyle>
          <a:p>
            <a:pPr>
              <a:defRPr/>
            </a:pPr>
            <a:endParaRPr lang="it-IT"/>
          </a:p>
        </p:txBody>
      </p:sp>
      <p:sp>
        <p:nvSpPr>
          <p:cNvPr id="5" name="Segnaposto numero diapositiva 5">
            <a:extLst>
              <a:ext uri="{FF2B5EF4-FFF2-40B4-BE49-F238E27FC236}">
                <a16:creationId xmlns:a16="http://schemas.microsoft.com/office/drawing/2014/main" id="{348CD149-8581-4891-90A2-EF3649BEBBD3}"/>
              </a:ext>
            </a:extLst>
          </p:cNvPr>
          <p:cNvSpPr>
            <a:spLocks noGrp="1"/>
          </p:cNvSpPr>
          <p:nvPr>
            <p:ph type="sldNum" sz="quarter" idx="12"/>
          </p:nvPr>
        </p:nvSpPr>
        <p:spPr/>
        <p:txBody>
          <a:bodyPr/>
          <a:lstStyle>
            <a:lvl1pPr>
              <a:defRPr/>
            </a:lvl1pPr>
          </a:lstStyle>
          <a:p>
            <a:pPr>
              <a:defRPr/>
            </a:pPr>
            <a:fld id="{ADEE63AA-7E4F-4E8D-9DD2-A3BB83074E92}" type="slidenum">
              <a:rPr lang="it-IT"/>
              <a:pPr>
                <a:defRPr/>
              </a:pPr>
              <a:t>‹#›</a:t>
            </a:fld>
            <a:endParaRPr lang="it-IT"/>
          </a:p>
        </p:txBody>
      </p:sp>
    </p:spTree>
    <p:extLst>
      <p:ext uri="{BB962C8B-B14F-4D97-AF65-F5344CB8AC3E}">
        <p14:creationId xmlns:p14="http://schemas.microsoft.com/office/powerpoint/2010/main" val="2436060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a:extLst>
              <a:ext uri="{FF2B5EF4-FFF2-40B4-BE49-F238E27FC236}">
                <a16:creationId xmlns:a16="http://schemas.microsoft.com/office/drawing/2014/main" id="{07300FD1-92AB-4622-A898-BDB35CE3C8C7}"/>
              </a:ext>
            </a:extLst>
          </p:cNvPr>
          <p:cNvSpPr>
            <a:spLocks noGrp="1"/>
          </p:cNvSpPr>
          <p:nvPr>
            <p:ph type="dt" sz="half" idx="10"/>
          </p:nvPr>
        </p:nvSpPr>
        <p:spPr/>
        <p:txBody>
          <a:bodyPr/>
          <a:lstStyle>
            <a:lvl1pPr>
              <a:defRPr/>
            </a:lvl1pPr>
          </a:lstStyle>
          <a:p>
            <a:pPr>
              <a:defRPr/>
            </a:pPr>
            <a:fld id="{F450B00C-D56E-4A7D-89BA-A3B95312E672}" type="datetimeFigureOut">
              <a:rPr lang="it-IT"/>
              <a:pPr>
                <a:defRPr/>
              </a:pPr>
              <a:t>20/08/2020</a:t>
            </a:fld>
            <a:endParaRPr lang="it-IT"/>
          </a:p>
        </p:txBody>
      </p:sp>
      <p:sp>
        <p:nvSpPr>
          <p:cNvPr id="3" name="Segnaposto piè di pagina 4">
            <a:extLst>
              <a:ext uri="{FF2B5EF4-FFF2-40B4-BE49-F238E27FC236}">
                <a16:creationId xmlns:a16="http://schemas.microsoft.com/office/drawing/2014/main" id="{E43E6F1F-A1B5-4DBE-9891-06C8F40FBCCE}"/>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5">
            <a:extLst>
              <a:ext uri="{FF2B5EF4-FFF2-40B4-BE49-F238E27FC236}">
                <a16:creationId xmlns:a16="http://schemas.microsoft.com/office/drawing/2014/main" id="{5317F04C-365C-4B63-8C8A-B4F75E0F23A6}"/>
              </a:ext>
            </a:extLst>
          </p:cNvPr>
          <p:cNvSpPr>
            <a:spLocks noGrp="1"/>
          </p:cNvSpPr>
          <p:nvPr>
            <p:ph type="sldNum" sz="quarter" idx="12"/>
          </p:nvPr>
        </p:nvSpPr>
        <p:spPr/>
        <p:txBody>
          <a:bodyPr/>
          <a:lstStyle>
            <a:lvl1pPr>
              <a:defRPr/>
            </a:lvl1pPr>
          </a:lstStyle>
          <a:p>
            <a:pPr>
              <a:defRPr/>
            </a:pPr>
            <a:fld id="{29D10A34-FFF5-4FFC-816D-42FF8826D996}" type="slidenum">
              <a:rPr lang="it-IT"/>
              <a:pPr>
                <a:defRPr/>
              </a:pPr>
              <a:t>‹#›</a:t>
            </a:fld>
            <a:endParaRPr lang="it-IT"/>
          </a:p>
        </p:txBody>
      </p:sp>
    </p:spTree>
    <p:extLst>
      <p:ext uri="{BB962C8B-B14F-4D97-AF65-F5344CB8AC3E}">
        <p14:creationId xmlns:p14="http://schemas.microsoft.com/office/powerpoint/2010/main" val="2213680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378EC3BC-934F-4FBA-A150-3E9C540E40A4}"/>
              </a:ext>
            </a:extLst>
          </p:cNvPr>
          <p:cNvSpPr>
            <a:spLocks noGrp="1"/>
          </p:cNvSpPr>
          <p:nvPr>
            <p:ph type="dt" sz="half" idx="10"/>
          </p:nvPr>
        </p:nvSpPr>
        <p:spPr/>
        <p:txBody>
          <a:bodyPr/>
          <a:lstStyle>
            <a:lvl1pPr>
              <a:defRPr/>
            </a:lvl1pPr>
          </a:lstStyle>
          <a:p>
            <a:pPr>
              <a:defRPr/>
            </a:pPr>
            <a:fld id="{5D67C16A-D782-4B35-B648-19040A82EE0F}" type="datetimeFigureOut">
              <a:rPr lang="it-IT"/>
              <a:pPr>
                <a:defRPr/>
              </a:pPr>
              <a:t>20/08/2020</a:t>
            </a:fld>
            <a:endParaRPr lang="it-IT"/>
          </a:p>
        </p:txBody>
      </p:sp>
      <p:sp>
        <p:nvSpPr>
          <p:cNvPr id="6" name="Segnaposto piè di pagina 4">
            <a:extLst>
              <a:ext uri="{FF2B5EF4-FFF2-40B4-BE49-F238E27FC236}">
                <a16:creationId xmlns:a16="http://schemas.microsoft.com/office/drawing/2014/main" id="{9DE22047-DB08-406C-B012-59B9CFE79FD9}"/>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1A502ACD-A113-49F4-83E9-96E97E5567C4}"/>
              </a:ext>
            </a:extLst>
          </p:cNvPr>
          <p:cNvSpPr>
            <a:spLocks noGrp="1"/>
          </p:cNvSpPr>
          <p:nvPr>
            <p:ph type="sldNum" sz="quarter" idx="12"/>
          </p:nvPr>
        </p:nvSpPr>
        <p:spPr/>
        <p:txBody>
          <a:bodyPr/>
          <a:lstStyle>
            <a:lvl1pPr>
              <a:defRPr/>
            </a:lvl1pPr>
          </a:lstStyle>
          <a:p>
            <a:pPr>
              <a:defRPr/>
            </a:pPr>
            <a:fld id="{8CE142CD-3338-4398-9BA7-477A4283397A}" type="slidenum">
              <a:rPr lang="it-IT"/>
              <a:pPr>
                <a:defRPr/>
              </a:pPr>
              <a:t>‹#›</a:t>
            </a:fld>
            <a:endParaRPr lang="it-IT"/>
          </a:p>
        </p:txBody>
      </p:sp>
    </p:spTree>
    <p:extLst>
      <p:ext uri="{BB962C8B-B14F-4D97-AF65-F5344CB8AC3E}">
        <p14:creationId xmlns:p14="http://schemas.microsoft.com/office/powerpoint/2010/main" val="403998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281DFA6B-AE30-4431-B5FB-26DE68EB31BC}"/>
              </a:ext>
            </a:extLst>
          </p:cNvPr>
          <p:cNvSpPr>
            <a:spLocks noGrp="1"/>
          </p:cNvSpPr>
          <p:nvPr>
            <p:ph type="dt" sz="half" idx="10"/>
          </p:nvPr>
        </p:nvSpPr>
        <p:spPr/>
        <p:txBody>
          <a:bodyPr/>
          <a:lstStyle>
            <a:lvl1pPr>
              <a:defRPr/>
            </a:lvl1pPr>
          </a:lstStyle>
          <a:p>
            <a:pPr>
              <a:defRPr/>
            </a:pPr>
            <a:fld id="{1F15CDA6-7F99-4F00-A6E3-3D567AFFEFFF}" type="datetimeFigureOut">
              <a:rPr lang="it-IT"/>
              <a:pPr>
                <a:defRPr/>
              </a:pPr>
              <a:t>20/08/2020</a:t>
            </a:fld>
            <a:endParaRPr lang="it-IT"/>
          </a:p>
        </p:txBody>
      </p:sp>
      <p:sp>
        <p:nvSpPr>
          <p:cNvPr id="6" name="Segnaposto piè di pagina 4">
            <a:extLst>
              <a:ext uri="{FF2B5EF4-FFF2-40B4-BE49-F238E27FC236}">
                <a16:creationId xmlns:a16="http://schemas.microsoft.com/office/drawing/2014/main" id="{65233339-C314-4FE2-9F50-2D0CFD1466E5}"/>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0C5BC489-C804-46C9-9714-78433EA44868}"/>
              </a:ext>
            </a:extLst>
          </p:cNvPr>
          <p:cNvSpPr>
            <a:spLocks noGrp="1"/>
          </p:cNvSpPr>
          <p:nvPr>
            <p:ph type="sldNum" sz="quarter" idx="12"/>
          </p:nvPr>
        </p:nvSpPr>
        <p:spPr/>
        <p:txBody>
          <a:bodyPr/>
          <a:lstStyle>
            <a:lvl1pPr>
              <a:defRPr/>
            </a:lvl1pPr>
          </a:lstStyle>
          <a:p>
            <a:pPr>
              <a:defRPr/>
            </a:pPr>
            <a:fld id="{A5FAFA58-CCD4-4D98-9EAD-10C1193B9E91}" type="slidenum">
              <a:rPr lang="it-IT"/>
              <a:pPr>
                <a:defRPr/>
              </a:pPr>
              <a:t>‹#›</a:t>
            </a:fld>
            <a:endParaRPr lang="it-IT"/>
          </a:p>
        </p:txBody>
      </p:sp>
    </p:spTree>
    <p:extLst>
      <p:ext uri="{BB962C8B-B14F-4D97-AF65-F5344CB8AC3E}">
        <p14:creationId xmlns:p14="http://schemas.microsoft.com/office/powerpoint/2010/main" val="71966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a:extLst>
              <a:ext uri="{FF2B5EF4-FFF2-40B4-BE49-F238E27FC236}">
                <a16:creationId xmlns:a16="http://schemas.microsoft.com/office/drawing/2014/main" id="{5098FEE2-9E29-4A4B-92A0-D8B57AD15E54}"/>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es-ES"/>
              <a:t>Fare clic per modificare lo stile del titolo dello schema</a:t>
            </a:r>
          </a:p>
        </p:txBody>
      </p:sp>
      <p:sp>
        <p:nvSpPr>
          <p:cNvPr id="1027" name="Segnaposto testo 2">
            <a:extLst>
              <a:ext uri="{FF2B5EF4-FFF2-40B4-BE49-F238E27FC236}">
                <a16:creationId xmlns:a16="http://schemas.microsoft.com/office/drawing/2014/main" id="{5615BD6E-F058-45E3-B2F5-70E22F68C1AC}"/>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es-ES"/>
              <a:t>Fare clic per modificare gli stili del testo dello schema</a:t>
            </a:r>
          </a:p>
          <a:p>
            <a:pPr lvl="1"/>
            <a:r>
              <a:rPr lang="it-IT" altLang="es-ES"/>
              <a:t>Secondo livello</a:t>
            </a:r>
          </a:p>
          <a:p>
            <a:pPr lvl="2"/>
            <a:r>
              <a:rPr lang="it-IT" altLang="es-ES"/>
              <a:t>Terzo livello</a:t>
            </a:r>
          </a:p>
          <a:p>
            <a:pPr lvl="3"/>
            <a:r>
              <a:rPr lang="it-IT" altLang="es-ES"/>
              <a:t>Quarto livello</a:t>
            </a:r>
          </a:p>
          <a:p>
            <a:pPr lvl="4"/>
            <a:r>
              <a:rPr lang="it-IT" altLang="es-ES"/>
              <a:t>Quinto livello</a:t>
            </a:r>
          </a:p>
        </p:txBody>
      </p:sp>
      <p:sp>
        <p:nvSpPr>
          <p:cNvPr id="4" name="Segnaposto data 3">
            <a:extLst>
              <a:ext uri="{FF2B5EF4-FFF2-40B4-BE49-F238E27FC236}">
                <a16:creationId xmlns:a16="http://schemas.microsoft.com/office/drawing/2014/main" id="{66A2B4A8-F3F7-4644-AFAF-F3363A71D0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65A9761-3E57-45DF-BAA8-E54F2C093855}" type="datetimeFigureOut">
              <a:rPr lang="it-IT"/>
              <a:pPr>
                <a:defRPr/>
              </a:pPr>
              <a:t>20/08/2020</a:t>
            </a:fld>
            <a:endParaRPr lang="it-IT"/>
          </a:p>
        </p:txBody>
      </p:sp>
      <p:sp>
        <p:nvSpPr>
          <p:cNvPr id="5" name="Segnaposto piè di pagina 4">
            <a:extLst>
              <a:ext uri="{FF2B5EF4-FFF2-40B4-BE49-F238E27FC236}">
                <a16:creationId xmlns:a16="http://schemas.microsoft.com/office/drawing/2014/main" id="{6161C9F0-90C0-49C2-A041-2E1EF826A3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a:extLst>
              <a:ext uri="{FF2B5EF4-FFF2-40B4-BE49-F238E27FC236}">
                <a16:creationId xmlns:a16="http://schemas.microsoft.com/office/drawing/2014/main" id="{B1A07295-9BD1-4403-A4F5-6AFB5115AE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93037E1-7DAD-4B7E-A752-1F63F9B8306F}" type="slidenum">
              <a:rPr lang="it-IT"/>
              <a:pPr>
                <a:defRPr/>
              </a:pPr>
              <a:t>‹#›</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CasellaDiTesto 5">
            <a:extLst>
              <a:ext uri="{FF2B5EF4-FFF2-40B4-BE49-F238E27FC236}">
                <a16:creationId xmlns:a16="http://schemas.microsoft.com/office/drawing/2014/main" id="{BC40E337-DF5C-47E0-B5AD-FAADCDF1A775}"/>
              </a:ext>
            </a:extLst>
          </p:cNvPr>
          <p:cNvSpPr txBox="1">
            <a:spLocks noChangeArrowheads="1"/>
          </p:cNvSpPr>
          <p:nvPr/>
        </p:nvSpPr>
        <p:spPr bwMode="auto">
          <a:xfrm>
            <a:off x="0" y="5116513"/>
            <a:ext cx="121920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it-IT" sz="3200" b="1" dirty="0"/>
              <a:t>Lessons learned from the ISUOG Webinar on 2</a:t>
            </a:r>
            <a:r>
              <a:rPr lang="en-US" altLang="it-IT" sz="3200" b="1" baseline="30000" dirty="0"/>
              <a:t>nd</a:t>
            </a:r>
            <a:r>
              <a:rPr lang="en-US" altLang="it-IT" sz="3200" b="1" dirty="0"/>
              <a:t> June 2020</a:t>
            </a:r>
          </a:p>
          <a:p>
            <a:pPr algn="ctr">
              <a:lnSpc>
                <a:spcPct val="100000"/>
              </a:lnSpc>
              <a:spcBef>
                <a:spcPct val="0"/>
              </a:spcBef>
              <a:buFont typeface="Arial" panose="020B0604020202020204" pitchFamily="34" charset="0"/>
              <a:buNone/>
            </a:pPr>
            <a:r>
              <a:rPr lang="en-US" altLang="es-ES" sz="1600" b="1" i="1" dirty="0"/>
              <a:t>Summary by A. Dall’Asta, M. Sanz Cortes</a:t>
            </a:r>
            <a:endParaRPr lang="en-US" altLang="it-IT" sz="1600" b="1" i="1" dirty="0"/>
          </a:p>
          <a:p>
            <a:pPr algn="ctr">
              <a:lnSpc>
                <a:spcPct val="100000"/>
              </a:lnSpc>
              <a:spcBef>
                <a:spcPct val="0"/>
              </a:spcBef>
              <a:buFontTx/>
              <a:buNone/>
            </a:pPr>
            <a:endParaRPr lang="en-US" altLang="es-ES" sz="1600" b="1" i="1" dirty="0"/>
          </a:p>
        </p:txBody>
      </p:sp>
      <p:pic>
        <p:nvPicPr>
          <p:cNvPr id="13314" name="Segnaposto contenuto 4">
            <a:extLst>
              <a:ext uri="{FF2B5EF4-FFF2-40B4-BE49-F238E27FC236}">
                <a16:creationId xmlns:a16="http://schemas.microsoft.com/office/drawing/2014/main" id="{2CC338F2-B5FD-4FB0-B908-FFE25E2C05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679" t="72252" r="37500" b="21785"/>
          <a:stretch>
            <a:fillRect/>
          </a:stretch>
        </p:blipFill>
        <p:spPr bwMode="auto">
          <a:xfrm>
            <a:off x="0" y="6129338"/>
            <a:ext cx="1219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Immagine 3">
            <a:extLst>
              <a:ext uri="{FF2B5EF4-FFF2-40B4-BE49-F238E27FC236}">
                <a16:creationId xmlns:a16="http://schemas.microsoft.com/office/drawing/2014/main" id="{99E85908-21BE-4551-9FC5-E03DEB01FB36}"/>
              </a:ext>
            </a:extLst>
          </p:cNvPr>
          <p:cNvPicPr>
            <a:picLocks noChangeAspect="1"/>
          </p:cNvPicPr>
          <p:nvPr/>
        </p:nvPicPr>
        <p:blipFill rotWithShape="1">
          <a:blip r:embed="rId3">
            <a:extLst>
              <a:ext uri="{28A0092B-C50C-407E-A947-70E740481C1C}">
                <a14:useLocalDpi xmlns:a14="http://schemas.microsoft.com/office/drawing/2010/main" val="0"/>
              </a:ext>
            </a:extLst>
          </a:blip>
          <a:srcRect t="12156" r="1413" b="18655"/>
          <a:stretch/>
        </p:blipFill>
        <p:spPr>
          <a:xfrm>
            <a:off x="-2" y="288758"/>
            <a:ext cx="12192001" cy="474266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Segnaposto contenuto 4">
            <a:extLst>
              <a:ext uri="{FF2B5EF4-FFF2-40B4-BE49-F238E27FC236}">
                <a16:creationId xmlns:a16="http://schemas.microsoft.com/office/drawing/2014/main" id="{D73D7980-9516-4512-AD62-C3B78BC766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679" t="72252" r="37500" b="21785"/>
          <a:stretch>
            <a:fillRect/>
          </a:stretch>
        </p:blipFill>
        <p:spPr bwMode="auto">
          <a:xfrm>
            <a:off x="0" y="6129338"/>
            <a:ext cx="1219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Titolo 1">
            <a:extLst>
              <a:ext uri="{FF2B5EF4-FFF2-40B4-BE49-F238E27FC236}">
                <a16:creationId xmlns:a16="http://schemas.microsoft.com/office/drawing/2014/main" id="{085A69F1-E3C2-4689-B763-2F9758DF1AF9}"/>
              </a:ext>
            </a:extLst>
          </p:cNvPr>
          <p:cNvSpPr>
            <a:spLocks noGrp="1" noChangeArrowheads="1"/>
          </p:cNvSpPr>
          <p:nvPr>
            <p:ph type="title"/>
          </p:nvPr>
        </p:nvSpPr>
        <p:spPr>
          <a:xfrm>
            <a:off x="0" y="109538"/>
            <a:ext cx="12191999" cy="671512"/>
          </a:xfrm>
        </p:spPr>
        <p:txBody>
          <a:bodyPr/>
          <a:lstStyle/>
          <a:p>
            <a:pPr algn="ctr" eaLnBrk="1" hangingPunct="1"/>
            <a:r>
              <a:rPr lang="en-US" sz="2500" b="1" i="1" dirty="0">
                <a:solidFill>
                  <a:srgbClr val="FF0000"/>
                </a:solidFill>
              </a:rPr>
              <a:t>Coronavirus: Outcomes, predictions and infection: from mother through the neonate</a:t>
            </a:r>
            <a:endParaRPr lang="en-GB" altLang="it-IT" sz="2500" b="1" i="1" dirty="0">
              <a:solidFill>
                <a:srgbClr val="FF0000"/>
              </a:solidFill>
            </a:endParaRPr>
          </a:p>
        </p:txBody>
      </p:sp>
      <p:sp>
        <p:nvSpPr>
          <p:cNvPr id="14339" name="Segnaposto contenuto 2">
            <a:extLst>
              <a:ext uri="{FF2B5EF4-FFF2-40B4-BE49-F238E27FC236}">
                <a16:creationId xmlns:a16="http://schemas.microsoft.com/office/drawing/2014/main" id="{F5C51126-0BBC-4035-8FDB-172A77EFA285}"/>
              </a:ext>
            </a:extLst>
          </p:cNvPr>
          <p:cNvSpPr>
            <a:spLocks noGrp="1" noChangeArrowheads="1"/>
          </p:cNvSpPr>
          <p:nvPr>
            <p:ph idx="1"/>
          </p:nvPr>
        </p:nvSpPr>
        <p:spPr>
          <a:xfrm>
            <a:off x="238539" y="781050"/>
            <a:ext cx="11728174" cy="5195680"/>
          </a:xfrm>
        </p:spPr>
        <p:txBody>
          <a:bodyPr>
            <a:noAutofit/>
          </a:bodyPr>
          <a:lstStyle/>
          <a:p>
            <a:pPr marL="0" indent="0">
              <a:spcBef>
                <a:spcPts val="0"/>
              </a:spcBef>
              <a:buNone/>
              <a:defRPr/>
            </a:pPr>
            <a:r>
              <a:rPr lang="it-IT" sz="1400" dirty="0"/>
              <a:t>The full </a:t>
            </a:r>
            <a:r>
              <a:rPr lang="it-IT" sz="1400" dirty="0" smtClean="0"/>
              <a:t>symptom </a:t>
            </a:r>
            <a:r>
              <a:rPr lang="it-IT" sz="1400" dirty="0"/>
              <a:t>complex of COVID-19: how to predict infection without a test. </a:t>
            </a:r>
            <a:r>
              <a:rPr lang="it-IT" sz="1400" dirty="0" err="1"/>
              <a:t>Lessons</a:t>
            </a:r>
            <a:r>
              <a:rPr lang="it-IT" sz="1400" dirty="0"/>
              <a:t> from the ZOE study of over 3 </a:t>
            </a:r>
            <a:r>
              <a:rPr lang="it-IT" sz="1400" dirty="0" err="1"/>
              <a:t>million</a:t>
            </a:r>
            <a:r>
              <a:rPr lang="it-IT" sz="1400" dirty="0"/>
              <a:t> </a:t>
            </a:r>
            <a:r>
              <a:rPr lang="it-IT" sz="1400" dirty="0" err="1"/>
              <a:t>participants</a:t>
            </a:r>
            <a:r>
              <a:rPr lang="it-IT" sz="1400" dirty="0"/>
              <a:t>.</a:t>
            </a:r>
            <a:r>
              <a:rPr lang="en-GB" sz="1400" dirty="0"/>
              <a:t> – Prof Spector (UK)</a:t>
            </a:r>
          </a:p>
          <a:p>
            <a:pPr>
              <a:spcBef>
                <a:spcPts val="0"/>
              </a:spcBef>
              <a:defRPr/>
            </a:pPr>
            <a:r>
              <a:rPr lang="en-GB" sz="1300" b="1" i="1" dirty="0"/>
              <a:t>ZOE: prediction of symptomatic COVID-19 through an algorithm evaluating clusters and duration of symptoms. The model is validated and improved through swab testing arranged by the UK’s Dept of Health. 1 million users/day. Loss of smell has the highest OR (10) for a +</a:t>
            </a:r>
            <a:r>
              <a:rPr lang="en-GB" sz="1300" b="1" i="1" dirty="0" err="1"/>
              <a:t>ve</a:t>
            </a:r>
            <a:r>
              <a:rPr lang="en-GB" sz="1300" b="1" i="1" dirty="0"/>
              <a:t> SARS-CoV-2 swab and is associated with a 60% frequency of +</a:t>
            </a:r>
            <a:r>
              <a:rPr lang="en-GB" sz="1300" b="1" i="1" dirty="0" err="1"/>
              <a:t>ve</a:t>
            </a:r>
            <a:r>
              <a:rPr lang="en-GB" sz="1300" b="1" i="1" dirty="0"/>
              <a:t> swab. On its own, loss of smell accounts for a 2% difference of extra cases tested and for 60% of +</a:t>
            </a:r>
            <a:r>
              <a:rPr lang="en-GB" sz="1300" b="1" i="1" dirty="0" err="1"/>
              <a:t>ve</a:t>
            </a:r>
            <a:r>
              <a:rPr lang="en-GB" sz="1300" b="1" i="1" dirty="0"/>
              <a:t> cases without cough and fever.</a:t>
            </a:r>
          </a:p>
          <a:p>
            <a:pPr>
              <a:spcBef>
                <a:spcPts val="0"/>
              </a:spcBef>
              <a:defRPr/>
            </a:pPr>
            <a:r>
              <a:rPr lang="en-GB" sz="1300" b="1" i="1" dirty="0">
                <a:sym typeface="Wingdings" panose="05000000000000000000" pitchFamily="2" charset="2"/>
              </a:rPr>
              <a:t>The predictive performance of the model</a:t>
            </a:r>
            <a:r>
              <a:rPr lang="en-GB" sz="1300" b="1" i="1" dirty="0"/>
              <a:t> is currently around 80%. Symptoms can identify 5 clusters of SARS-CoV-2 infected people with different risk of hospitalisation. 10% of people with positive swab have symptoms for over 26 days and 5% for over 1 month.</a:t>
            </a:r>
          </a:p>
          <a:p>
            <a:pPr marL="0" indent="0">
              <a:spcBef>
                <a:spcPts val="0"/>
              </a:spcBef>
              <a:buNone/>
              <a:defRPr/>
            </a:pPr>
            <a:endParaRPr lang="en-GB" sz="1300" b="1" i="1" dirty="0"/>
          </a:p>
          <a:p>
            <a:pPr marL="0" indent="0">
              <a:spcBef>
                <a:spcPts val="0"/>
              </a:spcBef>
              <a:buNone/>
              <a:defRPr/>
            </a:pPr>
            <a:r>
              <a:rPr lang="it-IT" sz="1400" dirty="0" err="1"/>
              <a:t>Outcomes</a:t>
            </a:r>
            <a:r>
              <a:rPr lang="it-IT" sz="1400" dirty="0"/>
              <a:t> of </a:t>
            </a:r>
            <a:r>
              <a:rPr lang="it-IT" sz="1400" dirty="0" err="1"/>
              <a:t>pregnant</a:t>
            </a:r>
            <a:r>
              <a:rPr lang="it-IT" sz="1400" dirty="0"/>
              <a:t> women </a:t>
            </a:r>
            <a:r>
              <a:rPr lang="it-IT" sz="1400" dirty="0" err="1"/>
              <a:t>hospitalised</a:t>
            </a:r>
            <a:r>
              <a:rPr lang="it-IT" sz="1400" dirty="0"/>
              <a:t> with </a:t>
            </a:r>
            <a:r>
              <a:rPr lang="it-IT" sz="1400" dirty="0" err="1"/>
              <a:t>confirmed</a:t>
            </a:r>
            <a:r>
              <a:rPr lang="it-IT" sz="1400" dirty="0"/>
              <a:t> SARS-CoV-2 – data from the UK national </a:t>
            </a:r>
            <a:r>
              <a:rPr lang="it-IT" sz="1400" dirty="0" err="1"/>
              <a:t>cohort</a:t>
            </a:r>
            <a:r>
              <a:rPr lang="it-IT" sz="1400" dirty="0"/>
              <a:t> study.</a:t>
            </a:r>
            <a:r>
              <a:rPr lang="en-GB" sz="1400" dirty="0"/>
              <a:t> – Prof Knight (UK)</a:t>
            </a:r>
            <a:endParaRPr lang="en-GB" sz="1300" dirty="0"/>
          </a:p>
          <a:p>
            <a:pPr>
              <a:spcBef>
                <a:spcPts val="0"/>
              </a:spcBef>
              <a:defRPr/>
            </a:pPr>
            <a:r>
              <a:rPr lang="en-GB" sz="1300" b="1" i="1" dirty="0">
                <a:sym typeface="Wingdings" panose="05000000000000000000" pitchFamily="2" charset="2"/>
              </a:rPr>
              <a:t>UKOSS SARS-CoV-2 study focused on symptomatic women hospitalised with SARS-CoV-2 infection. 427 women recruited up to 14/04/2020. Reported symptoms: mainly fever and cough, loss of smell less common in pregnancy. Patient characteristics: high proportion of women black or from other minority ethnic groups (56% compared to 20%), aged &gt;35, obese or overweight, with pre-existing medical problems (mainly diabetes and hypertension). 95% of cases late second/third trimester.</a:t>
            </a:r>
          </a:p>
          <a:p>
            <a:pPr>
              <a:spcBef>
                <a:spcPts val="0"/>
              </a:spcBef>
              <a:defRPr/>
            </a:pPr>
            <a:r>
              <a:rPr lang="en-GB" sz="1300" b="1" i="1" dirty="0">
                <a:sym typeface="Wingdings" panose="05000000000000000000" pitchFamily="2" charset="2"/>
              </a:rPr>
              <a:t>Maternal outcomes: 9% ICU admission, 24% confirmed pneumonia on CT scan, 5 deaths (1%)   similar outcomes for the general population of reproductive age.</a:t>
            </a:r>
          </a:p>
          <a:p>
            <a:pPr>
              <a:spcBef>
                <a:spcPts val="0"/>
              </a:spcBef>
              <a:defRPr/>
            </a:pPr>
            <a:r>
              <a:rPr lang="en-GB" sz="1300" b="1" i="1" dirty="0" err="1">
                <a:sym typeface="Wingdings" panose="05000000000000000000" pitchFamily="2" charset="2"/>
              </a:rPr>
              <a:t>Fetal</a:t>
            </a:r>
            <a:r>
              <a:rPr lang="en-GB" sz="1300" b="1" i="1" dirty="0">
                <a:sym typeface="Wingdings" panose="05000000000000000000" pitchFamily="2" charset="2"/>
              </a:rPr>
              <a:t> and neonatal outcomes: 3 stillbirths, 26% NICU admission, &lt;5% delivery &lt;32 weeks, 4% had positive SARS-CoV-2 swab within 24 hours from birth.</a:t>
            </a:r>
          </a:p>
          <a:p>
            <a:pPr marL="0" indent="0">
              <a:spcBef>
                <a:spcPts val="0"/>
              </a:spcBef>
              <a:buNone/>
              <a:defRPr/>
            </a:pPr>
            <a:endParaRPr lang="en-GB" sz="1300" b="1" i="1" dirty="0">
              <a:sym typeface="Wingdings" panose="05000000000000000000" pitchFamily="2" charset="2"/>
            </a:endParaRPr>
          </a:p>
          <a:p>
            <a:pPr marL="0" indent="0">
              <a:spcBef>
                <a:spcPts val="0"/>
              </a:spcBef>
              <a:buNone/>
              <a:defRPr/>
            </a:pPr>
            <a:r>
              <a:rPr lang="it-IT" sz="1400" dirty="0"/>
              <a:t>Update on the </a:t>
            </a:r>
            <a:r>
              <a:rPr lang="it-IT" sz="1400" dirty="0" err="1"/>
              <a:t>evidence</a:t>
            </a:r>
            <a:r>
              <a:rPr lang="it-IT" sz="1400" dirty="0"/>
              <a:t> for </a:t>
            </a:r>
            <a:r>
              <a:rPr lang="it-IT" sz="1400" dirty="0" err="1"/>
              <a:t>vertical</a:t>
            </a:r>
            <a:r>
              <a:rPr lang="it-IT" sz="1400" dirty="0"/>
              <a:t> transmission for SARS-CoV-2.</a:t>
            </a:r>
            <a:r>
              <a:rPr lang="en-GB" sz="1400" dirty="0"/>
              <a:t> – Prof Ville (France)</a:t>
            </a:r>
            <a:endParaRPr lang="en-GB" sz="1300" dirty="0"/>
          </a:p>
          <a:p>
            <a:pPr>
              <a:spcBef>
                <a:spcPts val="0"/>
              </a:spcBef>
              <a:defRPr/>
            </a:pPr>
            <a:r>
              <a:rPr lang="en-GB" sz="1300" b="1" i="1" dirty="0"/>
              <a:t>Blood borne transmission: SARS-CoV-2 </a:t>
            </a:r>
            <a:r>
              <a:rPr lang="en-GB" sz="1300" b="1" i="1" dirty="0" err="1"/>
              <a:t>viraemia</a:t>
            </a:r>
            <a:r>
              <a:rPr lang="en-GB" sz="1300" b="1" i="1" dirty="0"/>
              <a:t> is rare (1%) and restricted to very symptomatic adults; only 1 case of +</a:t>
            </a:r>
            <a:r>
              <a:rPr lang="en-GB" sz="1300" b="1" i="1" dirty="0" err="1"/>
              <a:t>ve</a:t>
            </a:r>
            <a:r>
              <a:rPr lang="en-GB" sz="1300" b="1" i="1" dirty="0"/>
              <a:t> RT-PCR on amniotic fluid, but negative neonate; non convincing demonstration of IgM in a neonate who tested negative after 1 week (more likely non-specific reaction).</a:t>
            </a:r>
          </a:p>
          <a:p>
            <a:pPr>
              <a:spcBef>
                <a:spcPts val="0"/>
              </a:spcBef>
              <a:defRPr/>
            </a:pPr>
            <a:r>
              <a:rPr lang="en-GB" sz="1300" b="1" i="1" dirty="0"/>
              <a:t>Ascending infection: vaginal secretions always negative for SARS-CoV-2; stools are positive in 40-50% of the SARS-CoV-2 positives but may not be infective.</a:t>
            </a:r>
          </a:p>
          <a:p>
            <a:pPr>
              <a:spcBef>
                <a:spcPts val="0"/>
              </a:spcBef>
              <a:defRPr/>
            </a:pPr>
            <a:r>
              <a:rPr lang="en-GB" sz="1300" b="1" i="1" dirty="0"/>
              <a:t>The inflammatory syndrome with thrombosis, the vasoconstriction due to the interaction SARS-CoV-2/ACE2 and the prolonged maternal hypoxemia may impact on the development of the </a:t>
            </a:r>
            <a:r>
              <a:rPr lang="en-GB" sz="1300" b="1" i="1" dirty="0" err="1"/>
              <a:t>fetal</a:t>
            </a:r>
            <a:r>
              <a:rPr lang="en-GB" sz="1300" b="1" i="1" dirty="0"/>
              <a:t> CNS. Uncertain whether cytokines may be transferred through the placenta and cause direct/indirect brain injury to the </a:t>
            </a:r>
            <a:r>
              <a:rPr lang="en-GB" sz="1300" b="1" i="1" dirty="0" err="1"/>
              <a:t>fetus</a:t>
            </a:r>
            <a:r>
              <a:rPr lang="en-GB" sz="1300" b="1" i="1" dirty="0"/>
              <a:t>.</a:t>
            </a:r>
          </a:p>
          <a:p>
            <a:pPr marL="0" indent="0">
              <a:spcBef>
                <a:spcPts val="0"/>
              </a:spcBef>
              <a:buNone/>
              <a:defRPr/>
            </a:pPr>
            <a:endParaRPr lang="en-GB" sz="1300" b="1" i="1" dirty="0"/>
          </a:p>
          <a:p>
            <a:pPr marL="0" indent="0">
              <a:spcBef>
                <a:spcPts val="0"/>
              </a:spcBef>
              <a:buNone/>
              <a:defRPr/>
            </a:pPr>
            <a:r>
              <a:rPr lang="it-IT" sz="1400" dirty="0" err="1"/>
              <a:t>Neonatal</a:t>
            </a:r>
            <a:r>
              <a:rPr lang="it-IT" sz="1400" dirty="0"/>
              <a:t> </a:t>
            </a:r>
            <a:r>
              <a:rPr lang="it-IT" sz="1400" dirty="0" err="1"/>
              <a:t>aspects</a:t>
            </a:r>
            <a:r>
              <a:rPr lang="it-IT" sz="1400" dirty="0"/>
              <a:t> of SARS-CoV-2 </a:t>
            </a:r>
            <a:r>
              <a:rPr lang="it-IT" sz="1400" dirty="0" err="1"/>
              <a:t>infection</a:t>
            </a:r>
            <a:r>
              <a:rPr lang="it-IT" sz="1400" dirty="0"/>
              <a:t> and data </a:t>
            </a:r>
            <a:r>
              <a:rPr lang="it-IT" sz="1400" dirty="0" err="1"/>
              <a:t>collection</a:t>
            </a:r>
            <a:r>
              <a:rPr lang="it-IT" sz="1400" dirty="0"/>
              <a:t> to </a:t>
            </a:r>
            <a:r>
              <a:rPr lang="it-IT" sz="1400" dirty="0" err="1"/>
              <a:t>inform</a:t>
            </a:r>
            <a:r>
              <a:rPr lang="it-IT" sz="1400" dirty="0"/>
              <a:t> </a:t>
            </a:r>
            <a:r>
              <a:rPr lang="it-IT" sz="1400" dirty="0" err="1"/>
              <a:t>our</a:t>
            </a:r>
            <a:r>
              <a:rPr lang="it-IT" sz="1400" dirty="0"/>
              <a:t> </a:t>
            </a:r>
            <a:r>
              <a:rPr lang="it-IT" sz="1400" dirty="0" err="1"/>
              <a:t>understanding</a:t>
            </a:r>
            <a:r>
              <a:rPr lang="it-IT" sz="1400" dirty="0"/>
              <a:t>.</a:t>
            </a:r>
            <a:r>
              <a:rPr lang="en-GB" sz="1400" dirty="0"/>
              <a:t> – Prof Modi (UK)</a:t>
            </a:r>
            <a:endParaRPr lang="en-GB" sz="1300" dirty="0"/>
          </a:p>
          <a:p>
            <a:pPr>
              <a:spcBef>
                <a:spcPts val="0"/>
              </a:spcBef>
              <a:defRPr/>
            </a:pPr>
            <a:r>
              <a:rPr lang="en-GB" sz="1300" b="1" i="1" dirty="0"/>
              <a:t>Albeit in the absence of evidence the risk of symptomatic and severe COVID-19 in the </a:t>
            </a:r>
            <a:r>
              <a:rPr lang="en-GB" sz="1300" b="1" i="1" dirty="0" err="1"/>
              <a:t>newborn</a:t>
            </a:r>
            <a:r>
              <a:rPr lang="en-GB" sz="1300" b="1" i="1" dirty="0"/>
              <a:t> seems to be low, as seems to be the risk of vertical transmission or immediate postnatal mother-to-</a:t>
            </a:r>
            <a:r>
              <a:rPr lang="en-GB" sz="1300" b="1" i="1" dirty="0" err="1"/>
              <a:t>fetus</a:t>
            </a:r>
            <a:r>
              <a:rPr lang="en-GB" sz="1300" b="1" i="1" dirty="0"/>
              <a:t> </a:t>
            </a:r>
            <a:r>
              <a:rPr lang="en-GB" sz="1300" b="1" i="1" dirty="0" err="1"/>
              <a:t>transmissiom</a:t>
            </a:r>
            <a:r>
              <a:rPr lang="en-GB" sz="1300" b="1" i="1" dirty="0"/>
              <a:t> and of infection of the Neonatal healthcare staff undertaking AGP. The risk/benefit assessment for SARS-CoV-2 and breastfeeding is currently strongly in favour of breastfeeding, even though 2 cases of breastmilk positive for SARS-CoV-2 have been reported.</a:t>
            </a:r>
          </a:p>
          <a:p>
            <a:pPr>
              <a:spcBef>
                <a:spcPts val="0"/>
              </a:spcBef>
              <a:defRPr/>
            </a:pPr>
            <a:r>
              <a:rPr lang="en-GB" sz="1300" b="1" i="1" dirty="0"/>
              <a:t>SARS-CoV-2 is neurotropic and there is concern that intrauterine and/or early postnatal infection may impact on the developing brain.</a:t>
            </a:r>
          </a:p>
          <a:p>
            <a:pPr>
              <a:spcBef>
                <a:spcPts val="0"/>
              </a:spcBef>
              <a:defRPr/>
            </a:pPr>
            <a:r>
              <a:rPr lang="en-GB" sz="1300" b="1" i="1" dirty="0"/>
              <a:t>The SARS-CoV-2 pandemic has highlighted the need for global infrastructure for rapid data acquisition and evidence generation. Plea for data merging, linkage and sharing in order to improve outcome reporting and reduce the burden on data capture in conditions where the clinical staff is busy in facing the pandemic.</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2336</TotalTime>
  <Words>684</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Tema di Office</vt:lpstr>
      <vt:lpstr>PowerPoint Presentation</vt:lpstr>
      <vt:lpstr>Coronavirus: Outcomes, predictions and infection: from mother through the neonate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Andrea Dall'Asta</dc:creator>
  <cp:lastModifiedBy>Aaliyah Bates</cp:lastModifiedBy>
  <cp:revision>246</cp:revision>
  <dcterms:created xsi:type="dcterms:W3CDTF">2020-03-22T17:10:54Z</dcterms:created>
  <dcterms:modified xsi:type="dcterms:W3CDTF">2020-08-20T15:38:07Z</dcterms:modified>
</cp:coreProperties>
</file>