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7"/>
  </p:notesMasterIdLst>
  <p:sldIdLst>
    <p:sldId id="329" r:id="rId3"/>
    <p:sldId id="350" r:id="rId4"/>
    <p:sldId id="349" r:id="rId5"/>
    <p:sldId id="400" r:id="rId6"/>
    <p:sldId id="401" r:id="rId7"/>
    <p:sldId id="402" r:id="rId8"/>
    <p:sldId id="415" r:id="rId9"/>
    <p:sldId id="416" r:id="rId10"/>
    <p:sldId id="420" r:id="rId11"/>
    <p:sldId id="421" r:id="rId12"/>
    <p:sldId id="422" r:id="rId13"/>
    <p:sldId id="353" r:id="rId14"/>
    <p:sldId id="413" r:id="rId15"/>
    <p:sldId id="382" r:id="rId16"/>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1DE"/>
    <a:srgbClr val="F2D6E4"/>
    <a:srgbClr val="EADEE7"/>
    <a:srgbClr val="ED1D24"/>
    <a:srgbClr val="445895"/>
    <a:srgbClr val="CDDEFF"/>
    <a:srgbClr val="002060"/>
    <a:srgbClr val="F0F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6" autoAdjust="0"/>
    <p:restoredTop sz="98967" autoAdjust="0"/>
  </p:normalViewPr>
  <p:slideViewPr>
    <p:cSldViewPr>
      <p:cViewPr>
        <p:scale>
          <a:sx n="90" d="100"/>
          <a:sy n="90" d="100"/>
        </p:scale>
        <p:origin x="-2460" y="-6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26/01/2017</a:t>
            </a:fld>
            <a:endParaRPr lang="it-IT"/>
          </a:p>
        </p:txBody>
      </p:sp>
      <p:sp>
        <p:nvSpPr>
          <p:cNvPr id="4" name="Segnaposto immagine diapositiva 3"/>
          <p:cNvSpPr>
            <a:spLocks noGrp="1" noRot="1" noChangeAspect="1"/>
          </p:cNvSpPr>
          <p:nvPr>
            <p:ph type="sldImg" idx="2"/>
          </p:nvPr>
        </p:nvSpPr>
        <p:spPr>
          <a:xfrm>
            <a:off x="895350" y="746125"/>
            <a:ext cx="4970463" cy="372745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smtClean="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xfrm>
            <a:off x="895350" y="746125"/>
            <a:ext cx="4970463"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smtClean="0"/>
          </a:p>
        </p:txBody>
      </p:sp>
    </p:spTree>
    <p:extLst>
      <p:ext uri="{BB962C8B-B14F-4D97-AF65-F5344CB8AC3E}">
        <p14:creationId xmlns:p14="http://schemas.microsoft.com/office/powerpoint/2010/main" val="254650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smtClean="0"/>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10</a:t>
            </a:fld>
            <a:endParaRPr lang="it-IT" smtClean="0">
              <a:solidFill>
                <a:srgbClr val="000000"/>
              </a:solidFill>
              <a:latin typeface="Arial" charset="0"/>
            </a:endParaRPr>
          </a:p>
        </p:txBody>
      </p:sp>
    </p:spTree>
    <p:extLst>
      <p:ext uri="{BB962C8B-B14F-4D97-AF65-F5344CB8AC3E}">
        <p14:creationId xmlns:p14="http://schemas.microsoft.com/office/powerpoint/2010/main" val="203777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smtClean="0"/>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11</a:t>
            </a:fld>
            <a:endParaRPr lang="it-IT" smtClean="0">
              <a:solidFill>
                <a:srgbClr val="000000"/>
              </a:solidFill>
              <a:latin typeface="Arial" charset="0"/>
            </a:endParaRPr>
          </a:p>
        </p:txBody>
      </p:sp>
    </p:spTree>
    <p:extLst>
      <p:ext uri="{BB962C8B-B14F-4D97-AF65-F5344CB8AC3E}">
        <p14:creationId xmlns:p14="http://schemas.microsoft.com/office/powerpoint/2010/main" val="1430226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xfrm>
            <a:off x="895350" y="746125"/>
            <a:ext cx="4970463"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12</a:t>
            </a:fld>
            <a:endParaRPr lang="it-IT" altLang="it-IT" i="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93A9BD3E-620F-469B-AB3A-F1F429DB219E}" type="slidenum">
              <a:rPr lang="en-GB" smtClean="0">
                <a:solidFill>
                  <a:srgbClr val="000000"/>
                </a:solidFill>
                <a:latin typeface="Arial" charset="0"/>
              </a:rPr>
              <a:pPr eaLnBrk="1" fontAlgn="base" hangingPunct="1">
                <a:spcBef>
                  <a:spcPct val="0"/>
                </a:spcBef>
                <a:spcAft>
                  <a:spcPct val="0"/>
                </a:spcAft>
              </a:pPr>
              <a:t>13</a:t>
            </a:fld>
            <a:endParaRPr lang="en-GB" smtClean="0">
              <a:solidFill>
                <a:srgbClr val="000000"/>
              </a:solidFill>
              <a:latin typeface="Arial" charset="0"/>
            </a:endParaRPr>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071690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14</a:t>
            </a:fld>
            <a:endParaRPr lang="it-IT">
              <a:cs typeface="+mn-cs"/>
            </a:endParaRPr>
          </a:p>
        </p:txBody>
      </p:sp>
    </p:spTree>
    <p:extLst>
      <p:ext uri="{BB962C8B-B14F-4D97-AF65-F5344CB8AC3E}">
        <p14:creationId xmlns:p14="http://schemas.microsoft.com/office/powerpoint/2010/main" val="4007752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xfrm>
            <a:off x="895350" y="746125"/>
            <a:ext cx="4970463"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xfrm>
            <a:off x="895350" y="746125"/>
            <a:ext cx="4970463"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smtClean="0"/>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4</a:t>
            </a:fld>
            <a:endParaRPr lang="it-IT" smtClean="0">
              <a:solidFill>
                <a:srgbClr val="000000"/>
              </a:solidFill>
              <a:latin typeface="Arial" charset="0"/>
            </a:endParaRPr>
          </a:p>
        </p:txBody>
      </p:sp>
    </p:spTree>
    <p:extLst>
      <p:ext uri="{BB962C8B-B14F-4D97-AF65-F5344CB8AC3E}">
        <p14:creationId xmlns:p14="http://schemas.microsoft.com/office/powerpoint/2010/main" val="103178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smtClean="0"/>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5</a:t>
            </a:fld>
            <a:endParaRPr lang="it-IT" smtClean="0">
              <a:solidFill>
                <a:srgbClr val="000000"/>
              </a:solidFill>
              <a:latin typeface="Arial" charset="0"/>
            </a:endParaRPr>
          </a:p>
        </p:txBody>
      </p:sp>
    </p:spTree>
    <p:extLst>
      <p:ext uri="{BB962C8B-B14F-4D97-AF65-F5344CB8AC3E}">
        <p14:creationId xmlns:p14="http://schemas.microsoft.com/office/powerpoint/2010/main" val="689408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smtClean="0"/>
          </a:p>
        </p:txBody>
      </p:sp>
      <p:sp>
        <p:nvSpPr>
          <p:cNvPr id="51204"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9C99610-769B-47CA-8CEF-BDADFA3AED2D}" type="slidenum">
              <a:rPr lang="x-none" smtClean="0">
                <a:solidFill>
                  <a:srgbClr val="000000"/>
                </a:solidFill>
                <a:latin typeface="Arial" charset="0"/>
              </a:rPr>
              <a:pPr fontAlgn="base">
                <a:spcBef>
                  <a:spcPct val="0"/>
                </a:spcBef>
                <a:spcAft>
                  <a:spcPct val="0"/>
                </a:spcAft>
                <a:defRPr/>
              </a:pPr>
              <a:t>6</a:t>
            </a:fld>
            <a:endParaRPr lang="it-IT" smtClean="0">
              <a:solidFill>
                <a:srgbClr val="000000"/>
              </a:solidFill>
              <a:latin typeface="Arial" charset="0"/>
            </a:endParaRPr>
          </a:p>
        </p:txBody>
      </p:sp>
    </p:spTree>
    <p:extLst>
      <p:ext uri="{BB962C8B-B14F-4D97-AF65-F5344CB8AC3E}">
        <p14:creationId xmlns:p14="http://schemas.microsoft.com/office/powerpoint/2010/main" val="1142786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smtClean="0"/>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7</a:t>
            </a:fld>
            <a:endParaRPr lang="it-IT" smtClean="0">
              <a:solidFill>
                <a:srgbClr val="000000"/>
              </a:solidFill>
              <a:latin typeface="Arial" charset="0"/>
            </a:endParaRPr>
          </a:p>
        </p:txBody>
      </p:sp>
    </p:spTree>
    <p:extLst>
      <p:ext uri="{BB962C8B-B14F-4D97-AF65-F5344CB8AC3E}">
        <p14:creationId xmlns:p14="http://schemas.microsoft.com/office/powerpoint/2010/main" val="419251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smtClean="0"/>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8</a:t>
            </a:fld>
            <a:endParaRPr lang="it-IT" smtClean="0">
              <a:solidFill>
                <a:srgbClr val="000000"/>
              </a:solidFill>
              <a:latin typeface="Arial" charset="0"/>
            </a:endParaRPr>
          </a:p>
        </p:txBody>
      </p:sp>
    </p:spTree>
    <p:extLst>
      <p:ext uri="{BB962C8B-B14F-4D97-AF65-F5344CB8AC3E}">
        <p14:creationId xmlns:p14="http://schemas.microsoft.com/office/powerpoint/2010/main" val="1567149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smtClean="0"/>
          </a:p>
        </p:txBody>
      </p:sp>
      <p:sp>
        <p:nvSpPr>
          <p:cNvPr id="50180" name="Segnaposto numero diapositiva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7204F89-6626-497E-9A88-50DB7FBB5553}" type="slidenum">
              <a:rPr lang="x-none" smtClean="0">
                <a:solidFill>
                  <a:srgbClr val="000000"/>
                </a:solidFill>
                <a:latin typeface="Arial" charset="0"/>
              </a:rPr>
              <a:pPr fontAlgn="base">
                <a:spcBef>
                  <a:spcPct val="0"/>
                </a:spcBef>
                <a:spcAft>
                  <a:spcPct val="0"/>
                </a:spcAft>
                <a:defRPr/>
              </a:pPr>
              <a:t>9</a:t>
            </a:fld>
            <a:endParaRPr lang="it-IT" smtClean="0">
              <a:solidFill>
                <a:srgbClr val="000000"/>
              </a:solidFill>
              <a:latin typeface="Arial" charset="0"/>
            </a:endParaRPr>
          </a:p>
        </p:txBody>
      </p:sp>
    </p:spTree>
    <p:extLst>
      <p:ext uri="{BB962C8B-B14F-4D97-AF65-F5344CB8AC3E}">
        <p14:creationId xmlns:p14="http://schemas.microsoft.com/office/powerpoint/2010/main" val="1340159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31"/>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4"/>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44"/>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6"/>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8"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2"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smtClean="0"/>
              <a:t>Click to edit Master title style</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p:titleStyle>
    <p:bodyStyle>
      <a:lvl1pPr marL="342891" indent="-342891" algn="l" rtl="0" eaLnBrk="0" fontAlgn="base" hangingPunct="0">
        <a:spcBef>
          <a:spcPct val="20000"/>
        </a:spcBef>
        <a:spcAft>
          <a:spcPct val="0"/>
        </a:spcAft>
        <a:buChar char="•"/>
        <a:defRPr sz="3200">
          <a:solidFill>
            <a:schemeClr val="tx1"/>
          </a:solidFill>
          <a:latin typeface="+mn-lt"/>
          <a:ea typeface="+mn-ea"/>
          <a:cs typeface="+mn-cs"/>
        </a:defRPr>
      </a:lvl1pPr>
      <a:lvl2pPr marL="742932" indent="-285744" algn="l" rtl="0" eaLnBrk="0" fontAlgn="base" hangingPunct="0">
        <a:spcBef>
          <a:spcPct val="20000"/>
        </a:spcBef>
        <a:spcAft>
          <a:spcPct val="0"/>
        </a:spcAft>
        <a:buChar char="–"/>
        <a:defRPr sz="2800">
          <a:solidFill>
            <a:schemeClr val="tx1"/>
          </a:solidFill>
          <a:latin typeface="+mn-lt"/>
        </a:defRPr>
      </a:lvl2pPr>
      <a:lvl3pPr marL="1142971" indent="-228594" algn="l" rtl="0" eaLnBrk="0" fontAlgn="base" hangingPunct="0">
        <a:spcBef>
          <a:spcPct val="20000"/>
        </a:spcBef>
        <a:spcAft>
          <a:spcPct val="0"/>
        </a:spcAft>
        <a:buChar char="•"/>
        <a:defRPr sz="2400">
          <a:solidFill>
            <a:schemeClr val="tx1"/>
          </a:solidFill>
          <a:latin typeface="+mn-lt"/>
        </a:defRPr>
      </a:lvl3pPr>
      <a:lvl4pPr marL="1600160" indent="-228594" algn="l" rtl="0" eaLnBrk="0" fontAlgn="base" hangingPunct="0">
        <a:spcBef>
          <a:spcPct val="20000"/>
        </a:spcBef>
        <a:spcAft>
          <a:spcPct val="0"/>
        </a:spcAft>
        <a:buChar char="–"/>
        <a:defRPr sz="2000">
          <a:solidFill>
            <a:schemeClr val="tx1"/>
          </a:solidFill>
          <a:latin typeface="+mn-lt"/>
        </a:defRPr>
      </a:lvl4pPr>
      <a:lvl5pPr marL="2057349" indent="-228594" algn="l" rtl="0" eaLnBrk="0" fontAlgn="base" hangingPunct="0">
        <a:spcBef>
          <a:spcPct val="20000"/>
        </a:spcBef>
        <a:spcAft>
          <a:spcPct val="0"/>
        </a:spcAft>
        <a:buChar char="»"/>
        <a:defRPr sz="2000">
          <a:solidFill>
            <a:schemeClr val="tx1"/>
          </a:solidFill>
          <a:latin typeface="+mn-lt"/>
        </a:defRPr>
      </a:lvl5pPr>
      <a:lvl6pPr marL="2514537" indent="-228594" algn="l" rtl="0" fontAlgn="base">
        <a:spcBef>
          <a:spcPct val="20000"/>
        </a:spcBef>
        <a:spcAft>
          <a:spcPct val="0"/>
        </a:spcAft>
        <a:buChar char="»"/>
        <a:defRPr sz="2000">
          <a:solidFill>
            <a:schemeClr val="tx1"/>
          </a:solidFill>
          <a:latin typeface="+mn-lt"/>
        </a:defRPr>
      </a:lvl6pPr>
      <a:lvl7pPr marL="2971726" indent="-228594" algn="l" rtl="0" fontAlgn="base">
        <a:spcBef>
          <a:spcPct val="20000"/>
        </a:spcBef>
        <a:spcAft>
          <a:spcPct val="0"/>
        </a:spcAft>
        <a:buChar char="»"/>
        <a:defRPr sz="2000">
          <a:solidFill>
            <a:schemeClr val="tx1"/>
          </a:solidFill>
          <a:latin typeface="+mn-lt"/>
        </a:defRPr>
      </a:lvl7pPr>
      <a:lvl8pPr marL="3428914" indent="-228594" algn="l" rtl="0" fontAlgn="base">
        <a:spcBef>
          <a:spcPct val="20000"/>
        </a:spcBef>
        <a:spcAft>
          <a:spcPct val="0"/>
        </a:spcAft>
        <a:buChar char="»"/>
        <a:defRPr sz="2000">
          <a:solidFill>
            <a:schemeClr val="tx1"/>
          </a:solidFill>
          <a:latin typeface="+mn-lt"/>
        </a:defRPr>
      </a:lvl8pPr>
      <a:lvl9pPr marL="3886103" indent="-228594"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smtClean="0"/>
              <a:t>Click to edit Master title style</a:t>
            </a:r>
          </a:p>
        </p:txBody>
      </p:sp>
      <p:sp>
        <p:nvSpPr>
          <p:cNvPr id="4099"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p:titleStyle>
    <p:bodyStyle>
      <a:lvl1pPr marL="342891" indent="-342891" algn="l" rtl="0" eaLnBrk="0" fontAlgn="base" hangingPunct="0">
        <a:spcBef>
          <a:spcPct val="20000"/>
        </a:spcBef>
        <a:spcAft>
          <a:spcPct val="0"/>
        </a:spcAft>
        <a:buChar char="•"/>
        <a:defRPr sz="3200">
          <a:solidFill>
            <a:schemeClr val="tx1"/>
          </a:solidFill>
          <a:latin typeface="+mn-lt"/>
          <a:ea typeface="+mn-ea"/>
          <a:cs typeface="+mn-cs"/>
        </a:defRPr>
      </a:lvl1pPr>
      <a:lvl2pPr marL="742932" indent="-285744" algn="l" rtl="0" eaLnBrk="0" fontAlgn="base" hangingPunct="0">
        <a:spcBef>
          <a:spcPct val="20000"/>
        </a:spcBef>
        <a:spcAft>
          <a:spcPct val="0"/>
        </a:spcAft>
        <a:buChar char="–"/>
        <a:defRPr sz="2800">
          <a:solidFill>
            <a:schemeClr val="tx1"/>
          </a:solidFill>
          <a:latin typeface="+mn-lt"/>
        </a:defRPr>
      </a:lvl2pPr>
      <a:lvl3pPr marL="1142971" indent="-228594" algn="l" rtl="0" eaLnBrk="0" fontAlgn="base" hangingPunct="0">
        <a:spcBef>
          <a:spcPct val="20000"/>
        </a:spcBef>
        <a:spcAft>
          <a:spcPct val="0"/>
        </a:spcAft>
        <a:buChar char="•"/>
        <a:defRPr sz="2400">
          <a:solidFill>
            <a:schemeClr val="tx1"/>
          </a:solidFill>
          <a:latin typeface="+mn-lt"/>
        </a:defRPr>
      </a:lvl3pPr>
      <a:lvl4pPr marL="1600160" indent="-228594" algn="l" rtl="0" eaLnBrk="0" fontAlgn="base" hangingPunct="0">
        <a:spcBef>
          <a:spcPct val="20000"/>
        </a:spcBef>
        <a:spcAft>
          <a:spcPct val="0"/>
        </a:spcAft>
        <a:buChar char="–"/>
        <a:defRPr sz="2000">
          <a:solidFill>
            <a:schemeClr val="tx1"/>
          </a:solidFill>
          <a:latin typeface="+mn-lt"/>
        </a:defRPr>
      </a:lvl4pPr>
      <a:lvl5pPr marL="2057349" indent="-228594" algn="l" rtl="0" eaLnBrk="0" fontAlgn="base" hangingPunct="0">
        <a:spcBef>
          <a:spcPct val="20000"/>
        </a:spcBef>
        <a:spcAft>
          <a:spcPct val="0"/>
        </a:spcAft>
        <a:buChar char="»"/>
        <a:defRPr sz="2000">
          <a:solidFill>
            <a:schemeClr val="tx1"/>
          </a:solidFill>
          <a:latin typeface="+mn-lt"/>
        </a:defRPr>
      </a:lvl5pPr>
      <a:lvl6pPr marL="2514537" indent="-228594" algn="l" rtl="0" fontAlgn="base">
        <a:spcBef>
          <a:spcPct val="20000"/>
        </a:spcBef>
        <a:spcAft>
          <a:spcPct val="0"/>
        </a:spcAft>
        <a:buChar char="»"/>
        <a:defRPr sz="2000">
          <a:solidFill>
            <a:schemeClr val="tx1"/>
          </a:solidFill>
          <a:latin typeface="+mn-lt"/>
        </a:defRPr>
      </a:lvl6pPr>
      <a:lvl7pPr marL="2971726" indent="-228594" algn="l" rtl="0" fontAlgn="base">
        <a:spcBef>
          <a:spcPct val="20000"/>
        </a:spcBef>
        <a:spcAft>
          <a:spcPct val="0"/>
        </a:spcAft>
        <a:buChar char="»"/>
        <a:defRPr sz="2000">
          <a:solidFill>
            <a:schemeClr val="tx1"/>
          </a:solidFill>
          <a:latin typeface="+mn-lt"/>
        </a:defRPr>
      </a:lvl7pPr>
      <a:lvl8pPr marL="3428914" indent="-228594" algn="l" rtl="0" fontAlgn="base">
        <a:spcBef>
          <a:spcPct val="20000"/>
        </a:spcBef>
        <a:spcAft>
          <a:spcPct val="0"/>
        </a:spcAft>
        <a:buChar char="»"/>
        <a:defRPr sz="2000">
          <a:solidFill>
            <a:schemeClr val="tx1"/>
          </a:solidFill>
          <a:latin typeface="+mn-lt"/>
        </a:defRPr>
      </a:lvl8pPr>
      <a:lvl9pPr marL="3886103" indent="-228594"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1" name="Text Box 5"/>
          <p:cNvSpPr txBox="1">
            <a:spLocks noChangeArrowheads="1"/>
          </p:cNvSpPr>
          <p:nvPr/>
        </p:nvSpPr>
        <p:spPr bwMode="auto">
          <a:xfrm>
            <a:off x="215781" y="1268760"/>
            <a:ext cx="87487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a:t>
            </a:r>
            <a:r>
              <a:rPr lang="en-GB" altLang="it-IT" b="1" i="0" dirty="0" smtClean="0">
                <a:solidFill>
                  <a:srgbClr val="000000"/>
                </a:solidFill>
                <a:cs typeface="Arial" panose="020B0604020202020204" pitchFamily="34" charset="0"/>
              </a:rPr>
              <a:t>August 2016</a:t>
            </a:r>
            <a:endParaRPr lang="en-GB" altLang="it-IT" b="1" i="0" dirty="0">
              <a:solidFill>
                <a:srgbClr val="000000"/>
              </a:solidFill>
              <a:cs typeface="Arial" panose="020B0604020202020204" pitchFamily="34" charset="0"/>
            </a:endParaRPr>
          </a:p>
        </p:txBody>
      </p:sp>
      <p:sp>
        <p:nvSpPr>
          <p:cNvPr id="17412" name="TextBox 1"/>
          <p:cNvSpPr txBox="1">
            <a:spLocks noChangeArrowheads="1"/>
          </p:cNvSpPr>
          <p:nvPr/>
        </p:nvSpPr>
        <p:spPr bwMode="auto">
          <a:xfrm>
            <a:off x="1043609" y="2158868"/>
            <a:ext cx="7273776" cy="1203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spcAft>
                <a:spcPts val="600"/>
              </a:spcAft>
              <a:buNone/>
              <a:defRPr/>
            </a:pPr>
            <a:r>
              <a:rPr lang="zh-CN" altLang="en-US" sz="1600" b="1" i="0" dirty="0" smtClean="0"/>
              <a:t>地屈孕酮</a:t>
            </a:r>
            <a:r>
              <a:rPr lang="en-US" altLang="zh-CN" sz="1600" b="1" i="0" dirty="0" smtClean="0"/>
              <a:t>vs </a:t>
            </a:r>
            <a:r>
              <a:rPr lang="zh-CN" altLang="en-US" sz="1600" b="1" i="0" dirty="0" smtClean="0"/>
              <a:t>孕酮对黄体期支持：随机对照试验的系统回顾和荟萃分析</a:t>
            </a:r>
            <a:endParaRPr lang="en-US" sz="1600" b="1" i="0" dirty="0"/>
          </a:p>
          <a:p>
            <a:pPr algn="ctr">
              <a:buNone/>
            </a:pPr>
            <a:r>
              <a:rPr lang="en-US" altLang="zh-CN" sz="1600" dirty="0" err="1" smtClean="0"/>
              <a:t>Barbosa</a:t>
            </a:r>
            <a:r>
              <a:rPr lang="en-US" altLang="zh-CN" sz="1600" dirty="0" smtClean="0"/>
              <a:t> MWP, Silva LR, Navarro PA, Ferriani RA, Nastri CO, Martins WP</a:t>
            </a:r>
          </a:p>
          <a:p>
            <a:pPr algn="ctr">
              <a:spcBef>
                <a:spcPct val="0"/>
              </a:spcBef>
              <a:buFontTx/>
              <a:buNone/>
            </a:pPr>
            <a:r>
              <a:rPr lang="zh-CN" altLang="en-US" sz="1600" dirty="0" smtClean="0">
                <a:cs typeface="Arial" charset="0"/>
              </a:rPr>
              <a:t>第</a:t>
            </a:r>
            <a:r>
              <a:rPr lang="en-US" altLang="zh-CN" sz="1600" dirty="0" smtClean="0">
                <a:cs typeface="Arial" charset="0"/>
              </a:rPr>
              <a:t>2</a:t>
            </a:r>
            <a:r>
              <a:rPr lang="zh-CN" altLang="en-US" sz="1600" dirty="0" smtClean="0">
                <a:cs typeface="Arial" charset="0"/>
              </a:rPr>
              <a:t>期 第</a:t>
            </a:r>
            <a:r>
              <a:rPr lang="en-GB" altLang="en-US" sz="1600" dirty="0" smtClean="0">
                <a:cs typeface="Arial" charset="0"/>
              </a:rPr>
              <a:t>48</a:t>
            </a:r>
            <a:r>
              <a:rPr lang="zh-CN" altLang="en-US" sz="1600" dirty="0" smtClean="0">
                <a:cs typeface="Arial" charset="0"/>
              </a:rPr>
              <a:t>卷：日期</a:t>
            </a:r>
            <a:r>
              <a:rPr lang="en-GB" altLang="en-US" sz="1600" dirty="0" smtClean="0">
                <a:cs typeface="Arial" charset="0"/>
              </a:rPr>
              <a:t>: </a:t>
            </a:r>
            <a:r>
              <a:rPr lang="zh-CN" altLang="en-US" sz="1600" dirty="0" smtClean="0">
                <a:cs typeface="Arial" charset="0"/>
              </a:rPr>
              <a:t>八月</a:t>
            </a:r>
            <a:r>
              <a:rPr lang="en-GB" altLang="en-US" sz="1600" dirty="0" smtClean="0">
                <a:cs typeface="Arial" charset="0"/>
              </a:rPr>
              <a:t>, </a:t>
            </a:r>
            <a:r>
              <a:rPr lang="en-US" altLang="zh-CN" sz="1600" dirty="0" smtClean="0">
                <a:cs typeface="Arial" charset="0"/>
              </a:rPr>
              <a:t>p</a:t>
            </a:r>
            <a:r>
              <a:rPr lang="en-GB" altLang="en-US" sz="1600" dirty="0" smtClean="0">
                <a:cs typeface="Arial" charset="0"/>
              </a:rPr>
              <a:t>161–170</a:t>
            </a:r>
          </a:p>
          <a:p>
            <a:pPr algn="ctr">
              <a:spcBef>
                <a:spcPct val="0"/>
              </a:spcBef>
              <a:buFontTx/>
              <a:buNone/>
            </a:pPr>
            <a:endParaRPr lang="en-GB" altLang="en-US" sz="1600" dirty="0">
              <a:cs typeface="Arial" charset="0"/>
            </a:endParaRPr>
          </a:p>
        </p:txBody>
      </p:sp>
      <p:sp>
        <p:nvSpPr>
          <p:cNvPr id="17413" name="TextBox 2"/>
          <p:cNvSpPr txBox="1">
            <a:spLocks noChangeArrowheads="1"/>
          </p:cNvSpPr>
          <p:nvPr/>
        </p:nvSpPr>
        <p:spPr bwMode="auto">
          <a:xfrm>
            <a:off x="2428860" y="5143512"/>
            <a:ext cx="568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US" sz="2000" i="0" dirty="0" smtClean="0">
                <a:solidFill>
                  <a:srgbClr val="000000"/>
                </a:solidFill>
                <a:cs typeface="Arial" panose="020B0604020202020204" pitchFamily="34" charset="0"/>
              </a:rPr>
              <a:t>由</a:t>
            </a:r>
            <a:r>
              <a:rPr lang="en-US" altLang="zh-CN" sz="2000" i="0" dirty="0" smtClean="0">
                <a:solidFill>
                  <a:srgbClr val="000000"/>
                </a:solidFill>
                <a:cs typeface="Arial" panose="020B0604020202020204" pitchFamily="34" charset="0"/>
              </a:rPr>
              <a:t>Dr Aly Youssef</a:t>
            </a:r>
            <a:r>
              <a:rPr lang="zh-CN" altLang="en-US" sz="2000" i="0" dirty="0" smtClean="0">
                <a:solidFill>
                  <a:srgbClr val="000000"/>
                </a:solidFill>
                <a:cs typeface="Arial" panose="020B0604020202020204" pitchFamily="34" charset="0"/>
              </a:rPr>
              <a:t>准备期刊俱乐部幻灯片</a:t>
            </a:r>
            <a:endParaRPr lang="en-US" altLang="zh-CN" sz="2000" i="0" dirty="0" smtClean="0">
              <a:solidFill>
                <a:srgbClr val="000000"/>
              </a:solidFill>
              <a:cs typeface="Arial" panose="020B0604020202020204" pitchFamily="34" charset="0"/>
            </a:endParaRPr>
          </a:p>
          <a:p>
            <a:pPr eaLnBrk="1" hangingPunct="1">
              <a:spcBef>
                <a:spcPct val="0"/>
              </a:spcBef>
              <a:buFontTx/>
              <a:buNone/>
            </a:pPr>
            <a:r>
              <a:rPr lang="zh-CN" altLang="en-US" sz="2000" i="0" dirty="0" smtClean="0">
                <a:solidFill>
                  <a:srgbClr val="000000"/>
                </a:solidFill>
                <a:cs typeface="Arial" panose="020B0604020202020204" pitchFamily="34" charset="0"/>
              </a:rPr>
              <a:t>                       （</a:t>
            </a:r>
            <a:r>
              <a:rPr lang="en-US" altLang="zh-CN" sz="2000" i="0" dirty="0" smtClean="0">
                <a:solidFill>
                  <a:srgbClr val="000000"/>
                </a:solidFill>
                <a:cs typeface="Arial" panose="020B0604020202020204" pitchFamily="34" charset="0"/>
              </a:rPr>
              <a:t>UOG</a:t>
            </a:r>
            <a:r>
              <a:rPr lang="zh-CN" altLang="en-US" sz="2000" i="0" dirty="0" smtClean="0">
                <a:solidFill>
                  <a:srgbClr val="000000"/>
                </a:solidFill>
                <a:cs typeface="Arial" panose="020B0604020202020204" pitchFamily="34" charset="0"/>
              </a:rPr>
              <a:t>培训编辑）</a:t>
            </a:r>
            <a:endParaRPr lang="en-GB" altLang="it-IT" sz="2000" i="0" dirty="0">
              <a:solidFill>
                <a:srgbClr val="000000"/>
              </a:solidFill>
              <a:cs typeface="Arial" panose="020B0604020202020204" pitchFamily="34" charset="0"/>
            </a:endParaRP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3" y="5080446"/>
            <a:ext cx="2094036" cy="173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Rectangle 7"/>
          <p:cNvSpPr>
            <a:spLocks noChangeArrowheads="1"/>
          </p:cNvSpPr>
          <p:nvPr/>
        </p:nvSpPr>
        <p:spPr bwMode="auto">
          <a:xfrm>
            <a:off x="236925" y="2957607"/>
            <a:ext cx="8637122" cy="907941"/>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600"/>
              </a:spcAft>
              <a:buFont typeface="Arial"/>
              <a:buChar char="•"/>
              <a:defRPr/>
            </a:pPr>
            <a:r>
              <a:rPr lang="zh-CN" altLang="en-US" sz="1600" i="0" dirty="0" smtClean="0">
                <a:latin typeface="+mn-lt"/>
              </a:rPr>
              <a:t>整体上，使用口服地屈孕酮相比较于阴道孕酮</a:t>
            </a:r>
            <a:r>
              <a:rPr lang="zh-CN" altLang="en-US" sz="1600" i="0" dirty="0" smtClean="0"/>
              <a:t>在临床妊娠</a:t>
            </a:r>
            <a:r>
              <a:rPr lang="zh-CN" altLang="en-US" sz="1600" i="0" dirty="0" smtClean="0">
                <a:latin typeface="+mn-lt"/>
              </a:rPr>
              <a:t>的效果是没有证据的。</a:t>
            </a:r>
            <a:endParaRPr lang="en-US" sz="1600" i="0" dirty="0" smtClean="0">
              <a:latin typeface="+mn-lt"/>
            </a:endParaRPr>
          </a:p>
          <a:p>
            <a:pPr marL="342900" indent="-342900" fontAlgn="auto">
              <a:spcBef>
                <a:spcPts val="0"/>
              </a:spcBef>
              <a:spcAft>
                <a:spcPts val="600"/>
              </a:spcAft>
              <a:buFont typeface="Arial"/>
              <a:buChar char="•"/>
              <a:defRPr/>
            </a:pPr>
            <a:r>
              <a:rPr lang="zh-CN" altLang="en-US" sz="1600" i="0" dirty="0" smtClean="0"/>
              <a:t>亚组分析显示，当与阴道孕酮胶囊比较时，口服地屈孕酮与提高的临床妊娠率相关（</a:t>
            </a:r>
            <a:r>
              <a:rPr lang="en-US" altLang="zh-CN" sz="1600" i="0" dirty="0" smtClean="0"/>
              <a:t>RR 1.19(95%CI)</a:t>
            </a:r>
            <a:r>
              <a:rPr lang="zh-CN" altLang="en-US" sz="1600" i="0" dirty="0" smtClean="0"/>
              <a:t>）</a:t>
            </a:r>
            <a:endParaRPr lang="en-US" sz="1600" i="0" dirty="0"/>
          </a:p>
        </p:txBody>
      </p:sp>
      <p:sp>
        <p:nvSpPr>
          <p:cNvPr id="9" name="TextBox 1"/>
          <p:cNvSpPr txBox="1">
            <a:spLocks noChangeArrowheads="1"/>
          </p:cNvSpPr>
          <p:nvPr/>
        </p:nvSpPr>
        <p:spPr bwMode="auto">
          <a:xfrm>
            <a:off x="948234" y="1676632"/>
            <a:ext cx="70081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zh-CN" altLang="en-US" b="1" i="0" dirty="0" smtClean="0">
                <a:latin typeface="Arial" charset="0"/>
              </a:rPr>
              <a:t>结果的合成：临床妊娠</a:t>
            </a:r>
            <a:r>
              <a:rPr lang="en-GB" b="1" i="0" dirty="0" smtClean="0">
                <a:latin typeface="Arial" charset="0"/>
              </a:rPr>
              <a:t> </a:t>
            </a:r>
            <a:endParaRPr lang="en-GB" b="1" i="0" dirty="0">
              <a:latin typeface="Arial" charset="0"/>
            </a:endParaRP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
        <p:nvSpPr>
          <p:cNvPr id="11" name="TextBox 10"/>
          <p:cNvSpPr txBox="1">
            <a:spLocks noChangeArrowheads="1"/>
          </p:cNvSpPr>
          <p:nvPr/>
        </p:nvSpPr>
        <p:spPr bwMode="auto">
          <a:xfrm>
            <a:off x="956642" y="4500570"/>
            <a:ext cx="64801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zh-CN" altLang="en-US" b="1" i="0" dirty="0" smtClean="0">
                <a:latin typeface="Arial" charset="0"/>
              </a:rPr>
              <a:t>结果的合成：流产</a:t>
            </a:r>
            <a:endParaRPr lang="en-GB" b="1" dirty="0">
              <a:latin typeface="Arial" charset="0"/>
            </a:endParaRPr>
          </a:p>
        </p:txBody>
      </p:sp>
      <p:sp>
        <p:nvSpPr>
          <p:cNvPr id="13" name="Rectangle 7"/>
          <p:cNvSpPr>
            <a:spLocks noChangeArrowheads="1"/>
          </p:cNvSpPr>
          <p:nvPr/>
        </p:nvSpPr>
        <p:spPr bwMode="auto">
          <a:xfrm>
            <a:off x="236925" y="5357826"/>
            <a:ext cx="8637122" cy="584775"/>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0"/>
              </a:spcAft>
              <a:buFont typeface="Arial"/>
              <a:buChar char="•"/>
              <a:defRPr/>
            </a:pPr>
            <a:r>
              <a:rPr lang="zh-CN" altLang="en-US" sz="1600" i="0" dirty="0" smtClean="0">
                <a:latin typeface="+mn-lt"/>
              </a:rPr>
              <a:t>整体上，</a:t>
            </a:r>
            <a:r>
              <a:rPr lang="zh-CN" altLang="en-US" sz="1600" i="0" dirty="0" smtClean="0"/>
              <a:t>使用口服地屈孕酮相比较于阴道孕酮在流产方面是没有证据的（</a:t>
            </a:r>
            <a:r>
              <a:rPr lang="en-US" altLang="zh-CN" sz="1600" i="0" dirty="0" smtClean="0"/>
              <a:t>RR</a:t>
            </a:r>
            <a:r>
              <a:rPr lang="zh-CN" altLang="en-US" sz="1600" i="0" dirty="0" smtClean="0"/>
              <a:t>，</a:t>
            </a:r>
            <a:r>
              <a:rPr lang="en-US" altLang="zh-CN" sz="1600" i="0" dirty="0" smtClean="0"/>
              <a:t>0.77</a:t>
            </a:r>
            <a:r>
              <a:rPr lang="zh-CN" altLang="en-US" sz="1600" i="0" dirty="0" smtClean="0"/>
              <a:t>（</a:t>
            </a:r>
            <a:r>
              <a:rPr lang="en-US" altLang="zh-CN" sz="1600" i="0" dirty="0" smtClean="0"/>
              <a:t>95%CI 0.53-1.10</a:t>
            </a:r>
            <a:r>
              <a:rPr lang="zh-CN" altLang="en-US" sz="1600" i="0" dirty="0" smtClean="0"/>
              <a:t>））</a:t>
            </a:r>
            <a:endParaRPr lang="en-US" sz="1600" i="0" dirty="0">
              <a:latin typeface="+mn-lt"/>
            </a:endParaRPr>
          </a:p>
        </p:txBody>
      </p:sp>
    </p:spTree>
    <p:extLst>
      <p:ext uri="{BB962C8B-B14F-4D97-AF65-F5344CB8AC3E}">
        <p14:creationId xmlns:p14="http://schemas.microsoft.com/office/powerpoint/2010/main" val="696248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Rectangle 7"/>
          <p:cNvSpPr>
            <a:spLocks noChangeArrowheads="1"/>
          </p:cNvSpPr>
          <p:nvPr/>
        </p:nvSpPr>
        <p:spPr bwMode="auto">
          <a:xfrm>
            <a:off x="253439" y="3510737"/>
            <a:ext cx="8637122" cy="1723549"/>
          </a:xfrm>
          <a:prstGeom prst="rect">
            <a:avLst/>
          </a:prstGeom>
          <a:solidFill>
            <a:srgbClr val="F0F3FB"/>
          </a:solidFill>
          <a:ln w="28575">
            <a:solidFill>
              <a:srgbClr val="445895"/>
            </a:solidFill>
            <a:miter lim="800000"/>
            <a:headEnd/>
            <a:tailEnd/>
          </a:ln>
        </p:spPr>
        <p:txBody>
          <a:bodyPr wrap="square" anchor="ctr">
            <a:spAutoFit/>
          </a:bodyPr>
          <a:lstStyle/>
          <a:p>
            <a:pPr fontAlgn="auto">
              <a:spcBef>
                <a:spcPts val="0"/>
              </a:spcBef>
              <a:spcAft>
                <a:spcPts val="600"/>
              </a:spcAft>
              <a:buFont typeface="Wingdings" pitchFamily="2" charset="2"/>
              <a:buChar char="l"/>
              <a:defRPr/>
            </a:pPr>
            <a:r>
              <a:rPr lang="zh-CN" altLang="en-US" sz="1600" i="0" dirty="0" smtClean="0">
                <a:latin typeface="+mn-lt"/>
              </a:rPr>
              <a:t>在报道这个结局的两个研究中描述的所有副作用被发现有大的异质性，所以这个结果没有被联合。</a:t>
            </a:r>
            <a:endParaRPr lang="en-US" sz="1600" i="0" dirty="0" smtClean="0">
              <a:latin typeface="+mn-lt"/>
            </a:endParaRPr>
          </a:p>
          <a:p>
            <a:pPr fontAlgn="auto">
              <a:spcBef>
                <a:spcPts val="0"/>
              </a:spcBef>
              <a:spcAft>
                <a:spcPts val="600"/>
              </a:spcAft>
              <a:buFont typeface="Wingdings" pitchFamily="2" charset="2"/>
              <a:buChar char="l"/>
              <a:defRPr/>
            </a:pPr>
            <a:r>
              <a:rPr lang="zh-CN" altLang="en-US" sz="1600" i="0" dirty="0" smtClean="0">
                <a:latin typeface="+mn-lt"/>
              </a:rPr>
              <a:t>一个</a:t>
            </a:r>
            <a:r>
              <a:rPr lang="en-US" altLang="zh-CN" sz="1600" i="0" dirty="0" smtClean="0">
                <a:latin typeface="+mn-lt"/>
              </a:rPr>
              <a:t>80</a:t>
            </a:r>
            <a:r>
              <a:rPr lang="zh-CN" altLang="en-US" sz="1600" i="0" dirty="0" smtClean="0">
                <a:latin typeface="+mn-lt"/>
              </a:rPr>
              <a:t>个女性的研究报道了口服地屈孕酮</a:t>
            </a:r>
            <a:r>
              <a:rPr lang="en-US" altLang="zh-CN" sz="1600" i="0" dirty="0" smtClean="0">
                <a:latin typeface="+mn-lt"/>
              </a:rPr>
              <a:t>vs</a:t>
            </a:r>
            <a:r>
              <a:rPr lang="zh-CN" altLang="en-US" sz="1600" i="0" dirty="0" smtClean="0">
                <a:latin typeface="+mn-lt"/>
              </a:rPr>
              <a:t>阴道孕酮副作用的比较研究，并且发现在那些使用口服地屈孕酮有更大的阴道出血和恶心的发生率。</a:t>
            </a:r>
            <a:endParaRPr lang="en-US" altLang="zh-CN" sz="1600" i="0" dirty="0" smtClean="0">
              <a:latin typeface="+mn-lt"/>
            </a:endParaRPr>
          </a:p>
          <a:p>
            <a:pPr marL="342900" indent="-342900" fontAlgn="auto">
              <a:spcBef>
                <a:spcPts val="0"/>
              </a:spcBef>
              <a:spcAft>
                <a:spcPts val="600"/>
              </a:spcAft>
              <a:defRPr/>
            </a:pPr>
            <a:r>
              <a:rPr lang="en-US" altLang="zh-CN" sz="1600" i="0" dirty="0" smtClean="0">
                <a:latin typeface="+mn-lt"/>
              </a:rPr>
              <a:t>   </a:t>
            </a:r>
            <a:r>
              <a:rPr lang="zh-CN" altLang="en-US" sz="1600" i="0" dirty="0" smtClean="0">
                <a:latin typeface="+mn-lt"/>
              </a:rPr>
              <a:t>另一个包括</a:t>
            </a:r>
            <a:r>
              <a:rPr lang="en-US" altLang="zh-CN" sz="1600" i="0" dirty="0" smtClean="0">
                <a:latin typeface="+mn-lt"/>
              </a:rPr>
              <a:t>821</a:t>
            </a:r>
            <a:r>
              <a:rPr lang="zh-CN" altLang="en-US" sz="1600" i="0" dirty="0" smtClean="0">
                <a:latin typeface="+mn-lt"/>
              </a:rPr>
              <a:t>名女性的研究发现口服地屈孕酮的女性更少抱怨干扰性交、腹痛、会阴部刺激或阴道分泌物。两组在阴道出血、恶心、头痛、嗜睡、乳房丰满或腹胀无差异。</a:t>
            </a:r>
            <a:endParaRPr lang="en-US" sz="1600" i="0" dirty="0">
              <a:latin typeface="+mn-lt"/>
            </a:endParaRPr>
          </a:p>
        </p:txBody>
      </p:sp>
      <p:sp>
        <p:nvSpPr>
          <p:cNvPr id="9" name="TextBox 1"/>
          <p:cNvSpPr txBox="1">
            <a:spLocks noChangeArrowheads="1"/>
          </p:cNvSpPr>
          <p:nvPr/>
        </p:nvSpPr>
        <p:spPr bwMode="auto">
          <a:xfrm>
            <a:off x="971600" y="1634699"/>
            <a:ext cx="64801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zh-CN" altLang="en-US" b="1" i="0" dirty="0" smtClean="0">
                <a:latin typeface="Arial" charset="0"/>
              </a:rPr>
              <a:t>结果的合成：副作用</a:t>
            </a:r>
            <a:endParaRPr lang="en-GB" b="1" i="0" dirty="0">
              <a:latin typeface="Arial" charset="0"/>
            </a:endParaRP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Tree>
    <p:extLst>
      <p:ext uri="{BB962C8B-B14F-4D97-AF65-F5344CB8AC3E}">
        <p14:creationId xmlns:p14="http://schemas.microsoft.com/office/powerpoint/2010/main" val="170406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796" name="Rectangle 1"/>
          <p:cNvSpPr>
            <a:spLocks noChangeArrowheads="1"/>
          </p:cNvSpPr>
          <p:nvPr/>
        </p:nvSpPr>
        <p:spPr bwMode="auto">
          <a:xfrm>
            <a:off x="3259304" y="1549974"/>
            <a:ext cx="274145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zh-CN" altLang="en-US" sz="1800" b="1" i="0" dirty="0" smtClean="0"/>
              <a:t>对临床实践的讨论和影响</a:t>
            </a:r>
            <a:endParaRPr lang="en-GB" altLang="it-IT" sz="1800" dirty="0"/>
          </a:p>
          <a:p>
            <a:pPr algn="ctr" eaLnBrk="1" hangingPunct="1">
              <a:spcBef>
                <a:spcPct val="0"/>
              </a:spcBef>
              <a:buFontTx/>
              <a:buNone/>
            </a:pPr>
            <a:endParaRPr lang="en-GB" altLang="it-IT" sz="2400" dirty="0"/>
          </a:p>
        </p:txBody>
      </p:sp>
      <p:sp>
        <p:nvSpPr>
          <p:cNvPr id="9" name="Rectangle 8"/>
          <p:cNvSpPr/>
          <p:nvPr/>
        </p:nvSpPr>
        <p:spPr>
          <a:xfrm>
            <a:off x="1428728" y="1916832"/>
            <a:ext cx="6500858" cy="3229987"/>
          </a:xfrm>
          <a:prstGeom prst="rect">
            <a:avLst/>
          </a:prstGeom>
        </p:spPr>
        <p:txBody>
          <a:bodyPr wrap="square">
            <a:spAutoFit/>
          </a:bodyPr>
          <a:lstStyle/>
          <a:p>
            <a:pPr marL="342891" indent="-342891">
              <a:lnSpc>
                <a:spcPct val="150000"/>
              </a:lnSpc>
              <a:spcBef>
                <a:spcPts val="0"/>
              </a:spcBef>
              <a:spcAft>
                <a:spcPts val="600"/>
              </a:spcAft>
              <a:buFont typeface="Arial" panose="020B0604020202020204" pitchFamily="34" charset="0"/>
              <a:buChar char="•"/>
            </a:pPr>
            <a:r>
              <a:rPr lang="zh-CN" altLang="en-US" sz="1600" i="0" dirty="0" smtClean="0"/>
              <a:t>总而言之，目前的荟萃分析发现口服地屈孕酮在</a:t>
            </a:r>
            <a:r>
              <a:rPr lang="en-US" altLang="zh-CN" sz="1600" i="0" dirty="0" smtClean="0"/>
              <a:t>LPS</a:t>
            </a:r>
            <a:r>
              <a:rPr lang="zh-CN" altLang="en-US" sz="1600" i="0" dirty="0" smtClean="0"/>
              <a:t>与阴道孕酮同样有效。</a:t>
            </a:r>
            <a:endParaRPr lang="en-US" sz="1600" i="0" dirty="0" smtClean="0"/>
          </a:p>
          <a:p>
            <a:pPr marL="342891" indent="-342891">
              <a:lnSpc>
                <a:spcPct val="150000"/>
              </a:lnSpc>
              <a:spcBef>
                <a:spcPts val="0"/>
              </a:spcBef>
              <a:spcAft>
                <a:spcPts val="600"/>
              </a:spcAft>
              <a:buFont typeface="Arial" panose="020B0604020202020204" pitchFamily="34" charset="0"/>
              <a:buChar char="•"/>
            </a:pPr>
            <a:r>
              <a:rPr lang="zh-CN" altLang="en-US" sz="1600" i="0" dirty="0" smtClean="0"/>
              <a:t>口服地屈孕酮可以因此认为是一个临床实践的好选择，因为它提供相似的结果，并且减少花费和更少的不满意度，可能导致更好的依从性。</a:t>
            </a:r>
            <a:endParaRPr lang="en-US" sz="1600" i="0" dirty="0" smtClean="0"/>
          </a:p>
          <a:p>
            <a:pPr marL="342891" indent="-342891">
              <a:lnSpc>
                <a:spcPct val="150000"/>
              </a:lnSpc>
              <a:spcBef>
                <a:spcPts val="0"/>
              </a:spcBef>
              <a:spcAft>
                <a:spcPts val="600"/>
              </a:spcAft>
              <a:buFont typeface="Arial" panose="020B0604020202020204" pitchFamily="34" charset="0"/>
              <a:buChar char="•"/>
            </a:pPr>
            <a:r>
              <a:rPr lang="zh-CN" altLang="en-US" sz="1600" i="0" dirty="0" smtClean="0"/>
              <a:t>更好的依从性可以导致更高的累积妊娠率</a:t>
            </a:r>
            <a:endParaRPr lang="en-US" altLang="zh-CN" sz="1600" i="0" dirty="0" smtClean="0"/>
          </a:p>
          <a:p>
            <a:pPr marL="342891" indent="-342891">
              <a:lnSpc>
                <a:spcPct val="150000"/>
              </a:lnSpc>
              <a:spcBef>
                <a:spcPts val="0"/>
              </a:spcBef>
              <a:spcAft>
                <a:spcPts val="600"/>
              </a:spcAft>
              <a:buFont typeface="Arial" panose="020B0604020202020204" pitchFamily="34" charset="0"/>
              <a:buChar char="•"/>
            </a:pPr>
            <a:r>
              <a:rPr lang="zh-CN" altLang="en-US" sz="1600" i="0" dirty="0" smtClean="0"/>
              <a:t>这些发现最新的</a:t>
            </a:r>
            <a:r>
              <a:rPr lang="en-US" altLang="zh-CN" sz="1600" i="0" dirty="0" smtClean="0"/>
              <a:t>Cochrane</a:t>
            </a:r>
            <a:r>
              <a:rPr lang="zh-CN" altLang="en-US" sz="1600" i="0" dirty="0" smtClean="0"/>
              <a:t>对</a:t>
            </a:r>
            <a:r>
              <a:rPr lang="en-US" altLang="zh-CN" sz="1600" i="0" dirty="0" smtClean="0"/>
              <a:t>LPS</a:t>
            </a:r>
            <a:r>
              <a:rPr lang="zh-CN" altLang="en-US" sz="1600" i="0" dirty="0" smtClean="0"/>
              <a:t>的回顾结果相一致，结果提示对比于天然孕酮，支持合成孕酮的一个显著影响</a:t>
            </a:r>
            <a:endParaRPr lang="en-US" sz="1600" i="0" dirty="0"/>
          </a:p>
        </p:txBody>
      </p:sp>
      <p:sp>
        <p:nvSpPr>
          <p:cNvPr id="8"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
        <p:nvSpPr>
          <p:cNvPr id="2" name="TextBox 1"/>
          <p:cNvSpPr txBox="1"/>
          <p:nvPr/>
        </p:nvSpPr>
        <p:spPr>
          <a:xfrm>
            <a:off x="8701088" y="5800725"/>
            <a:ext cx="184731" cy="369332"/>
          </a:xfrm>
          <a:prstGeom prst="rect">
            <a:avLst/>
          </a:prstGeom>
          <a:noFill/>
        </p:spPr>
        <p:txBody>
          <a:bodyPr wrap="none" rtlCol="0">
            <a:spAutoFit/>
          </a:bodyPr>
          <a:lstStyle/>
          <a:p>
            <a:endParaRPr lang="en-US" dirty="0"/>
          </a:p>
        </p:txBody>
      </p:sp>
      <p:sp>
        <p:nvSpPr>
          <p:cNvPr id="3" name="Rectangle 2"/>
          <p:cNvSpPr/>
          <p:nvPr/>
        </p:nvSpPr>
        <p:spPr>
          <a:xfrm>
            <a:off x="395536" y="6245033"/>
            <a:ext cx="8496944" cy="523220"/>
          </a:xfrm>
          <a:prstGeom prst="rect">
            <a:avLst/>
          </a:prstGeom>
        </p:spPr>
        <p:txBody>
          <a:bodyPr wrap="square">
            <a:spAutoFit/>
          </a:bodyPr>
          <a:lstStyle/>
          <a:p>
            <a:r>
              <a:rPr lang="en-US" sz="1400" i="0" dirty="0" smtClean="0"/>
              <a:t>*</a:t>
            </a:r>
            <a:r>
              <a:rPr lang="en-US" sz="1400" dirty="0" smtClean="0"/>
              <a:t>van </a:t>
            </a:r>
            <a:r>
              <a:rPr lang="en-US" sz="1400" dirty="0"/>
              <a:t>der Linden M, Buckingham K, Farquhar C, Kremer JA, </a:t>
            </a:r>
            <a:r>
              <a:rPr lang="en-US" sz="1400" dirty="0" err="1"/>
              <a:t>Metwally</a:t>
            </a:r>
            <a:r>
              <a:rPr lang="en-US" sz="1400" dirty="0"/>
              <a:t> M. Luteal phase support for assisted reproduction cycles. Cochrane Database </a:t>
            </a:r>
            <a:r>
              <a:rPr lang="en-US" sz="1400" dirty="0" err="1"/>
              <a:t>Syst</a:t>
            </a:r>
            <a:r>
              <a:rPr lang="en-US" sz="1400" dirty="0"/>
              <a:t> Rev 2015; CD009154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2" name="Group 2"/>
          <p:cNvGrpSpPr>
            <a:grpSpLocks/>
          </p:cNvGrpSpPr>
          <p:nvPr/>
        </p:nvGrpSpPr>
        <p:grpSpPr bwMode="auto">
          <a:xfrm>
            <a:off x="0" y="-15875"/>
            <a:ext cx="9144000" cy="923925"/>
            <a:chOff x="0" y="3755"/>
            <a:chExt cx="5760" cy="582"/>
          </a:xfrm>
        </p:grpSpPr>
        <p:pic>
          <p:nvPicPr>
            <p:cNvPr id="5120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205" name="Text Box 5"/>
          <p:cNvSpPr txBox="1">
            <a:spLocks noChangeArrowheads="1"/>
          </p:cNvSpPr>
          <p:nvPr/>
        </p:nvSpPr>
        <p:spPr bwMode="auto">
          <a:xfrm>
            <a:off x="2339752" y="1628800"/>
            <a:ext cx="45370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r>
              <a:rPr lang="zh-CN" altLang="en-US" sz="2400" b="1" i="0" dirty="0" smtClean="0">
                <a:solidFill>
                  <a:srgbClr val="000000"/>
                </a:solidFill>
                <a:latin typeface="Arial" charset="0"/>
              </a:rPr>
              <a:t>局限性</a:t>
            </a:r>
            <a:r>
              <a:rPr lang="en-GB" sz="2800" b="1" i="0" dirty="0" smtClean="0">
                <a:solidFill>
                  <a:srgbClr val="000000"/>
                </a:solidFill>
                <a:latin typeface="Arial" charset="0"/>
              </a:rPr>
              <a:t>  </a:t>
            </a:r>
            <a:endParaRPr lang="en-GB" sz="2800" b="1" i="0" dirty="0">
              <a:solidFill>
                <a:srgbClr val="000000"/>
              </a:solidFill>
              <a:latin typeface="Arial" charset="0"/>
            </a:endParaRPr>
          </a:p>
        </p:txBody>
      </p:sp>
      <p:sp>
        <p:nvSpPr>
          <p:cNvPr id="9" name="Rettangolo 8"/>
          <p:cNvSpPr/>
          <p:nvPr/>
        </p:nvSpPr>
        <p:spPr>
          <a:xfrm>
            <a:off x="467544" y="2708920"/>
            <a:ext cx="7920880" cy="2092881"/>
          </a:xfrm>
          <a:prstGeom prst="rect">
            <a:avLst/>
          </a:prstGeom>
        </p:spPr>
        <p:txBody>
          <a:bodyPr wrap="square">
            <a:spAutoFit/>
          </a:bodyPr>
          <a:lstStyle/>
          <a:p>
            <a:pPr marL="285750" indent="-285750" algn="just">
              <a:spcAft>
                <a:spcPts val="600"/>
              </a:spcAft>
              <a:buFont typeface="Arial" pitchFamily="34" charset="0"/>
              <a:buChar char="•"/>
              <a:defRPr/>
            </a:pPr>
            <a:r>
              <a:rPr lang="zh-CN" altLang="en-US" sz="1600" i="0" dirty="0" smtClean="0"/>
              <a:t>活产是最重要的以病人为中心的干预效果但是没有报道它的研究。尽管持续妊娠可能被当作一个活产的替代指标使用，这是本荟萃分析的局限性。</a:t>
            </a:r>
            <a:endParaRPr lang="it-IT" sz="1600" i="0" dirty="0" smtClean="0"/>
          </a:p>
          <a:p>
            <a:pPr marL="285750" indent="-285750" algn="just">
              <a:spcAft>
                <a:spcPts val="600"/>
              </a:spcAft>
              <a:buFont typeface="Arial" pitchFamily="34" charset="0"/>
              <a:buChar char="•"/>
              <a:defRPr/>
            </a:pPr>
            <a:r>
              <a:rPr lang="zh-CN" altLang="en-US" sz="1600" i="0" dirty="0" smtClean="0"/>
              <a:t>纳入研究的</a:t>
            </a:r>
            <a:r>
              <a:rPr lang="en-US" altLang="zh-CN" sz="1600" i="0" dirty="0" smtClean="0"/>
              <a:t>4/8</a:t>
            </a:r>
            <a:r>
              <a:rPr lang="zh-CN" altLang="en-US" sz="1600" i="0" dirty="0" smtClean="0"/>
              <a:t>被认为有较高偏差的风险，至少在一个主要方面，因此稍微降低证据的质量。</a:t>
            </a:r>
            <a:endParaRPr lang="en-US" altLang="zh-CN" sz="1600" i="0" dirty="0" smtClean="0"/>
          </a:p>
          <a:p>
            <a:pPr marL="285750" indent="-285750" algn="just">
              <a:spcAft>
                <a:spcPts val="600"/>
              </a:spcAft>
              <a:buFont typeface="Arial" pitchFamily="34" charset="0"/>
              <a:buChar char="•"/>
              <a:defRPr/>
            </a:pPr>
            <a:r>
              <a:rPr lang="zh-CN" altLang="en-US" sz="1600" i="0" dirty="0" smtClean="0"/>
              <a:t>最后，在干预和控制小组不同剂量的使用，以及</a:t>
            </a:r>
            <a:r>
              <a:rPr lang="en-US" altLang="zh-CN" sz="1600" i="0" dirty="0" smtClean="0"/>
              <a:t>LPS</a:t>
            </a:r>
            <a:r>
              <a:rPr lang="zh-CN" altLang="en-US" sz="1600" i="0" dirty="0" smtClean="0"/>
              <a:t>不同的持续时间已经在分析中被引入一些异质性</a:t>
            </a:r>
            <a:endParaRPr lang="it-IT" sz="1600" i="0" dirty="0"/>
          </a:p>
          <a:p>
            <a:pPr marL="285750" indent="-285750" algn="just">
              <a:buFont typeface="Arial" pitchFamily="34" charset="0"/>
              <a:buChar char="•"/>
              <a:defRPr/>
            </a:pPr>
            <a:endParaRPr lang="it-IT" sz="1900" i="0" dirty="0"/>
          </a:p>
        </p:txBody>
      </p:sp>
      <p:sp>
        <p:nvSpPr>
          <p:cNvPr id="8"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Tree>
    <p:extLst>
      <p:ext uri="{BB962C8B-B14F-4D97-AF65-F5344CB8AC3E}">
        <p14:creationId xmlns:p14="http://schemas.microsoft.com/office/powerpoint/2010/main" val="198137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Box 1"/>
          <p:cNvSpPr txBox="1">
            <a:spLocks noChangeArrowheads="1"/>
          </p:cNvSpPr>
          <p:nvPr/>
        </p:nvSpPr>
        <p:spPr bwMode="auto">
          <a:xfrm>
            <a:off x="1387297" y="1556792"/>
            <a:ext cx="63694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000" b="1" i="0" dirty="0" smtClean="0">
                <a:solidFill>
                  <a:srgbClr val="000000"/>
                </a:solidFill>
              </a:rPr>
              <a:t>讨论点</a:t>
            </a:r>
            <a:endParaRPr lang="en-GB" altLang="it-IT" sz="2000" b="1" i="0" dirty="0">
              <a:solidFill>
                <a:srgbClr val="000000"/>
              </a:solidFill>
            </a:endParaRPr>
          </a:p>
        </p:txBody>
      </p:sp>
      <p:sp>
        <p:nvSpPr>
          <p:cNvPr id="8" name="Segnaposto contenuto 2"/>
          <p:cNvSpPr txBox="1">
            <a:spLocks/>
          </p:cNvSpPr>
          <p:nvPr/>
        </p:nvSpPr>
        <p:spPr bwMode="auto">
          <a:xfrm>
            <a:off x="1357290" y="2276872"/>
            <a:ext cx="6481399" cy="3816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1800" i="0" dirty="0" smtClean="0"/>
              <a:t>在经历辅助生殖技术的女性中，应用阴道孕酮是否仍然保持作为黄体期支持最常见的方案？</a:t>
            </a:r>
            <a:endParaRPr lang="en-US" sz="1800" i="0" dirty="0" smtClean="0"/>
          </a:p>
          <a:p>
            <a:r>
              <a:rPr lang="zh-CN" altLang="en-US" sz="1800" i="0" dirty="0" smtClean="0"/>
              <a:t>对黄体期支持，孕酮和地屈孕酮的最理想方案是什么？</a:t>
            </a:r>
            <a:endParaRPr lang="en-US" sz="1800" i="0" dirty="0" smtClean="0"/>
          </a:p>
          <a:p>
            <a:r>
              <a:rPr lang="zh-CN" altLang="en-US" sz="1800" i="0" dirty="0" smtClean="0"/>
              <a:t>在经历辅助生殖的女性中，使用口服地屈孕酮作为黄体期支持的孕酮的替代品是否有可获得的证据？</a:t>
            </a:r>
            <a:endParaRPr lang="en-US" sz="1800" i="0" dirty="0"/>
          </a:p>
          <a:p>
            <a:endParaRPr lang="en-US" sz="2400" dirty="0"/>
          </a:p>
          <a:p>
            <a:endParaRPr lang="en-US" sz="2400" dirty="0"/>
          </a:p>
          <a:p>
            <a:pPr eaLnBrk="1" hangingPunct="1">
              <a:spcBef>
                <a:spcPct val="0"/>
              </a:spcBef>
              <a:spcAft>
                <a:spcPts val="1200"/>
              </a:spcAft>
            </a:pPr>
            <a:endParaRPr lang="en-US" altLang="it-IT" sz="2300" i="0" dirty="0" smtClean="0"/>
          </a:p>
          <a:p>
            <a:pPr eaLnBrk="1" hangingPunct="1">
              <a:spcBef>
                <a:spcPct val="0"/>
              </a:spcBef>
              <a:spcAft>
                <a:spcPts val="1200"/>
              </a:spcAft>
            </a:pPr>
            <a:endParaRPr lang="en-US" altLang="it-IT" sz="2300" i="0" dirty="0"/>
          </a:p>
        </p:txBody>
      </p:sp>
      <p:sp>
        <p:nvSpPr>
          <p:cNvPr id="9"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Tree>
    <p:extLst>
      <p:ext uri="{BB962C8B-B14F-4D97-AF65-F5344CB8AC3E}">
        <p14:creationId xmlns:p14="http://schemas.microsoft.com/office/powerpoint/2010/main" val="1311960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507" name="Rettangolo 1"/>
          <p:cNvSpPr>
            <a:spLocks noChangeArrowheads="1"/>
          </p:cNvSpPr>
          <p:nvPr/>
        </p:nvSpPr>
        <p:spPr bwMode="auto">
          <a:xfrm>
            <a:off x="68263" y="922339"/>
            <a:ext cx="228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a:solidFill>
                <a:srgbClr val="000000"/>
              </a:solidFill>
            </a:endParaRPr>
          </a:p>
        </p:txBody>
      </p:sp>
      <p:sp>
        <p:nvSpPr>
          <p:cNvPr id="21508" name="Titolo 1"/>
          <p:cNvSpPr txBox="1">
            <a:spLocks/>
          </p:cNvSpPr>
          <p:nvPr/>
        </p:nvSpPr>
        <p:spPr bwMode="auto">
          <a:xfrm>
            <a:off x="316960" y="2575290"/>
            <a:ext cx="88566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a:solidFill>
                <a:schemeClr val="tx2"/>
              </a:solidFill>
            </a:endParaRPr>
          </a:p>
        </p:txBody>
      </p:sp>
      <p:sp>
        <p:nvSpPr>
          <p:cNvPr id="21509" name="TextBox 1"/>
          <p:cNvSpPr txBox="1">
            <a:spLocks noChangeArrowheads="1"/>
          </p:cNvSpPr>
          <p:nvPr/>
        </p:nvSpPr>
        <p:spPr bwMode="auto">
          <a:xfrm>
            <a:off x="206200" y="1513855"/>
            <a:ext cx="864235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600" b="1" i="0" dirty="0" smtClean="0"/>
              <a:t>前言</a:t>
            </a:r>
            <a:endParaRPr lang="en-GB" altLang="it-IT" sz="2600" b="1" i="0" dirty="0"/>
          </a:p>
        </p:txBody>
      </p:sp>
      <p:sp>
        <p:nvSpPr>
          <p:cNvPr id="12" name="Segnaposto contenuto 2"/>
          <p:cNvSpPr txBox="1">
            <a:spLocks/>
          </p:cNvSpPr>
          <p:nvPr/>
        </p:nvSpPr>
        <p:spPr bwMode="auto">
          <a:xfrm>
            <a:off x="1428728" y="2132856"/>
            <a:ext cx="6643734" cy="4536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51994" eaLnBrk="1" hangingPunct="1">
              <a:lnSpc>
                <a:spcPct val="120000"/>
              </a:lnSpc>
              <a:spcBef>
                <a:spcPct val="0"/>
              </a:spcBef>
              <a:spcAft>
                <a:spcPts val="900"/>
              </a:spcAft>
              <a:defRPr/>
            </a:pPr>
            <a:r>
              <a:rPr lang="zh-CN" altLang="en-US" sz="1600" i="0" dirty="0" smtClean="0"/>
              <a:t>尽管辅助生殖技术（</a:t>
            </a:r>
            <a:r>
              <a:rPr lang="en-US" altLang="zh-CN" sz="1600" i="0" dirty="0" smtClean="0"/>
              <a:t>assisted reproductive techniques </a:t>
            </a:r>
            <a:r>
              <a:rPr lang="zh-CN" altLang="en-US" sz="1600" i="0" dirty="0" smtClean="0"/>
              <a:t>，</a:t>
            </a:r>
            <a:r>
              <a:rPr lang="en-US" altLang="zh-CN" sz="1600" i="0" dirty="0" smtClean="0"/>
              <a:t>ART)</a:t>
            </a:r>
            <a:r>
              <a:rPr lang="zh-CN" altLang="en-US" sz="1600" i="0" dirty="0" smtClean="0"/>
              <a:t> 通过卵母细胞刺激后，多个黄体形成。但是卵母细胞的刺激促进了的黄体溶解过早成熟和黄体期低孕酮水平是被认可的。</a:t>
            </a:r>
            <a:endParaRPr lang="en-US" sz="1600" i="0" dirty="0"/>
          </a:p>
          <a:p>
            <a:pPr marL="251994" eaLnBrk="1" hangingPunct="1">
              <a:lnSpc>
                <a:spcPct val="120000"/>
              </a:lnSpc>
              <a:spcBef>
                <a:spcPct val="0"/>
              </a:spcBef>
              <a:spcAft>
                <a:spcPts val="900"/>
              </a:spcAft>
              <a:defRPr/>
            </a:pPr>
            <a:r>
              <a:rPr lang="zh-CN" altLang="en-US" sz="1600" i="0" dirty="0" smtClean="0"/>
              <a:t>在这些女性中，孕酮似乎是黄体期支持（</a:t>
            </a:r>
            <a:r>
              <a:rPr lang="en-US" altLang="zh-CN" sz="1600" i="0" dirty="0" smtClean="0"/>
              <a:t>luteal-phase support </a:t>
            </a:r>
            <a:r>
              <a:rPr lang="zh-CN" altLang="en-US" sz="1600" i="0" dirty="0" smtClean="0"/>
              <a:t>，</a:t>
            </a:r>
            <a:r>
              <a:rPr lang="en-US" altLang="zh-CN" sz="1600" i="0" dirty="0" smtClean="0"/>
              <a:t>LPS</a:t>
            </a:r>
            <a:r>
              <a:rPr lang="zh-CN" altLang="en-US" sz="1600" i="0" dirty="0" smtClean="0"/>
              <a:t>）的最佳选择，并且可以口服、阴道或者直肠给药，并且每种给药途径有相似的功效。</a:t>
            </a:r>
            <a:endParaRPr lang="en-US" sz="1600" i="0" dirty="0"/>
          </a:p>
          <a:p>
            <a:pPr marL="251994" eaLnBrk="1" hangingPunct="1">
              <a:lnSpc>
                <a:spcPct val="120000"/>
              </a:lnSpc>
              <a:spcBef>
                <a:spcPct val="0"/>
              </a:spcBef>
              <a:spcAft>
                <a:spcPts val="900"/>
              </a:spcAft>
              <a:defRPr/>
            </a:pPr>
            <a:r>
              <a:rPr lang="zh-CN" altLang="en-US" sz="1600" i="0" dirty="0" smtClean="0"/>
              <a:t>口服孕酮更容易使用，具有较小的副作用和对比其他给药途径更便宜。它是受到大量的首过代谢导致它的生物利用度</a:t>
            </a:r>
            <a:r>
              <a:rPr lang="en-US" altLang="zh-CN" sz="1600" i="0" dirty="0" smtClean="0"/>
              <a:t>&lt;10%</a:t>
            </a:r>
            <a:endParaRPr lang="en-US" altLang="en-US" sz="1600" i="0" dirty="0"/>
          </a:p>
          <a:p>
            <a:pPr marL="251994" eaLnBrk="1" hangingPunct="1">
              <a:lnSpc>
                <a:spcPct val="120000"/>
              </a:lnSpc>
              <a:spcBef>
                <a:spcPct val="0"/>
              </a:spcBef>
              <a:spcAft>
                <a:spcPts val="900"/>
              </a:spcAft>
              <a:defRPr/>
            </a:pPr>
            <a:r>
              <a:rPr lang="zh-CN" altLang="en-US" sz="1600" i="0" dirty="0" smtClean="0"/>
              <a:t>地屈孕酮是一种人工合成的孕激素，它增强了口服生物利用度来克服这一问题</a:t>
            </a:r>
            <a:r>
              <a:rPr lang="zh-CN" altLang="en-US" sz="1200" i="0" dirty="0" smtClean="0"/>
              <a:t>。</a:t>
            </a:r>
            <a:endParaRPr lang="en-US" altLang="en-US" sz="1200" i="0" dirty="0"/>
          </a:p>
          <a:p>
            <a:pPr marL="251994" eaLnBrk="1" hangingPunct="1">
              <a:lnSpc>
                <a:spcPct val="120000"/>
              </a:lnSpc>
              <a:spcBef>
                <a:spcPct val="0"/>
              </a:spcBef>
              <a:spcAft>
                <a:spcPts val="900"/>
              </a:spcAft>
              <a:defRPr/>
            </a:pPr>
            <a:endParaRPr lang="en-US" sz="1600" i="0" dirty="0"/>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ectangle 19"/>
          <p:cNvSpPr>
            <a:spLocks noChangeArrowheads="1"/>
          </p:cNvSpPr>
          <p:nvPr/>
        </p:nvSpPr>
        <p:spPr bwMode="auto">
          <a:xfrm>
            <a:off x="667054" y="3571876"/>
            <a:ext cx="7776864" cy="1152495"/>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150000"/>
              </a:lnSpc>
              <a:spcBef>
                <a:spcPct val="0"/>
              </a:spcBef>
              <a:buNone/>
            </a:pPr>
            <a:r>
              <a:rPr lang="zh-CN" altLang="en-US" sz="1600" b="1" i="0" dirty="0" smtClean="0"/>
              <a:t>这个系统回顾和荟萃分析的目的是从随机对照试验中识别、评价和总结证据，从在经历辅助生殖技术的女性中，检验相对于孕酮，口服地屈孕酮对</a:t>
            </a:r>
            <a:r>
              <a:rPr lang="en-US" altLang="zh-CN" sz="1600" b="1" i="0" dirty="0" smtClean="0"/>
              <a:t>LPS</a:t>
            </a:r>
            <a:r>
              <a:rPr lang="zh-CN" altLang="en-US" sz="1600" b="1" i="0" dirty="0" smtClean="0"/>
              <a:t>的有效性、安全性和耐受性</a:t>
            </a:r>
            <a:endParaRPr lang="en-US" altLang="it-IT" sz="1600" b="1" i="0" dirty="0"/>
          </a:p>
        </p:txBody>
      </p:sp>
      <p:sp>
        <p:nvSpPr>
          <p:cNvPr id="23557" name="Rectangle 8"/>
          <p:cNvSpPr>
            <a:spLocks noChangeArrowheads="1"/>
          </p:cNvSpPr>
          <p:nvPr/>
        </p:nvSpPr>
        <p:spPr bwMode="auto">
          <a:xfrm>
            <a:off x="1785918" y="1916832"/>
            <a:ext cx="54726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zh-CN" altLang="en-US" sz="2800" b="1" i="0" dirty="0" smtClean="0">
                <a:solidFill>
                  <a:srgbClr val="000000"/>
                </a:solidFill>
              </a:rPr>
              <a:t>研究目的</a:t>
            </a:r>
            <a:endParaRPr lang="en-GB" altLang="it-IT" sz="2800" b="1" i="0" dirty="0">
              <a:solidFill>
                <a:srgbClr val="000000"/>
              </a:solidFill>
            </a:endParaRPr>
          </a:p>
        </p:txBody>
      </p:sp>
      <p:sp>
        <p:nvSpPr>
          <p:cNvPr id="8"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ectangle 19"/>
          <p:cNvSpPr>
            <a:spLocks noChangeArrowheads="1"/>
          </p:cNvSpPr>
          <p:nvPr/>
        </p:nvSpPr>
        <p:spPr bwMode="auto">
          <a:xfrm>
            <a:off x="928662" y="2000240"/>
            <a:ext cx="7643866" cy="954107"/>
          </a:xfrm>
          <a:prstGeom prst="rect">
            <a:avLst/>
          </a:prstGeom>
          <a:solidFill>
            <a:srgbClr val="F0F3FB"/>
          </a:solidFill>
          <a:ln w="19050">
            <a:solidFill>
              <a:srgbClr val="445895"/>
            </a:solidFill>
            <a:miter lim="800000"/>
            <a:headEnd/>
            <a:tailEnd/>
          </a:ln>
        </p:spPr>
        <p:txBody>
          <a:bodyPr wrap="square" anchor="ctr">
            <a:spAutoFit/>
          </a:bodyPr>
          <a:lstStyle/>
          <a:p>
            <a:r>
              <a:rPr lang="zh-CN" altLang="en-US" sz="1400" i="0" dirty="0" smtClean="0">
                <a:latin typeface="+mn-lt"/>
              </a:rPr>
              <a:t>起初，作者搜索以下的电子数据库相关的随机对照试验：</a:t>
            </a:r>
            <a:r>
              <a:rPr lang="en-US" altLang="zh-CN" sz="1400" i="0" dirty="0" smtClean="0"/>
              <a:t>Cochrane CENTRAL,  PubMed, Scopus, Web of Science, Clinicaltrials.gov, ISRCTN Registry </a:t>
            </a:r>
            <a:r>
              <a:rPr lang="zh-CN" altLang="en-US" sz="1400" i="0" dirty="0" smtClean="0"/>
              <a:t>和</a:t>
            </a:r>
            <a:r>
              <a:rPr lang="en-US" altLang="zh-CN" sz="1400" i="0" dirty="0" smtClean="0"/>
              <a:t>WHO ICTRP</a:t>
            </a:r>
            <a:r>
              <a:rPr lang="zh-CN" altLang="en-US" sz="1400" i="0" dirty="0" smtClean="0"/>
              <a:t>。此外他们手工检索引用列表中包括的研究和相关的回顾。</a:t>
            </a:r>
            <a:endParaRPr lang="en-US" altLang="zh-CN" sz="1400" i="0" dirty="0" smtClean="0"/>
          </a:p>
          <a:p>
            <a:pPr marL="342900" indent="-342900" algn="ctr"/>
            <a:r>
              <a:rPr lang="en-US" sz="1400" i="0" dirty="0" smtClean="0">
                <a:latin typeface="+mn-lt"/>
              </a:rPr>
              <a:t> </a:t>
            </a:r>
            <a:endParaRPr lang="en-US" sz="1400" i="0" dirty="0">
              <a:latin typeface="+mn-lt"/>
            </a:endParaRPr>
          </a:p>
        </p:txBody>
      </p:sp>
      <p:sp>
        <p:nvSpPr>
          <p:cNvPr id="19" name="Rectangle 7"/>
          <p:cNvSpPr>
            <a:spLocks noChangeArrowheads="1"/>
          </p:cNvSpPr>
          <p:nvPr/>
        </p:nvSpPr>
        <p:spPr bwMode="auto">
          <a:xfrm>
            <a:off x="183350" y="4146235"/>
            <a:ext cx="4244634" cy="1384995"/>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0"/>
              </a:spcAft>
              <a:defRPr/>
            </a:pPr>
            <a:r>
              <a:rPr lang="zh-CN" altLang="en-US" sz="1400" b="1" i="0" u="sng" dirty="0" smtClean="0">
                <a:latin typeface="+mn-lt"/>
              </a:rPr>
              <a:t>纳入标准</a:t>
            </a:r>
            <a:endParaRPr lang="en-US" sz="1400" b="1" i="0" u="sng" dirty="0" smtClean="0">
              <a:latin typeface="+mn-lt"/>
            </a:endParaRPr>
          </a:p>
          <a:p>
            <a:pPr marL="342900" indent="-342900" fontAlgn="auto">
              <a:spcBef>
                <a:spcPts val="0"/>
              </a:spcBef>
              <a:spcAft>
                <a:spcPts val="0"/>
              </a:spcAft>
              <a:buFont typeface="Arial"/>
              <a:buChar char="•"/>
              <a:defRPr/>
            </a:pPr>
            <a:r>
              <a:rPr lang="zh-CN" altLang="en-US" sz="1400" i="0" dirty="0" smtClean="0">
                <a:latin typeface="+mn-lt"/>
              </a:rPr>
              <a:t>在经历</a:t>
            </a:r>
            <a:r>
              <a:rPr lang="en-US" altLang="zh-CN" sz="1400" i="0" dirty="0" smtClean="0">
                <a:latin typeface="+mn-lt"/>
              </a:rPr>
              <a:t>ART</a:t>
            </a:r>
            <a:r>
              <a:rPr lang="zh-CN" altLang="en-US" sz="1400" i="0" dirty="0" smtClean="0">
                <a:latin typeface="+mn-lt"/>
              </a:rPr>
              <a:t>的女性中（在</a:t>
            </a:r>
            <a:r>
              <a:rPr lang="en-US" altLang="zh-CN" sz="1400" i="0" dirty="0" smtClean="0">
                <a:latin typeface="+mn-lt"/>
              </a:rPr>
              <a:t>IVF/ICSI</a:t>
            </a:r>
            <a:r>
              <a:rPr lang="zh-CN" altLang="en-US" sz="1400" i="0" dirty="0" smtClean="0">
                <a:latin typeface="+mn-lt"/>
              </a:rPr>
              <a:t>后的新鲜的或者冷冻的胚胎移植），将口服地屈孕酮与任何给药途径的黄体酮（口服、肌内、阴道胶囊或阴道凝胶）对</a:t>
            </a:r>
            <a:r>
              <a:rPr lang="en-US" altLang="zh-CN" sz="1400" i="0" dirty="0" smtClean="0">
                <a:latin typeface="+mn-lt"/>
              </a:rPr>
              <a:t>LPS</a:t>
            </a:r>
            <a:r>
              <a:rPr lang="zh-CN" altLang="en-US" sz="1400" i="0" dirty="0" smtClean="0">
                <a:latin typeface="+mn-lt"/>
              </a:rPr>
              <a:t>的作用进行比较的真正的随机对照试验</a:t>
            </a:r>
            <a:endParaRPr lang="en-US" sz="1400" i="0" dirty="0" smtClean="0">
              <a:latin typeface="+mn-lt"/>
            </a:endParaRPr>
          </a:p>
        </p:txBody>
      </p:sp>
      <p:sp>
        <p:nvSpPr>
          <p:cNvPr id="20" name="Rectangle 8"/>
          <p:cNvSpPr>
            <a:spLocks noChangeArrowheads="1"/>
          </p:cNvSpPr>
          <p:nvPr/>
        </p:nvSpPr>
        <p:spPr bwMode="auto">
          <a:xfrm>
            <a:off x="4643438" y="4155661"/>
            <a:ext cx="4214842" cy="1477328"/>
          </a:xfrm>
          <a:prstGeom prst="rect">
            <a:avLst/>
          </a:prstGeom>
          <a:solidFill>
            <a:srgbClr val="F0F3FB"/>
          </a:solidFill>
          <a:ln w="28575">
            <a:solidFill>
              <a:srgbClr val="445895"/>
            </a:solidFill>
            <a:miter lim="800000"/>
            <a:headEnd/>
            <a:tailEnd/>
          </a:ln>
        </p:spPr>
        <p:txBody>
          <a:bodyPr wrap="square" anchor="ctr">
            <a:spAutoFit/>
          </a:bodyPr>
          <a:lstStyle/>
          <a:p>
            <a:pPr marL="342900" indent="-342900" eaLnBrk="0" fontAlgn="auto" hangingPunct="0">
              <a:spcBef>
                <a:spcPts val="0"/>
              </a:spcBef>
              <a:spcAft>
                <a:spcPts val="0"/>
              </a:spcAft>
              <a:defRPr/>
            </a:pPr>
            <a:r>
              <a:rPr lang="zh-CN" altLang="en-US" b="1" i="0" u="sng" dirty="0" smtClean="0">
                <a:latin typeface="+mn-lt"/>
              </a:rPr>
              <a:t>排除标准</a:t>
            </a:r>
            <a:endParaRPr lang="en-US" b="1" i="0" u="sng" dirty="0" smtClean="0">
              <a:latin typeface="+mn-lt"/>
            </a:endParaRPr>
          </a:p>
          <a:p>
            <a:pPr marL="342900" indent="-342900" fontAlgn="auto">
              <a:spcBef>
                <a:spcPts val="0"/>
              </a:spcBef>
              <a:spcAft>
                <a:spcPts val="0"/>
              </a:spcAft>
              <a:buFont typeface="Arial"/>
              <a:buChar char="•"/>
              <a:defRPr/>
            </a:pPr>
            <a:r>
              <a:rPr lang="zh-CN" altLang="en-US" i="0" dirty="0" smtClean="0"/>
              <a:t>准或 伪随机对照试验被排除，因为是评价地屈孕酮对宫内受精的研究（</a:t>
            </a:r>
            <a:r>
              <a:rPr lang="en-US" altLang="zh-CN" i="0" dirty="0" smtClean="0"/>
              <a:t>IUI</a:t>
            </a:r>
            <a:r>
              <a:rPr lang="zh-CN" altLang="en-US" i="0" dirty="0" smtClean="0"/>
              <a:t>）</a:t>
            </a:r>
            <a:endParaRPr lang="en-US" i="0" dirty="0"/>
          </a:p>
          <a:p>
            <a:pPr fontAlgn="auto">
              <a:spcBef>
                <a:spcPts val="0"/>
              </a:spcBef>
              <a:spcAft>
                <a:spcPts val="0"/>
              </a:spcAft>
              <a:defRPr/>
            </a:pPr>
            <a:endParaRPr lang="it-IT" i="0" dirty="0" smtClean="0">
              <a:latin typeface="+mn-lt"/>
            </a:endParaRPr>
          </a:p>
        </p:txBody>
      </p:sp>
      <p:sp>
        <p:nvSpPr>
          <p:cNvPr id="9" name="TextBox 1"/>
          <p:cNvSpPr txBox="1">
            <a:spLocks noChangeArrowheads="1"/>
          </p:cNvSpPr>
          <p:nvPr/>
        </p:nvSpPr>
        <p:spPr bwMode="auto">
          <a:xfrm>
            <a:off x="1331640" y="1412776"/>
            <a:ext cx="64801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GB" sz="2000" b="1" i="0" dirty="0" smtClean="0">
                <a:latin typeface="Arial" charset="0"/>
              </a:rPr>
              <a:t>   </a:t>
            </a:r>
            <a:r>
              <a:rPr lang="zh-CN" altLang="en-US" sz="2000" b="1" i="0" dirty="0" smtClean="0">
                <a:latin typeface="Arial" charset="0"/>
              </a:rPr>
              <a:t>方    法</a:t>
            </a:r>
            <a:endParaRPr lang="en-GB" sz="2000" b="1" i="0" dirty="0">
              <a:latin typeface="Arial" charset="0"/>
            </a:endParaRP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Tree>
    <p:extLst>
      <p:ext uri="{BB962C8B-B14F-4D97-AF65-F5344CB8AC3E}">
        <p14:creationId xmlns:p14="http://schemas.microsoft.com/office/powerpoint/2010/main" val="21262794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ectangle 19"/>
          <p:cNvSpPr>
            <a:spLocks noChangeArrowheads="1"/>
          </p:cNvSpPr>
          <p:nvPr/>
        </p:nvSpPr>
        <p:spPr bwMode="auto">
          <a:xfrm>
            <a:off x="273587" y="4940399"/>
            <a:ext cx="8727569" cy="830997"/>
          </a:xfrm>
          <a:prstGeom prst="rect">
            <a:avLst/>
          </a:prstGeom>
          <a:solidFill>
            <a:srgbClr val="F0F3FB"/>
          </a:solidFill>
          <a:ln w="19050">
            <a:solidFill>
              <a:srgbClr val="445895"/>
            </a:solidFill>
            <a:miter lim="800000"/>
            <a:headEnd/>
            <a:tailEnd/>
          </a:ln>
        </p:spPr>
        <p:txBody>
          <a:bodyPr wrap="square" anchor="ctr">
            <a:spAutoFit/>
          </a:bodyPr>
          <a:lstStyle/>
          <a:p>
            <a:pPr marL="342900" indent="-342900" algn="ctr"/>
            <a:r>
              <a:rPr lang="zh-CN" altLang="en-US" sz="1600" b="1" i="0" dirty="0" smtClean="0">
                <a:latin typeface="+mn-lt"/>
              </a:rPr>
              <a:t>身体整体质量的证据</a:t>
            </a:r>
            <a:endParaRPr lang="en-US" sz="1600" b="1" i="0" dirty="0">
              <a:latin typeface="+mn-lt"/>
            </a:endParaRPr>
          </a:p>
          <a:p>
            <a:pPr algn="just">
              <a:tabLst>
                <a:tab pos="0" algn="l"/>
                <a:tab pos="82550" algn="l"/>
              </a:tabLst>
            </a:pPr>
            <a:r>
              <a:rPr lang="zh-CN" altLang="en-US" sz="1600" i="0" dirty="0" smtClean="0">
                <a:latin typeface="+mn-lt"/>
              </a:rPr>
              <a:t>一个表格来总结这些回顾的发现。主要结局的证据质量通过使用</a:t>
            </a:r>
            <a:r>
              <a:rPr lang="en-US" altLang="zh-CN" sz="1600" i="0" dirty="0" smtClean="0">
                <a:latin typeface="+mn-lt"/>
              </a:rPr>
              <a:t>GRADE</a:t>
            </a:r>
            <a:r>
              <a:rPr lang="zh-CN" altLang="en-US" sz="1600" i="0" dirty="0" smtClean="0">
                <a:latin typeface="+mn-lt"/>
              </a:rPr>
              <a:t>工作小组的推荐来进行评价：证据的质量（和它的解释）判断如下：高，中等，低或者非常低。</a:t>
            </a:r>
            <a:endParaRPr lang="en-US" sz="1600" i="0" dirty="0">
              <a:latin typeface="+mn-lt"/>
            </a:endParaRPr>
          </a:p>
        </p:txBody>
      </p:sp>
      <p:sp>
        <p:nvSpPr>
          <p:cNvPr id="19" name="Rectangle 7"/>
          <p:cNvSpPr>
            <a:spLocks noChangeArrowheads="1"/>
          </p:cNvSpPr>
          <p:nvPr/>
        </p:nvSpPr>
        <p:spPr bwMode="auto">
          <a:xfrm>
            <a:off x="292596" y="2599456"/>
            <a:ext cx="8637122" cy="1384995"/>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0"/>
              </a:spcAft>
              <a:defRPr/>
            </a:pPr>
            <a:r>
              <a:rPr lang="zh-CN" altLang="en-US" sz="1400" b="1" i="0" u="sng" dirty="0" smtClean="0">
                <a:latin typeface="+mn-lt"/>
              </a:rPr>
              <a:t>结果</a:t>
            </a:r>
            <a:endParaRPr lang="en-US" sz="1400" b="1" i="0" u="sng" dirty="0" smtClean="0">
              <a:latin typeface="+mn-lt"/>
            </a:endParaRPr>
          </a:p>
          <a:p>
            <a:pPr marL="342900" indent="-342900" fontAlgn="auto">
              <a:spcBef>
                <a:spcPts val="0"/>
              </a:spcBef>
              <a:spcAft>
                <a:spcPts val="0"/>
              </a:spcAft>
              <a:buFont typeface="Arial"/>
              <a:buChar char="•"/>
              <a:defRPr/>
            </a:pPr>
            <a:r>
              <a:rPr lang="zh-CN" altLang="en-US" sz="1400" i="0" dirty="0" smtClean="0">
                <a:latin typeface="+mn-lt"/>
              </a:rPr>
              <a:t>有效性的主要结局：婴儿安全出生</a:t>
            </a:r>
            <a:endParaRPr lang="en-US" sz="1400" i="0" dirty="0" smtClean="0">
              <a:latin typeface="+mn-lt"/>
            </a:endParaRPr>
          </a:p>
          <a:p>
            <a:pPr marL="342900" indent="-342900" fontAlgn="auto">
              <a:spcBef>
                <a:spcPts val="0"/>
              </a:spcBef>
              <a:spcAft>
                <a:spcPts val="0"/>
              </a:spcAft>
              <a:buFont typeface="Arial"/>
              <a:buChar char="•"/>
              <a:defRPr/>
            </a:pPr>
            <a:r>
              <a:rPr lang="zh-CN" altLang="en-US" sz="1400" i="0" dirty="0" smtClean="0">
                <a:latin typeface="+mn-lt"/>
              </a:rPr>
              <a:t>副作用的主要结局：治疗的不满意度</a:t>
            </a:r>
            <a:endParaRPr lang="en-US" sz="1400" i="0" dirty="0" smtClean="0">
              <a:latin typeface="+mn-lt"/>
            </a:endParaRPr>
          </a:p>
          <a:p>
            <a:pPr marL="342900" indent="-342900" fontAlgn="auto">
              <a:spcBef>
                <a:spcPts val="0"/>
              </a:spcBef>
              <a:spcAft>
                <a:spcPts val="0"/>
              </a:spcAft>
              <a:buFont typeface="Arial"/>
              <a:buChar char="•"/>
              <a:defRPr/>
            </a:pPr>
            <a:r>
              <a:rPr lang="zh-CN" altLang="en-US" sz="1400" i="0" dirty="0" smtClean="0">
                <a:latin typeface="+mn-lt"/>
              </a:rPr>
              <a:t>第二个结局：持续妊娠</a:t>
            </a:r>
            <a:endParaRPr lang="en-US" sz="1400" i="0" dirty="0" smtClean="0">
              <a:latin typeface="+mn-lt"/>
            </a:endParaRPr>
          </a:p>
          <a:p>
            <a:pPr marL="342900" indent="-342900" fontAlgn="auto">
              <a:spcBef>
                <a:spcPts val="0"/>
              </a:spcBef>
              <a:spcAft>
                <a:spcPts val="0"/>
              </a:spcAft>
              <a:buFont typeface="Arial"/>
              <a:buChar char="•"/>
              <a:defRPr/>
            </a:pPr>
            <a:r>
              <a:rPr lang="zh-CN" altLang="en-US" sz="1400" i="0" dirty="0" smtClean="0">
                <a:latin typeface="+mn-lt"/>
              </a:rPr>
              <a:t>其他结果：临床妊娠，每一个临床妊娠的流产（在双胎或者三胎妊娠中单个胎儿的死亡不算流产）或者任何被报道的副作用</a:t>
            </a:r>
            <a:endParaRPr lang="en-US" sz="1400" i="0" dirty="0">
              <a:latin typeface="+mn-lt"/>
            </a:endParaRPr>
          </a:p>
        </p:txBody>
      </p:sp>
      <p:sp>
        <p:nvSpPr>
          <p:cNvPr id="9" name="TextBox 1"/>
          <p:cNvSpPr txBox="1">
            <a:spLocks noChangeArrowheads="1"/>
          </p:cNvSpPr>
          <p:nvPr/>
        </p:nvSpPr>
        <p:spPr bwMode="auto">
          <a:xfrm>
            <a:off x="1377973" y="1681451"/>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zh-CN" altLang="en-US" sz="2400" b="1" i="0" dirty="0" smtClean="0">
                <a:latin typeface="Arial" charset="0"/>
              </a:rPr>
              <a:t>方 法</a:t>
            </a:r>
            <a:endParaRPr lang="en-GB" sz="2400" b="1" i="0" dirty="0">
              <a:latin typeface="Arial" charset="0"/>
            </a:endParaRP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Tree>
    <p:extLst>
      <p:ext uri="{BB962C8B-B14F-4D97-AF65-F5344CB8AC3E}">
        <p14:creationId xmlns:p14="http://schemas.microsoft.com/office/powerpoint/2010/main" val="824561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2" name="Group 2"/>
          <p:cNvGrpSpPr>
            <a:grpSpLocks/>
          </p:cNvGrpSpPr>
          <p:nvPr/>
        </p:nvGrpSpPr>
        <p:grpSpPr bwMode="auto">
          <a:xfrm>
            <a:off x="0" y="-15875"/>
            <a:ext cx="9144000" cy="923925"/>
            <a:chOff x="0" y="3755"/>
            <a:chExt cx="5760" cy="582"/>
          </a:xfrm>
        </p:grpSpPr>
        <p:pic>
          <p:nvPicPr>
            <p:cNvPr id="46095"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96"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6084" name="TextBox 1"/>
          <p:cNvSpPr txBox="1">
            <a:spLocks noChangeArrowheads="1"/>
          </p:cNvSpPr>
          <p:nvPr/>
        </p:nvSpPr>
        <p:spPr bwMode="auto">
          <a:xfrm>
            <a:off x="1044575" y="1412776"/>
            <a:ext cx="64801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zh-CN" altLang="en-US" b="1" i="0" dirty="0" smtClean="0">
                <a:latin typeface="Arial" charset="0"/>
              </a:rPr>
              <a:t>结  果</a:t>
            </a:r>
            <a:endParaRPr lang="en-GB" b="1" i="0" dirty="0">
              <a:latin typeface="Arial" charset="0"/>
            </a:endParaRPr>
          </a:p>
        </p:txBody>
      </p:sp>
      <p:sp>
        <p:nvSpPr>
          <p:cNvPr id="31" name="Rectangle 19"/>
          <p:cNvSpPr>
            <a:spLocks noChangeArrowheads="1"/>
          </p:cNvSpPr>
          <p:nvPr/>
        </p:nvSpPr>
        <p:spPr bwMode="auto">
          <a:xfrm>
            <a:off x="611560" y="2019037"/>
            <a:ext cx="8532440" cy="830997"/>
          </a:xfrm>
          <a:prstGeom prst="rect">
            <a:avLst/>
          </a:prstGeom>
          <a:solidFill>
            <a:srgbClr val="F0F3FB"/>
          </a:solidFill>
          <a:ln w="19050">
            <a:solidFill>
              <a:srgbClr val="445895"/>
            </a:solidFill>
            <a:miter lim="800000"/>
            <a:headEnd/>
            <a:tailEnd/>
          </a:ln>
        </p:spPr>
        <p:txBody>
          <a:bodyPr wrap="square" anchor="ctr">
            <a:spAutoFit/>
          </a:bodyPr>
          <a:lstStyle/>
          <a:p>
            <a:pPr algn="ctr"/>
            <a:r>
              <a:rPr lang="zh-CN" altLang="en-US" sz="1600" b="1" i="0" dirty="0" smtClean="0"/>
              <a:t>电子搜索识别的（</a:t>
            </a:r>
            <a:r>
              <a:rPr lang="en-US" altLang="zh-CN" sz="1600" b="1" i="0" dirty="0" smtClean="0"/>
              <a:t>n=343</a:t>
            </a:r>
            <a:r>
              <a:rPr lang="zh-CN" altLang="en-US" sz="1600" b="1" i="0" dirty="0" smtClean="0"/>
              <a:t>条记录）</a:t>
            </a:r>
            <a:endParaRPr lang="en-US" sz="1600" b="1" i="0" dirty="0" smtClean="0"/>
          </a:p>
          <a:p>
            <a:pPr algn="ctr"/>
            <a:r>
              <a:rPr lang="en-US" altLang="zh-CN" sz="1600" i="0" dirty="0" smtClean="0"/>
              <a:t>CENTRAL (n=33), PubMed (n=66), Scopus (n=192), Clinical trials (n=5), Current controlled trials (n=0), WHO ITRP (n=7), Web of Science (n=40)</a:t>
            </a:r>
          </a:p>
        </p:txBody>
      </p:sp>
      <p:sp>
        <p:nvSpPr>
          <p:cNvPr id="4" name="Freccia in giù 3"/>
          <p:cNvSpPr/>
          <p:nvPr/>
        </p:nvSpPr>
        <p:spPr>
          <a:xfrm>
            <a:off x="2643174" y="2928934"/>
            <a:ext cx="200510" cy="356050"/>
          </a:xfrm>
          <a:prstGeom prst="downArrow">
            <a:avLst/>
          </a:prstGeom>
          <a:solidFill>
            <a:srgbClr val="445895"/>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dirty="0"/>
          </a:p>
        </p:txBody>
      </p:sp>
      <p:sp>
        <p:nvSpPr>
          <p:cNvPr id="35" name="Rectangle 19"/>
          <p:cNvSpPr>
            <a:spLocks noChangeArrowheads="1"/>
          </p:cNvSpPr>
          <p:nvPr/>
        </p:nvSpPr>
        <p:spPr bwMode="auto">
          <a:xfrm>
            <a:off x="827584" y="3500427"/>
            <a:ext cx="3384377" cy="307777"/>
          </a:xfrm>
          <a:prstGeom prst="rect">
            <a:avLst/>
          </a:prstGeom>
          <a:solidFill>
            <a:srgbClr val="F0F3FB"/>
          </a:solidFill>
          <a:ln w="19050">
            <a:solidFill>
              <a:srgbClr val="445895"/>
            </a:solidFill>
            <a:miter lim="800000"/>
            <a:headEnd/>
            <a:tailEnd/>
          </a:ln>
        </p:spPr>
        <p:txBody>
          <a:bodyPr wrap="square" anchor="ctr">
            <a:spAutoFit/>
          </a:bodyPr>
          <a:lstStyle/>
          <a:p>
            <a:pPr algn="ctr">
              <a:spcBef>
                <a:spcPts val="0"/>
              </a:spcBef>
              <a:spcAft>
                <a:spcPts val="0"/>
              </a:spcAft>
            </a:pPr>
            <a:r>
              <a:rPr lang="zh-CN" altLang="en-US" sz="1400" i="0" dirty="0" smtClean="0"/>
              <a:t>基于标题和摘要的筛选（</a:t>
            </a:r>
            <a:r>
              <a:rPr lang="en-US" altLang="zh-CN" sz="1400" i="0" dirty="0" smtClean="0"/>
              <a:t>n=343</a:t>
            </a:r>
            <a:r>
              <a:rPr lang="zh-CN" altLang="en-US" sz="1400" i="0" dirty="0" smtClean="0"/>
              <a:t>条记录）</a:t>
            </a:r>
            <a:endParaRPr lang="en-US" sz="1400" i="0" dirty="0"/>
          </a:p>
        </p:txBody>
      </p:sp>
      <p:sp>
        <p:nvSpPr>
          <p:cNvPr id="36" name="Freccia in giù 35"/>
          <p:cNvSpPr/>
          <p:nvPr/>
        </p:nvSpPr>
        <p:spPr>
          <a:xfrm>
            <a:off x="4463988" y="3341573"/>
            <a:ext cx="108012" cy="458470"/>
          </a:xfrm>
          <a:prstGeom prst="downArrow">
            <a:avLst/>
          </a:prstGeom>
          <a:solidFill>
            <a:srgbClr val="445895"/>
          </a:solidFill>
          <a:scene3d>
            <a:camera prst="orthographicFront">
              <a:rot lat="0" lon="0" rev="5400000"/>
            </a:camera>
            <a:lightRig rig="threePt" dir="t"/>
          </a:scene3d>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a:p>
        </p:txBody>
      </p:sp>
      <p:sp>
        <p:nvSpPr>
          <p:cNvPr id="41" name="Rectangle 19"/>
          <p:cNvSpPr>
            <a:spLocks noChangeArrowheads="1"/>
          </p:cNvSpPr>
          <p:nvPr/>
        </p:nvSpPr>
        <p:spPr bwMode="auto">
          <a:xfrm>
            <a:off x="4786314" y="3194392"/>
            <a:ext cx="4122457" cy="738664"/>
          </a:xfrm>
          <a:prstGeom prst="rect">
            <a:avLst/>
          </a:prstGeom>
          <a:solidFill>
            <a:srgbClr val="F0F3FB"/>
          </a:solidFill>
          <a:ln w="19050">
            <a:solidFill>
              <a:srgbClr val="445895"/>
            </a:solidFill>
            <a:miter lim="800000"/>
            <a:headEnd/>
            <a:tailEnd/>
          </a:ln>
        </p:spPr>
        <p:txBody>
          <a:bodyPr wrap="square" anchor="ctr">
            <a:spAutoFit/>
          </a:bodyPr>
          <a:lstStyle/>
          <a:p>
            <a:r>
              <a:rPr lang="zh-CN" altLang="en-US" sz="1400" b="1" i="0" dirty="0" smtClean="0"/>
              <a:t>排除的（</a:t>
            </a:r>
            <a:r>
              <a:rPr lang="en-US" altLang="zh-CN" sz="1400" b="1" i="0" dirty="0" smtClean="0"/>
              <a:t>n=324</a:t>
            </a:r>
            <a:r>
              <a:rPr lang="zh-CN" altLang="en-US" sz="1400" b="1" i="0" dirty="0" smtClean="0"/>
              <a:t>）</a:t>
            </a:r>
            <a:endParaRPr lang="it-IT" sz="1400" b="1" i="0" dirty="0"/>
          </a:p>
          <a:p>
            <a:r>
              <a:rPr lang="zh-CN" altLang="en-US" sz="1400" i="0" dirty="0" smtClean="0"/>
              <a:t>重复的（</a:t>
            </a:r>
            <a:r>
              <a:rPr lang="en-US" altLang="zh-CN" sz="1400" i="0" dirty="0" smtClean="0"/>
              <a:t>n-106</a:t>
            </a:r>
            <a:r>
              <a:rPr lang="zh-CN" altLang="en-US" sz="1400" i="0" dirty="0" smtClean="0"/>
              <a:t>）</a:t>
            </a:r>
            <a:endParaRPr lang="it-IT" sz="1400" i="0" dirty="0" smtClean="0"/>
          </a:p>
          <a:p>
            <a:r>
              <a:rPr lang="zh-CN" altLang="en-US" sz="1400" i="0" dirty="0" smtClean="0"/>
              <a:t>明显没达到纳入标准的（</a:t>
            </a:r>
            <a:r>
              <a:rPr lang="en-US" altLang="zh-CN" sz="1400" i="0" dirty="0" smtClean="0"/>
              <a:t>n=218</a:t>
            </a:r>
            <a:r>
              <a:rPr lang="zh-CN" altLang="en-US" sz="1400" i="0" dirty="0" smtClean="0"/>
              <a:t>）</a:t>
            </a:r>
            <a:r>
              <a:rPr lang="it-IT" sz="1400" i="0" dirty="0" smtClean="0"/>
              <a:t>  </a:t>
            </a:r>
            <a:endParaRPr lang="it-IT" sz="1400" i="0" dirty="0"/>
          </a:p>
        </p:txBody>
      </p:sp>
      <p:sp>
        <p:nvSpPr>
          <p:cNvPr id="45" name="Rectangle 19"/>
          <p:cNvSpPr>
            <a:spLocks noChangeArrowheads="1"/>
          </p:cNvSpPr>
          <p:nvPr/>
        </p:nvSpPr>
        <p:spPr bwMode="auto">
          <a:xfrm>
            <a:off x="4714876" y="4477416"/>
            <a:ext cx="3889375" cy="523220"/>
          </a:xfrm>
          <a:prstGeom prst="rect">
            <a:avLst/>
          </a:prstGeom>
          <a:solidFill>
            <a:srgbClr val="F0F3FB"/>
          </a:solidFill>
          <a:ln w="19050">
            <a:solidFill>
              <a:srgbClr val="445895"/>
            </a:solidFill>
            <a:miter lim="800000"/>
            <a:headEnd/>
            <a:tailEnd/>
          </a:ln>
        </p:spPr>
        <p:txBody>
          <a:bodyPr anchor="ctr">
            <a:spAutoFit/>
          </a:bodyPr>
          <a:lstStyle/>
          <a:p>
            <a:r>
              <a:rPr lang="zh-CN" altLang="en-US" sz="1400" b="1" i="0" dirty="0" smtClean="0"/>
              <a:t>有待分类的（持续研究但没有结果）（</a:t>
            </a:r>
            <a:r>
              <a:rPr lang="en-US" altLang="zh-CN" sz="1400" b="1" i="0" dirty="0" smtClean="0"/>
              <a:t>3</a:t>
            </a:r>
            <a:r>
              <a:rPr lang="zh-CN" altLang="en-US" sz="1400" b="1" i="0" dirty="0" smtClean="0"/>
              <a:t>条记录中的，</a:t>
            </a:r>
            <a:r>
              <a:rPr lang="en-US" altLang="zh-CN" sz="1400" b="1" i="0" dirty="0" smtClean="0"/>
              <a:t>n=2</a:t>
            </a:r>
            <a:r>
              <a:rPr lang="zh-CN" altLang="en-US" sz="1400" b="1" i="0" dirty="0" smtClean="0"/>
              <a:t>个研究）</a:t>
            </a:r>
            <a:endParaRPr lang="en-US" sz="1400" b="1" i="0" dirty="0"/>
          </a:p>
        </p:txBody>
      </p:sp>
      <p:sp>
        <p:nvSpPr>
          <p:cNvPr id="17" name="Freccia in giù 3"/>
          <p:cNvSpPr/>
          <p:nvPr/>
        </p:nvSpPr>
        <p:spPr>
          <a:xfrm>
            <a:off x="2571736" y="4077891"/>
            <a:ext cx="215900" cy="503237"/>
          </a:xfrm>
          <a:prstGeom prst="downArrow">
            <a:avLst/>
          </a:prstGeom>
          <a:solidFill>
            <a:srgbClr val="445895"/>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dirty="0"/>
          </a:p>
        </p:txBody>
      </p:sp>
      <p:sp>
        <p:nvSpPr>
          <p:cNvPr id="18" name="Rectangle 19"/>
          <p:cNvSpPr>
            <a:spLocks noChangeArrowheads="1"/>
          </p:cNvSpPr>
          <p:nvPr/>
        </p:nvSpPr>
        <p:spPr bwMode="auto">
          <a:xfrm>
            <a:off x="1044575" y="4782923"/>
            <a:ext cx="3167385" cy="307777"/>
          </a:xfrm>
          <a:prstGeom prst="rect">
            <a:avLst/>
          </a:prstGeom>
          <a:solidFill>
            <a:srgbClr val="F0F3FB"/>
          </a:solidFill>
          <a:ln w="19050">
            <a:solidFill>
              <a:srgbClr val="445895"/>
            </a:solidFill>
            <a:miter lim="800000"/>
            <a:headEnd/>
            <a:tailEnd/>
          </a:ln>
        </p:spPr>
        <p:txBody>
          <a:bodyPr wrap="square" anchor="ctr">
            <a:spAutoFit/>
          </a:bodyPr>
          <a:lstStyle/>
          <a:p>
            <a:r>
              <a:rPr lang="zh-CN" altLang="en-US" sz="1400" i="0" dirty="0" smtClean="0">
                <a:latin typeface="+mn-lt"/>
              </a:rPr>
              <a:t>纳入的完全评估（</a:t>
            </a:r>
            <a:r>
              <a:rPr lang="en-US" altLang="zh-CN" sz="1400" i="0" dirty="0" smtClean="0">
                <a:latin typeface="+mn-lt"/>
              </a:rPr>
              <a:t>n=19</a:t>
            </a:r>
            <a:r>
              <a:rPr lang="zh-CN" altLang="en-US" sz="1400" i="0" dirty="0" smtClean="0">
                <a:latin typeface="+mn-lt"/>
              </a:rPr>
              <a:t>条记录）</a:t>
            </a:r>
            <a:r>
              <a:rPr lang="en-US" sz="1400" i="0" dirty="0" smtClean="0">
                <a:latin typeface="+mn-lt"/>
              </a:rPr>
              <a:t> </a:t>
            </a:r>
            <a:endParaRPr lang="en-US" sz="1400" i="0" dirty="0">
              <a:latin typeface="+mn-lt"/>
            </a:endParaRPr>
          </a:p>
        </p:txBody>
      </p:sp>
      <p:sp>
        <p:nvSpPr>
          <p:cNvPr id="19" name="Freccia in giù 43"/>
          <p:cNvSpPr/>
          <p:nvPr/>
        </p:nvSpPr>
        <p:spPr>
          <a:xfrm rot="-1800000">
            <a:off x="4391351" y="4721434"/>
            <a:ext cx="108012" cy="458470"/>
          </a:xfrm>
          <a:prstGeom prst="downArrow">
            <a:avLst/>
          </a:prstGeom>
          <a:solidFill>
            <a:srgbClr val="445895"/>
          </a:solidFill>
          <a:scene3d>
            <a:camera prst="orthographicFront">
              <a:rot lat="0" lon="0" rev="5400000"/>
            </a:camera>
            <a:lightRig rig="threePt" dir="t"/>
          </a:scene3d>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a:p>
        </p:txBody>
      </p:sp>
      <p:sp>
        <p:nvSpPr>
          <p:cNvPr id="20" name="Freccia in giù 3"/>
          <p:cNvSpPr/>
          <p:nvPr/>
        </p:nvSpPr>
        <p:spPr>
          <a:xfrm>
            <a:off x="2571736" y="5302027"/>
            <a:ext cx="215900" cy="503237"/>
          </a:xfrm>
          <a:prstGeom prst="downArrow">
            <a:avLst/>
          </a:prstGeom>
          <a:solidFill>
            <a:srgbClr val="445895"/>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dirty="0"/>
          </a:p>
        </p:txBody>
      </p:sp>
      <p:sp>
        <p:nvSpPr>
          <p:cNvPr id="21" name="Rectangle 19"/>
          <p:cNvSpPr>
            <a:spLocks noChangeArrowheads="1"/>
          </p:cNvSpPr>
          <p:nvPr/>
        </p:nvSpPr>
        <p:spPr bwMode="auto">
          <a:xfrm>
            <a:off x="899592" y="5857892"/>
            <a:ext cx="3709670" cy="523220"/>
          </a:xfrm>
          <a:prstGeom prst="rect">
            <a:avLst/>
          </a:prstGeom>
          <a:solidFill>
            <a:srgbClr val="F0F3FB"/>
          </a:solidFill>
          <a:ln w="19050">
            <a:solidFill>
              <a:srgbClr val="445895"/>
            </a:solidFill>
            <a:miter lim="800000"/>
            <a:headEnd/>
            <a:tailEnd/>
          </a:ln>
        </p:spPr>
        <p:txBody>
          <a:bodyPr wrap="square" anchor="ctr">
            <a:spAutoFit/>
          </a:bodyPr>
          <a:lstStyle/>
          <a:p>
            <a:pPr algn="ctr">
              <a:spcBef>
                <a:spcPts val="0"/>
              </a:spcBef>
              <a:spcAft>
                <a:spcPts val="0"/>
              </a:spcAft>
            </a:pPr>
            <a:r>
              <a:rPr lang="zh-CN" altLang="en-US" sz="1400" i="0" dirty="0" smtClean="0">
                <a:latin typeface="+mn-lt"/>
              </a:rPr>
              <a:t>包括在回顾和定量分析</a:t>
            </a:r>
            <a:endParaRPr lang="en-US" altLang="zh-CN" sz="1400" i="0" dirty="0" smtClean="0">
              <a:latin typeface="+mn-lt"/>
            </a:endParaRPr>
          </a:p>
          <a:p>
            <a:pPr algn="ctr">
              <a:spcBef>
                <a:spcPts val="0"/>
              </a:spcBef>
              <a:spcAft>
                <a:spcPts val="0"/>
              </a:spcAft>
            </a:pPr>
            <a:r>
              <a:rPr lang="zh-CN" altLang="en-US" sz="1400" i="0" dirty="0" smtClean="0">
                <a:latin typeface="+mn-lt"/>
              </a:rPr>
              <a:t>（从</a:t>
            </a:r>
            <a:r>
              <a:rPr lang="en-US" altLang="zh-CN" sz="1400" i="0" dirty="0" smtClean="0">
                <a:latin typeface="+mn-lt"/>
              </a:rPr>
              <a:t>12</a:t>
            </a:r>
            <a:r>
              <a:rPr lang="zh-CN" altLang="en-US" sz="1400" i="0" dirty="0" smtClean="0">
                <a:latin typeface="+mn-lt"/>
              </a:rPr>
              <a:t>条记录中，</a:t>
            </a:r>
            <a:r>
              <a:rPr lang="en-US" altLang="zh-CN" sz="1400" i="0" dirty="0" smtClean="0">
                <a:latin typeface="+mn-lt"/>
              </a:rPr>
              <a:t>n=8</a:t>
            </a:r>
            <a:r>
              <a:rPr lang="zh-CN" altLang="en-US" sz="1400" i="0" dirty="0" smtClean="0">
                <a:latin typeface="+mn-lt"/>
              </a:rPr>
              <a:t>个研究）</a:t>
            </a:r>
            <a:endParaRPr lang="it-IT" sz="1400" b="1" i="0" dirty="0">
              <a:latin typeface="+mn-lt"/>
            </a:endParaRPr>
          </a:p>
        </p:txBody>
      </p:sp>
      <p:sp>
        <p:nvSpPr>
          <p:cNvPr id="22"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
        <p:nvSpPr>
          <p:cNvPr id="23" name="Freccia in giù 43"/>
          <p:cNvSpPr/>
          <p:nvPr/>
        </p:nvSpPr>
        <p:spPr>
          <a:xfrm rot="1800000">
            <a:off x="4391350" y="5081475"/>
            <a:ext cx="108012" cy="458470"/>
          </a:xfrm>
          <a:prstGeom prst="downArrow">
            <a:avLst/>
          </a:prstGeom>
          <a:solidFill>
            <a:srgbClr val="445895"/>
          </a:solidFill>
          <a:scene3d>
            <a:camera prst="orthographicFront">
              <a:rot lat="0" lon="0" rev="5400000"/>
            </a:camera>
            <a:lightRig rig="threePt" dir="t"/>
          </a:scene3d>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sz="2000" i="0"/>
          </a:p>
        </p:txBody>
      </p:sp>
      <p:sp>
        <p:nvSpPr>
          <p:cNvPr id="24" name="Rectangle 19"/>
          <p:cNvSpPr>
            <a:spLocks noChangeArrowheads="1"/>
          </p:cNvSpPr>
          <p:nvPr/>
        </p:nvSpPr>
        <p:spPr bwMode="auto">
          <a:xfrm>
            <a:off x="4714876" y="5214950"/>
            <a:ext cx="3889375" cy="1169551"/>
          </a:xfrm>
          <a:prstGeom prst="rect">
            <a:avLst/>
          </a:prstGeom>
          <a:solidFill>
            <a:srgbClr val="F0F3FB"/>
          </a:solidFill>
          <a:ln w="19050">
            <a:solidFill>
              <a:srgbClr val="445895"/>
            </a:solidFill>
            <a:miter lim="800000"/>
            <a:headEnd/>
            <a:tailEnd/>
          </a:ln>
        </p:spPr>
        <p:txBody>
          <a:bodyPr anchor="ctr">
            <a:spAutoFit/>
          </a:bodyPr>
          <a:lstStyle/>
          <a:p>
            <a:r>
              <a:rPr lang="zh-CN" altLang="en-US" sz="1400" b="1" i="0" dirty="0" smtClean="0"/>
              <a:t>排除的（</a:t>
            </a:r>
            <a:r>
              <a:rPr lang="en-US" altLang="zh-CN" sz="1400" b="1" i="0" dirty="0" smtClean="0"/>
              <a:t>4</a:t>
            </a:r>
            <a:r>
              <a:rPr lang="zh-CN" altLang="en-US" sz="1400" b="1" i="0" dirty="0" smtClean="0"/>
              <a:t>条记录中的，</a:t>
            </a:r>
            <a:r>
              <a:rPr lang="en-US" altLang="zh-CN" sz="1400" b="1" i="0" dirty="0" smtClean="0"/>
              <a:t>n=4</a:t>
            </a:r>
            <a:r>
              <a:rPr lang="zh-CN" altLang="en-US" sz="1400" b="1" i="0" dirty="0" smtClean="0"/>
              <a:t>个研究）</a:t>
            </a:r>
            <a:r>
              <a:rPr lang="en-US" sz="1400" i="0" dirty="0"/>
              <a:t/>
            </a:r>
            <a:br>
              <a:rPr lang="en-US" sz="1400" i="0" dirty="0"/>
            </a:br>
            <a:endParaRPr lang="en-US" sz="1400" i="0" dirty="0" smtClean="0"/>
          </a:p>
          <a:p>
            <a:r>
              <a:rPr lang="zh-CN" altLang="en-US" sz="1400" i="0" dirty="0" smtClean="0"/>
              <a:t>研究评价经历</a:t>
            </a:r>
            <a:r>
              <a:rPr lang="en-US" altLang="zh-CN" sz="1400" i="0" dirty="0" smtClean="0"/>
              <a:t>IUI</a:t>
            </a:r>
            <a:r>
              <a:rPr lang="zh-CN" altLang="en-US" sz="1400" i="0" dirty="0" smtClean="0"/>
              <a:t>女性（</a:t>
            </a:r>
            <a:r>
              <a:rPr lang="en-US" altLang="zh-CN" sz="1400" i="0" dirty="0" smtClean="0"/>
              <a:t>n=1</a:t>
            </a:r>
            <a:r>
              <a:rPr lang="zh-CN" altLang="en-US" sz="1400" i="0" dirty="0" smtClean="0"/>
              <a:t>）</a:t>
            </a:r>
            <a:endParaRPr lang="en-US" altLang="zh-CN" sz="1400" i="0" dirty="0" smtClean="0"/>
          </a:p>
          <a:p>
            <a:endParaRPr lang="en-US" altLang="zh-CN" sz="1400" i="0" dirty="0" smtClean="0"/>
          </a:p>
          <a:p>
            <a:r>
              <a:rPr lang="zh-CN" altLang="en-US" sz="1400" i="0" dirty="0" smtClean="0"/>
              <a:t>不是随机研究（</a:t>
            </a:r>
            <a:r>
              <a:rPr lang="en-US" altLang="zh-CN" sz="1400" i="0" dirty="0" smtClean="0"/>
              <a:t>n=3</a:t>
            </a:r>
            <a:r>
              <a:rPr lang="zh-CN" altLang="en-US" sz="1400" i="0" dirty="0" smtClean="0"/>
              <a:t>）</a:t>
            </a:r>
            <a:endParaRPr lang="en-US" sz="1400" i="0" dirty="0" smtClean="0"/>
          </a:p>
        </p:txBody>
      </p:sp>
    </p:spTree>
    <p:extLst>
      <p:ext uri="{BB962C8B-B14F-4D97-AF65-F5344CB8AC3E}">
        <p14:creationId xmlns:p14="http://schemas.microsoft.com/office/powerpoint/2010/main" val="12641279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500"/>
                                        <p:tgtEl>
                                          <p:spTgt spid="3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fade">
                                      <p:cBhvr>
                                        <p:cTn id="21" dur="500"/>
                                        <p:tgtEl>
                                          <p:spTgt spid="4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par>
                                <p:cTn id="30" presetID="10" presetClass="entr" presetSubtype="0"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par>
                                <p:cTn id="36" presetID="10" presetClass="entr" presetSubtype="0" fill="hold"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fade">
                                      <p:cBhvr>
                                        <p:cTn id="38" dur="500"/>
                                        <p:tgtEl>
                                          <p:spTgt spid="23"/>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500"/>
                                        <p:tgtEl>
                                          <p:spTgt spid="45"/>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4" grpId="0" animBg="1"/>
      <p:bldP spid="35" grpId="0" animBg="1"/>
      <p:bldP spid="41" grpId="0" animBg="1"/>
      <p:bldP spid="45" grpId="0" animBg="1"/>
      <p:bldP spid="17" grpId="0" animBg="1"/>
      <p:bldP spid="18" grpId="0" animBg="1"/>
      <p:bldP spid="20" grpId="0" animBg="1"/>
      <p:bldP spid="21"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ectangle 19"/>
          <p:cNvSpPr>
            <a:spLocks noChangeArrowheads="1"/>
          </p:cNvSpPr>
          <p:nvPr/>
        </p:nvSpPr>
        <p:spPr bwMode="auto">
          <a:xfrm>
            <a:off x="395536" y="4461792"/>
            <a:ext cx="8064897" cy="830997"/>
          </a:xfrm>
          <a:prstGeom prst="rect">
            <a:avLst/>
          </a:prstGeom>
          <a:solidFill>
            <a:srgbClr val="F0F3FB"/>
          </a:solidFill>
          <a:ln w="19050">
            <a:solidFill>
              <a:srgbClr val="445895"/>
            </a:solidFill>
            <a:miter lim="800000"/>
            <a:headEnd/>
            <a:tailEnd/>
          </a:ln>
        </p:spPr>
        <p:txBody>
          <a:bodyPr wrap="square" anchor="ctr">
            <a:spAutoFit/>
          </a:bodyPr>
          <a:lstStyle/>
          <a:p>
            <a:r>
              <a:rPr lang="zh-CN" altLang="en-US" sz="1600" b="1" i="0" dirty="0" smtClean="0"/>
              <a:t>结局</a:t>
            </a:r>
            <a:endParaRPr lang="en-US" sz="1600" b="1" i="0" dirty="0"/>
          </a:p>
          <a:p>
            <a:r>
              <a:rPr lang="zh-CN" altLang="en-US" sz="1600" i="0" dirty="0" smtClean="0"/>
              <a:t>没有研究报道婴儿安全分娩；持续妊娠在</a:t>
            </a:r>
            <a:r>
              <a:rPr lang="en-US" altLang="zh-CN" sz="1600" i="0" dirty="0" smtClean="0"/>
              <a:t>3</a:t>
            </a:r>
            <a:r>
              <a:rPr lang="zh-CN" altLang="en-US" sz="1600" i="0" dirty="0" smtClean="0"/>
              <a:t>个研究中被报道；临床妊娠在</a:t>
            </a:r>
            <a:r>
              <a:rPr lang="en-US" altLang="zh-CN" sz="1600" i="0" dirty="0" smtClean="0"/>
              <a:t>6</a:t>
            </a:r>
            <a:r>
              <a:rPr lang="zh-CN" altLang="en-US" sz="1600" i="0" dirty="0" smtClean="0"/>
              <a:t>个研究中被报道；流产在</a:t>
            </a:r>
            <a:r>
              <a:rPr lang="en-US" altLang="zh-CN" sz="1600" i="0" dirty="0" smtClean="0"/>
              <a:t>7</a:t>
            </a:r>
            <a:r>
              <a:rPr lang="zh-CN" altLang="en-US" sz="1600" i="0" dirty="0" smtClean="0"/>
              <a:t>个研究中被报道；不满意在</a:t>
            </a:r>
            <a:r>
              <a:rPr lang="en-US" altLang="zh-CN" sz="1600" i="0" dirty="0" smtClean="0"/>
              <a:t>3</a:t>
            </a:r>
            <a:r>
              <a:rPr lang="zh-CN" altLang="en-US" sz="1600" i="0" dirty="0" smtClean="0"/>
              <a:t>个研究中报道；副作用在</a:t>
            </a:r>
            <a:r>
              <a:rPr lang="en-US" altLang="zh-CN" sz="1600" i="0" dirty="0" smtClean="0"/>
              <a:t>2</a:t>
            </a:r>
            <a:r>
              <a:rPr lang="zh-CN" altLang="en-US" sz="1600" i="0" dirty="0" smtClean="0"/>
              <a:t>个研究中被报道</a:t>
            </a:r>
            <a:endParaRPr lang="en-US" i="0" dirty="0"/>
          </a:p>
        </p:txBody>
      </p:sp>
      <p:sp>
        <p:nvSpPr>
          <p:cNvPr id="19" name="Rectangle 7"/>
          <p:cNvSpPr>
            <a:spLocks noChangeArrowheads="1"/>
          </p:cNvSpPr>
          <p:nvPr/>
        </p:nvSpPr>
        <p:spPr bwMode="auto">
          <a:xfrm>
            <a:off x="395535" y="2662460"/>
            <a:ext cx="8064897" cy="830997"/>
          </a:xfrm>
          <a:prstGeom prst="rect">
            <a:avLst/>
          </a:prstGeom>
          <a:solidFill>
            <a:srgbClr val="F0F3FB"/>
          </a:solidFill>
          <a:ln w="28575">
            <a:solidFill>
              <a:srgbClr val="445895"/>
            </a:solidFill>
            <a:miter lim="800000"/>
            <a:headEnd/>
            <a:tailEnd/>
          </a:ln>
        </p:spPr>
        <p:txBody>
          <a:bodyPr wrap="square" anchor="ctr">
            <a:spAutoFit/>
          </a:bodyPr>
          <a:lstStyle/>
          <a:p>
            <a:r>
              <a:rPr lang="zh-CN" altLang="en-US" sz="1600" b="1" i="0" dirty="0" smtClean="0"/>
              <a:t>研究的特征和参与者</a:t>
            </a:r>
            <a:endParaRPr lang="en-US" sz="1600" i="0" dirty="0"/>
          </a:p>
          <a:p>
            <a:r>
              <a:rPr lang="zh-CN" altLang="en-US" sz="1600" i="0" dirty="0" smtClean="0"/>
              <a:t>在回顾中</a:t>
            </a:r>
            <a:r>
              <a:rPr lang="en-US" altLang="zh-CN" sz="1600" i="0" dirty="0" smtClean="0"/>
              <a:t>8</a:t>
            </a:r>
            <a:r>
              <a:rPr lang="zh-CN" altLang="en-US" sz="1600" i="0" dirty="0" smtClean="0"/>
              <a:t>个研究被纳入，总共包括了</a:t>
            </a:r>
            <a:r>
              <a:rPr lang="en-US" altLang="zh-CN" sz="1600" i="0" dirty="0" smtClean="0"/>
              <a:t>3809</a:t>
            </a:r>
            <a:r>
              <a:rPr lang="zh-CN" altLang="en-US" sz="1600" i="0" dirty="0" smtClean="0"/>
              <a:t>名经历</a:t>
            </a:r>
            <a:r>
              <a:rPr lang="en-US" altLang="zh-CN" sz="1600" i="0" dirty="0" smtClean="0"/>
              <a:t>ART</a:t>
            </a:r>
            <a:r>
              <a:rPr lang="zh-CN" altLang="en-US" sz="1600" i="0" dirty="0" smtClean="0"/>
              <a:t>的女性：</a:t>
            </a:r>
            <a:r>
              <a:rPr lang="en-US" altLang="zh-CN" sz="1600" i="0" dirty="0" smtClean="0"/>
              <a:t>1523</a:t>
            </a:r>
            <a:r>
              <a:rPr lang="zh-CN" altLang="en-US" sz="1600" i="0" dirty="0" smtClean="0"/>
              <a:t>名被分配使用地屈孕酮来</a:t>
            </a:r>
            <a:r>
              <a:rPr lang="en-US" altLang="zh-CN" sz="1600" i="0" dirty="0" smtClean="0"/>
              <a:t>LPS</a:t>
            </a:r>
            <a:r>
              <a:rPr lang="zh-CN" altLang="en-US" sz="1600" i="0" dirty="0" smtClean="0"/>
              <a:t>，</a:t>
            </a:r>
            <a:r>
              <a:rPr lang="en-US" altLang="zh-CN" sz="1600" i="0" dirty="0" smtClean="0"/>
              <a:t>1388</a:t>
            </a:r>
            <a:r>
              <a:rPr lang="zh-CN" altLang="en-US" sz="1600" i="0" dirty="0" smtClean="0"/>
              <a:t>名使用阴道孕酮胶囊和</a:t>
            </a:r>
            <a:r>
              <a:rPr lang="en-US" altLang="zh-CN" sz="1600" i="0" dirty="0" smtClean="0"/>
              <a:t>898</a:t>
            </a:r>
            <a:r>
              <a:rPr lang="zh-CN" altLang="en-US" sz="1600" i="0" dirty="0" smtClean="0"/>
              <a:t>名使用阴道的孕酮凝胶。</a:t>
            </a:r>
            <a:endParaRPr lang="en-US" sz="1600" i="0" dirty="0"/>
          </a:p>
        </p:txBody>
      </p:sp>
      <p:sp>
        <p:nvSpPr>
          <p:cNvPr id="9" name="TextBox 1"/>
          <p:cNvSpPr txBox="1">
            <a:spLocks noChangeArrowheads="1"/>
          </p:cNvSpPr>
          <p:nvPr/>
        </p:nvSpPr>
        <p:spPr bwMode="auto">
          <a:xfrm>
            <a:off x="971600" y="1599183"/>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zh-CN" altLang="en-US" sz="2400" b="1" i="0" dirty="0" smtClean="0">
                <a:latin typeface="Arial" charset="0"/>
              </a:rPr>
              <a:t>结 果</a:t>
            </a:r>
            <a:endParaRPr lang="en-GB" sz="2400" b="1" i="0" dirty="0">
              <a:latin typeface="Arial" charset="0"/>
            </a:endParaRP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Tree>
    <p:extLst>
      <p:ext uri="{BB962C8B-B14F-4D97-AF65-F5344CB8AC3E}">
        <p14:creationId xmlns:p14="http://schemas.microsoft.com/office/powerpoint/2010/main" val="18975842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Rectangle 7"/>
          <p:cNvSpPr>
            <a:spLocks noChangeArrowheads="1"/>
          </p:cNvSpPr>
          <p:nvPr/>
        </p:nvSpPr>
        <p:spPr bwMode="auto">
          <a:xfrm>
            <a:off x="327372" y="5946085"/>
            <a:ext cx="8637122" cy="523220"/>
          </a:xfrm>
          <a:prstGeom prst="rect">
            <a:avLst/>
          </a:prstGeom>
          <a:solidFill>
            <a:srgbClr val="F0F3FB"/>
          </a:solidFill>
          <a:ln w="28575">
            <a:solidFill>
              <a:srgbClr val="445895"/>
            </a:solidFill>
            <a:miter lim="800000"/>
            <a:headEnd/>
            <a:tailEnd/>
          </a:ln>
        </p:spPr>
        <p:txBody>
          <a:bodyPr wrap="square" anchor="ctr">
            <a:spAutoFit/>
          </a:bodyPr>
          <a:lstStyle/>
          <a:p>
            <a:pPr marL="342900" indent="-342900" fontAlgn="auto">
              <a:spcBef>
                <a:spcPts val="0"/>
              </a:spcBef>
              <a:spcAft>
                <a:spcPts val="0"/>
              </a:spcAft>
              <a:buFont typeface="Arial"/>
              <a:buChar char="•"/>
              <a:defRPr/>
            </a:pPr>
            <a:r>
              <a:rPr lang="zh-CN" altLang="en-US" sz="1400" i="0" dirty="0" smtClean="0">
                <a:latin typeface="+mn-lt"/>
              </a:rPr>
              <a:t>口服地屈孕酮和阴道孕酮在持续妊娠的</a:t>
            </a:r>
            <a:r>
              <a:rPr lang="en-US" altLang="zh-CN" sz="1400" i="0" dirty="0" smtClean="0">
                <a:latin typeface="+mn-lt"/>
              </a:rPr>
              <a:t>LPS</a:t>
            </a:r>
            <a:r>
              <a:rPr lang="zh-CN" altLang="en-US" sz="1400" i="0" dirty="0" smtClean="0">
                <a:latin typeface="+mn-lt"/>
              </a:rPr>
              <a:t>的无相关差异（</a:t>
            </a:r>
            <a:r>
              <a:rPr lang="en-US" altLang="zh-CN" sz="1400" i="0" dirty="0" smtClean="0">
                <a:latin typeface="+mn-lt"/>
              </a:rPr>
              <a:t>RR</a:t>
            </a:r>
            <a:r>
              <a:rPr lang="zh-CN" altLang="en-US" sz="1400" i="0" dirty="0" smtClean="0">
                <a:latin typeface="+mn-lt"/>
              </a:rPr>
              <a:t>，</a:t>
            </a:r>
            <a:r>
              <a:rPr lang="en-US" altLang="zh-CN" sz="1400" i="0" dirty="0" smtClean="0">
                <a:latin typeface="+mn-lt"/>
              </a:rPr>
              <a:t>1.04( 95% CI ,0.92-1.18);12.0%;</a:t>
            </a:r>
            <a:r>
              <a:rPr lang="zh-CN" altLang="en-US" sz="1400" i="0" dirty="0" smtClean="0">
                <a:latin typeface="+mn-lt"/>
              </a:rPr>
              <a:t>七个随机对照实验；</a:t>
            </a:r>
            <a:r>
              <a:rPr lang="en-US" altLang="zh-CN" sz="1400" i="0" dirty="0" smtClean="0">
                <a:latin typeface="+mn-lt"/>
              </a:rPr>
              <a:t>3134</a:t>
            </a:r>
            <a:r>
              <a:rPr lang="zh-CN" altLang="en-US" sz="1400" i="0" dirty="0" smtClean="0">
                <a:latin typeface="+mn-lt"/>
              </a:rPr>
              <a:t>名女性；中等质量的证据）。</a:t>
            </a:r>
            <a:endParaRPr lang="en-US" sz="1400" i="0" dirty="0">
              <a:latin typeface="+mn-lt"/>
            </a:endParaRPr>
          </a:p>
        </p:txBody>
      </p:sp>
      <p:sp>
        <p:nvSpPr>
          <p:cNvPr id="9" name="TextBox 1"/>
          <p:cNvSpPr txBox="1">
            <a:spLocks noChangeArrowheads="1"/>
          </p:cNvSpPr>
          <p:nvPr/>
        </p:nvSpPr>
        <p:spPr bwMode="auto">
          <a:xfrm>
            <a:off x="1188169" y="1743199"/>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GB" sz="2400" b="1" i="0" dirty="0" smtClean="0">
                <a:latin typeface="Arial" charset="0"/>
              </a:rPr>
              <a:t>Synthesis </a:t>
            </a:r>
            <a:r>
              <a:rPr lang="en-GB" sz="2400" b="1" i="0" dirty="0">
                <a:latin typeface="Arial" charset="0"/>
              </a:rPr>
              <a:t>of results: </a:t>
            </a:r>
            <a:r>
              <a:rPr lang="en-US" sz="2400" b="1" i="0" dirty="0">
                <a:latin typeface="Arial" charset="0"/>
              </a:rPr>
              <a:t>Ongoing pregnancy</a:t>
            </a: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65513" y="1484784"/>
            <a:ext cx="7560840" cy="42233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423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15875"/>
            <a:ext cx="9144000" cy="923925"/>
            <a:chOff x="0" y="3755"/>
            <a:chExt cx="5760" cy="582"/>
          </a:xfrm>
        </p:grpSpPr>
        <p:pic>
          <p:nvPicPr>
            <p:cNvPr id="4403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Rectangle 7"/>
          <p:cNvSpPr>
            <a:spLocks noChangeArrowheads="1"/>
          </p:cNvSpPr>
          <p:nvPr/>
        </p:nvSpPr>
        <p:spPr bwMode="auto">
          <a:xfrm>
            <a:off x="323528" y="3312346"/>
            <a:ext cx="8496944" cy="2046714"/>
          </a:xfrm>
          <a:prstGeom prst="rect">
            <a:avLst/>
          </a:prstGeom>
          <a:solidFill>
            <a:srgbClr val="F0F3FB"/>
          </a:solidFill>
          <a:ln w="28575">
            <a:solidFill>
              <a:srgbClr val="445895"/>
            </a:solidFill>
            <a:miter lim="800000"/>
            <a:headEnd/>
            <a:tailEnd/>
          </a:ln>
        </p:spPr>
        <p:txBody>
          <a:bodyPr wrap="square" anchor="ctr">
            <a:spAutoFit/>
          </a:bodyPr>
          <a:lstStyle/>
          <a:p>
            <a:pPr marL="285750" indent="-285750">
              <a:spcAft>
                <a:spcPts val="600"/>
              </a:spcAft>
              <a:buFont typeface="Arial" charset="0"/>
              <a:buChar char="•"/>
            </a:pPr>
            <a:r>
              <a:rPr lang="en-US" sz="1600" i="0" dirty="0" smtClean="0"/>
              <a:t>3</a:t>
            </a:r>
            <a:r>
              <a:rPr lang="zh-CN" altLang="en-US" sz="1600" i="0" dirty="0" smtClean="0"/>
              <a:t>个研究报道病人对治疗的不满意。因为在</a:t>
            </a:r>
            <a:r>
              <a:rPr lang="en-US" altLang="zh-CN" sz="1600" i="0" dirty="0" smtClean="0"/>
              <a:t>3</a:t>
            </a:r>
            <a:r>
              <a:rPr lang="zh-CN" altLang="en-US" sz="1600" i="0" dirty="0" smtClean="0"/>
              <a:t>个研究中有较大的异质性（</a:t>
            </a:r>
            <a:r>
              <a:rPr lang="en-US" altLang="zh-CN" sz="1600" i="0" dirty="0" smtClean="0"/>
              <a:t> I</a:t>
            </a:r>
            <a:r>
              <a:rPr lang="en-US" altLang="zh-CN" sz="1600" i="0" baseline="30000" dirty="0" smtClean="0"/>
              <a:t>2</a:t>
            </a:r>
            <a:r>
              <a:rPr lang="en-US" altLang="zh-CN" sz="1600" i="0" dirty="0" smtClean="0"/>
              <a:t>, 83%) </a:t>
            </a:r>
            <a:r>
              <a:rPr lang="zh-CN" altLang="en-US" sz="1600" i="0" dirty="0" smtClean="0"/>
              <a:t>）。作者没有把研究的结果联合起来。</a:t>
            </a:r>
            <a:endParaRPr lang="en-US" sz="1600" i="0" dirty="0" smtClean="0"/>
          </a:p>
          <a:p>
            <a:pPr marL="285750" indent="-285750">
              <a:spcAft>
                <a:spcPts val="600"/>
              </a:spcAft>
              <a:buFont typeface="Arial" charset="0"/>
              <a:buChar char="•"/>
            </a:pPr>
            <a:r>
              <a:rPr lang="en-US" sz="1600" i="0" dirty="0" smtClean="0"/>
              <a:t>3</a:t>
            </a:r>
            <a:r>
              <a:rPr lang="zh-CN" altLang="en-US" sz="1600" i="0" dirty="0" smtClean="0"/>
              <a:t>个报道对治疗不满意的研究中的</a:t>
            </a:r>
            <a:r>
              <a:rPr lang="en-US" altLang="zh-CN" sz="1600" i="0" dirty="0" smtClean="0"/>
              <a:t>2</a:t>
            </a:r>
            <a:r>
              <a:rPr lang="zh-CN" altLang="en-US" sz="1600" i="0" dirty="0" smtClean="0"/>
              <a:t>个识别了使用口服地屈孕酮的女性比使用阴道孕酮的女性有较低的不满意水平（口服地屈孕酮</a:t>
            </a:r>
            <a:r>
              <a:rPr lang="en-US" altLang="zh-CN" sz="1600" i="0" dirty="0" smtClean="0"/>
              <a:t>VS</a:t>
            </a:r>
            <a:r>
              <a:rPr lang="zh-CN" altLang="en-US" sz="1600" i="0" dirty="0" smtClean="0"/>
              <a:t>阴道孕酮胶囊：</a:t>
            </a:r>
            <a:r>
              <a:rPr lang="en-US" altLang="zh-CN" sz="1600" i="0" dirty="0" smtClean="0"/>
              <a:t>2.5%vs25.6%</a:t>
            </a:r>
            <a:r>
              <a:rPr lang="zh-CN" altLang="en-US" sz="1600" i="0" dirty="0" smtClean="0"/>
              <a:t>；口服地屈孕酮</a:t>
            </a:r>
            <a:r>
              <a:rPr lang="en-US" altLang="zh-CN" sz="1600" i="0" dirty="0" smtClean="0"/>
              <a:t>VS</a:t>
            </a:r>
            <a:r>
              <a:rPr lang="zh-CN" altLang="en-US" sz="1600" i="0" dirty="0" smtClean="0"/>
              <a:t>阴道孕酮凝胶：</a:t>
            </a:r>
            <a:r>
              <a:rPr lang="en-US" altLang="zh-CN" sz="1600" i="0" dirty="0" smtClean="0"/>
              <a:t>4.6%vs18.0%</a:t>
            </a:r>
            <a:r>
              <a:rPr lang="zh-CN" altLang="en-US" sz="1600" i="0" dirty="0" smtClean="0"/>
              <a:t>）。</a:t>
            </a:r>
            <a:endParaRPr lang="en-US" sz="1600" i="0" dirty="0" smtClean="0"/>
          </a:p>
          <a:p>
            <a:pPr marL="285750" indent="-285750">
              <a:spcAft>
                <a:spcPts val="600"/>
              </a:spcAft>
              <a:buFont typeface="Arial" charset="0"/>
              <a:buChar char="•"/>
            </a:pPr>
            <a:r>
              <a:rPr lang="zh-CN" altLang="en-US" sz="1600" i="0" dirty="0" smtClean="0"/>
              <a:t>第三个研究表明在不满意率方面无差异（口服地屈孕酮</a:t>
            </a:r>
            <a:r>
              <a:rPr lang="en-US" altLang="zh-CN" sz="1600" i="0" dirty="0" smtClean="0"/>
              <a:t>vs</a:t>
            </a:r>
            <a:r>
              <a:rPr lang="zh-CN" altLang="en-US" sz="1600" i="0" dirty="0" smtClean="0"/>
              <a:t>阴道孕酮胶囊：</a:t>
            </a:r>
            <a:r>
              <a:rPr lang="en-US" altLang="zh-CN" sz="1600" i="0" dirty="0" smtClean="0"/>
              <a:t>8.3%vs7.0%</a:t>
            </a:r>
            <a:r>
              <a:rPr lang="zh-CN" altLang="en-US" sz="1600" i="0" dirty="0" smtClean="0"/>
              <a:t>）</a:t>
            </a:r>
            <a:endParaRPr lang="en-US" altLang="zh-CN" sz="1600" i="0" dirty="0" smtClean="0"/>
          </a:p>
          <a:p>
            <a:pPr marL="285750" indent="-285750">
              <a:spcAft>
                <a:spcPts val="600"/>
              </a:spcAft>
              <a:buFont typeface="Arial" charset="0"/>
              <a:buChar char="•"/>
            </a:pPr>
            <a:endParaRPr lang="en-US" altLang="zh-CN" sz="1600" i="0" dirty="0" smtClean="0"/>
          </a:p>
        </p:txBody>
      </p:sp>
      <p:sp>
        <p:nvSpPr>
          <p:cNvPr id="9" name="TextBox 1"/>
          <p:cNvSpPr txBox="1">
            <a:spLocks noChangeArrowheads="1"/>
          </p:cNvSpPr>
          <p:nvPr/>
        </p:nvSpPr>
        <p:spPr bwMode="auto">
          <a:xfrm>
            <a:off x="971600" y="1634699"/>
            <a:ext cx="70567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zh-CN" altLang="en-US" sz="2000" b="1" i="0" dirty="0" smtClean="0">
                <a:latin typeface="Arial" charset="0"/>
              </a:rPr>
              <a:t>结果的合成：不满意</a:t>
            </a:r>
            <a:r>
              <a:rPr lang="en-GB" sz="2000" b="1" i="0" dirty="0" smtClean="0">
                <a:latin typeface="Arial" charset="0"/>
              </a:rPr>
              <a:t> </a:t>
            </a:r>
            <a:endParaRPr lang="en-GB" sz="2000" b="1" i="0" dirty="0">
              <a:latin typeface="Arial" charset="0"/>
            </a:endParaRPr>
          </a:p>
        </p:txBody>
      </p:sp>
      <p:sp>
        <p:nvSpPr>
          <p:cNvPr id="10" name="Text Box 5"/>
          <p:cNvSpPr txBox="1">
            <a:spLocks noChangeArrowheads="1"/>
          </p:cNvSpPr>
          <p:nvPr/>
        </p:nvSpPr>
        <p:spPr bwMode="auto">
          <a:xfrm>
            <a:off x="146479" y="980728"/>
            <a:ext cx="8818015" cy="50808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None/>
            </a:pPr>
            <a:r>
              <a:rPr lang="en-US" altLang="it-IT" sz="1351" b="1" i="0" dirty="0">
                <a:solidFill>
                  <a:schemeClr val="bg1"/>
                </a:solidFill>
              </a:rPr>
              <a:t>Dydrogesterone versus progesterone for luteal-phase support: systematic review and meta-analysis of randomized controlled </a:t>
            </a:r>
            <a:r>
              <a:rPr lang="en-US" altLang="it-IT" sz="1351" b="1" i="0" dirty="0" smtClean="0">
                <a:solidFill>
                  <a:schemeClr val="bg1"/>
                </a:solidFill>
              </a:rPr>
              <a:t>trials, </a:t>
            </a:r>
            <a:r>
              <a:rPr lang="de-DE" altLang="it-IT" sz="1200" dirty="0" smtClean="0">
                <a:solidFill>
                  <a:schemeClr val="bg1"/>
                </a:solidFill>
              </a:rPr>
              <a:t>Barbosa </a:t>
            </a:r>
            <a:r>
              <a:rPr lang="de-DE" altLang="it-IT" sz="1200" dirty="0">
                <a:solidFill>
                  <a:schemeClr val="bg1"/>
                </a:solidFill>
              </a:rPr>
              <a:t>et al.</a:t>
            </a:r>
            <a:r>
              <a:rPr lang="en-GB" altLang="it-IT" sz="1200" dirty="0">
                <a:solidFill>
                  <a:schemeClr val="bg1"/>
                </a:solidFill>
              </a:rPr>
              <a:t>, UOG </a:t>
            </a:r>
            <a:r>
              <a:rPr lang="en-GB" altLang="it-IT" sz="1200" dirty="0" smtClean="0">
                <a:solidFill>
                  <a:schemeClr val="bg1"/>
                </a:solidFill>
              </a:rPr>
              <a:t>2016</a:t>
            </a:r>
            <a:endParaRPr lang="en-GB" altLang="it-IT" sz="1200" dirty="0">
              <a:solidFill>
                <a:schemeClr val="bg1"/>
              </a:solidFill>
            </a:endParaRPr>
          </a:p>
        </p:txBody>
      </p:sp>
    </p:spTree>
    <p:extLst>
      <p:ext uri="{BB962C8B-B14F-4D97-AF65-F5344CB8AC3E}">
        <p14:creationId xmlns:p14="http://schemas.microsoft.com/office/powerpoint/2010/main" val="112065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53652</TotalTime>
  <Words>2151</Words>
  <Application>Microsoft Office PowerPoint</Application>
  <PresentationFormat>On-screen Show (4:3)</PresentationFormat>
  <Paragraphs>106</Paragraphs>
  <Slides>14</Slides>
  <Notes>14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Gesù Antonio Báez</cp:lastModifiedBy>
  <cp:revision>811</cp:revision>
  <cp:lastPrinted>2011-09-13T15:07:48Z</cp:lastPrinted>
  <dcterms:created xsi:type="dcterms:W3CDTF">2011-01-19T10:15:42Z</dcterms:created>
  <dcterms:modified xsi:type="dcterms:W3CDTF">2017-01-26T11:31:14Z</dcterms:modified>
</cp:coreProperties>
</file>