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812" r:id="rId2"/>
  </p:sldMasterIdLst>
  <p:notesMasterIdLst>
    <p:notesMasterId r:id="rId16"/>
  </p:notesMasterIdLst>
  <p:sldIdLst>
    <p:sldId id="329" r:id="rId3"/>
    <p:sldId id="350" r:id="rId4"/>
    <p:sldId id="349" r:id="rId5"/>
    <p:sldId id="384" r:id="rId6"/>
    <p:sldId id="389" r:id="rId7"/>
    <p:sldId id="361" r:id="rId8"/>
    <p:sldId id="379" r:id="rId9"/>
    <p:sldId id="392" r:id="rId10"/>
    <p:sldId id="387" r:id="rId11"/>
    <p:sldId id="370" r:id="rId12"/>
    <p:sldId id="353" r:id="rId13"/>
    <p:sldId id="381" r:id="rId14"/>
    <p:sldId id="371" r:id="rId15"/>
  </p:sldIdLst>
  <p:sldSz cx="9144000" cy="6858000" type="screen4x3"/>
  <p:notesSz cx="67611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6E4"/>
    <a:srgbClr val="EADEE7"/>
    <a:srgbClr val="ED1D24"/>
    <a:srgbClr val="445895"/>
    <a:srgbClr val="CDDEFF"/>
    <a:srgbClr val="002060"/>
    <a:srgbClr val="F0F3FB"/>
    <a:srgbClr val="E2E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2" autoAdjust="0"/>
    <p:restoredTop sz="95297" autoAdjust="0"/>
  </p:normalViewPr>
  <p:slideViewPr>
    <p:cSldViewPr>
      <p:cViewPr>
        <p:scale>
          <a:sx n="75" d="100"/>
          <a:sy n="75" d="100"/>
        </p:scale>
        <p:origin x="-1680" y="-240"/>
      </p:cViewPr>
      <p:guideLst>
        <p:guide orient="horz" pos="1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E85DC6F2-61F7-47F7-BDDB-8773C9C1B552}" type="datetimeFigureOut">
              <a:rPr lang="it-IT"/>
              <a:pPr>
                <a:defRPr/>
              </a:pPr>
              <a:t>17/12/17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07579C-B849-46E4-81D5-095676F8793D}" type="slidenum">
              <a:rPr lang="en-US"/>
              <a:pPr>
                <a:defRPr/>
              </a:pPr>
              <a:t>‹#›</a:t>
            </a:fld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969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D345E7-095D-4628-A017-2AA883E147ED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it-IT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54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59396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62B56D-1B15-44DE-B517-41FD56C48F94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0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2532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C641F3-085E-404A-B442-0231AFD4B84A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7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4580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E584FA-CD33-4012-8C28-E8FE9CE9CBC9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5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1BDE67-22A4-453D-8F1D-E9555A3F8F59}" type="slidenum">
              <a:rPr lang="it-IT" altLang="it-IT" i="0" smtClean="0">
                <a:solidFill>
                  <a:srgbClr val="000000"/>
                </a:solidFill>
              </a:rPr>
              <a:pPr/>
              <a:t>5</a:t>
            </a:fld>
            <a:endParaRPr lang="it-IT" altLang="it-IT" i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2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1BDE67-22A4-453D-8F1D-E9555A3F8F59}" type="slidenum">
              <a:rPr lang="it-IT" altLang="it-IT" i="0" smtClean="0">
                <a:solidFill>
                  <a:srgbClr val="000000"/>
                </a:solidFill>
              </a:rPr>
              <a:pPr/>
              <a:t>6</a:t>
            </a:fld>
            <a:endParaRPr lang="it-IT" altLang="it-IT" i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2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*** The baseline characteristics table is now in the </a:t>
            </a:r>
            <a:r>
              <a:rPr lang="en-US" sz="1200" dirty="0" err="1" smtClean="0"/>
              <a:t>supp</a:t>
            </a:r>
            <a:r>
              <a:rPr lang="en-US" sz="1200" dirty="0" smtClean="0"/>
              <a:t> file which I don’t have access to.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7579C-B849-46E4-81D5-095676F8793D}" type="slidenum">
              <a:rPr lang="en-US" smtClean="0"/>
              <a:pPr>
                <a:defRPr/>
              </a:pPr>
              <a:t>7</a:t>
            </a:fld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8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*** The baseline characteristics table is now in the </a:t>
            </a:r>
            <a:r>
              <a:rPr lang="en-US" sz="1200" dirty="0" err="1" smtClean="0"/>
              <a:t>supp</a:t>
            </a:r>
            <a:r>
              <a:rPr lang="en-US" sz="1200" dirty="0" smtClean="0"/>
              <a:t> file which I don’t have access to.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7579C-B849-46E4-81D5-095676F8793D}" type="slidenum">
              <a:rPr lang="en-US" smtClean="0"/>
              <a:pPr>
                <a:defRPr/>
              </a:pPr>
              <a:t>8</a:t>
            </a:fld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8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0724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EB534B-8D8E-4508-AEC5-73920049AD32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4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4820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44F31C-2D1F-4EC9-B3F1-334B594AA577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6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EC82-1B01-4E61-8144-D6203CB61C62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7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8DF2-7700-485C-A24B-6C4C21AB59CF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0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36B0-32BF-4C1D-8B14-A851CC5C51F3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851-8467-4832-92CA-ED9F07BADC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43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CE0B-E619-4A04-AFDC-98E880E5E2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7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40B0-C877-4B88-B941-F24B4AD5AA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19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06DB-2521-444A-8DBE-D0AA6A95A1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767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55CC-90EC-4ED1-B27D-C5BB50F5A4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6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B118-3A41-4160-BC46-15821FE1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82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A405-2C77-4A47-9402-95622389C7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78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6658-6B9B-46F2-8D64-99C8FA404B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85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9CB6-6D70-440F-BE29-455026851B21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686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DCDB-A505-4D00-A47A-42AB4F4F12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172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D181-7187-4539-95BF-29D4AC90AB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947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E476-6F4A-42B8-8255-3D7FB57E1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62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7470-8E3A-4B11-89EA-065FF43B9312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6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EB94-954C-42B7-BC7B-F6998BFAAE35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88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8C1A-D1D9-4F7B-859A-60F116829842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48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177E-B0CC-4BAA-86B1-C7EC57F86527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7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35F0-57CA-4226-B22C-AEDC13518215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3055-48F1-4760-A228-BF2BB82244EF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0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BB04-7A9D-4F2A-9B1F-9B9D5AF2E16F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3D8571-8C07-428E-A66A-16124D03FB04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5" r:id="rId1"/>
    <p:sldLayoutId id="2147487586" r:id="rId2"/>
    <p:sldLayoutId id="2147487587" r:id="rId3"/>
    <p:sldLayoutId id="2147487588" r:id="rId4"/>
    <p:sldLayoutId id="2147487589" r:id="rId5"/>
    <p:sldLayoutId id="2147487590" r:id="rId6"/>
    <p:sldLayoutId id="2147487591" r:id="rId7"/>
    <p:sldLayoutId id="2147487592" r:id="rId8"/>
    <p:sldLayoutId id="2147487593" r:id="rId9"/>
    <p:sldLayoutId id="2147487594" r:id="rId10"/>
    <p:sldLayoutId id="21474875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2B089E-E7A4-431C-A446-EF849B64A3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18" r:id="rId1"/>
    <p:sldLayoutId id="2147487619" r:id="rId2"/>
    <p:sldLayoutId id="2147487620" r:id="rId3"/>
    <p:sldLayoutId id="2147487621" r:id="rId4"/>
    <p:sldLayoutId id="2147487622" r:id="rId5"/>
    <p:sldLayoutId id="2147487623" r:id="rId6"/>
    <p:sldLayoutId id="2147487624" r:id="rId7"/>
    <p:sldLayoutId id="2147487625" r:id="rId8"/>
    <p:sldLayoutId id="2147487626" r:id="rId9"/>
    <p:sldLayoutId id="2147487627" r:id="rId10"/>
    <p:sldLayoutId id="2147487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7415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7487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it-IT" b="1" i="0" dirty="0">
                <a:solidFill>
                  <a:srgbClr val="000000"/>
                </a:solidFill>
                <a:cs typeface="Arial" panose="020B0604020202020204" pitchFamily="34" charset="0"/>
              </a:rPr>
              <a:t>UOG Journal Club:</a:t>
            </a:r>
            <a:r>
              <a:rPr lang="en-GB" altLang="it-IT" b="1" i="0" dirty="0" smtClean="0">
                <a:solidFill>
                  <a:srgbClr val="000000"/>
                </a:solidFill>
                <a:cs typeface="Arial" panose="020B0604020202020204" pitchFamily="34" charset="0"/>
              </a:rPr>
              <a:t> January 2018</a:t>
            </a:r>
            <a:endParaRPr lang="en-GB" altLang="it-IT" b="1" i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457200" y="2133600"/>
            <a:ext cx="8305800" cy="26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b="1" i="0" dirty="0" smtClean="0"/>
              <a:t>Misoprostol treatment </a:t>
            </a:r>
            <a:r>
              <a:rPr lang="en-US" sz="2000" b="1" dirty="0" smtClean="0"/>
              <a:t>vs</a:t>
            </a:r>
            <a:r>
              <a:rPr lang="en-US" sz="2000" b="1" i="0" dirty="0" smtClean="0"/>
              <a:t> expectant management in women with early non-viable pregnancy and vaginal bleeding: a pragmatic randomized controlled trial. </a:t>
            </a:r>
          </a:p>
          <a:p>
            <a:pPr>
              <a:buNone/>
            </a:pPr>
            <a:endParaRPr lang="en-US" sz="1800" b="1" i="0" dirty="0" smtClean="0"/>
          </a:p>
          <a:p>
            <a:pPr marL="342900" indent="-342900" algn="ctr">
              <a:buAutoNum type="alphaUcPeriod"/>
            </a:pPr>
            <a:r>
              <a:rPr lang="en-US" sz="1800" i="0" dirty="0" err="1" smtClean="0"/>
              <a:t>Fernlund</a:t>
            </a:r>
            <a:r>
              <a:rPr lang="en-US" sz="1800" i="0" dirty="0"/>
              <a:t>, L. </a:t>
            </a:r>
            <a:r>
              <a:rPr lang="en-US" sz="1800" i="0" dirty="0" err="1"/>
              <a:t>Jokubkiene</a:t>
            </a:r>
            <a:r>
              <a:rPr lang="en-US" sz="1800" i="0" dirty="0"/>
              <a:t>, P. </a:t>
            </a:r>
            <a:r>
              <a:rPr lang="en-US" sz="1800" i="0" dirty="0" err="1"/>
              <a:t>Sladkevicius</a:t>
            </a:r>
            <a:r>
              <a:rPr lang="en-US" sz="1800" i="0" dirty="0"/>
              <a:t> and L. </a:t>
            </a:r>
            <a:r>
              <a:rPr lang="en-US" sz="1800" i="0" dirty="0" smtClean="0"/>
              <a:t>Valentin</a:t>
            </a:r>
          </a:p>
          <a:p>
            <a:pPr marL="342900" indent="-342900" algn="ctr">
              <a:buAutoNum type="alphaUcPeriod"/>
            </a:pPr>
            <a:endParaRPr lang="it-IT" sz="1800" i="0" dirty="0" smtClean="0"/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it-IT" sz="1800" dirty="0" smtClean="0"/>
              <a:t>Volume 51, Issue 1, pages 24</a:t>
            </a:r>
            <a:r>
              <a:rPr lang="en-GB" sz="1800" dirty="0" smtClean="0"/>
              <a:t>–32</a:t>
            </a:r>
            <a:endParaRPr lang="it-IT" sz="1800" dirty="0" smtClean="0"/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sz="1800" b="1" i="0" dirty="0" smtClean="0"/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1981200" y="5373216"/>
            <a:ext cx="626320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Journal Club slides prepared by </a:t>
            </a:r>
            <a:r>
              <a:rPr lang="en-GB" altLang="it-IT" sz="1900" i="0" dirty="0" smtClean="0">
                <a:solidFill>
                  <a:srgbClr val="000000"/>
                </a:solidFill>
                <a:cs typeface="Arial" panose="020B0604020202020204" pitchFamily="34" charset="0"/>
              </a:rPr>
              <a:t>Dr Fiona Brownfoot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(UOG Editor for Trainees)</a:t>
            </a:r>
          </a:p>
        </p:txBody>
      </p:sp>
      <p:pic>
        <p:nvPicPr>
          <p:cNvPr id="17414" name="Picture 51" descr="\\ISUOG-DC01\users\ostirrup\Desktop\Journal Club logo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0443"/>
            <a:ext cx="1575693" cy="130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9734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5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338615"/>
              </p:ext>
            </p:extLst>
          </p:nvPr>
        </p:nvGraphicFramePr>
        <p:xfrm>
          <a:off x="323529" y="2231692"/>
          <a:ext cx="8280919" cy="4478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9992"/>
                <a:gridCol w="2114277"/>
                <a:gridCol w="2192324"/>
                <a:gridCol w="2124326"/>
              </a:tblGrid>
              <a:tr h="502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Misoprostol </a:t>
                      </a:r>
                      <a:r>
                        <a:rPr lang="en-AU" sz="14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treatment (n=94)</a:t>
                      </a:r>
                      <a:endParaRPr lang="en-AU" sz="1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Expectant management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(n=90)</a:t>
                      </a:r>
                      <a:endParaRPr lang="en-AU" sz="1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Difference </a:t>
                      </a:r>
                      <a:endParaRPr lang="en-AU" sz="1400" b="1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(95</a:t>
                      </a:r>
                      <a:r>
                        <a:rPr lang="en-AU" sz="14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</a:t>
                      </a:r>
                      <a:r>
                        <a:rPr lang="en-AU" sz="14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CI)</a:t>
                      </a:r>
                      <a:endParaRPr lang="en-AU" sz="1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1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Total number of patients </a:t>
                      </a: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with</a:t>
                      </a:r>
                      <a:r>
                        <a:rPr lang="en-AU" sz="14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D&amp;E</a:t>
                      </a: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Patients undergoing emergency </a:t>
                      </a: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D&amp;E</a:t>
                      </a: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Patients undergoing </a:t>
                      </a: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D&amp;E </a:t>
                      </a: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on request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D&amp;E </a:t>
                      </a: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 failed management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10.6%</a:t>
                      </a: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2.1%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3.2%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5.3%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34.4%</a:t>
                      </a: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4.4%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16.7%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13.3%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-</a:t>
                      </a: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23.8 (-35.8 to -11.1</a:t>
                      </a: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)</a:t>
                      </a: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-2.3% (-9.7 to 4.5%)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4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13.5% (4.1 to 23.4%)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8.0% (-1.4 to 17.8)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8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Unscheduled visits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28.7%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55.6%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-26.8 (-40.3 to -11.8)</a:t>
                      </a:r>
                    </a:p>
                  </a:txBody>
                  <a:tcPr marL="68580" marR="68580" marT="0" marB="0"/>
                </a:tc>
              </a:tr>
              <a:tr h="38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Vaginal bleeding, number of days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12.7±6.6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15.0±8.2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-2.3 (-4.6 to -0.6)</a:t>
                      </a:r>
                    </a:p>
                  </a:txBody>
                  <a:tcPr marL="68580" marR="68580" marT="0" marB="0"/>
                </a:tc>
              </a:tr>
              <a:tr h="38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Patients with pain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92.2%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7.8 (1.0 to 16.8)</a:t>
                      </a:r>
                    </a:p>
                  </a:txBody>
                  <a:tcPr marL="68580" marR="68580" marT="0" marB="0"/>
                </a:tc>
              </a:tr>
              <a:tr h="38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Patients having </a:t>
                      </a: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oral analgesia</a:t>
                      </a: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93.4%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76.6%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16.8 (5.2 to 28.7)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Content Placeholder 9"/>
          <p:cNvSpPr txBox="1">
            <a:spLocks/>
          </p:cNvSpPr>
          <p:nvPr/>
        </p:nvSpPr>
        <p:spPr>
          <a:xfrm>
            <a:off x="-180528" y="1772816"/>
            <a:ext cx="8871520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/>
              <a:t>   Secondary outcomes</a:t>
            </a:r>
            <a:endParaRPr lang="en-US" sz="2000" b="1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trial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1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379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228600" y="2414786"/>
            <a:ext cx="8642350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800" b="1" i="0" dirty="0" smtClean="0"/>
              <a:t>Findings</a:t>
            </a:r>
          </a:p>
          <a:p>
            <a:pPr marL="1028700" lvl="1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i="0" dirty="0" smtClean="0"/>
              <a:t>Treatment with misoprostol is more effective than expectant management in </a:t>
            </a:r>
            <a:r>
              <a:rPr lang="en-GB" sz="1600" i="0" dirty="0" smtClean="0"/>
              <a:t>evacuating the </a:t>
            </a:r>
            <a:r>
              <a:rPr lang="en-GB" sz="1600" i="0" dirty="0"/>
              <a:t>uterus </a:t>
            </a:r>
            <a:r>
              <a:rPr lang="en-GB" sz="1600" i="0" dirty="0" smtClean="0"/>
              <a:t>for early </a:t>
            </a:r>
            <a:r>
              <a:rPr lang="en-GB" sz="1600" i="0" dirty="0"/>
              <a:t>non-viable pregnancy and </a:t>
            </a:r>
            <a:r>
              <a:rPr lang="en-GB" sz="1600" i="0" dirty="0" smtClean="0"/>
              <a:t>vaginal bleeding</a:t>
            </a:r>
            <a:r>
              <a:rPr lang="en-GB" sz="1600" i="0" dirty="0"/>
              <a:t>.</a:t>
            </a:r>
            <a:endParaRPr lang="en-US" sz="1600" i="0" dirty="0" smtClean="0"/>
          </a:p>
          <a:p>
            <a:pPr marL="1028700" lvl="1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600" i="0" dirty="0" smtClean="0"/>
              <a:t>More patients in the expectantly managed group had a D&amp;E and were seen in out of protocol visits. 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600" i="0" dirty="0" smtClean="0"/>
              <a:t>More patients treated with misoprostol experienced pain and took analgesia</a:t>
            </a:r>
          </a:p>
          <a:p>
            <a:pPr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1600" i="0" dirty="0" smtClean="0"/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800" b="1" i="0" dirty="0" smtClean="0"/>
              <a:t>Study limitations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600" i="0" dirty="0" smtClean="0"/>
              <a:t>This study only assessed patients with vaginal bleeding therefore these results cannot be generalized to patients with missed miscarriage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600" i="0" dirty="0" smtClean="0"/>
              <a:t>This trial was not blinded</a:t>
            </a: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3733800" y="1753652"/>
            <a:ext cx="2103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800" b="1" i="0" dirty="0"/>
              <a:t>Discussion</a:t>
            </a:r>
            <a:endParaRPr lang="en-GB" altLang="it-IT" sz="2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trial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2348880"/>
            <a:ext cx="8458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b="1" i="0" dirty="0" smtClean="0"/>
              <a:t>Implications </a:t>
            </a:r>
            <a:r>
              <a:rPr lang="en-US" sz="2400" b="1" i="0" dirty="0"/>
              <a:t>for practice</a:t>
            </a:r>
          </a:p>
          <a:p>
            <a:pPr marL="1028700" lvl="1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800" i="0" dirty="0" smtClean="0"/>
              <a:t>Misoprostol treatment of incomplete miscarriage is more efficacious than expectant </a:t>
            </a:r>
            <a:r>
              <a:rPr lang="en-US" sz="1800" i="0" dirty="0" smtClean="0"/>
              <a:t>management, but more women reported pain. </a:t>
            </a:r>
            <a:endParaRPr lang="en-US" sz="1800" i="0" dirty="0" smtClean="0"/>
          </a:p>
          <a:p>
            <a:pPr marL="1028700" lvl="1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800" i="0" dirty="0" smtClean="0"/>
              <a:t>Misoprostol treatment results in fewer D&amp;E and emergency </a:t>
            </a:r>
            <a:r>
              <a:rPr lang="en-US" sz="1800" i="0" dirty="0" smtClean="0"/>
              <a:t>presentations</a:t>
            </a:r>
            <a:r>
              <a:rPr lang="en-US" sz="1800" i="0" dirty="0"/>
              <a:t>.</a:t>
            </a:r>
            <a:endParaRPr lang="en-US" sz="1800" i="0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33800" y="1753652"/>
            <a:ext cx="2103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800" b="1" i="0" dirty="0"/>
              <a:t>Discussion</a:t>
            </a:r>
            <a:endParaRPr lang="en-GB" altLang="it-IT" sz="2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trial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28600" y="4705980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800" b="1" i="0" dirty="0" smtClean="0"/>
              <a:t>Conclusions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457200" y="5420072"/>
            <a:ext cx="8153400" cy="8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i="0" dirty="0"/>
              <a:t>Misoprostol </a:t>
            </a:r>
            <a:r>
              <a:rPr lang="en-US" sz="2000" i="0" dirty="0" smtClean="0"/>
              <a:t>is more efficacious than expectant management for the treatment of incomplete miscarriage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5837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187624" y="3789040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b="1" i="0" dirty="0">
                <a:solidFill>
                  <a:srgbClr val="000000"/>
                </a:solidFill>
              </a:rPr>
              <a:t>Discussion points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323528" y="4365104"/>
            <a:ext cx="863917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i="0" dirty="0"/>
              <a:t>It would be interesting to </a:t>
            </a:r>
            <a:r>
              <a:rPr lang="en-US" sz="2000" i="0" dirty="0" smtClean="0"/>
              <a:t>examine clinical features </a:t>
            </a:r>
            <a:r>
              <a:rPr lang="en-US" sz="2000" i="0" dirty="0"/>
              <a:t>associated with successful expectant or medical management </a:t>
            </a:r>
            <a:r>
              <a:rPr lang="en-US" sz="2000" i="0" dirty="0" smtClean="0"/>
              <a:t>so care could be individualized. </a:t>
            </a:r>
            <a:endParaRPr lang="en-US" altLang="it-IT" sz="2000" i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it-IT" sz="2000" i="0" dirty="0" smtClean="0"/>
              <a:t>The definition of complete miscarriage may need revision with ultrasound appearance rather than </a:t>
            </a:r>
            <a:r>
              <a:rPr lang="en-US" altLang="it-IT" sz="2000" i="0" dirty="0" err="1" smtClean="0"/>
              <a:t>anterioposterior</a:t>
            </a:r>
            <a:r>
              <a:rPr lang="en-US" altLang="it-IT" sz="2000" i="0" dirty="0" smtClean="0"/>
              <a:t> diameter being included or a clinical definition.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7544" y="2420888"/>
            <a:ext cx="8207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000" i="0" dirty="0" smtClean="0"/>
              <a:t>An understanding of the success rates of misoprostol compared with expectant management in patients with incomplete miscarriage is required to counsel patients appropriately 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295400" y="1828800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b="1" i="0" dirty="0">
                <a:solidFill>
                  <a:srgbClr val="000000"/>
                </a:solidFill>
              </a:rPr>
              <a:t>Future perspectives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trial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6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1512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0" dirty="0">
              <a:solidFill>
                <a:srgbClr val="000000"/>
              </a:solidFill>
            </a:endParaRPr>
          </a:p>
        </p:txBody>
      </p:sp>
      <p:sp>
        <p:nvSpPr>
          <p:cNvPr id="21508" name="Titolo 1"/>
          <p:cNvSpPr txBox="1">
            <a:spLocks/>
          </p:cNvSpPr>
          <p:nvPr/>
        </p:nvSpPr>
        <p:spPr bwMode="auto">
          <a:xfrm>
            <a:off x="323850" y="2403475"/>
            <a:ext cx="88566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b="1" i="0" dirty="0">
              <a:solidFill>
                <a:schemeClr val="tx2"/>
              </a:solidFill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28600" y="1681644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800" b="1" i="0" dirty="0"/>
              <a:t>Introduction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179388" y="2420888"/>
            <a:ext cx="87851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i="0" dirty="0" smtClean="0"/>
              <a:t>First-trimester miscarriage is common, occurring in around one in five pregnancies. </a:t>
            </a:r>
          </a:p>
          <a:p>
            <a:pPr>
              <a:lnSpc>
                <a:spcPct val="120000"/>
              </a:lnSpc>
            </a:pPr>
            <a:r>
              <a:rPr lang="en-US" sz="2000" i="0" dirty="0"/>
              <a:t>Expectant or medical management avoids the small risks associated with anesthesia and surgery. </a:t>
            </a:r>
            <a:endParaRPr lang="en-US" sz="2000" i="0" dirty="0" smtClean="0"/>
          </a:p>
          <a:p>
            <a:pPr>
              <a:lnSpc>
                <a:spcPct val="120000"/>
              </a:lnSpc>
            </a:pPr>
            <a:r>
              <a:rPr lang="en-US" sz="2000" i="0" dirty="0" smtClean="0"/>
              <a:t>The </a:t>
            </a:r>
            <a:r>
              <a:rPr lang="en-US" sz="2000" i="0" dirty="0" smtClean="0"/>
              <a:t>drug most commonly used for medical management or miscarriage is misoprostol, a </a:t>
            </a:r>
            <a:r>
              <a:rPr lang="en-US" sz="2000" i="0" dirty="0"/>
              <a:t>synthetic prostaglandin E1 </a:t>
            </a:r>
            <a:r>
              <a:rPr lang="en-US" sz="2000" i="0" dirty="0" smtClean="0"/>
              <a:t>analogue. </a:t>
            </a:r>
            <a:endParaRPr lang="en-US" sz="2000" i="0" dirty="0"/>
          </a:p>
          <a:p>
            <a:pPr>
              <a:lnSpc>
                <a:spcPct val="120000"/>
              </a:lnSpc>
            </a:pPr>
            <a:r>
              <a:rPr lang="en-US" sz="2000" i="0" dirty="0" smtClean="0"/>
              <a:t>The </a:t>
            </a:r>
            <a:r>
              <a:rPr lang="en-US" sz="2000" i="0" dirty="0" smtClean="0"/>
              <a:t>success rate of expectant or medical management for the treatment of incomplete miscarriage has been reported to be comparable; however, this </a:t>
            </a:r>
            <a:r>
              <a:rPr lang="en-US" sz="2000" i="0" dirty="0" smtClean="0"/>
              <a:t>is based on short post</a:t>
            </a:r>
            <a:r>
              <a:rPr lang="en-US" sz="2000" i="0" dirty="0"/>
              <a:t>-</a:t>
            </a:r>
            <a:r>
              <a:rPr lang="en-US" sz="2000" i="0" dirty="0" smtClean="0"/>
              <a:t>procedural follow</a:t>
            </a:r>
            <a:r>
              <a:rPr lang="en-US" sz="2000" i="0" dirty="0" smtClean="0"/>
              <a:t>-</a:t>
            </a:r>
            <a:r>
              <a:rPr lang="en-US" sz="2000" i="0" dirty="0" smtClean="0"/>
              <a:t>up. </a:t>
            </a:r>
            <a:endParaRPr lang="en-US" sz="2000" i="0" dirty="0" smtClean="0"/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0" y="96214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</a:t>
            </a:r>
            <a:r>
              <a:rPr lang="en-GB" sz="1400" b="1" i="0" dirty="0" smtClean="0">
                <a:solidFill>
                  <a:schemeClr val="bg1"/>
                </a:solidFill>
              </a:rPr>
              <a:t>trial </a:t>
            </a:r>
            <a:endParaRPr lang="en-GB" sz="1400" b="1" i="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355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3048000" y="2057400"/>
            <a:ext cx="3001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2800" b="1" i="0" dirty="0" smtClean="0">
                <a:solidFill>
                  <a:srgbClr val="000000"/>
                </a:solidFill>
              </a:rPr>
              <a:t>Aim of the study</a:t>
            </a:r>
            <a:endParaRPr lang="en-GB" altLang="it-IT" sz="2800" b="1" i="0" dirty="0">
              <a:solidFill>
                <a:srgbClr val="000000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228600" y="2844552"/>
            <a:ext cx="8382000" cy="20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i="0" dirty="0" smtClean="0"/>
              <a:t>To compare the effect of expectant management with vaginal misoprostol treatment in early non-viable pregnancy with vaginal bleeding with regard to complete uterine evacuation within 10 days. </a:t>
            </a: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0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trial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5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23528" y="1941511"/>
            <a:ext cx="8640960" cy="4561249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i="0" dirty="0" smtClean="0"/>
              <a:t>Study design</a:t>
            </a:r>
          </a:p>
          <a:p>
            <a:pPr marL="457200" lvl="1" indent="0">
              <a:buNone/>
            </a:pPr>
            <a:r>
              <a:rPr lang="en-US" sz="1800" i="0" dirty="0" smtClean="0"/>
              <a:t>Randomized controlled trial </a:t>
            </a:r>
            <a:endParaRPr lang="en-US" sz="2400" i="0" dirty="0" smtClean="0"/>
          </a:p>
          <a:p>
            <a:r>
              <a:rPr lang="en-US" sz="2000" b="1" i="0" dirty="0" smtClean="0"/>
              <a:t>Setting</a:t>
            </a:r>
            <a:endParaRPr lang="en-US" sz="1800" i="0" dirty="0" smtClean="0"/>
          </a:p>
          <a:p>
            <a:pPr marL="457200" lvl="1" indent="0">
              <a:buNone/>
            </a:pPr>
            <a:r>
              <a:rPr lang="en-US" sz="1800" i="0" dirty="0" smtClean="0"/>
              <a:t>Single-center trial, </a:t>
            </a:r>
            <a:r>
              <a:rPr lang="en-US" sz="1800" i="0" dirty="0" err="1" smtClean="0"/>
              <a:t>Skane</a:t>
            </a:r>
            <a:r>
              <a:rPr lang="en-US" sz="1800" i="0" dirty="0" smtClean="0"/>
              <a:t> University Hospital, Malmo Sweden (September 2008 – December 2015) </a:t>
            </a:r>
          </a:p>
          <a:p>
            <a:r>
              <a:rPr lang="en-US" sz="2000" b="1" i="0" dirty="0" smtClean="0"/>
              <a:t>Participants</a:t>
            </a:r>
          </a:p>
          <a:p>
            <a:pPr marL="457200" lvl="1" indent="0">
              <a:buNone/>
            </a:pPr>
            <a:r>
              <a:rPr lang="en-US" sz="1800" b="1" i="0" dirty="0" smtClean="0"/>
              <a:t>Included: </a:t>
            </a:r>
            <a:r>
              <a:rPr lang="en-US" sz="1800" i="0" dirty="0" smtClean="0"/>
              <a:t>Women presenting with a miscarriage, defined using the following ultrasound features:</a:t>
            </a:r>
          </a:p>
          <a:p>
            <a:pPr lvl="2"/>
            <a:r>
              <a:rPr lang="en-US" sz="1400" i="0" dirty="0" smtClean="0"/>
              <a:t>Prior to April 2014: intrauterine gestational sac </a:t>
            </a:r>
            <a:r>
              <a:rPr lang="en-US" sz="1400" i="0" dirty="0" smtClean="0"/>
              <a:t>&gt;16 </a:t>
            </a:r>
            <a:r>
              <a:rPr lang="en-US" sz="1400" i="0" dirty="0" smtClean="0"/>
              <a:t>mm with no embryonic pole or </a:t>
            </a:r>
            <a:r>
              <a:rPr lang="en-US" sz="1400" i="0" dirty="0" smtClean="0"/>
              <a:t>gestational </a:t>
            </a:r>
            <a:r>
              <a:rPr lang="en-US" sz="1400" i="0" dirty="0" smtClean="0"/>
              <a:t>sac with an embryo with </a:t>
            </a:r>
            <a:r>
              <a:rPr lang="en-US" sz="1400" i="0" dirty="0"/>
              <a:t>crown–rump </a:t>
            </a:r>
            <a:r>
              <a:rPr lang="en-US" sz="1400" i="0" dirty="0" smtClean="0"/>
              <a:t>length (CRL) </a:t>
            </a:r>
            <a:r>
              <a:rPr lang="en-US" sz="1400" i="0" dirty="0" smtClean="0"/>
              <a:t>≥5mm </a:t>
            </a:r>
            <a:r>
              <a:rPr lang="en-US" sz="1400" i="0" dirty="0" smtClean="0"/>
              <a:t>without cardiac pulsations. </a:t>
            </a:r>
          </a:p>
          <a:p>
            <a:pPr lvl="2"/>
            <a:r>
              <a:rPr lang="en-US" sz="1400" i="0" dirty="0" smtClean="0"/>
              <a:t>After April 2014: intrauterine gestational sac </a:t>
            </a:r>
            <a:r>
              <a:rPr lang="en-US" sz="1400" i="0" dirty="0" smtClean="0"/>
              <a:t>≥25 </a:t>
            </a:r>
            <a:r>
              <a:rPr lang="en-US" sz="1400" i="0" dirty="0" smtClean="0"/>
              <a:t>mm with no embryonic pole or embryo with CRL </a:t>
            </a:r>
            <a:r>
              <a:rPr lang="en-US" sz="1400" i="0" dirty="0" smtClean="0"/>
              <a:t>≥7mm </a:t>
            </a:r>
            <a:r>
              <a:rPr lang="en-US" sz="1400" i="0" dirty="0" smtClean="0"/>
              <a:t>without </a:t>
            </a:r>
            <a:r>
              <a:rPr lang="en-US" sz="1400" i="0" dirty="0"/>
              <a:t>cardiac pulsations</a:t>
            </a:r>
            <a:r>
              <a:rPr lang="en-US" sz="1400" i="0" dirty="0" smtClean="0"/>
              <a:t>.</a:t>
            </a:r>
          </a:p>
          <a:p>
            <a:pPr lvl="2"/>
            <a:r>
              <a:rPr lang="en-US" sz="1400" i="0" dirty="0" smtClean="0"/>
              <a:t>Or gestational sac with or without embryo without internal growth </a:t>
            </a:r>
            <a:r>
              <a:rPr lang="en-US" sz="1400" i="0" dirty="0" smtClean="0"/>
              <a:t>after </a:t>
            </a:r>
            <a:r>
              <a:rPr lang="en-US" sz="1400" i="0" dirty="0" smtClean="0"/>
              <a:t>7 days. </a:t>
            </a:r>
          </a:p>
          <a:p>
            <a:pPr marL="457200" lvl="1" indent="0">
              <a:buNone/>
            </a:pPr>
            <a:r>
              <a:rPr lang="en-US" sz="1800" i="0" dirty="0" smtClean="0"/>
              <a:t>H</a:t>
            </a:r>
            <a:r>
              <a:rPr lang="en-US" sz="1800" i="0" dirty="0" smtClean="0"/>
              <a:t>emoglobin </a:t>
            </a:r>
            <a:r>
              <a:rPr lang="en-US" sz="1800" i="0" dirty="0" smtClean="0"/>
              <a:t>&gt; 80g/L,</a:t>
            </a:r>
            <a:r>
              <a:rPr lang="en-US" sz="1800" i="0" dirty="0"/>
              <a:t> </a:t>
            </a:r>
            <a:r>
              <a:rPr lang="en-US" sz="1800" i="0" dirty="0" smtClean="0"/>
              <a:t>no contraindications to misoprostol treatment.  </a:t>
            </a:r>
          </a:p>
          <a:p>
            <a:pPr marL="457200" lvl="1" indent="0">
              <a:buNone/>
            </a:pPr>
            <a:r>
              <a:rPr lang="en-US" sz="1800" b="1" i="0" dirty="0" smtClean="0"/>
              <a:t>Excluded: </a:t>
            </a:r>
            <a:r>
              <a:rPr lang="en-US" sz="1800" i="0" dirty="0" smtClean="0"/>
              <a:t>CRL &gt; 33 mm</a:t>
            </a: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0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trial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765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57200" y="2743995"/>
            <a:ext cx="8207375" cy="2751522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i="0" dirty="0" smtClean="0"/>
              <a:t>Test methods</a:t>
            </a:r>
          </a:p>
          <a:p>
            <a:pPr lvl="1"/>
            <a:r>
              <a:rPr lang="en-US" sz="1600" i="0" dirty="0" smtClean="0"/>
              <a:t>Open-label design with participants with a non-viable pregnancy with vaginal bleeding randomized to vaginal misoprostol or expectant management</a:t>
            </a:r>
          </a:p>
          <a:p>
            <a:pPr lvl="1"/>
            <a:r>
              <a:rPr lang="en-US" sz="1600" i="0" dirty="0" smtClean="0"/>
              <a:t>Dose of vaginal misoprostol was 800 μg given once. </a:t>
            </a:r>
          </a:p>
          <a:p>
            <a:pPr lvl="1"/>
            <a:r>
              <a:rPr lang="en-US" sz="1600" i="0" dirty="0" smtClean="0"/>
              <a:t>Follow-up visits:</a:t>
            </a:r>
          </a:p>
          <a:p>
            <a:pPr lvl="2"/>
            <a:r>
              <a:rPr lang="en-US" sz="1400" i="0" dirty="0" smtClean="0"/>
              <a:t>Day 10, 17, 24 and 31 after </a:t>
            </a:r>
            <a:r>
              <a:rPr lang="en-US" sz="1400" i="0" dirty="0" err="1" smtClean="0"/>
              <a:t>randomisation</a:t>
            </a:r>
            <a:endParaRPr lang="en-US" sz="1400" i="0" dirty="0" smtClean="0"/>
          </a:p>
          <a:p>
            <a:pPr lvl="2"/>
            <a:r>
              <a:rPr lang="en-US" sz="1400" i="0" dirty="0" err="1" smtClean="0"/>
              <a:t>Transvaginal</a:t>
            </a:r>
            <a:r>
              <a:rPr lang="en-US" sz="1400" i="0" dirty="0" smtClean="0"/>
              <a:t> ultrasound and </a:t>
            </a:r>
            <a:r>
              <a:rPr lang="en-US" sz="1400" i="0" dirty="0" err="1" smtClean="0"/>
              <a:t>Hb</a:t>
            </a:r>
            <a:r>
              <a:rPr lang="en-US" sz="1400" i="0" dirty="0" smtClean="0"/>
              <a:t> were performed at each follow up visit.</a:t>
            </a:r>
          </a:p>
          <a:p>
            <a:pPr lvl="1"/>
            <a:r>
              <a:rPr lang="en-US" sz="1600" i="0" dirty="0" smtClean="0"/>
              <a:t>Complete miscarriage was defined as: </a:t>
            </a:r>
            <a:r>
              <a:rPr lang="en-US" sz="1400" i="0" dirty="0"/>
              <a:t>n</a:t>
            </a:r>
            <a:r>
              <a:rPr lang="en-US" sz="1400" i="0" dirty="0" smtClean="0"/>
              <a:t>o gestational sac in the uterine cavity and maximum </a:t>
            </a:r>
            <a:r>
              <a:rPr lang="en-US" sz="1400" i="0" dirty="0" err="1" smtClean="0"/>
              <a:t>anterioposterior</a:t>
            </a:r>
            <a:r>
              <a:rPr lang="en-US" sz="1400" i="0" dirty="0" smtClean="0"/>
              <a:t> diameter of the </a:t>
            </a:r>
            <a:r>
              <a:rPr lang="en-US" sz="1400" i="0" dirty="0" err="1" smtClean="0"/>
              <a:t>intracavity</a:t>
            </a:r>
            <a:r>
              <a:rPr lang="en-US" sz="1400" i="0" dirty="0" smtClean="0"/>
              <a:t> contents &lt; 15 mm as measured by transvaginal ultrasound on a midsagittal view. 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819400" y="1825660"/>
            <a:ext cx="356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800" b="1" i="0" dirty="0"/>
              <a:t>Methods</a:t>
            </a:r>
            <a:endParaRPr lang="en-GB" altLang="it-IT" sz="2400" b="1" i="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trial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765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95536" y="2602414"/>
            <a:ext cx="8496944" cy="3662541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0" dirty="0" smtClean="0"/>
              <a:t>Outcome</a:t>
            </a:r>
          </a:p>
          <a:p>
            <a:pPr lvl="1"/>
            <a:r>
              <a:rPr lang="en-US" sz="2000" i="0" dirty="0" smtClean="0"/>
              <a:t>Primary outcome </a:t>
            </a:r>
          </a:p>
          <a:p>
            <a:pPr lvl="2"/>
            <a:r>
              <a:rPr lang="en-US" sz="1600" i="0" dirty="0"/>
              <a:t>T</a:t>
            </a:r>
            <a:r>
              <a:rPr lang="en-US" sz="1600" i="0" dirty="0" smtClean="0"/>
              <a:t>he number of patients with complete miscarriage without dilation and evacuation (D&amp;E) within 10 days of randomization. </a:t>
            </a:r>
          </a:p>
          <a:p>
            <a:pPr lvl="1"/>
            <a:r>
              <a:rPr lang="en-US" sz="2000" i="0" dirty="0" smtClean="0"/>
              <a:t>Secondary outcome</a:t>
            </a:r>
          </a:p>
          <a:p>
            <a:pPr lvl="2"/>
            <a:r>
              <a:rPr lang="en-US" sz="1600" i="0" dirty="0" smtClean="0"/>
              <a:t>Number of participants with complete miscarriage without </a:t>
            </a:r>
            <a:r>
              <a:rPr lang="en-US" sz="1600" i="0" dirty="0"/>
              <a:t>D&amp;E within </a:t>
            </a:r>
            <a:r>
              <a:rPr lang="en-US" sz="1600" i="0" dirty="0" smtClean="0"/>
              <a:t>17, 24 and 31 days after randomization</a:t>
            </a:r>
          </a:p>
          <a:p>
            <a:pPr lvl="2"/>
            <a:r>
              <a:rPr lang="en-US" sz="1600" i="0" dirty="0" smtClean="0"/>
              <a:t>Number of participants with complications from randomization until 4 weeks after the uterine cavity is judged to be empty (with and without </a:t>
            </a:r>
            <a:r>
              <a:rPr lang="en-US" sz="1600" i="0" dirty="0"/>
              <a:t>D&amp;E)</a:t>
            </a:r>
            <a:r>
              <a:rPr lang="en-US" sz="1600" i="0" dirty="0" smtClean="0"/>
              <a:t>.</a:t>
            </a:r>
          </a:p>
          <a:p>
            <a:pPr lvl="2"/>
            <a:r>
              <a:rPr lang="en-US" sz="1600" i="0" dirty="0" smtClean="0"/>
              <a:t>Persistent </a:t>
            </a:r>
            <a:r>
              <a:rPr lang="en-US" sz="1600" i="0" dirty="0" smtClean="0"/>
              <a:t>incomplete 31 days </a:t>
            </a:r>
            <a:r>
              <a:rPr lang="en-US" sz="1600" i="0" dirty="0" smtClean="0"/>
              <a:t>after</a:t>
            </a:r>
            <a:r>
              <a:rPr lang="en-US" sz="1600" i="0" dirty="0" smtClean="0"/>
              <a:t> </a:t>
            </a:r>
            <a:r>
              <a:rPr lang="en-US" sz="1600" i="0" dirty="0" smtClean="0"/>
              <a:t>randomization. </a:t>
            </a:r>
          </a:p>
          <a:p>
            <a:pPr lvl="2"/>
            <a:r>
              <a:rPr lang="en-US" sz="1600" i="0" dirty="0" smtClean="0"/>
              <a:t>Pain, use of analgesics, duration of vaginal bleeding, side effects including nausea, diarrhea, vomiting, headache and dizziness) up to day 31. 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819400" y="1676400"/>
            <a:ext cx="356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800" b="1" i="0" dirty="0"/>
              <a:t>Methods</a:t>
            </a:r>
            <a:endParaRPr lang="en-GB" altLang="it-IT" sz="2400" b="1" i="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trial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1671191"/>
            <a:ext cx="3839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b="1" i="0" dirty="0" smtClean="0"/>
              <a:t>Results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520" y="2132856"/>
            <a:ext cx="4032448" cy="4536504"/>
          </a:xfrm>
        </p:spPr>
        <p:txBody>
          <a:bodyPr/>
          <a:lstStyle/>
          <a:p>
            <a:r>
              <a:rPr lang="en-US" sz="2000" b="1" dirty="0" smtClean="0"/>
              <a:t>Flowchart summarizing participant management</a:t>
            </a:r>
          </a:p>
          <a:p>
            <a:pPr lvl="1"/>
            <a:r>
              <a:rPr lang="en-US" sz="1600" dirty="0" smtClean="0"/>
              <a:t>189 randomized</a:t>
            </a:r>
          </a:p>
          <a:p>
            <a:pPr lvl="2"/>
            <a:r>
              <a:rPr lang="en-US" sz="1200" dirty="0" smtClean="0"/>
              <a:t>94 to misoprostol</a:t>
            </a:r>
          </a:p>
          <a:p>
            <a:pPr lvl="2"/>
            <a:r>
              <a:rPr lang="en-US" sz="1200" dirty="0" smtClean="0"/>
              <a:t>95 to expectant management (5 later withdraw consent or did not meet inclusion criteria). </a:t>
            </a:r>
          </a:p>
          <a:p>
            <a:r>
              <a:rPr lang="en-US" sz="2000" b="1" dirty="0" smtClean="0"/>
              <a:t>Two groups</a:t>
            </a:r>
          </a:p>
          <a:p>
            <a:pPr lvl="1"/>
            <a:r>
              <a:rPr lang="en-US" sz="1600" b="1" dirty="0" smtClean="0"/>
              <a:t>Misoprostol group</a:t>
            </a:r>
          </a:p>
          <a:p>
            <a:pPr lvl="2"/>
            <a:r>
              <a:rPr lang="en-US" sz="1200" dirty="0" smtClean="0"/>
              <a:t>All women randomized participated, totaling 94</a:t>
            </a:r>
          </a:p>
          <a:p>
            <a:pPr lvl="1"/>
            <a:r>
              <a:rPr lang="en-US" sz="1600" b="1" dirty="0" smtClean="0"/>
              <a:t>Expectant group</a:t>
            </a:r>
            <a:endParaRPr lang="en-US" sz="1200" b="1" dirty="0"/>
          </a:p>
          <a:p>
            <a:pPr lvl="2"/>
            <a:r>
              <a:rPr lang="en-US" sz="1200" dirty="0" smtClean="0"/>
              <a:t>5 women withdraw consent or were not eligible </a:t>
            </a:r>
          </a:p>
          <a:p>
            <a:pPr lvl="2"/>
            <a:r>
              <a:rPr lang="en-US" sz="1200" dirty="0" smtClean="0"/>
              <a:t>Therefore, 90 participants were included in this group</a:t>
            </a:r>
          </a:p>
          <a:p>
            <a:pPr lvl="2"/>
            <a:endParaRPr lang="en-US" sz="1200" dirty="0" smtClean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trial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790" y="1700808"/>
            <a:ext cx="4941154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1671191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b="1" i="0" dirty="0" smtClean="0"/>
              <a:t>Results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trial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432"/>
          <a:stretch/>
        </p:blipFill>
        <p:spPr>
          <a:xfrm>
            <a:off x="827584" y="2492896"/>
            <a:ext cx="7776864" cy="3741129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53587" y="2031231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i="0" dirty="0" smtClean="0"/>
              <a:t>Baseline characteristics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6309320"/>
            <a:ext cx="889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/>
              <a:t>Nulliparity</a:t>
            </a:r>
            <a:r>
              <a:rPr lang="en-US" i="0" dirty="0" smtClean="0"/>
              <a:t>, larger CRL and lower </a:t>
            </a:r>
            <a:r>
              <a:rPr lang="en-US" i="0" dirty="0" err="1" smtClean="0"/>
              <a:t>hCG</a:t>
            </a:r>
            <a:r>
              <a:rPr lang="en-US" i="0" dirty="0" smtClean="0"/>
              <a:t> levels were present in the misoprostol group.   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40703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1887215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400" b="1" i="0" dirty="0" smtClean="0"/>
              <a:t>Results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995" y="2924944"/>
            <a:ext cx="887152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   Primary outcome</a:t>
            </a:r>
            <a:endParaRPr lang="en-US" sz="2000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0728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b="1" i="0" dirty="0">
                <a:solidFill>
                  <a:schemeClr val="bg1"/>
                </a:solidFill>
              </a:rPr>
              <a:t>Misoprostol treatment </a:t>
            </a:r>
            <a:r>
              <a:rPr lang="en-GB" sz="1400" b="1" dirty="0">
                <a:solidFill>
                  <a:schemeClr val="bg1"/>
                </a:solidFill>
              </a:rPr>
              <a:t>vs</a:t>
            </a:r>
            <a:r>
              <a:rPr lang="en-GB" sz="1400" b="1" i="0" dirty="0">
                <a:solidFill>
                  <a:schemeClr val="bg1"/>
                </a:solidFill>
              </a:rPr>
              <a:t> expectant management in women with early non-viable pregnancy and vaginal bleeding: a pragmatic randomized controlled trial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Fernlund et al., UOG 2018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41609"/>
              </p:ext>
            </p:extLst>
          </p:nvPr>
        </p:nvGraphicFramePr>
        <p:xfrm>
          <a:off x="611560" y="3589640"/>
          <a:ext cx="8208912" cy="1279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00200"/>
                <a:gridCol w="2016224"/>
                <a:gridCol w="2160240"/>
                <a:gridCol w="2232248"/>
              </a:tblGrid>
              <a:tr h="511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Misoprostol </a:t>
                      </a: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treatment (n=94)</a:t>
                      </a: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Expectant management (n=90)</a:t>
                      </a: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Difference </a:t>
                      </a:r>
                      <a:endParaRPr lang="en-AU" sz="14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(95</a:t>
                      </a: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</a:t>
                      </a: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CI)</a:t>
                      </a: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Complete </a:t>
                      </a: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miscarriage</a:t>
                      </a:r>
                      <a:endParaRPr lang="en-A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    ≤ </a:t>
                      </a: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 days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    ≤ </a:t>
                      </a: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31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86.2%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43.3%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61.1%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22.6 (7.5 to 36.5)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25.1 (11.6 to 37.5)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09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42495</TotalTime>
  <Words>1336</Words>
  <Application>Microsoft Macintosh PowerPoint</Application>
  <PresentationFormat>On-screen Show (4:3)</PresentationFormat>
  <Paragraphs>193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ISUOGUSR</dc:creator>
  <cp:lastModifiedBy>Basky</cp:lastModifiedBy>
  <cp:revision>755</cp:revision>
  <cp:lastPrinted>2011-09-13T15:07:48Z</cp:lastPrinted>
  <dcterms:created xsi:type="dcterms:W3CDTF">2016-05-13T18:06:14Z</dcterms:created>
  <dcterms:modified xsi:type="dcterms:W3CDTF">2017-12-17T15:03:12Z</dcterms:modified>
</cp:coreProperties>
</file>