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6"/>
  </p:notesMasterIdLst>
  <p:sldIdLst>
    <p:sldId id="329" r:id="rId3"/>
    <p:sldId id="350" r:id="rId4"/>
    <p:sldId id="349" r:id="rId5"/>
    <p:sldId id="384" r:id="rId6"/>
    <p:sldId id="389" r:id="rId7"/>
    <p:sldId id="361" r:id="rId8"/>
    <p:sldId id="379" r:id="rId9"/>
    <p:sldId id="370" r:id="rId10"/>
    <p:sldId id="388" r:id="rId11"/>
    <p:sldId id="353" r:id="rId12"/>
    <p:sldId id="381" r:id="rId13"/>
    <p:sldId id="383" r:id="rId14"/>
    <p:sldId id="371" r:id="rId15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18">
          <p15:clr>
            <a:srgbClr val="A4A3A4"/>
          </p15:clr>
        </p15:guide>
        <p15:guide id="4" pos="1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09" autoAdjust="0"/>
    <p:restoredTop sz="94930" autoAdjust="0"/>
  </p:normalViewPr>
  <p:slideViewPr>
    <p:cSldViewPr>
      <p:cViewPr>
        <p:scale>
          <a:sx n="118" d="100"/>
          <a:sy n="118" d="100"/>
        </p:scale>
        <p:origin x="-1434" y="-54"/>
      </p:cViewPr>
      <p:guideLst>
        <p:guide orient="horz" pos="2160"/>
        <p:guide orient="horz" pos="618"/>
        <p:guide pos="2880"/>
        <p:guide pos="1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21/08/2017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5</a:t>
            </a:fld>
            <a:endParaRPr lang="it-IT" altLang="it-IT" i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2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pPr/>
              <a:t>6</a:t>
            </a:fld>
            <a:endParaRPr lang="it-IT" altLang="it-IT" i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22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7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85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0724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1EB534B-8D8E-4508-AEC5-73920049AD32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249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0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79388" y="1291652"/>
            <a:ext cx="87487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 </a:t>
            </a:r>
            <a:r>
              <a:rPr lang="en-GB" altLang="it-IT" b="1" i="0" dirty="0" err="1">
                <a:solidFill>
                  <a:srgbClr val="000000"/>
                </a:solidFill>
                <a:cs typeface="Arial" panose="020B0604020202020204" pitchFamily="34" charset="0"/>
              </a:rPr>
              <a:t>Junio</a:t>
            </a: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 2017</a:t>
            </a: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457200" y="2133600"/>
            <a:ext cx="8435280" cy="319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s-HN" sz="2000" b="1" i="0" dirty="0"/>
              <a:t>Tamizaje multicentrico para pre-eclampsia por factores maternos y biomarcadores a las 11-13 semanas de gestación: comparación de las guías del NICE y recomendaciones de ACOG</a:t>
            </a:r>
          </a:p>
          <a:p>
            <a:pPr algn="ctr">
              <a:buNone/>
            </a:pPr>
            <a:endParaRPr lang="en-US" sz="1800" b="1" i="0" dirty="0"/>
          </a:p>
          <a:p>
            <a:pPr algn="ctr">
              <a:buNone/>
            </a:pPr>
            <a:r>
              <a:rPr lang="en-US" sz="1800" i="0" dirty="0"/>
              <a:t>N. O’Gorman, D. Wright, L.C. Poon, D.L. </a:t>
            </a:r>
            <a:r>
              <a:rPr lang="en-US" sz="1800" i="0" dirty="0" err="1"/>
              <a:t>Rolnik</a:t>
            </a:r>
            <a:r>
              <a:rPr lang="en-US" sz="1800" i="0" dirty="0"/>
              <a:t>, A. Syngelaki, M. De Alvarado, I.F. Carbone, V. </a:t>
            </a:r>
            <a:r>
              <a:rPr lang="en-US" sz="1800" i="0" dirty="0" err="1"/>
              <a:t>Dutemeyer</a:t>
            </a:r>
            <a:r>
              <a:rPr lang="en-US" sz="1800" i="0" dirty="0"/>
              <a:t>, M. </a:t>
            </a:r>
            <a:r>
              <a:rPr lang="en-US" sz="1800" i="0" dirty="0" err="1"/>
              <a:t>Fiolna</a:t>
            </a:r>
            <a:r>
              <a:rPr lang="en-US" sz="1800" i="0" dirty="0"/>
              <a:t>, A. Frick, N. </a:t>
            </a:r>
            <a:r>
              <a:rPr lang="en-US" sz="1800" i="0" dirty="0" err="1"/>
              <a:t>Karagiotis</a:t>
            </a:r>
            <a:r>
              <a:rPr lang="en-US" sz="1800" i="0" dirty="0"/>
              <a:t>, S. </a:t>
            </a:r>
            <a:r>
              <a:rPr lang="en-US" sz="1800" i="0" dirty="0" err="1"/>
              <a:t>Mastrodima</a:t>
            </a:r>
            <a:r>
              <a:rPr lang="en-US" sz="1800" i="0" dirty="0"/>
              <a:t>, </a:t>
            </a:r>
            <a:br>
              <a:rPr lang="en-US" sz="1800" i="0" dirty="0"/>
            </a:br>
            <a:r>
              <a:rPr lang="en-US" sz="1800" i="0" dirty="0"/>
              <a:t>C. De </a:t>
            </a:r>
            <a:r>
              <a:rPr lang="en-US" sz="1800" i="0" dirty="0" err="1"/>
              <a:t>Paco</a:t>
            </a:r>
            <a:r>
              <a:rPr lang="en-US" sz="1800" i="0" dirty="0"/>
              <a:t> </a:t>
            </a:r>
            <a:r>
              <a:rPr lang="en-US" sz="1800" i="0" dirty="0" err="1"/>
              <a:t>Matallana</a:t>
            </a:r>
            <a:r>
              <a:rPr lang="en-US" sz="1800" i="0" dirty="0"/>
              <a:t>, G. </a:t>
            </a:r>
            <a:r>
              <a:rPr lang="en-US" sz="1800" i="0" dirty="0" err="1"/>
              <a:t>Papaioannou</a:t>
            </a:r>
            <a:r>
              <a:rPr lang="en-US" sz="1800" i="0" dirty="0"/>
              <a:t>, A. </a:t>
            </a:r>
            <a:r>
              <a:rPr lang="en-US" sz="1800" i="0" dirty="0" err="1"/>
              <a:t>Pazos</a:t>
            </a:r>
            <a:r>
              <a:rPr lang="en-US" sz="1800" i="0" dirty="0"/>
              <a:t>, W. </a:t>
            </a:r>
            <a:r>
              <a:rPr lang="en-US" sz="1800" i="0" dirty="0" err="1"/>
              <a:t>Plasencia</a:t>
            </a:r>
            <a:r>
              <a:rPr lang="en-US" sz="1800" i="0" dirty="0"/>
              <a:t>, K.H. Nicolaides</a:t>
            </a:r>
          </a:p>
          <a:p>
            <a:pPr algn="ctr">
              <a:buNone/>
            </a:pPr>
            <a:endParaRPr lang="sv-SE" sz="1800" i="0" dirty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i="0" dirty="0"/>
              <a:t>Volumen 49, Numero 6, Fecha: Junio (paginas 756–760)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GB" sz="1800" b="1" i="0" dirty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1981200" y="5715000"/>
            <a:ext cx="647923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Slides de Journal Club </a:t>
            </a:r>
            <a:r>
              <a:rPr lang="en-GB" altLang="it-IT" sz="1900" i="0" dirty="0" err="1">
                <a:solidFill>
                  <a:srgbClr val="000000"/>
                </a:solidFill>
                <a:cs typeface="Arial" panose="020B0604020202020204" pitchFamily="34" charset="0"/>
              </a:rPr>
              <a:t>preparadas</a:t>
            </a: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altLang="it-IT" sz="1900" i="0" dirty="0" err="1">
                <a:solidFill>
                  <a:srgbClr val="000000"/>
                </a:solidFill>
                <a:cs typeface="Arial" panose="020B0604020202020204" pitchFamily="34" charset="0"/>
              </a:rPr>
              <a:t>por</a:t>
            </a: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 Dr Fiona Brownfoot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(UOG Editor para </a:t>
            </a:r>
            <a:r>
              <a:rPr lang="en-GB" altLang="it-IT" sz="1900" i="0" dirty="0" err="1">
                <a:solidFill>
                  <a:srgbClr val="000000"/>
                </a:solidFill>
                <a:cs typeface="Arial" panose="020B0604020202020204" pitchFamily="34" charset="0"/>
              </a:rPr>
              <a:t>Practicantes</a:t>
            </a: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0443"/>
            <a:ext cx="1575693" cy="130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228600" y="2272129"/>
            <a:ext cx="864235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s-HN" sz="1800" b="1" i="0" dirty="0"/>
              <a:t>Hallazgos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1600" i="0" dirty="0"/>
              <a:t>El desempeño del algoritmo de la FMF utilizando una combinación de factores maternos, MAP, </a:t>
            </a:r>
            <a:r>
              <a:rPr lang="es-HN" sz="1600" i="0" dirty="0" err="1"/>
              <a:t>UtA</a:t>
            </a:r>
            <a:r>
              <a:rPr lang="es-HN" sz="1600" i="0" dirty="0"/>
              <a:t>-PI, PAPP-A y </a:t>
            </a:r>
            <a:r>
              <a:rPr lang="es-HN" sz="1600" i="0" dirty="0" err="1"/>
              <a:t>PlGF</a:t>
            </a:r>
            <a:r>
              <a:rPr lang="es-HN" sz="1600" i="0" dirty="0"/>
              <a:t> tienen una tasa de detección mayor de PE comparada con los métodos sugeridos por NICE y ACOG.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endParaRPr lang="es-HN" sz="1600" i="0" dirty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s-HN" sz="1800" b="1" i="0" dirty="0"/>
              <a:t>Limitación del estudio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1600" i="0" dirty="0"/>
              <a:t>La baja incidencia de PE en esta población resulto en intervalos de confianza amplios obtenidos para el desempeño del tamizaje.</a:t>
            </a:r>
          </a:p>
        </p:txBody>
      </p: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3733800" y="1600200"/>
            <a:ext cx="19030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Discusión</a:t>
            </a:r>
            <a:endParaRPr lang="es-HN" altLang="it-IT" sz="24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81000" y="2266994"/>
            <a:ext cx="84582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s-HN" sz="2000" b="1" i="0" dirty="0"/>
              <a:t>Implicaciones para la practica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1600" i="0" dirty="0"/>
              <a:t>El algoritmo de la FMF puede utilizarse para identificar mas mujeres con riesgo aumentado de desarrollar PE en sus embarazos comparadas con las guías de la NICE o ACOG.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1600" i="0" dirty="0"/>
              <a:t>La administración de aspirina puede ser comenzada para reducir el riesgo de PE.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1600" i="0" dirty="0"/>
              <a:t>De acuerdo a la FMF y el NICE, 10% de la población embarazada recibirán aspirina y esta población tendrá 75% de aquellas que desarrollaran PE pretérmino si la selección fue basada en el grupo de alto riesgo de la FMF y 39% si la selección fue basada en las guías de NICE. </a:t>
            </a:r>
            <a:r>
              <a:rPr lang="en-US" sz="1600" i="0" dirty="0"/>
              <a:t> </a:t>
            </a:r>
          </a:p>
          <a:p>
            <a:pPr marL="285750" indent="-28575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1600" i="0" dirty="0"/>
              <a:t>En el caso de las recomendaciones de ACOG</a:t>
            </a:r>
            <a:r>
              <a:rPr lang="en-US" sz="1600" i="0" dirty="0"/>
              <a:t>, el </a:t>
            </a:r>
            <a:r>
              <a:rPr lang="es-HN" sz="1600" i="0" dirty="0"/>
              <a:t>2% de la población recibiría aspirina y sólo el 5% de los casos de PE prematuros que potencialmente se beneficiarían de dicha terapia sería el objetivo.</a:t>
            </a:r>
            <a:r>
              <a:rPr lang="en-US" sz="1600" i="0" dirty="0"/>
              <a:t> 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733800" y="1600200"/>
            <a:ext cx="19030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Discusión</a:t>
            </a:r>
            <a:endParaRPr lang="es-HN" altLang="it-IT" sz="24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</a:t>
            </a:r>
            <a:r>
              <a:rPr lang="en-GB" altLang="it-IT" sz="1200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905000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Conclusiones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ontent Placeholder 9"/>
          <p:cNvSpPr txBox="1">
            <a:spLocks/>
          </p:cNvSpPr>
          <p:nvPr/>
        </p:nvSpPr>
        <p:spPr bwMode="auto">
          <a:xfrm>
            <a:off x="473075" y="2559084"/>
            <a:ext cx="8153400" cy="116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s-HN" sz="2000" i="0" dirty="0"/>
              <a:t>El uso del algoritmo de la FMF resultó en una tasa mayor de detección de pacientes con riesgo de PE comparada con las guías actuales de NICE y ACOG</a:t>
            </a:r>
            <a:r>
              <a:rPr lang="en-US" sz="2000" i="0" dirty="0"/>
              <a:t>.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</a:t>
            </a:r>
            <a:r>
              <a:rPr lang="en-GB" altLang="it-IT" sz="1200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3528" y="4749764"/>
            <a:ext cx="82073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s-HN" sz="2000" i="0" dirty="0"/>
              <a:t>Existe la necesidad de identificar un examen de tamizaje mas sensible para determinar cuales pacientes están en riesgo de PE - especialmente a termino- de manera que terapias preventivas puedan comenzarse en el embarazo temprano.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029387" y="4269634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400" b="1" i="0" dirty="0">
                <a:solidFill>
                  <a:srgbClr val="000000"/>
                </a:solidFill>
              </a:rPr>
              <a:t>Futuras perspectivas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27472" y="1844824"/>
            <a:ext cx="6480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400" b="1" i="0" dirty="0">
                <a:solidFill>
                  <a:srgbClr val="000000"/>
                </a:solidFill>
              </a:rPr>
              <a:t>Puntos de discusión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395537" y="2708920"/>
            <a:ext cx="828092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s-HN" altLang="it-IT" sz="2000" i="0" dirty="0"/>
              <a:t>¿Por qué las evaluaciones de riesgos convencionales, como recomienda ACOG o NICE, tienen un rendimiento inferior?</a:t>
            </a:r>
            <a:endParaRPr lang="en-US" altLang="it-IT" sz="2000" i="0" dirty="0"/>
          </a:p>
          <a:p>
            <a:pPr algn="just" eaLnBrk="1" hangingPunct="1">
              <a:spcBef>
                <a:spcPct val="0"/>
              </a:spcBef>
            </a:pPr>
            <a:r>
              <a:rPr lang="es-HN" altLang="it-IT" sz="2000" i="0" dirty="0"/>
              <a:t>¿Porque el algoritmo de la FMF tiene mejor desempeño para PE de aparición temprana comparada con PE de termino?</a:t>
            </a:r>
          </a:p>
          <a:p>
            <a:pPr algn="just" eaLnBrk="1" hangingPunct="1">
              <a:spcBef>
                <a:spcPct val="0"/>
              </a:spcBef>
            </a:pPr>
            <a:r>
              <a:rPr lang="es-HN" altLang="it-IT" sz="2000" i="0" dirty="0"/>
              <a:t>¿Son el Doppler de </a:t>
            </a:r>
            <a:r>
              <a:rPr lang="es-HN" altLang="it-IT" sz="2000" i="0" dirty="0" err="1"/>
              <a:t>UtA</a:t>
            </a:r>
            <a:r>
              <a:rPr lang="es-HN" altLang="it-IT" sz="2000" i="0" dirty="0"/>
              <a:t>, PAPP-A, </a:t>
            </a:r>
            <a:r>
              <a:rPr lang="es-HN" altLang="it-IT" sz="2000" i="0" dirty="0" err="1"/>
              <a:t>PlGF</a:t>
            </a:r>
            <a:r>
              <a:rPr lang="es-HN" altLang="it-IT" sz="2000" i="0" dirty="0"/>
              <a:t> y presión arterial marcadores de desarrollo placentario o estatus cardiovascular materno?</a:t>
            </a:r>
          </a:p>
          <a:p>
            <a:pPr algn="just" eaLnBrk="1" hangingPunct="1">
              <a:spcBef>
                <a:spcPct val="0"/>
              </a:spcBef>
            </a:pPr>
            <a:r>
              <a:rPr lang="es-HN" altLang="it-IT" sz="2000" i="0" dirty="0"/>
              <a:t>¿Porque todos los modelos de predicción son igualmente pobres (o buenos) para PE a termino? </a:t>
            </a:r>
            <a:endParaRPr lang="en-US" altLang="it-IT" sz="2000" i="0" dirty="0"/>
          </a:p>
          <a:p>
            <a:pPr algn="just" eaLnBrk="1" hangingPunct="1">
              <a:spcBef>
                <a:spcPct val="0"/>
              </a:spcBef>
            </a:pPr>
            <a:r>
              <a:rPr lang="es-HN" altLang="it-IT" sz="2000" i="0" dirty="0"/>
              <a:t>¿Qué evaluación de riesgo se utiliza en su hospital?</a:t>
            </a:r>
          </a:p>
          <a:p>
            <a:pPr algn="just" eaLnBrk="1" hangingPunct="1">
              <a:spcBef>
                <a:spcPct val="0"/>
              </a:spcBef>
            </a:pPr>
            <a:r>
              <a:rPr lang="es-HN" altLang="it-IT" sz="2000" i="0" dirty="0"/>
              <a:t>¿Qué algoritmo se usaría para decidir profilaxis </a:t>
            </a:r>
            <a:r>
              <a:rPr lang="es-HN" altLang="it-IT" sz="2000" i="0"/>
              <a:t>con aspirina</a:t>
            </a:r>
            <a:r>
              <a:rPr lang="en-US" altLang="it-IT" sz="2000" i="0"/>
              <a:t>?</a:t>
            </a:r>
            <a:endParaRPr lang="en-US" altLang="it-IT" sz="2000" i="0" dirty="0"/>
          </a:p>
          <a:p>
            <a:pPr algn="just" eaLnBrk="1" hangingPunct="1">
              <a:spcBef>
                <a:spcPct val="0"/>
              </a:spcBef>
            </a:pPr>
            <a:endParaRPr lang="en-US" altLang="it-IT" sz="2000" i="0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  <p:extLst>
      <p:ext uri="{BB962C8B-B14F-4D97-AF65-F5344CB8AC3E}">
        <p14:creationId xmlns:p14="http://schemas.microsoft.com/office/powerpoint/2010/main" val="410746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 dirty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>
            <a:spLocks/>
          </p:cNvSpPr>
          <p:nvPr/>
        </p:nvSpPr>
        <p:spPr bwMode="auto">
          <a:xfrm>
            <a:off x="323850" y="2403475"/>
            <a:ext cx="8856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 dirty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28600" y="1700808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Introducción</a:t>
            </a: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 bwMode="auto">
          <a:xfrm>
            <a:off x="107504" y="2348880"/>
            <a:ext cx="891540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s-HN" sz="2000" i="0" dirty="0"/>
              <a:t>Tradicionalmente, factores clínicos se han usado para realizar tamizaje en pacientes por su riesgo de desarrollar pre-eclampsia (PE).</a:t>
            </a:r>
            <a:r>
              <a:rPr lang="en-US" sz="2000" i="0" dirty="0"/>
              <a:t> </a:t>
            </a:r>
          </a:p>
          <a:p>
            <a:pPr>
              <a:lnSpc>
                <a:spcPct val="120000"/>
              </a:lnSpc>
            </a:pPr>
            <a:r>
              <a:rPr lang="es-HN" sz="2000" i="0" dirty="0"/>
              <a:t>Recientemente, la Fundación de Medicina Fetal (FMF) ha desarrollado una herramienta de tamizaje utilizando factores de riesgo maternos, hallazgos ultrasonográficos (índice de pulsatilidad de arteria uterina – </a:t>
            </a:r>
            <a:r>
              <a:rPr lang="es-HN" sz="2000" i="0" dirty="0" err="1"/>
              <a:t>UtA</a:t>
            </a:r>
            <a:r>
              <a:rPr lang="es-HN" sz="2000" i="0" dirty="0"/>
              <a:t> PI) y marcadores bioquímicos (Proteína- A plasmática asociada al embarazo – PAPP-A) y factor de crecimiento placentario – PIGF) para identificar pacientes de riesgo de PE.</a:t>
            </a:r>
          </a:p>
          <a:p>
            <a:pPr>
              <a:lnSpc>
                <a:spcPct val="120000"/>
              </a:lnSpc>
            </a:pPr>
            <a:r>
              <a:rPr lang="es-HN" sz="2000" i="0" dirty="0"/>
              <a:t>Los autores comparan la precisión de los factores clínicos maternos por si solos (como lo recomienda las guías del NICE y ACOG) con el algoritmo de FMF para ver cual método tiene un valor predictivo positive superior para PE.</a:t>
            </a:r>
            <a:r>
              <a:rPr lang="en-US" sz="2000" i="0" dirty="0"/>
              <a:t>  </a:t>
            </a: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2738624" y="2057400"/>
            <a:ext cx="36199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it-IT" sz="2800" b="1" i="0" dirty="0">
                <a:solidFill>
                  <a:srgbClr val="000000"/>
                </a:solidFill>
              </a:rPr>
              <a:t>Objetivo del estudio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228600" y="3276600"/>
            <a:ext cx="8382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s-HN" sz="2400" i="0" dirty="0"/>
              <a:t>Examinar el desempeño de las diferentes herramientas de tamizaje (Guías NICE, guías ACOG y algoritmo FMF) para predecir el riesgo de PE.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</a:t>
            </a:r>
            <a:r>
              <a:rPr lang="en-GB" altLang="it-IT" sz="1200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467544" y="2354397"/>
            <a:ext cx="8207375" cy="329936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HN" sz="2000" b="1" i="0" dirty="0"/>
              <a:t>Diseño del estudio</a:t>
            </a:r>
          </a:p>
          <a:p>
            <a:pPr lvl="1"/>
            <a:r>
              <a:rPr lang="es-HN" sz="1800" i="0" dirty="0"/>
              <a:t>Prospectivo, no-</a:t>
            </a:r>
            <a:r>
              <a:rPr lang="es-HN" sz="1800" i="0" dirty="0" err="1"/>
              <a:t>intervencional</a:t>
            </a:r>
            <a:r>
              <a:rPr lang="es-HN" sz="1800" i="0" dirty="0"/>
              <a:t>, estudio multicentrico</a:t>
            </a:r>
            <a:r>
              <a:rPr lang="en-US" sz="1800" i="0" dirty="0"/>
              <a:t> </a:t>
            </a:r>
            <a:endParaRPr lang="en-US" sz="2400" i="0" dirty="0"/>
          </a:p>
          <a:p>
            <a:r>
              <a:rPr lang="es-HN" sz="2000" b="1" i="0" dirty="0"/>
              <a:t>Localidad</a:t>
            </a:r>
          </a:p>
          <a:p>
            <a:pPr lvl="1"/>
            <a:r>
              <a:rPr lang="es-HN" sz="1800" i="0" dirty="0"/>
              <a:t>Doce hospitales de maternidad en cinco países diferentes incluyendo Reino Unido, España, Bélgica, Grecia e Italia (Febrero a Septiembre 2015).</a:t>
            </a:r>
          </a:p>
          <a:p>
            <a:r>
              <a:rPr lang="es-HN" sz="2000" b="1" i="0" dirty="0"/>
              <a:t>Participantes</a:t>
            </a:r>
          </a:p>
          <a:p>
            <a:pPr lvl="1"/>
            <a:r>
              <a:rPr lang="es-HN" sz="1800" b="1" i="0" dirty="0"/>
              <a:t>Incluidas: </a:t>
            </a:r>
            <a:r>
              <a:rPr lang="es-HN" sz="1800" i="0" dirty="0"/>
              <a:t>mujeres con embarazo único que hacen cita de rutina para control prenatal a las 11+0 hasta 13+6 semanas de gestación.</a:t>
            </a:r>
          </a:p>
          <a:p>
            <a:pPr lvl="1"/>
            <a:r>
              <a:rPr lang="es-HN" sz="1800" b="1" i="0" dirty="0"/>
              <a:t>Excluidas: </a:t>
            </a:r>
            <a:r>
              <a:rPr lang="es-HN" sz="1800" i="0" dirty="0"/>
              <a:t>no se documento criterios de exclusión.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819400" y="16002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Métodos</a:t>
            </a:r>
            <a:endParaRPr lang="es-HN" altLang="it-IT" sz="2400" b="1" i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</a:t>
            </a:r>
            <a:r>
              <a:rPr lang="en-GB" altLang="it-IT" sz="1200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57200" y="2416014"/>
            <a:ext cx="8207375" cy="399494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HN" sz="2000" b="1" i="0" dirty="0"/>
              <a:t>Parámetros incluidos para clasificar como de alto riesgo de acuerdo a cada guía</a:t>
            </a:r>
            <a:r>
              <a:rPr lang="en-US" sz="2000" b="1" i="0" dirty="0"/>
              <a:t>:</a:t>
            </a:r>
          </a:p>
          <a:p>
            <a:pPr lvl="1"/>
            <a:r>
              <a:rPr lang="en-US" sz="1600" b="1" i="0" dirty="0"/>
              <a:t>NICE	</a:t>
            </a:r>
          </a:p>
          <a:p>
            <a:pPr lvl="2"/>
            <a:r>
              <a:rPr lang="es-HN" sz="1200" i="0" dirty="0"/>
              <a:t>Uno o mas factores de alto riesgo (para recomendar uso de aspirina): historia de enfermedad hipertensiva en embarazo previo, enfermedad renal crónica, enfermedad autoinmune, diabetes mellitus o hipertensión crónica.</a:t>
            </a:r>
            <a:r>
              <a:rPr lang="en-US" sz="1200" i="0" dirty="0"/>
              <a:t> </a:t>
            </a:r>
          </a:p>
          <a:p>
            <a:pPr lvl="2"/>
            <a:r>
              <a:rPr lang="es-HN" sz="1200" i="0" dirty="0"/>
              <a:t>Dos o mas factores de riesgo moderado (para recomendar el uso de aspirina): primer embarazo ≥ de los 40 años, periodo intergenésico &gt; 10 anos, índice de masa corporal (BMI) en la primera visita de ≥ 35 kg/m</a:t>
            </a:r>
            <a:r>
              <a:rPr lang="es-HN" sz="1200" i="0" baseline="30000" dirty="0"/>
              <a:t>2</a:t>
            </a:r>
            <a:r>
              <a:rPr lang="es-HN" sz="1200" i="0" dirty="0"/>
              <a:t> o historia familiar de PE.</a:t>
            </a:r>
            <a:endParaRPr lang="es-HN" sz="1200" b="1" i="0" dirty="0"/>
          </a:p>
          <a:p>
            <a:pPr lvl="1"/>
            <a:r>
              <a:rPr lang="en-US" sz="1600" b="1" i="0" dirty="0"/>
              <a:t>ACOG </a:t>
            </a:r>
          </a:p>
          <a:p>
            <a:pPr lvl="2"/>
            <a:r>
              <a:rPr lang="es-HN" sz="1200" i="0" dirty="0"/>
              <a:t>Factores de riesgo, incluyendo nuliparidad, edad &gt; 40 anos, BMI ≥ 30 kg/m</a:t>
            </a:r>
            <a:r>
              <a:rPr lang="es-HN" sz="1200" i="0" baseline="30000" dirty="0"/>
              <a:t>2</a:t>
            </a:r>
            <a:r>
              <a:rPr lang="es-HN" sz="1200" i="0" dirty="0"/>
              <a:t>, concepción por fertilización </a:t>
            </a:r>
            <a:r>
              <a:rPr lang="es-HN" sz="1200" dirty="0"/>
              <a:t>in-vitro</a:t>
            </a:r>
            <a:r>
              <a:rPr lang="es-HN" sz="1200" i="0" dirty="0"/>
              <a:t>, historia de embarazo previo con PE, historia familiar de PE, hipertensión crónica, enfermedad renal crónica, diabetes mellitus, lupus eritematoso sistémico o trombofilia.</a:t>
            </a:r>
            <a:r>
              <a:rPr lang="en-US" sz="1200" i="0" dirty="0"/>
              <a:t> </a:t>
            </a:r>
          </a:p>
          <a:p>
            <a:pPr lvl="2"/>
            <a:r>
              <a:rPr lang="en-US" sz="1200" i="0" dirty="0"/>
              <a:t>Use of aspirin should be reserved for women with history of PE in two or more previous pregnancies or PE requiring delivery &lt; 34 weeks’ gestation </a:t>
            </a:r>
            <a:endParaRPr lang="en-US" sz="1200" b="1" i="0" dirty="0"/>
          </a:p>
          <a:p>
            <a:pPr lvl="1"/>
            <a:r>
              <a:rPr lang="en-US" sz="1600" b="1" i="0" dirty="0"/>
              <a:t>FMF </a:t>
            </a:r>
          </a:p>
          <a:p>
            <a:pPr lvl="2"/>
            <a:r>
              <a:rPr lang="es-HN" sz="1200" i="0" dirty="0"/>
              <a:t>Factores maternos, presión arterial media (MAP), </a:t>
            </a:r>
            <a:r>
              <a:rPr lang="es-HN" sz="1200" i="0" dirty="0" err="1"/>
              <a:t>UtA</a:t>
            </a:r>
            <a:r>
              <a:rPr lang="es-HN" sz="1200" i="0" dirty="0"/>
              <a:t>-PI, PAPP-A y </a:t>
            </a:r>
            <a:r>
              <a:rPr lang="es-HN" sz="1200" i="0" dirty="0" err="1"/>
              <a:t>PlGF</a:t>
            </a:r>
            <a:r>
              <a:rPr lang="es-HN" sz="1200" i="0" dirty="0"/>
              <a:t> sérica.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19400" y="16764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Métodos</a:t>
            </a:r>
            <a:endParaRPr lang="es-HN" altLang="it-IT" sz="2400" b="1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</a:t>
            </a:r>
            <a:r>
              <a:rPr lang="en-GB" altLang="it-IT" sz="1200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  <p:extLst>
      <p:ext uri="{BB962C8B-B14F-4D97-AF65-F5344CB8AC3E}">
        <p14:creationId xmlns:p14="http://schemas.microsoft.com/office/powerpoint/2010/main" val="214168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67544" y="2616006"/>
            <a:ext cx="8207375" cy="330552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HN" sz="2000" b="1" i="0" dirty="0"/>
              <a:t>Recolección de datos</a:t>
            </a:r>
          </a:p>
          <a:p>
            <a:pPr lvl="1"/>
            <a:r>
              <a:rPr lang="es-HN" sz="1600" i="0" dirty="0"/>
              <a:t>Factores maternos fueron tomados a la visita inicial y MAP, </a:t>
            </a:r>
            <a:r>
              <a:rPr lang="es-HN" sz="1600" i="0" dirty="0" err="1"/>
              <a:t>UtA</a:t>
            </a:r>
            <a:r>
              <a:rPr lang="es-HN" sz="1600" i="0" dirty="0"/>
              <a:t>-PI, PAPP-A y </a:t>
            </a:r>
            <a:r>
              <a:rPr lang="es-HN" sz="1600" i="0" dirty="0" err="1"/>
              <a:t>PlGF</a:t>
            </a:r>
            <a:r>
              <a:rPr lang="es-HN" sz="1600" i="0" dirty="0"/>
              <a:t> sérica fueron medidas para determinar el riesgo de PE utilizando las guías NICE, guías ACOG y el algoritmo FMF.</a:t>
            </a:r>
            <a:r>
              <a:rPr lang="en-US" sz="1600" i="0" dirty="0"/>
              <a:t> </a:t>
            </a:r>
          </a:p>
          <a:p>
            <a:r>
              <a:rPr lang="es-HN" sz="2000" b="1" i="0" dirty="0"/>
              <a:t>Resultados</a:t>
            </a:r>
          </a:p>
          <a:p>
            <a:pPr lvl="1"/>
            <a:r>
              <a:rPr lang="es-HN" sz="1600" i="0" dirty="0"/>
              <a:t>La medida de resultado fue el diagnostico de PE, como la definida por la Sociedad</a:t>
            </a:r>
            <a:r>
              <a:rPr lang="en-US" sz="1600" i="0" dirty="0"/>
              <a:t> </a:t>
            </a:r>
            <a:r>
              <a:rPr lang="es-HN" sz="1600" i="0" dirty="0"/>
              <a:t>Internacional para el Estudio de Hipertensión en el Embarazo</a:t>
            </a:r>
            <a:r>
              <a:rPr lang="en-US" sz="1600" i="0" dirty="0"/>
              <a:t>. </a:t>
            </a:r>
          </a:p>
          <a:p>
            <a:pPr lvl="1"/>
            <a:r>
              <a:rPr lang="es-HN" sz="1600" i="0" dirty="0"/>
              <a:t>Análisis de subgrupo fue completada, evaluando las tasas de partos con PE &lt;32 semanas, &lt;37 semanas y ≥37 semanas de gestación.</a:t>
            </a:r>
            <a:endParaRPr lang="en-US" sz="1600" i="0" dirty="0"/>
          </a:p>
          <a:p>
            <a:r>
              <a:rPr lang="es-HN" sz="2000" b="1" i="0" dirty="0"/>
              <a:t>Análisis estadístico</a:t>
            </a:r>
          </a:p>
          <a:p>
            <a:pPr lvl="1"/>
            <a:r>
              <a:rPr lang="es-HN" sz="1600" i="0" dirty="0"/>
              <a:t>Se utilizo para el análisis de datos el paquete de software estadístico R.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19400" y="1676400"/>
            <a:ext cx="3565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800" b="1" i="0" dirty="0"/>
              <a:t>Métodos</a:t>
            </a:r>
            <a:endParaRPr lang="es-HN" altLang="it-IT" sz="2400" b="1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</a:t>
            </a:r>
            <a:r>
              <a:rPr lang="en-GB" altLang="it-IT" sz="1200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27175"/>
            <a:ext cx="864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400" b="1" i="0" dirty="0"/>
              <a:t>Resultados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92610" y="1916832"/>
            <a:ext cx="7920880" cy="4869160"/>
          </a:xfrm>
        </p:spPr>
        <p:txBody>
          <a:bodyPr/>
          <a:lstStyle/>
          <a:p>
            <a:pPr marL="0" indent="0">
              <a:buNone/>
            </a:pPr>
            <a:r>
              <a:rPr lang="es-HN" sz="1800" b="1" dirty="0"/>
              <a:t>Características basales</a:t>
            </a:r>
          </a:p>
          <a:p>
            <a:r>
              <a:rPr lang="es-HN" sz="1600" dirty="0"/>
              <a:t>8775 mujeres fueron incluidas en el estudio</a:t>
            </a:r>
          </a:p>
          <a:p>
            <a:r>
              <a:rPr lang="es-HN" sz="1600" dirty="0"/>
              <a:t>239 (2.7%) desarrollaron PE en total</a:t>
            </a:r>
          </a:p>
          <a:p>
            <a:r>
              <a:rPr lang="es-HN" sz="1600" dirty="0"/>
              <a:t>17 (0.2%) &lt;32 semanas, 59 (0.7%) &lt;37 semanas y 180 (2.1%) ≥37 semanas</a:t>
            </a:r>
            <a:r>
              <a:rPr lang="en-US" sz="1600" dirty="0"/>
              <a:t> 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s-HN" sz="1800" b="1" dirty="0"/>
              <a:t>Resultado primario</a:t>
            </a:r>
          </a:p>
          <a:p>
            <a:r>
              <a:rPr lang="es-HN" sz="1600" u="sng" dirty="0"/>
              <a:t>Tasa de detección, a un 10% de tasa de falso-positivo, con parto &lt;32 semanas con PE</a:t>
            </a:r>
            <a:r>
              <a:rPr lang="es-HN" sz="1600" dirty="0"/>
              <a:t>: 100% por algoritmo de FMF, 41% por guías de NICE</a:t>
            </a:r>
            <a:r>
              <a:rPr lang="en-US" sz="1600" dirty="0"/>
              <a:t>. </a:t>
            </a:r>
          </a:p>
          <a:p>
            <a:endParaRPr lang="en-US" sz="1600" dirty="0"/>
          </a:p>
          <a:p>
            <a:r>
              <a:rPr lang="es-HN" sz="1600" u="sng" dirty="0"/>
              <a:t>Tasa de detección, a un 10% de tasa de falso-positivo, con parto &lt;37 semanas con PE</a:t>
            </a:r>
            <a:r>
              <a:rPr lang="es-HN" sz="1600" dirty="0"/>
              <a:t>:  80% por algoritmo de FMF algoritmo, 39% por guías de NICE.</a:t>
            </a:r>
            <a:r>
              <a:rPr lang="en-US" sz="1600" dirty="0"/>
              <a:t> </a:t>
            </a:r>
          </a:p>
          <a:p>
            <a:endParaRPr lang="en-US" sz="1600" dirty="0"/>
          </a:p>
          <a:p>
            <a:r>
              <a:rPr lang="es-HN" sz="1600" u="sng" dirty="0"/>
              <a:t>Tasa de detección, a un 10% de tasa de falso-positivo, con parto ≥ 37 semanas con PE</a:t>
            </a:r>
            <a:r>
              <a:rPr lang="es-HN" sz="1600" dirty="0"/>
              <a:t>: 43% por el algoritmo de FMF, 34% por guías de NICE.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</a:t>
            </a:r>
            <a:r>
              <a:rPr lang="en-GB" altLang="it-IT" sz="1200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9734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35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1556792"/>
            <a:ext cx="8209508" cy="520537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95536" y="5517232"/>
            <a:ext cx="8424936" cy="720080"/>
          </a:xfrm>
          <a:prstGeom prst="rect">
            <a:avLst/>
          </a:prstGeom>
          <a:noFill/>
          <a:ln w="38100" cmpd="sng">
            <a:solidFill>
              <a:srgbClr val="ED1D2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</a:t>
            </a:r>
            <a:r>
              <a:rPr lang="en-GB" altLang="it-IT" sz="1200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</p:spTree>
    <p:extLst>
      <p:ext uri="{BB962C8B-B14F-4D97-AF65-F5344CB8AC3E}">
        <p14:creationId xmlns:p14="http://schemas.microsoft.com/office/powerpoint/2010/main" val="372691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556792"/>
            <a:ext cx="864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altLang="it-IT" sz="2400" b="1" i="0" dirty="0"/>
              <a:t>Resultados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461665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HN" sz="1200" b="1" i="0" dirty="0">
                <a:solidFill>
                  <a:schemeClr val="bg1"/>
                </a:solidFill>
              </a:rPr>
              <a:t>Tamizaje multicentrico para pre-eclampsia por factores maternos y biomarcadores a las 11-13 semanas de gestación: comparación de las guías del NICE y recomendaciones de ACOG</a:t>
            </a:r>
            <a:r>
              <a:rPr lang="en-GB" altLang="it-IT" sz="1200" b="1" i="0" dirty="0">
                <a:solidFill>
                  <a:schemeClr val="bg1"/>
                </a:solidFill>
              </a:rPr>
              <a:t> </a:t>
            </a:r>
            <a:r>
              <a:rPr lang="de-DE" altLang="it-IT" sz="1200" dirty="0">
                <a:solidFill>
                  <a:schemeClr val="bg1"/>
                </a:solidFill>
              </a:rPr>
              <a:t>N. O‘Gorman et al.</a:t>
            </a:r>
            <a:r>
              <a:rPr lang="en-GB" altLang="it-IT" sz="1200" dirty="0">
                <a:solidFill>
                  <a:schemeClr val="bg1"/>
                </a:solidFill>
              </a:rPr>
              <a:t>, UOG 2017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30875" y="2132856"/>
            <a:ext cx="8389597" cy="4511821"/>
            <a:chOff x="430875" y="2132856"/>
            <a:chExt cx="8389597" cy="45118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0875" y="2132856"/>
              <a:ext cx="8389597" cy="4511821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619672" y="3224009"/>
              <a:ext cx="11865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&lt; 32 </a:t>
              </a:r>
              <a:r>
                <a:rPr lang="en-GB" sz="1200" b="1" dirty="0" err="1"/>
                <a:t>semanas</a:t>
              </a:r>
              <a:endParaRPr lang="en-GB" sz="12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80312" y="3224009"/>
              <a:ext cx="11865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u="sng" dirty="0"/>
                <a:t>&gt;</a:t>
              </a:r>
              <a:r>
                <a:rPr lang="en-GB" sz="1200" b="1" dirty="0"/>
                <a:t> 37 </a:t>
              </a:r>
              <a:r>
                <a:rPr lang="en-GB" sz="1200" b="1" dirty="0" err="1"/>
                <a:t>semanas</a:t>
              </a:r>
              <a:endParaRPr lang="en-GB" sz="12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99992" y="3224009"/>
              <a:ext cx="11865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/>
                <a:t>&lt; 37 </a:t>
              </a:r>
              <a:r>
                <a:rPr lang="en-GB" sz="1200" b="1" dirty="0" err="1"/>
                <a:t>semanas</a:t>
              </a:r>
              <a:endParaRPr lang="en-GB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785561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29737</TotalTime>
  <Words>1424</Words>
  <Application>Microsoft Office PowerPoint</Application>
  <PresentationFormat>On-screen Show (4:3)</PresentationFormat>
  <Paragraphs>100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Gesù Antonio Báez</cp:lastModifiedBy>
  <cp:revision>722</cp:revision>
  <cp:lastPrinted>2011-09-13T15:07:48Z</cp:lastPrinted>
  <dcterms:created xsi:type="dcterms:W3CDTF">2016-05-13T18:06:14Z</dcterms:created>
  <dcterms:modified xsi:type="dcterms:W3CDTF">2017-08-21T10:59:11Z</dcterms:modified>
</cp:coreProperties>
</file>