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8"/>
  </p:notesMasterIdLst>
  <p:sldIdLst>
    <p:sldId id="329" r:id="rId3"/>
    <p:sldId id="350" r:id="rId4"/>
    <p:sldId id="349" r:id="rId5"/>
    <p:sldId id="384" r:id="rId6"/>
    <p:sldId id="396" r:id="rId7"/>
    <p:sldId id="432" r:id="rId8"/>
    <p:sldId id="379" r:id="rId9"/>
    <p:sldId id="433" r:id="rId10"/>
    <p:sldId id="429" r:id="rId11"/>
    <p:sldId id="428" r:id="rId12"/>
    <p:sldId id="431" r:id="rId13"/>
    <p:sldId id="353" r:id="rId14"/>
    <p:sldId id="422" r:id="rId15"/>
    <p:sldId id="423" r:id="rId16"/>
    <p:sldId id="424" r:id="rId17"/>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3" orient="horz" pos="4319">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9" autoAdjust="0"/>
    <p:restoredTop sz="95988" autoAdjust="0"/>
  </p:normalViewPr>
  <p:slideViewPr>
    <p:cSldViewPr>
      <p:cViewPr varScale="1">
        <p:scale>
          <a:sx n="110" d="100"/>
          <a:sy n="110" d="100"/>
        </p:scale>
        <p:origin x="210" y="96"/>
      </p:cViewPr>
      <p:guideLst>
        <p:guide orient="horz" pos="4319"/>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19/03/2020</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11</a:t>
            </a:fld>
            <a:endParaRPr lang="it-IT" dirty="0">
              <a:cs typeface="+mn-cs"/>
            </a:endParaRPr>
          </a:p>
        </p:txBody>
      </p:sp>
    </p:spTree>
    <p:extLst>
      <p:ext uri="{BB962C8B-B14F-4D97-AF65-F5344CB8AC3E}">
        <p14:creationId xmlns:p14="http://schemas.microsoft.com/office/powerpoint/2010/main" val="406956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15</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72193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7</a:t>
            </a:fld>
            <a:endParaRPr lang="it-IT" dirty="0">
              <a:cs typeface="+mn-cs"/>
            </a:endParaRPr>
          </a:p>
        </p:txBody>
      </p:sp>
    </p:spTree>
    <p:extLst>
      <p:ext uri="{BB962C8B-B14F-4D97-AF65-F5344CB8AC3E}">
        <p14:creationId xmlns:p14="http://schemas.microsoft.com/office/powerpoint/2010/main" val="275248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8</a:t>
            </a:fld>
            <a:endParaRPr lang="it-IT" dirty="0">
              <a:cs typeface="+mn-cs"/>
            </a:endParaRPr>
          </a:p>
        </p:txBody>
      </p:sp>
    </p:spTree>
    <p:extLst>
      <p:ext uri="{BB962C8B-B14F-4D97-AF65-F5344CB8AC3E}">
        <p14:creationId xmlns:p14="http://schemas.microsoft.com/office/powerpoint/2010/main" val="48077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9</a:t>
            </a:fld>
            <a:endParaRPr lang="it-IT" dirty="0">
              <a:cs typeface="+mn-cs"/>
            </a:endParaRPr>
          </a:p>
        </p:txBody>
      </p:sp>
    </p:spTree>
    <p:extLst>
      <p:ext uri="{BB962C8B-B14F-4D97-AF65-F5344CB8AC3E}">
        <p14:creationId xmlns:p14="http://schemas.microsoft.com/office/powerpoint/2010/main" val="176088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10</a:t>
            </a:fld>
            <a:endParaRPr lang="it-IT" dirty="0">
              <a:cs typeface="+mn-cs"/>
            </a:endParaRPr>
          </a:p>
        </p:txBody>
      </p:sp>
    </p:spTree>
    <p:extLst>
      <p:ext uri="{BB962C8B-B14F-4D97-AF65-F5344CB8AC3E}">
        <p14:creationId xmlns:p14="http://schemas.microsoft.com/office/powerpoint/2010/main" val="397078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a:t>
            </a:r>
            <a:r>
              <a:rPr lang="en-GB" altLang="it-IT" b="1" i="0" dirty="0" smtClean="0">
                <a:solidFill>
                  <a:srgbClr val="000000"/>
                </a:solidFill>
                <a:cs typeface="Arial" panose="020B0604020202020204" pitchFamily="34" charset="0"/>
              </a:rPr>
              <a:t>April </a:t>
            </a:r>
            <a:r>
              <a:rPr lang="en-GB" altLang="it-IT" b="1" i="0" dirty="0">
                <a:solidFill>
                  <a:srgbClr val="000000"/>
                </a:solidFill>
                <a:cs typeface="Arial" panose="020B0604020202020204" pitchFamily="34" charset="0"/>
              </a:rPr>
              <a:t>2020</a:t>
            </a:r>
          </a:p>
        </p:txBody>
      </p:sp>
      <p:sp>
        <p:nvSpPr>
          <p:cNvPr id="17412" name="TextBox 1"/>
          <p:cNvSpPr txBox="1">
            <a:spLocks noChangeArrowheads="1"/>
          </p:cNvSpPr>
          <p:nvPr/>
        </p:nvSpPr>
        <p:spPr bwMode="auto">
          <a:xfrm>
            <a:off x="457200" y="2311015"/>
            <a:ext cx="8305800" cy="1982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2400" b="1" i="0" dirty="0"/>
              <a:t>Diagnosis of fetal defects in twin pregnancies at </a:t>
            </a:r>
            <a:r>
              <a:rPr lang="en-AU" sz="2400" b="1" i="0" dirty="0" smtClean="0"/>
              <a:t>routine 11–13-week </a:t>
            </a:r>
            <a:r>
              <a:rPr lang="en-AU" sz="2400" b="1" i="0" dirty="0"/>
              <a:t>ultrasound examination</a:t>
            </a:r>
          </a:p>
          <a:p>
            <a:pPr algn="ctr">
              <a:buNone/>
            </a:pPr>
            <a:endParaRPr lang="sv-SE" sz="1800" i="0" dirty="0"/>
          </a:p>
          <a:p>
            <a:pPr algn="ctr">
              <a:buNone/>
            </a:pPr>
            <a:r>
              <a:rPr lang="sv-SE" sz="1800" i="0" dirty="0" smtClean="0"/>
              <a:t>A. </a:t>
            </a:r>
            <a:r>
              <a:rPr lang="sv-SE" sz="1800" i="0" dirty="0"/>
              <a:t>Syngelaki, </a:t>
            </a:r>
            <a:r>
              <a:rPr lang="sv-SE" sz="1800" i="0" dirty="0" smtClean="0"/>
              <a:t>B. </a:t>
            </a:r>
            <a:r>
              <a:rPr lang="sv-SE" sz="1800" i="0" dirty="0"/>
              <a:t>Cimpoca, </a:t>
            </a:r>
            <a:r>
              <a:rPr lang="sv-SE" sz="1800" i="0" dirty="0" smtClean="0"/>
              <a:t>E. </a:t>
            </a:r>
            <a:r>
              <a:rPr lang="sv-SE" sz="1800" i="0" dirty="0"/>
              <a:t>Litwinska, </a:t>
            </a:r>
            <a:r>
              <a:rPr lang="sv-SE" sz="1800" i="0" dirty="0" smtClean="0"/>
              <a:t>R. Akolekar and K. H. Nicolaides</a:t>
            </a:r>
            <a:endParaRPr lang="sv-SE" sz="1800" i="0" dirty="0"/>
          </a:p>
          <a:p>
            <a:pPr algn="ctr">
              <a:buNone/>
            </a:pPr>
            <a:endParaRPr lang="sv-SE" sz="800" i="0" dirty="0"/>
          </a:p>
          <a:p>
            <a:pPr algn="ctr" eaLnBrk="1" hangingPunct="1">
              <a:spcBef>
                <a:spcPct val="0"/>
              </a:spcBef>
              <a:spcAft>
                <a:spcPts val="600"/>
              </a:spcAft>
              <a:buNone/>
              <a:defRPr/>
            </a:pPr>
            <a:r>
              <a:rPr lang="it-IT" sz="1800" dirty="0"/>
              <a:t>Volume </a:t>
            </a:r>
            <a:r>
              <a:rPr lang="it-IT" sz="1800" dirty="0" smtClean="0"/>
              <a:t>55, </a:t>
            </a:r>
            <a:r>
              <a:rPr lang="it-IT" sz="1800" dirty="0"/>
              <a:t>Issue </a:t>
            </a:r>
            <a:r>
              <a:rPr lang="it-IT" sz="1800" dirty="0" smtClean="0"/>
              <a:t>4, pages 474–481</a:t>
            </a:r>
            <a:endParaRPr lang="it-IT" sz="1800" dirty="0"/>
          </a:p>
        </p:txBody>
      </p:sp>
      <p:sp>
        <p:nvSpPr>
          <p:cNvPr id="17413" name="TextBox 2"/>
          <p:cNvSpPr txBox="1">
            <a:spLocks noChangeArrowheads="1"/>
          </p:cNvSpPr>
          <p:nvPr/>
        </p:nvSpPr>
        <p:spPr bwMode="auto">
          <a:xfrm>
            <a:off x="2339752" y="5080443"/>
            <a:ext cx="6263208"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Dr Fiona Brownfoot</a:t>
            </a: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4767009"/>
            <a:ext cx="1575693" cy="1303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50130" y="1645006"/>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a:t>
            </a:r>
            <a:r>
              <a:rPr lang="en-GB" altLang="it-IT" sz="1800" b="1" i="0" dirty="0"/>
              <a:t>Association of </a:t>
            </a:r>
            <a:r>
              <a:rPr lang="en-GB" altLang="it-IT" sz="1800" b="1" i="0" dirty="0" err="1"/>
              <a:t>fetal</a:t>
            </a:r>
            <a:r>
              <a:rPr lang="en-GB" altLang="it-IT" sz="1800" b="1" i="0" dirty="0"/>
              <a:t> defects with increased NT</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0" y="2204864"/>
            <a:ext cx="9143999" cy="4896544"/>
          </a:xfrm>
        </p:spPr>
        <p:txBody>
          <a:bodyPr/>
          <a:lstStyle/>
          <a:p>
            <a:pPr lvl="1"/>
            <a:r>
              <a:rPr lang="en-AU" sz="1400" dirty="0"/>
              <a:t>Of the total population of </a:t>
            </a:r>
            <a:r>
              <a:rPr lang="en-AU" sz="1400" dirty="0" smtClean="0"/>
              <a:t>12732 </a:t>
            </a:r>
            <a:r>
              <a:rPr lang="en-AU" sz="1400" dirty="0"/>
              <a:t>fetuses, 638 (5.0%) had fetal NT </a:t>
            </a:r>
            <a:r>
              <a:rPr lang="en-AU" sz="1400" dirty="0" smtClean="0"/>
              <a:t>≥ 95</a:t>
            </a:r>
            <a:r>
              <a:rPr lang="en-AU" sz="1400" baseline="30000" dirty="0" smtClean="0"/>
              <a:t>th</a:t>
            </a:r>
            <a:r>
              <a:rPr lang="en-AU" sz="1400" dirty="0" smtClean="0"/>
              <a:t> percentile </a:t>
            </a:r>
            <a:r>
              <a:rPr lang="en-AU" sz="1400" dirty="0"/>
              <a:t>and 172 (1.4%) had NT ≥ </a:t>
            </a:r>
            <a:r>
              <a:rPr lang="en-AU" sz="1400" dirty="0" smtClean="0"/>
              <a:t>99</a:t>
            </a:r>
            <a:r>
              <a:rPr lang="en-AU" sz="1400" baseline="30000" dirty="0" smtClean="0"/>
              <a:t>th</a:t>
            </a:r>
            <a:r>
              <a:rPr lang="en-AU" sz="1400" dirty="0" smtClean="0"/>
              <a:t> percentile</a:t>
            </a:r>
            <a:r>
              <a:rPr lang="en-AU" sz="1400" dirty="0"/>
              <a:t>.</a:t>
            </a:r>
          </a:p>
          <a:p>
            <a:pPr lvl="1"/>
            <a:r>
              <a:rPr lang="en-AU" sz="1400" dirty="0"/>
              <a:t>In fetuses from both DC and MC twin pregnancies, the incidence of NT ≥ </a:t>
            </a:r>
            <a:r>
              <a:rPr lang="en-AU" sz="1400" dirty="0" smtClean="0"/>
              <a:t>95</a:t>
            </a:r>
            <a:r>
              <a:rPr lang="en-AU" sz="1400" baseline="30000" dirty="0" smtClean="0"/>
              <a:t>th</a:t>
            </a:r>
            <a:r>
              <a:rPr lang="en-AU" sz="1400" dirty="0" smtClean="0"/>
              <a:t> and </a:t>
            </a:r>
            <a:r>
              <a:rPr lang="en-AU" sz="1400" dirty="0"/>
              <a:t>≥ 99</a:t>
            </a:r>
            <a:r>
              <a:rPr lang="en-AU" sz="1400" baseline="30000" dirty="0" smtClean="0"/>
              <a:t>th</a:t>
            </a:r>
            <a:r>
              <a:rPr lang="en-AU" sz="1400" dirty="0" smtClean="0"/>
              <a:t> </a:t>
            </a:r>
            <a:r>
              <a:rPr lang="en-AU" sz="1400" dirty="0"/>
              <a:t>percentiles was higher in those with than in those without a defect</a:t>
            </a:r>
          </a:p>
        </p:txBody>
      </p:sp>
      <p:pic>
        <p:nvPicPr>
          <p:cNvPr id="6" name="Picture 5">
            <a:extLst>
              <a:ext uri="{FF2B5EF4-FFF2-40B4-BE49-F238E27FC236}">
                <a16:creationId xmlns:a16="http://schemas.microsoft.com/office/drawing/2014/main" id="{4A0BED58-7449-3F46-8A74-BBB22F4C5CAB}"/>
              </a:ext>
            </a:extLst>
          </p:cNvPr>
          <p:cNvPicPr>
            <a:picLocks noChangeAspect="1"/>
          </p:cNvPicPr>
          <p:nvPr/>
        </p:nvPicPr>
        <p:blipFill rotWithShape="1">
          <a:blip r:embed="rId5"/>
          <a:srcRect l="10320" t="40960" r="54748" b="27552"/>
          <a:stretch/>
        </p:blipFill>
        <p:spPr>
          <a:xfrm>
            <a:off x="2051720" y="3429000"/>
            <a:ext cx="4542863" cy="3096344"/>
          </a:xfrm>
          <a:prstGeom prst="rect">
            <a:avLst/>
          </a:prstGeom>
        </p:spPr>
      </p:pic>
      <p:sp>
        <p:nvSpPr>
          <p:cNvPr id="12"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208344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71341" y="1856338"/>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 </a:t>
            </a:r>
            <a:r>
              <a:rPr lang="en-GB" altLang="it-IT" sz="1800" b="1" i="0" dirty="0"/>
              <a:t>Association of </a:t>
            </a:r>
            <a:r>
              <a:rPr lang="en-GB" altLang="it-IT" sz="1800" b="1" i="0" dirty="0" err="1"/>
              <a:t>fetal</a:t>
            </a:r>
            <a:r>
              <a:rPr lang="en-GB" altLang="it-IT" sz="1800" b="1" i="0" dirty="0"/>
              <a:t> defects with high intertwin CRL discordance </a:t>
            </a:r>
          </a:p>
        </p:txBody>
      </p:sp>
      <p:sp>
        <p:nvSpPr>
          <p:cNvPr id="10" name="Content Placeholder 9"/>
          <p:cNvSpPr>
            <a:spLocks noGrp="1"/>
          </p:cNvSpPr>
          <p:nvPr>
            <p:ph idx="1"/>
          </p:nvPr>
        </p:nvSpPr>
        <p:spPr>
          <a:xfrm>
            <a:off x="271341" y="2636912"/>
            <a:ext cx="8642350" cy="3456384"/>
          </a:xfrm>
        </p:spPr>
        <p:txBody>
          <a:bodyPr/>
          <a:lstStyle/>
          <a:p>
            <a:pPr marL="0" indent="0">
              <a:spcBef>
                <a:spcPts val="0"/>
              </a:spcBef>
              <a:buNone/>
            </a:pPr>
            <a:endParaRPr lang="en-AU" sz="1200" dirty="0"/>
          </a:p>
          <a:p>
            <a:r>
              <a:rPr lang="en-AU" sz="1600" dirty="0"/>
              <a:t>In all twin pregnancies, median intertwin discordance in CRL was 3.3% (IQR, 1.4–6.0%); intertwin discordance in CRL was ≥ 10% in 8.7% (557/6366) of pregnancies and ≥ 15% in 2.5% (162/6366).</a:t>
            </a:r>
          </a:p>
          <a:p>
            <a:r>
              <a:rPr lang="en-AU" sz="1600" dirty="0"/>
              <a:t>In both DC and MC twin pregnancies, the incidence of CRL discordance ≥ 10% and ≥ 15% was higher in those with than in those without </a:t>
            </a:r>
            <a:r>
              <a:rPr lang="en-AU" sz="1600" dirty="0" smtClean="0"/>
              <a:t>defects.</a:t>
            </a:r>
            <a:endParaRPr lang="en-AU" sz="1600" dirty="0"/>
          </a:p>
          <a:p>
            <a:r>
              <a:rPr lang="en-AU" sz="1600" dirty="0"/>
              <a:t>In the total population of twin pregnancies, the percentage with a fetal defect was 9.0% (50/557) in those with CRL discordance ≥ 10% and 2.6% (150/5809) in those with CRL discordance &lt; 10% (relative risk, 3.476 (95% CI, 2.555–4.730); P&lt;0.0001).</a:t>
            </a:r>
          </a:p>
          <a:p>
            <a:r>
              <a:rPr lang="en-AU" sz="1600" dirty="0"/>
              <a:t>The percentage with a fetal defect was 20.4% (33/162) in those with CRL discordance ≥ 15% and 2.7% (167/6204) in those with CRL discordance &lt; 15% (relative risk, 7.568 (95% CI, 5.390–10.624); P&lt;0.0001).</a:t>
            </a:r>
            <a:endParaRPr lang="en-AU" sz="1400" dirty="0"/>
          </a:p>
        </p:txBody>
      </p:sp>
      <p:sp>
        <p:nvSpPr>
          <p:cNvPr id="8"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404152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250822" y="2142042"/>
            <a:ext cx="8642350" cy="3994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None/>
              <a:defRPr/>
            </a:pPr>
            <a:r>
              <a:rPr lang="en-US" sz="2000" b="1" i="0" dirty="0" smtClean="0"/>
              <a:t>Main findings</a:t>
            </a:r>
            <a:endParaRPr lang="en-US" sz="2000" b="1" i="0" dirty="0"/>
          </a:p>
          <a:p>
            <a:pPr marL="285750" indent="-285750"/>
            <a:r>
              <a:rPr lang="en-AU" sz="1400" i="0" dirty="0" smtClean="0"/>
              <a:t>The </a:t>
            </a:r>
            <a:r>
              <a:rPr lang="en-AU" sz="1400" i="0" dirty="0"/>
              <a:t>overall incidence of fetal defects was higher in MC than </a:t>
            </a:r>
            <a:r>
              <a:rPr lang="en-AU" sz="1400" i="0" dirty="0" smtClean="0"/>
              <a:t>in DC twins; </a:t>
            </a:r>
          </a:p>
          <a:p>
            <a:pPr marL="285750" indent="-285750"/>
            <a:endParaRPr lang="en-AU" sz="500" i="0" dirty="0"/>
          </a:p>
          <a:p>
            <a:pPr marL="285750" indent="-285750"/>
            <a:r>
              <a:rPr lang="en-AU" sz="1400" i="0" dirty="0" smtClean="0"/>
              <a:t>The </a:t>
            </a:r>
            <a:r>
              <a:rPr lang="en-AU" sz="1400" i="0" dirty="0"/>
              <a:t>proportion of defects diagnosed in the first trimester was higher in MC than </a:t>
            </a:r>
            <a:r>
              <a:rPr lang="en-AU" sz="1400" i="0" dirty="0" smtClean="0"/>
              <a:t>in DC twins; </a:t>
            </a:r>
          </a:p>
          <a:p>
            <a:pPr marL="285750" indent="-285750"/>
            <a:endParaRPr lang="en-AU" sz="500" i="0" dirty="0"/>
          </a:p>
          <a:p>
            <a:pPr marL="285750" indent="-285750"/>
            <a:r>
              <a:rPr lang="en-AU" sz="1400" i="0" dirty="0" smtClean="0"/>
              <a:t>The </a:t>
            </a:r>
            <a:r>
              <a:rPr lang="en-AU" sz="1400" i="0" dirty="0"/>
              <a:t>pattern of defects in relation to detectability at the </a:t>
            </a:r>
            <a:r>
              <a:rPr lang="en-AU" sz="1400" i="0" dirty="0" smtClean="0"/>
              <a:t>11–13-week </a:t>
            </a:r>
            <a:r>
              <a:rPr lang="en-AU" sz="1400" i="0" dirty="0"/>
              <a:t>scan (always </a:t>
            </a:r>
            <a:r>
              <a:rPr lang="en-AU" sz="1400" i="0" dirty="0" smtClean="0"/>
              <a:t>detectable, </a:t>
            </a:r>
            <a:r>
              <a:rPr lang="en-AU" sz="1400" i="0" dirty="0"/>
              <a:t>sometimes detectable and never detectable) was similar to that reported previously in singleton </a:t>
            </a:r>
            <a:r>
              <a:rPr lang="en-AU" sz="1400" i="0" dirty="0" smtClean="0"/>
              <a:t>pregnancies; </a:t>
            </a:r>
          </a:p>
          <a:p>
            <a:pPr marL="285750" indent="-285750"/>
            <a:endParaRPr lang="en-AU" sz="500" i="0" dirty="0"/>
          </a:p>
          <a:p>
            <a:pPr marL="285750" indent="-285750"/>
            <a:r>
              <a:rPr lang="en-AU" sz="1400" i="0" dirty="0"/>
              <a:t>A</a:t>
            </a:r>
            <a:r>
              <a:rPr lang="en-AU" sz="1400" i="0" dirty="0" smtClean="0"/>
              <a:t>lways-detectable </a:t>
            </a:r>
            <a:r>
              <a:rPr lang="en-AU" sz="1400" i="0" dirty="0"/>
              <a:t>defects included acrania, alobar holoprosencephaly, encephalocele, pentalogy of Cantrell, exomphalos, body-stalk anomaly, TRAP sequence and conjoined twins; </a:t>
            </a:r>
            <a:endParaRPr lang="en-AU" sz="1400" i="0" dirty="0" smtClean="0"/>
          </a:p>
          <a:p>
            <a:pPr marL="285750" indent="-285750"/>
            <a:endParaRPr lang="en-AU" sz="500" i="0" dirty="0"/>
          </a:p>
          <a:p>
            <a:pPr marL="285750" indent="-285750"/>
            <a:r>
              <a:rPr lang="en-AU" sz="1400" i="0" dirty="0" smtClean="0"/>
              <a:t>The </a:t>
            </a:r>
            <a:r>
              <a:rPr lang="en-AU" sz="1400" i="0" dirty="0"/>
              <a:t>incidence of fetal NT </a:t>
            </a:r>
            <a:r>
              <a:rPr lang="en-AU" sz="1400" i="0" dirty="0" smtClean="0"/>
              <a:t>≥</a:t>
            </a:r>
            <a:r>
              <a:rPr lang="en-AU" sz="1400" dirty="0"/>
              <a:t> </a:t>
            </a:r>
            <a:r>
              <a:rPr lang="en-AU" sz="1400" i="0" dirty="0" smtClean="0"/>
              <a:t>95</a:t>
            </a:r>
            <a:r>
              <a:rPr lang="en-AU" sz="1400" i="0" baseline="30000" dirty="0" smtClean="0"/>
              <a:t>th</a:t>
            </a:r>
            <a:r>
              <a:rPr lang="en-AU" sz="1400" i="0" dirty="0" smtClean="0"/>
              <a:t> </a:t>
            </a:r>
            <a:r>
              <a:rPr lang="en-AU" sz="1400" i="0" dirty="0"/>
              <a:t>percentile was higher in those with than in those without a </a:t>
            </a:r>
            <a:r>
              <a:rPr lang="en-AU" sz="1400" i="0" dirty="0" smtClean="0"/>
              <a:t>defect </a:t>
            </a:r>
            <a:r>
              <a:rPr lang="en-AU" sz="1400" i="0" dirty="0"/>
              <a:t>and this was also true for NT </a:t>
            </a:r>
            <a:r>
              <a:rPr lang="en-AU" sz="1400" i="0" dirty="0" smtClean="0"/>
              <a:t>≥</a:t>
            </a:r>
            <a:r>
              <a:rPr lang="en-AU" sz="1400" dirty="0"/>
              <a:t> </a:t>
            </a:r>
            <a:r>
              <a:rPr lang="en-AU" sz="1400" i="0" dirty="0" smtClean="0"/>
              <a:t>99</a:t>
            </a:r>
            <a:r>
              <a:rPr lang="en-AU" sz="1400" i="0" baseline="30000" dirty="0" smtClean="0"/>
              <a:t>th</a:t>
            </a:r>
            <a:r>
              <a:rPr lang="en-AU" sz="1400" i="0" dirty="0" smtClean="0"/>
              <a:t> percentile; </a:t>
            </a:r>
          </a:p>
          <a:p>
            <a:pPr marL="285750" indent="-285750"/>
            <a:endParaRPr lang="en-AU" sz="500" i="0" dirty="0"/>
          </a:p>
          <a:p>
            <a:pPr marL="285750" indent="-285750"/>
            <a:r>
              <a:rPr lang="en-AU" sz="1400" i="0" dirty="0" smtClean="0"/>
              <a:t>The </a:t>
            </a:r>
            <a:r>
              <a:rPr lang="en-AU" sz="1400" i="0" dirty="0"/>
              <a:t>incidence of CRL discordance </a:t>
            </a:r>
            <a:r>
              <a:rPr lang="en-AU" sz="1400" i="0" dirty="0" smtClean="0"/>
              <a:t>≥</a:t>
            </a:r>
            <a:r>
              <a:rPr lang="en-AU" sz="1400" dirty="0"/>
              <a:t> </a:t>
            </a:r>
            <a:r>
              <a:rPr lang="en-AU" sz="1400" i="0" dirty="0" smtClean="0"/>
              <a:t>10</a:t>
            </a:r>
            <a:r>
              <a:rPr lang="en-AU" sz="1400" i="0" dirty="0"/>
              <a:t>% was higher in </a:t>
            </a:r>
            <a:r>
              <a:rPr lang="en-AU" sz="1400" i="0" dirty="0" smtClean="0"/>
              <a:t>twins with </a:t>
            </a:r>
            <a:r>
              <a:rPr lang="en-AU" sz="1400" i="0" dirty="0"/>
              <a:t>than in those without a </a:t>
            </a:r>
            <a:r>
              <a:rPr lang="en-AU" sz="1400" i="0" dirty="0" smtClean="0"/>
              <a:t>defect </a:t>
            </a:r>
            <a:r>
              <a:rPr lang="en-AU" sz="1400" i="0" dirty="0"/>
              <a:t>and this was also true for CRL discordance </a:t>
            </a:r>
            <a:r>
              <a:rPr lang="en-AU" sz="1400" i="0" dirty="0" smtClean="0"/>
              <a:t>≥</a:t>
            </a:r>
            <a:r>
              <a:rPr lang="en-AU" sz="1400" dirty="0"/>
              <a:t> </a:t>
            </a:r>
            <a:r>
              <a:rPr lang="en-AU" sz="1400" i="0" dirty="0" smtClean="0"/>
              <a:t>15%.</a:t>
            </a:r>
          </a:p>
          <a:p>
            <a:pPr marL="285750" indent="-285750"/>
            <a:endParaRPr lang="en-AU" sz="500" i="0" dirty="0"/>
          </a:p>
          <a:p>
            <a:pPr marL="285750" indent="-285750"/>
            <a:r>
              <a:rPr lang="en-AU" sz="1400" i="0" dirty="0" smtClean="0"/>
              <a:t>At </a:t>
            </a:r>
            <a:r>
              <a:rPr lang="en-AU" sz="1400" i="0" dirty="0"/>
              <a:t>the 11–13-week scan, 36.5% of defects were diagnosed, including 27.1% of those in fetuses from DC twin pregnancies and 52.6% of those in fetuses from MC twin pregnancies.</a:t>
            </a:r>
          </a:p>
        </p:txBody>
      </p:sp>
      <p:sp>
        <p:nvSpPr>
          <p:cNvPr id="33796" name="Rectangle 1"/>
          <p:cNvSpPr>
            <a:spLocks noChangeArrowheads="1"/>
          </p:cNvSpPr>
          <p:nvPr/>
        </p:nvSpPr>
        <p:spPr bwMode="auto">
          <a:xfrm>
            <a:off x="3520267" y="1618822"/>
            <a:ext cx="210346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a:t>Discussion</a:t>
            </a:r>
            <a:endParaRPr lang="en-GB" altLang="it-IT" sz="2400" dirty="0"/>
          </a:p>
        </p:txBody>
      </p:sp>
      <p:sp>
        <p:nvSpPr>
          <p:cNvPr id="8"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23527" y="2204864"/>
            <a:ext cx="8424937" cy="3945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None/>
              <a:defRPr/>
            </a:pPr>
            <a:r>
              <a:rPr lang="en-US" sz="2000" b="1" i="0" dirty="0"/>
              <a:t>Study strengths </a:t>
            </a:r>
          </a:p>
          <a:p>
            <a:pPr eaLnBrk="1" hangingPunct="1">
              <a:spcBef>
                <a:spcPct val="0"/>
              </a:spcBef>
              <a:spcAft>
                <a:spcPts val="1200"/>
              </a:spcAft>
              <a:buNone/>
              <a:defRPr/>
            </a:pPr>
            <a:r>
              <a:rPr lang="en-AU" sz="1400" i="0" dirty="0" smtClean="0"/>
              <a:t>Examination </a:t>
            </a:r>
            <a:r>
              <a:rPr lang="en-AU" sz="1400" i="0" dirty="0"/>
              <a:t>of a large number of twin pregnancies attending for a routine first-trimester scan performed using standardized protocols and by appropriately trained sonographers in units with expertise in fetal medicine and fetal cardiology.</a:t>
            </a:r>
          </a:p>
          <a:p>
            <a:pPr eaLnBrk="1" hangingPunct="1">
              <a:spcBef>
                <a:spcPct val="0"/>
              </a:spcBef>
              <a:spcAft>
                <a:spcPts val="1200"/>
              </a:spcAft>
              <a:buNone/>
              <a:defRPr/>
            </a:pPr>
            <a:endParaRPr lang="en-AU" sz="1400" i="0" dirty="0"/>
          </a:p>
          <a:p>
            <a:pPr>
              <a:buNone/>
            </a:pPr>
            <a:r>
              <a:rPr lang="en-AU" sz="2000" b="1" i="0" dirty="0"/>
              <a:t>Study </a:t>
            </a:r>
            <a:r>
              <a:rPr lang="en-US" sz="2000" b="1" i="0" dirty="0"/>
              <a:t>limitations</a:t>
            </a:r>
            <a:endParaRPr lang="en-AU" sz="1400" i="0" dirty="0"/>
          </a:p>
          <a:p>
            <a:pPr marL="285750" indent="-285750"/>
            <a:r>
              <a:rPr lang="en-AU" sz="1400" i="0" dirty="0"/>
              <a:t>The overall number of cases is still small for meaningful conclusions to be drawn concerning detectability of individual defects.</a:t>
            </a:r>
          </a:p>
          <a:p>
            <a:pPr marL="285750" indent="-285750"/>
            <a:r>
              <a:rPr lang="en-AU" sz="1400" i="0" dirty="0"/>
              <a:t>During this study, which spanned over a period of 17 years, there was evolution in the detail of the first-trimester ultrasound scan and incorporation of new easily recognizable markers of underlying </a:t>
            </a:r>
            <a:r>
              <a:rPr lang="en-AU" sz="1400" i="0" dirty="0" smtClean="0"/>
              <a:t>defects.</a:t>
            </a:r>
            <a:endParaRPr lang="en-AU" sz="1400" i="0" dirty="0"/>
          </a:p>
          <a:p>
            <a:pPr marL="285750" indent="-285750"/>
            <a:r>
              <a:rPr lang="en-AU" sz="1400" i="0" dirty="0"/>
              <a:t>The main limitation of this and most previous studies investigating the effectiveness of routine ultrasound examination in the prenatal diagnosis of </a:t>
            </a:r>
            <a:r>
              <a:rPr lang="en-AU" sz="1400" i="0" dirty="0" err="1"/>
              <a:t>fetal</a:t>
            </a:r>
            <a:r>
              <a:rPr lang="en-AU" sz="1400" i="0" dirty="0"/>
              <a:t> defects relates to ascertainment of such defects which occurred during the neonatal examination. </a:t>
            </a:r>
            <a:endParaRPr lang="en-AU" sz="1200" dirty="0"/>
          </a:p>
        </p:txBody>
      </p:sp>
      <p:sp>
        <p:nvSpPr>
          <p:cNvPr id="8" name="Rectangle 1"/>
          <p:cNvSpPr>
            <a:spLocks noChangeArrowheads="1"/>
          </p:cNvSpPr>
          <p:nvPr/>
        </p:nvSpPr>
        <p:spPr bwMode="auto">
          <a:xfrm>
            <a:off x="3398423" y="1609636"/>
            <a:ext cx="216831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a:t>Discussion</a:t>
            </a:r>
            <a:endParaRPr lang="en-GB" altLang="it-IT" sz="2400" dirty="0"/>
          </a:p>
        </p:txBody>
      </p:sp>
      <p:sp>
        <p:nvSpPr>
          <p:cNvPr id="9"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4016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Rectangle 1"/>
          <p:cNvSpPr>
            <a:spLocks noChangeArrowheads="1"/>
          </p:cNvSpPr>
          <p:nvPr/>
        </p:nvSpPr>
        <p:spPr bwMode="auto">
          <a:xfrm>
            <a:off x="3419872" y="1700808"/>
            <a:ext cx="220758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a:t>Conclusion</a:t>
            </a:r>
            <a:endParaRPr lang="en-GB" altLang="it-IT" sz="2400" dirty="0"/>
          </a:p>
        </p:txBody>
      </p:sp>
      <p:sp>
        <p:nvSpPr>
          <p:cNvPr id="10" name="TextBox 1"/>
          <p:cNvSpPr txBox="1">
            <a:spLocks noChangeArrowheads="1"/>
          </p:cNvSpPr>
          <p:nvPr/>
        </p:nvSpPr>
        <p:spPr bwMode="auto">
          <a:xfrm>
            <a:off x="342899" y="2420888"/>
            <a:ext cx="8458200" cy="2209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lnSpc>
                <a:spcPct val="150000"/>
              </a:lnSpc>
            </a:pPr>
            <a:r>
              <a:rPr lang="en-AU" sz="1600" i="0" dirty="0" smtClean="0"/>
              <a:t>Fetal </a:t>
            </a:r>
            <a:r>
              <a:rPr lang="en-AU" sz="1600" i="0" dirty="0"/>
              <a:t>defects are more common in MC than in DC twin pregnancies. </a:t>
            </a:r>
          </a:p>
          <a:p>
            <a:pPr marL="285750" indent="-285750"/>
            <a:r>
              <a:rPr lang="en-AU" sz="1600" i="0" dirty="0"/>
              <a:t>First-trimester detection of </a:t>
            </a:r>
            <a:r>
              <a:rPr lang="en-AU" sz="1600" i="0" dirty="0" err="1"/>
              <a:t>fetal</a:t>
            </a:r>
            <a:r>
              <a:rPr lang="en-AU" sz="1600" i="0" dirty="0"/>
              <a:t> defects in DC twin pregnancies is similar to that in singleton pregnancies. </a:t>
            </a:r>
          </a:p>
          <a:p>
            <a:pPr marL="285750" indent="-285750">
              <a:lnSpc>
                <a:spcPct val="150000"/>
              </a:lnSpc>
            </a:pPr>
            <a:r>
              <a:rPr lang="en-AU" sz="1600" i="0" dirty="0"/>
              <a:t>Detectability of defects in MC twins is higher than in DC twins. </a:t>
            </a:r>
          </a:p>
          <a:p>
            <a:pPr marL="285750" indent="-285750"/>
            <a:r>
              <a:rPr lang="en-AU" sz="1600" i="0" dirty="0"/>
              <a:t>In twin pregnancies with high intertwin discordance in CRL and increased NT, the incidence of </a:t>
            </a:r>
            <a:r>
              <a:rPr lang="en-AU" sz="1600" i="0" dirty="0" err="1"/>
              <a:t>fetal</a:t>
            </a:r>
            <a:r>
              <a:rPr lang="en-AU" sz="1600" i="0" dirty="0"/>
              <a:t> defects is increased, but the predictive performance of screening by these markers is poor.</a:t>
            </a:r>
          </a:p>
        </p:txBody>
      </p:sp>
      <p:sp>
        <p:nvSpPr>
          <p:cNvPr id="8"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203618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640" y="1988840"/>
            <a:ext cx="64801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a:t>
            </a:r>
          </a:p>
        </p:txBody>
      </p:sp>
      <p:sp>
        <p:nvSpPr>
          <p:cNvPr id="9" name="Segnaposto contenuto 2"/>
          <p:cNvSpPr txBox="1">
            <a:spLocks/>
          </p:cNvSpPr>
          <p:nvPr/>
        </p:nvSpPr>
        <p:spPr bwMode="auto">
          <a:xfrm>
            <a:off x="251247" y="2609528"/>
            <a:ext cx="8639175" cy="2619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AU" sz="2000" i="0" dirty="0"/>
              <a:t>Did the detection of anomalies improve over time with changes to ultrasound technology and screening protocols</a:t>
            </a:r>
            <a:r>
              <a:rPr lang="en-AU" sz="2000" i="0" dirty="0" smtClean="0"/>
              <a:t>?</a:t>
            </a:r>
          </a:p>
          <a:p>
            <a:pPr eaLnBrk="1" hangingPunct="1">
              <a:spcBef>
                <a:spcPct val="0"/>
              </a:spcBef>
            </a:pPr>
            <a:endParaRPr lang="en-AU" sz="2000" i="0" dirty="0"/>
          </a:p>
          <a:p>
            <a:pPr eaLnBrk="1" hangingPunct="1">
              <a:spcBef>
                <a:spcPct val="0"/>
              </a:spcBef>
            </a:pPr>
            <a:r>
              <a:rPr lang="en-AU" sz="2000" i="0" dirty="0"/>
              <a:t>Why was the detectability of defects </a:t>
            </a:r>
            <a:r>
              <a:rPr lang="en-AU" sz="2000" i="0" dirty="0" smtClean="0"/>
              <a:t>at the 11–13-week </a:t>
            </a:r>
            <a:r>
              <a:rPr lang="en-AU" sz="2000" i="0" dirty="0"/>
              <a:t>ultrasound </a:t>
            </a:r>
            <a:r>
              <a:rPr lang="en-AU" sz="2000" i="0" dirty="0" smtClean="0"/>
              <a:t>substantially </a:t>
            </a:r>
            <a:r>
              <a:rPr lang="en-AU" sz="2000" i="0" dirty="0"/>
              <a:t>higher </a:t>
            </a:r>
            <a:r>
              <a:rPr lang="en-AU" sz="2000" i="0" dirty="0" smtClean="0"/>
              <a:t>in </a:t>
            </a:r>
            <a:r>
              <a:rPr lang="en-AU" sz="2000" i="0" dirty="0"/>
              <a:t>MC twins compared to DC twins? </a:t>
            </a:r>
            <a:endParaRPr lang="en-AU" sz="2000" i="0" dirty="0" smtClean="0"/>
          </a:p>
          <a:p>
            <a:pPr eaLnBrk="1" hangingPunct="1">
              <a:spcBef>
                <a:spcPct val="0"/>
              </a:spcBef>
            </a:pPr>
            <a:endParaRPr lang="en-AU" sz="2000" i="0" dirty="0"/>
          </a:p>
          <a:p>
            <a:pPr eaLnBrk="1" hangingPunct="1">
              <a:spcBef>
                <a:spcPct val="0"/>
              </a:spcBef>
            </a:pPr>
            <a:r>
              <a:rPr lang="en-AU" sz="2000" i="0" dirty="0"/>
              <a:t>What were the predominant defects detected in those with an increased NT or CRL?</a:t>
            </a:r>
          </a:p>
          <a:p>
            <a:pPr eaLnBrk="1" hangingPunct="1">
              <a:spcBef>
                <a:spcPct val="0"/>
              </a:spcBef>
            </a:pPr>
            <a:endParaRPr lang="en-AU" sz="2000" i="0" dirty="0"/>
          </a:p>
          <a:p>
            <a:pPr marL="0" indent="0" eaLnBrk="1" hangingPunct="1">
              <a:spcBef>
                <a:spcPct val="0"/>
              </a:spcBef>
              <a:buNone/>
            </a:pPr>
            <a:endParaRPr lang="en-AU" sz="2000" i="0" dirty="0"/>
          </a:p>
          <a:p>
            <a:pPr eaLnBrk="1" hangingPunct="1">
              <a:spcBef>
                <a:spcPct val="0"/>
              </a:spcBef>
            </a:pPr>
            <a:endParaRPr lang="en-AU" sz="2000" i="0" dirty="0"/>
          </a:p>
        </p:txBody>
      </p:sp>
      <p:sp>
        <p:nvSpPr>
          <p:cNvPr id="8"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2702783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700808"/>
            <a:ext cx="86423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Introduction</a:t>
            </a:r>
          </a:p>
        </p:txBody>
      </p:sp>
      <p:sp>
        <p:nvSpPr>
          <p:cNvPr id="12" name="Segnaposto contenuto 2"/>
          <p:cNvSpPr txBox="1">
            <a:spLocks/>
          </p:cNvSpPr>
          <p:nvPr/>
        </p:nvSpPr>
        <p:spPr bwMode="auto">
          <a:xfrm>
            <a:off x="553675" y="2224028"/>
            <a:ext cx="8346133" cy="3941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AU" sz="1400" i="0" dirty="0"/>
          </a:p>
          <a:p>
            <a:r>
              <a:rPr lang="en-AU" sz="1600" i="0" dirty="0"/>
              <a:t>Ultrasound examination at 11–13 weeks’ gestation is used widely for assessment of gestational age, diagnosis of multiple pregnancy and chronicity, screening for </a:t>
            </a:r>
            <a:r>
              <a:rPr lang="en-AU" sz="1600" i="0" dirty="0" err="1"/>
              <a:t>fetal</a:t>
            </a:r>
            <a:r>
              <a:rPr lang="en-AU" sz="1600" i="0" dirty="0"/>
              <a:t> aneuploidy and diagnosis of </a:t>
            </a:r>
            <a:r>
              <a:rPr lang="en-AU" sz="1600" i="0" dirty="0" err="1"/>
              <a:t>fetal</a:t>
            </a:r>
            <a:r>
              <a:rPr lang="en-AU" sz="1600" i="0" dirty="0"/>
              <a:t> non-chromosomal defects</a:t>
            </a:r>
          </a:p>
          <a:p>
            <a:r>
              <a:rPr lang="en-AU" sz="1600" i="0" dirty="0"/>
              <a:t>Defects can be divided up into three groups:</a:t>
            </a:r>
          </a:p>
          <a:p>
            <a:pPr lvl="1"/>
            <a:r>
              <a:rPr lang="en-AU" sz="1200" b="1" i="0" dirty="0" smtClean="0"/>
              <a:t>Detectable</a:t>
            </a:r>
            <a:r>
              <a:rPr lang="en-AU" sz="1200" i="0" dirty="0" smtClean="0"/>
              <a:t> (such </a:t>
            </a:r>
            <a:r>
              <a:rPr lang="en-AU" sz="1200" i="0" dirty="0"/>
              <a:t>as acrania and </a:t>
            </a:r>
            <a:r>
              <a:rPr lang="en-AU" sz="1200" i="0" dirty="0" err="1" smtClean="0"/>
              <a:t>exomphalos</a:t>
            </a:r>
            <a:r>
              <a:rPr lang="en-AU" sz="1200" i="0" dirty="0" smtClean="0"/>
              <a:t>);</a:t>
            </a:r>
            <a:endParaRPr lang="en-AU" sz="1200" i="0" dirty="0"/>
          </a:p>
          <a:p>
            <a:pPr lvl="1"/>
            <a:r>
              <a:rPr lang="en-AU" sz="1200" b="1" i="0" dirty="0"/>
              <a:t>Potentially </a:t>
            </a:r>
            <a:r>
              <a:rPr lang="en-AU" sz="1200" b="1" i="0" dirty="0" smtClean="0"/>
              <a:t>detectable</a:t>
            </a:r>
            <a:r>
              <a:rPr lang="en-AU" sz="1200" i="0" dirty="0" smtClean="0"/>
              <a:t> (such </a:t>
            </a:r>
            <a:r>
              <a:rPr lang="en-AU" sz="1200" i="0" dirty="0"/>
              <a:t>as major cardiac defects and </a:t>
            </a:r>
            <a:r>
              <a:rPr lang="en-AU" sz="1200" i="0" dirty="0" err="1"/>
              <a:t>spina</a:t>
            </a:r>
            <a:r>
              <a:rPr lang="en-AU" sz="1200" i="0" dirty="0"/>
              <a:t> </a:t>
            </a:r>
            <a:r>
              <a:rPr lang="en-AU" sz="1200" i="0" dirty="0" smtClean="0"/>
              <a:t>bifida);</a:t>
            </a:r>
            <a:endParaRPr lang="en-AU" sz="1200" i="0" dirty="0"/>
          </a:p>
          <a:p>
            <a:pPr lvl="1"/>
            <a:r>
              <a:rPr lang="en-AU" sz="1200" b="1" i="0" dirty="0" smtClean="0"/>
              <a:t>Undetectable</a:t>
            </a:r>
            <a:r>
              <a:rPr lang="en-AU" sz="1200" i="0" dirty="0" smtClean="0"/>
              <a:t>, including </a:t>
            </a:r>
            <a:r>
              <a:rPr lang="en-AU" sz="1200" i="0" dirty="0"/>
              <a:t>those that develop during the second or third </a:t>
            </a:r>
            <a:r>
              <a:rPr lang="en-AU" sz="1200" i="0" dirty="0" smtClean="0"/>
              <a:t>trimester (such </a:t>
            </a:r>
            <a:r>
              <a:rPr lang="en-AU" sz="1200" i="0" dirty="0"/>
              <a:t>as fetal </a:t>
            </a:r>
            <a:r>
              <a:rPr lang="en-AU" sz="1200" i="0" dirty="0" err="1" smtClean="0"/>
              <a:t>tumors</a:t>
            </a:r>
            <a:r>
              <a:rPr lang="en-AU" sz="1200" i="0" dirty="0" smtClean="0"/>
              <a:t>), </a:t>
            </a:r>
            <a:r>
              <a:rPr lang="en-AU" sz="1200" i="0" dirty="0"/>
              <a:t>those for which the phenotypic expression becomes apparent later in pregnancy as a result of physiological changes in the </a:t>
            </a:r>
            <a:r>
              <a:rPr lang="en-AU" sz="1200" i="0" dirty="0" smtClean="0"/>
              <a:t>fetus (such </a:t>
            </a:r>
            <a:r>
              <a:rPr lang="en-AU" sz="1200" i="0" dirty="0"/>
              <a:t>as increased fetal swallowing unmasking a bowel </a:t>
            </a:r>
            <a:r>
              <a:rPr lang="en-AU" sz="1200" i="0" dirty="0" smtClean="0"/>
              <a:t>obstruction) and those </a:t>
            </a:r>
            <a:r>
              <a:rPr lang="en-AU" sz="1200" i="0" dirty="0"/>
              <a:t>that evolve with advancing gestational </a:t>
            </a:r>
            <a:r>
              <a:rPr lang="en-AU" sz="1200" i="0" dirty="0" smtClean="0"/>
              <a:t>age (such </a:t>
            </a:r>
            <a:r>
              <a:rPr lang="en-AU" sz="1200" i="0" dirty="0"/>
              <a:t>as short limbs in achondroplasia or pulmonary and aortic </a:t>
            </a:r>
            <a:r>
              <a:rPr lang="en-AU" sz="1200" i="0" dirty="0" smtClean="0"/>
              <a:t>stenosis).</a:t>
            </a:r>
            <a:endParaRPr lang="en-AU" sz="1200" i="0" dirty="0"/>
          </a:p>
          <a:p>
            <a:r>
              <a:rPr lang="en-AU" sz="1600" i="0" dirty="0"/>
              <a:t>Previous twin studies can be broken down into three groups:</a:t>
            </a:r>
          </a:p>
          <a:p>
            <a:pPr lvl="1"/>
            <a:r>
              <a:rPr lang="en-AU" sz="1200" i="0" dirty="0"/>
              <a:t>Those that reported the management of pregnancies discordant for specific major fetal </a:t>
            </a:r>
            <a:r>
              <a:rPr lang="en-AU" sz="1200" i="0" dirty="0" smtClean="0"/>
              <a:t>abnormalities;</a:t>
            </a:r>
            <a:endParaRPr lang="en-AU" sz="1200" i="0" dirty="0"/>
          </a:p>
          <a:p>
            <a:pPr lvl="1"/>
            <a:r>
              <a:rPr lang="en-AU" sz="1200" i="0" dirty="0"/>
              <a:t>Association between intertwin discordance in crown–rump length (CRL) and incidence of fetal </a:t>
            </a:r>
            <a:r>
              <a:rPr lang="en-AU" sz="1200" i="0" dirty="0" smtClean="0"/>
              <a:t>anomalies;</a:t>
            </a:r>
            <a:endParaRPr lang="en-AU" sz="1200" i="0" dirty="0"/>
          </a:p>
          <a:p>
            <a:pPr lvl="1"/>
            <a:r>
              <a:rPr lang="en-AU" sz="1200" i="0" dirty="0"/>
              <a:t>Screening studies for fetal </a:t>
            </a:r>
            <a:r>
              <a:rPr lang="en-AU" sz="1200" i="0" dirty="0" smtClean="0"/>
              <a:t>defects.</a:t>
            </a:r>
            <a:endParaRPr lang="en-AU" sz="1200" i="0" dirty="0"/>
          </a:p>
          <a:p>
            <a:pPr marL="0" indent="0">
              <a:buNone/>
            </a:pPr>
            <a:endParaRPr lang="en-AU" sz="1200" dirty="0"/>
          </a:p>
        </p:txBody>
      </p:sp>
      <p:sp>
        <p:nvSpPr>
          <p:cNvPr id="21511"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3048000" y="2057400"/>
            <a:ext cx="300114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i="0" dirty="0">
                <a:solidFill>
                  <a:srgbClr val="000000"/>
                </a:solidFill>
              </a:rPr>
              <a:t>Aim of the study</a:t>
            </a:r>
          </a:p>
        </p:txBody>
      </p:sp>
      <p:sp>
        <p:nvSpPr>
          <p:cNvPr id="9" name="Segnaposto contenuto 2"/>
          <p:cNvSpPr txBox="1">
            <a:spLocks/>
          </p:cNvSpPr>
          <p:nvPr/>
        </p:nvSpPr>
        <p:spPr bwMode="auto">
          <a:xfrm>
            <a:off x="1187624" y="2996952"/>
            <a:ext cx="6984776" cy="194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AU" sz="1800" i="0" dirty="0" smtClean="0"/>
              <a:t>To </a:t>
            </a:r>
            <a:r>
              <a:rPr lang="en-AU" sz="1800" i="0" dirty="0"/>
              <a:t>investigate the performance of the </a:t>
            </a:r>
            <a:r>
              <a:rPr lang="en-AU" sz="1800" i="0" dirty="0" smtClean="0"/>
              <a:t>routine 11–13-week </a:t>
            </a:r>
            <a:r>
              <a:rPr lang="en-AU" sz="1800" i="0" dirty="0"/>
              <a:t>scan in </a:t>
            </a:r>
            <a:r>
              <a:rPr lang="en-AU" sz="1800" i="0" dirty="0" smtClean="0"/>
              <a:t>detecting </a:t>
            </a:r>
            <a:r>
              <a:rPr lang="en-AU" sz="1800" i="0" dirty="0"/>
              <a:t>fetal </a:t>
            </a:r>
            <a:r>
              <a:rPr lang="en-AU" sz="1800" i="0" dirty="0" smtClean="0"/>
              <a:t>defects in twin pregnancies, and to </a:t>
            </a:r>
            <a:r>
              <a:rPr lang="en-AU" sz="1800" i="0" dirty="0"/>
              <a:t>examine if, in pregnancies with a fetal defect, compared to those with normal fetuses</a:t>
            </a:r>
            <a:r>
              <a:rPr lang="en-AU" sz="1800" i="0" dirty="0" smtClean="0"/>
              <a:t>, </a:t>
            </a:r>
            <a:r>
              <a:rPr lang="en-AU" sz="1800" i="0" dirty="0"/>
              <a:t>there is increased incidence of </a:t>
            </a:r>
            <a:r>
              <a:rPr lang="en-AU" sz="1800" i="0" dirty="0" smtClean="0"/>
              <a:t>nuchal translucency thickness (NT</a:t>
            </a:r>
            <a:r>
              <a:rPr lang="en-AU" sz="1800" i="0" dirty="0"/>
              <a:t>) ≥ 95</a:t>
            </a:r>
            <a:r>
              <a:rPr lang="en-AU" sz="1800" i="0" baseline="30000" dirty="0" smtClean="0"/>
              <a:t>th</a:t>
            </a:r>
            <a:r>
              <a:rPr lang="en-AU" sz="1800" i="0" dirty="0"/>
              <a:t> and ≥ 99</a:t>
            </a:r>
            <a:r>
              <a:rPr lang="en-AU" sz="1800" i="0" baseline="30000" dirty="0" smtClean="0"/>
              <a:t>th</a:t>
            </a:r>
            <a:r>
              <a:rPr lang="en-AU" sz="1800" i="0" dirty="0" smtClean="0"/>
              <a:t> percentiles </a:t>
            </a:r>
            <a:r>
              <a:rPr lang="en-AU" sz="1800" i="0" dirty="0"/>
              <a:t>or </a:t>
            </a:r>
            <a:r>
              <a:rPr lang="en-AU" sz="1800" i="0" dirty="0" err="1" smtClean="0"/>
              <a:t>intertwin</a:t>
            </a:r>
            <a:r>
              <a:rPr lang="en-AU" sz="1800" i="0" dirty="0" smtClean="0"/>
              <a:t> </a:t>
            </a:r>
            <a:r>
              <a:rPr lang="en-AU" sz="1800" i="0" dirty="0"/>
              <a:t>discordance in CRL </a:t>
            </a:r>
            <a:r>
              <a:rPr lang="en-AU" sz="1800" i="0" dirty="0" smtClean="0"/>
              <a:t>≥ 10</a:t>
            </a:r>
            <a:r>
              <a:rPr lang="en-AU" sz="1800" i="0" dirty="0"/>
              <a:t>% and </a:t>
            </a:r>
            <a:r>
              <a:rPr lang="en-AU" sz="1800" i="0" dirty="0" smtClean="0"/>
              <a:t>≥</a:t>
            </a:r>
            <a:r>
              <a:rPr lang="en-AU" sz="1800" i="0" dirty="0"/>
              <a:t> </a:t>
            </a:r>
            <a:r>
              <a:rPr lang="en-AU" sz="1800" i="0" dirty="0" smtClean="0"/>
              <a:t>15%.</a:t>
            </a:r>
            <a:endParaRPr lang="en-AU" sz="1800" i="0" dirty="0"/>
          </a:p>
        </p:txBody>
      </p:sp>
      <p:sp>
        <p:nvSpPr>
          <p:cNvPr id="8"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89645" y="2204864"/>
            <a:ext cx="8207375" cy="225908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b="1" i="0" dirty="0"/>
              <a:t>Study design</a:t>
            </a:r>
          </a:p>
          <a:p>
            <a:pPr marL="0" indent="0">
              <a:buNone/>
            </a:pPr>
            <a:r>
              <a:rPr lang="en-AU" sz="1200" i="0" dirty="0"/>
              <a:t>Retrospective analysis of prospectively collected </a:t>
            </a:r>
            <a:r>
              <a:rPr lang="en-AU" sz="1200" i="0" dirty="0" smtClean="0"/>
              <a:t>data from three maternity units and one private clinic in the UK, </a:t>
            </a:r>
            <a:r>
              <a:rPr lang="en-AU" sz="1200" i="0" dirty="0"/>
              <a:t>between 2002 and </a:t>
            </a:r>
            <a:r>
              <a:rPr lang="en-AU" sz="1200" i="0" dirty="0" smtClean="0"/>
              <a:t>2019.</a:t>
            </a:r>
            <a:endParaRPr lang="en-AU" sz="1200" i="0" dirty="0"/>
          </a:p>
          <a:p>
            <a:pPr marL="0" indent="0">
              <a:buNone/>
            </a:pPr>
            <a:r>
              <a:rPr lang="en-US" sz="1600" b="1" i="0" dirty="0" smtClean="0"/>
              <a:t>Participants</a:t>
            </a:r>
            <a:endParaRPr lang="en-US" sz="1600" b="1" i="0" dirty="0"/>
          </a:p>
          <a:p>
            <a:r>
              <a:rPr lang="en-AU" sz="1200" i="0" dirty="0"/>
              <a:t>Women with a twin pregnancy </a:t>
            </a:r>
            <a:r>
              <a:rPr lang="en-AU" sz="1200" i="0" dirty="0" smtClean="0"/>
              <a:t>and two live fetuses undergoing </a:t>
            </a:r>
            <a:r>
              <a:rPr lang="en-AU" sz="1200" i="0" dirty="0"/>
              <a:t>routine ultrasound examination at 11–13 </a:t>
            </a:r>
            <a:r>
              <a:rPr lang="en-AU" sz="1200" i="0" dirty="0" smtClean="0"/>
              <a:t>weeks.</a:t>
            </a:r>
            <a:endParaRPr lang="en-US" sz="1200" i="0" dirty="0"/>
          </a:p>
          <a:p>
            <a:r>
              <a:rPr lang="en-AU" sz="1200" b="1" i="0" dirty="0" smtClean="0"/>
              <a:t>Inclusion criteria: </a:t>
            </a:r>
            <a:r>
              <a:rPr lang="en-AU" sz="1200" i="0" dirty="0" err="1" smtClean="0"/>
              <a:t>dichorionic</a:t>
            </a:r>
            <a:r>
              <a:rPr lang="en-AU" sz="1200" i="0" dirty="0" smtClean="0"/>
              <a:t> (DC) or </a:t>
            </a:r>
            <a:r>
              <a:rPr lang="en-AU" sz="1200" i="0" dirty="0" err="1" smtClean="0"/>
              <a:t>monochorionic</a:t>
            </a:r>
            <a:r>
              <a:rPr lang="en-AU" sz="1200" i="0" smtClean="0"/>
              <a:t> (MC) </a:t>
            </a:r>
            <a:r>
              <a:rPr lang="en-AU" sz="1200" i="0" dirty="0"/>
              <a:t>twin </a:t>
            </a:r>
            <a:r>
              <a:rPr lang="en-AU" sz="1200" i="0" dirty="0" smtClean="0"/>
              <a:t>pregnancies </a:t>
            </a:r>
            <a:r>
              <a:rPr lang="en-AU" sz="1200" i="0" dirty="0"/>
              <a:t>with two live fetuses at 11–13 weeks’ gestation and known pregnancy outcome; pregnancies with TRAP sequence in which the pump twin was alive and there was demonstrable blood flow in the recipient were included. </a:t>
            </a:r>
          </a:p>
          <a:p>
            <a:r>
              <a:rPr lang="en-AU" sz="1200" b="1" i="0" dirty="0" smtClean="0"/>
              <a:t>Exclusion criteria: </a:t>
            </a:r>
            <a:r>
              <a:rPr lang="en-AU" sz="1200" i="0" dirty="0" smtClean="0"/>
              <a:t>pregnancies </a:t>
            </a:r>
            <a:r>
              <a:rPr lang="en-AU" sz="1200" i="0" dirty="0"/>
              <a:t>referred from other hospitals for assessment and those with chromosomal defects diagnosed prenatally or postnatally</a:t>
            </a:r>
            <a:r>
              <a:rPr lang="en-AU" sz="1200" i="0" dirty="0" smtClean="0"/>
              <a:t>.</a:t>
            </a:r>
            <a:endParaRPr lang="en-AU" sz="1200" i="0" dirty="0"/>
          </a:p>
        </p:txBody>
      </p:sp>
      <p:sp>
        <p:nvSpPr>
          <p:cNvPr id="9" name="TextBox 1"/>
          <p:cNvSpPr txBox="1">
            <a:spLocks noChangeArrowheads="1"/>
          </p:cNvSpPr>
          <p:nvPr/>
        </p:nvSpPr>
        <p:spPr bwMode="auto">
          <a:xfrm>
            <a:off x="2789235" y="1556792"/>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10"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11" name="Rectangle 19"/>
          <p:cNvSpPr>
            <a:spLocks noChangeArrowheads="1"/>
          </p:cNvSpPr>
          <p:nvPr/>
        </p:nvSpPr>
        <p:spPr bwMode="auto">
          <a:xfrm>
            <a:off x="489645" y="4639313"/>
            <a:ext cx="8207376" cy="1742015"/>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AU" sz="1600" b="1" i="0" dirty="0"/>
              <a:t>Outcomes</a:t>
            </a:r>
          </a:p>
          <a:p>
            <a:r>
              <a:rPr lang="en-AU" sz="1200" i="0" dirty="0" smtClean="0"/>
              <a:t>Final </a:t>
            </a:r>
            <a:r>
              <a:rPr lang="en-AU" sz="1200" i="0" dirty="0"/>
              <a:t>diagnosis of fetal defect was based on the results of postnatal examination in cases of </a:t>
            </a:r>
            <a:r>
              <a:rPr lang="en-AU" sz="1200" i="0" dirty="0" smtClean="0"/>
              <a:t>live birth </a:t>
            </a:r>
            <a:r>
              <a:rPr lang="en-AU" sz="1200" i="0" dirty="0"/>
              <a:t>and on the findings of the last ultrasound examination in cases of pregnancy termination, miscarriage or </a:t>
            </a:r>
            <a:r>
              <a:rPr lang="en-AU" sz="1200" i="0" dirty="0" smtClean="0"/>
              <a:t>stillbirth.</a:t>
            </a:r>
            <a:endParaRPr lang="en-AU" sz="1200" i="0" dirty="0"/>
          </a:p>
          <a:p>
            <a:r>
              <a:rPr lang="en-AU" sz="1200" i="0" dirty="0" smtClean="0"/>
              <a:t>All </a:t>
            </a:r>
            <a:r>
              <a:rPr lang="en-AU" sz="1200" i="0" dirty="0"/>
              <a:t>cases of defects of the heart and great vessels were </a:t>
            </a:r>
            <a:r>
              <a:rPr lang="en-AU" sz="1200" i="0" dirty="0" smtClean="0"/>
              <a:t>included, </a:t>
            </a:r>
            <a:r>
              <a:rPr lang="en-AU" sz="1200" i="0" dirty="0"/>
              <a:t>but </a:t>
            </a:r>
            <a:r>
              <a:rPr lang="en-AU" sz="1200" i="0" dirty="0" smtClean="0"/>
              <a:t>cases </a:t>
            </a:r>
            <a:r>
              <a:rPr lang="en-AU" sz="1200" i="0" dirty="0"/>
              <a:t>of persistent left superior vena cava and aberrant right subclavian artery </a:t>
            </a:r>
            <a:r>
              <a:rPr lang="en-AU" sz="1200" i="0" dirty="0" smtClean="0"/>
              <a:t>excluded.</a:t>
            </a:r>
            <a:endParaRPr lang="en-AU" sz="1200" i="0" dirty="0"/>
          </a:p>
          <a:p>
            <a:r>
              <a:rPr lang="en-AU" sz="1200" i="0" dirty="0" smtClean="0"/>
              <a:t>The </a:t>
            </a:r>
            <a:r>
              <a:rPr lang="en-AU" sz="1200" i="0" dirty="0"/>
              <a:t>incidence of fetal NT </a:t>
            </a:r>
            <a:r>
              <a:rPr lang="en-AU" sz="1200" i="0" dirty="0" smtClean="0"/>
              <a:t>≥ 95</a:t>
            </a:r>
            <a:r>
              <a:rPr lang="en-AU" sz="1200" i="0" baseline="30000" dirty="0" smtClean="0"/>
              <a:t>th</a:t>
            </a:r>
            <a:r>
              <a:rPr lang="en-AU" sz="1200" i="0" dirty="0" smtClean="0"/>
              <a:t> and </a:t>
            </a:r>
            <a:r>
              <a:rPr lang="en-AU" sz="1200" i="0" dirty="0"/>
              <a:t>≥ </a:t>
            </a:r>
            <a:r>
              <a:rPr lang="en-AU" sz="1200" i="0" dirty="0" smtClean="0"/>
              <a:t>99</a:t>
            </a:r>
            <a:r>
              <a:rPr lang="en-AU" sz="1200" i="0" baseline="30000" dirty="0" smtClean="0"/>
              <a:t>th</a:t>
            </a:r>
            <a:r>
              <a:rPr lang="en-AU" sz="1200" i="0" dirty="0" smtClean="0"/>
              <a:t> percentiles </a:t>
            </a:r>
            <a:r>
              <a:rPr lang="en-AU" sz="1200" i="0" dirty="0"/>
              <a:t>for CRL in each fetus with a defect was determined and compared to that in fetuses without a </a:t>
            </a:r>
            <a:r>
              <a:rPr lang="en-AU" sz="1200" i="0" dirty="0" smtClean="0"/>
              <a:t>defect. The </a:t>
            </a:r>
            <a:r>
              <a:rPr lang="en-AU" sz="1200" i="0" dirty="0"/>
              <a:t>incidence of CRL discordance ≥ 10% and ≥ 15% in pregnancies with at least one abnormal fetus was compared to that in pregnancies with two normal fetuses.</a:t>
            </a:r>
            <a:endParaRPr lang="en-A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220204" y="2060848"/>
            <a:ext cx="8703586" cy="441351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AU" sz="1200" b="1" i="0" dirty="0" smtClean="0"/>
              <a:t>Ultrasound assessments </a:t>
            </a:r>
            <a:r>
              <a:rPr lang="en-AU" sz="1200" i="0" dirty="0"/>
              <a:t>were performed by sonographers with a Fetal Medicine Foundation Certificate of Competence in ultrasound examination for fetal defects or by trainees under the supervision of certified sonographers. </a:t>
            </a:r>
            <a:endParaRPr lang="en-AU" sz="1200" i="0" dirty="0" smtClean="0"/>
          </a:p>
          <a:p>
            <a:pPr marL="0" indent="0">
              <a:buNone/>
            </a:pPr>
            <a:endParaRPr lang="en-AU" sz="800" i="0" dirty="0" smtClean="0"/>
          </a:p>
          <a:p>
            <a:pPr marL="0" indent="0">
              <a:buNone/>
            </a:pPr>
            <a:r>
              <a:rPr lang="en-AU" sz="1200" b="1" i="0" u="sng" dirty="0" smtClean="0"/>
              <a:t>11–13-week scan </a:t>
            </a:r>
            <a:endParaRPr lang="en-AU" sz="1200" b="1" i="0" u="sng" dirty="0"/>
          </a:p>
          <a:p>
            <a:r>
              <a:rPr lang="en-AU" sz="1200" i="0" dirty="0" smtClean="0"/>
              <a:t>General: (1) gestational </a:t>
            </a:r>
            <a:r>
              <a:rPr lang="en-AU" sz="1200" i="0" dirty="0"/>
              <a:t>age from </a:t>
            </a:r>
            <a:r>
              <a:rPr lang="en-AU" sz="1200" i="0" dirty="0" smtClean="0"/>
              <a:t>measurement </a:t>
            </a:r>
            <a:r>
              <a:rPr lang="en-AU" sz="1200" i="0" dirty="0"/>
              <a:t>of CRL of the larger </a:t>
            </a:r>
            <a:r>
              <a:rPr lang="en-AU" sz="1200" i="0" dirty="0" smtClean="0"/>
              <a:t>twin</a:t>
            </a:r>
            <a:r>
              <a:rPr lang="en-AU" sz="1200" i="0" dirty="0"/>
              <a:t>;</a:t>
            </a:r>
            <a:r>
              <a:rPr lang="en-AU" sz="1200" i="0" dirty="0" smtClean="0"/>
              <a:t> (2) </a:t>
            </a:r>
            <a:r>
              <a:rPr lang="en-AU" sz="1200" i="0" dirty="0" err="1"/>
              <a:t>chorionicity</a:t>
            </a:r>
            <a:r>
              <a:rPr lang="en-AU" sz="1200" i="0" dirty="0"/>
              <a:t> from </a:t>
            </a:r>
            <a:r>
              <a:rPr lang="en-AU" sz="1200" i="0" dirty="0" smtClean="0"/>
              <a:t>number </a:t>
            </a:r>
            <a:r>
              <a:rPr lang="en-AU" sz="1200" i="0" dirty="0"/>
              <a:t>of placentas and </a:t>
            </a:r>
            <a:r>
              <a:rPr lang="en-AU" sz="1200" i="0" dirty="0" smtClean="0"/>
              <a:t>presence </a:t>
            </a:r>
            <a:r>
              <a:rPr lang="en-AU" sz="1200" i="0" dirty="0"/>
              <a:t>or absence of the lambda sign at the intertwin membrane–placenta </a:t>
            </a:r>
            <a:r>
              <a:rPr lang="en-AU" sz="1200" i="0" dirty="0" smtClean="0"/>
              <a:t>junction; (3) </a:t>
            </a:r>
            <a:r>
              <a:rPr lang="en-AU" sz="1200" i="0" dirty="0"/>
              <a:t>fetal NT as part of screening for trisomies 21, 18 and </a:t>
            </a:r>
            <a:r>
              <a:rPr lang="en-AU" sz="1200" i="0" dirty="0" smtClean="0"/>
              <a:t>13; (4) </a:t>
            </a:r>
            <a:r>
              <a:rPr lang="en-AU" sz="1200" i="0" dirty="0"/>
              <a:t>fetal </a:t>
            </a:r>
            <a:r>
              <a:rPr lang="en-AU" sz="1200" i="0" dirty="0" smtClean="0"/>
              <a:t>defects.</a:t>
            </a:r>
            <a:endParaRPr lang="en-AU" sz="1200" i="0" dirty="0"/>
          </a:p>
          <a:p>
            <a:r>
              <a:rPr lang="en-AU" sz="1200" i="0" dirty="0" smtClean="0"/>
              <a:t>Anatomy: </a:t>
            </a:r>
            <a:endParaRPr lang="en-AU" sz="1200" i="0" dirty="0"/>
          </a:p>
          <a:p>
            <a:pPr lvl="1"/>
            <a:r>
              <a:rPr lang="en-AU" sz="1200" i="0" dirty="0" smtClean="0"/>
              <a:t>Transverse </a:t>
            </a:r>
            <a:r>
              <a:rPr lang="en-AU" sz="1200" i="0" dirty="0"/>
              <a:t>section of the fetal head to demonstrate the skull, midline echo and the choroid </a:t>
            </a:r>
            <a:r>
              <a:rPr lang="en-AU" sz="1200" i="0" dirty="0" smtClean="0"/>
              <a:t>plexuses; </a:t>
            </a:r>
            <a:r>
              <a:rPr lang="en-AU" sz="1200" i="0" dirty="0"/>
              <a:t>a midsagittal view of the face to demonstrate the nasal </a:t>
            </a:r>
            <a:r>
              <a:rPr lang="en-AU" sz="1200" i="0" dirty="0" smtClean="0"/>
              <a:t>bone; </a:t>
            </a:r>
            <a:r>
              <a:rPr lang="en-AU" sz="1200" i="0" dirty="0"/>
              <a:t>a sagittal section of the spine to demonstrate </a:t>
            </a:r>
            <a:r>
              <a:rPr lang="en-AU" sz="1200" i="0" dirty="0" err="1" smtClean="0"/>
              <a:t>kyphoscoliosis</a:t>
            </a:r>
            <a:r>
              <a:rPr lang="en-AU" sz="1200" i="0" dirty="0" smtClean="0"/>
              <a:t>; </a:t>
            </a:r>
            <a:r>
              <a:rPr lang="en-AU" sz="1200" i="0" dirty="0"/>
              <a:t>and transverse and sagittal sections of the trunk and extremities to demonstrate the stomach, bladder, abdominal insertion of the umbilical cord, all the long bones, hands and feet.</a:t>
            </a:r>
          </a:p>
          <a:p>
            <a:pPr lvl="1"/>
            <a:r>
              <a:rPr lang="en-AU" sz="1200" i="0" dirty="0" smtClean="0"/>
              <a:t>In 2006</a:t>
            </a:r>
            <a:r>
              <a:rPr lang="en-AU" sz="1200" i="0" dirty="0"/>
              <a:t>, the protocol was expanded to include Doppler for assessment of blood flow across the tricuspid </a:t>
            </a:r>
            <a:r>
              <a:rPr lang="en-AU" sz="1200" i="0" dirty="0" smtClean="0"/>
              <a:t>valve </a:t>
            </a:r>
            <a:r>
              <a:rPr lang="en-AU" sz="1200" i="0" dirty="0"/>
              <a:t>and in the ductus </a:t>
            </a:r>
            <a:r>
              <a:rPr lang="en-AU" sz="1200" i="0" dirty="0" err="1" smtClean="0"/>
              <a:t>venosus</a:t>
            </a:r>
            <a:r>
              <a:rPr lang="en-AU" sz="1200" i="0" dirty="0" smtClean="0"/>
              <a:t>.</a:t>
            </a:r>
            <a:endParaRPr lang="en-AU" sz="1200" i="0" dirty="0"/>
          </a:p>
          <a:p>
            <a:pPr lvl="1"/>
            <a:r>
              <a:rPr lang="en-AU" sz="1200" i="0" dirty="0" smtClean="0"/>
              <a:t>In 2009, the protocol included </a:t>
            </a:r>
            <a:r>
              <a:rPr lang="en-AU" sz="1200" i="0" dirty="0" err="1" smtClean="0"/>
              <a:t>color</a:t>
            </a:r>
            <a:r>
              <a:rPr lang="en-AU" sz="1200" i="0" dirty="0" smtClean="0"/>
              <a:t> </a:t>
            </a:r>
            <a:r>
              <a:rPr lang="en-AU" sz="1200" i="0" dirty="0"/>
              <a:t>Doppler to assess the four-chamber view of the heart and outflow </a:t>
            </a:r>
            <a:r>
              <a:rPr lang="en-AU" sz="1200" i="0" dirty="0" smtClean="0"/>
              <a:t>tracts; </a:t>
            </a:r>
            <a:r>
              <a:rPr lang="en-AU" sz="1200" i="0" dirty="0"/>
              <a:t>transverse views of the face to demonstrate the orbits, upper lip and </a:t>
            </a:r>
            <a:r>
              <a:rPr lang="en-AU" sz="1200" i="0" dirty="0" smtClean="0"/>
              <a:t>palate; </a:t>
            </a:r>
            <a:r>
              <a:rPr lang="en-AU" sz="1200" i="0" dirty="0"/>
              <a:t>a midsagittal view of the head to demonstrate the midbrain and </a:t>
            </a:r>
            <a:r>
              <a:rPr lang="en-AU" sz="1200" i="0" dirty="0" smtClean="0"/>
              <a:t>brainstem; </a:t>
            </a:r>
            <a:r>
              <a:rPr lang="en-AU" sz="1200" i="0" dirty="0"/>
              <a:t>and a sagittal section of the spine to demonstrate the spine and overlying skin.</a:t>
            </a:r>
          </a:p>
          <a:p>
            <a:pPr lvl="1"/>
            <a:r>
              <a:rPr lang="en-AU" sz="1200" i="0" dirty="0"/>
              <a:t>Examination of the posterior </a:t>
            </a:r>
            <a:r>
              <a:rPr lang="en-AU" sz="1200" i="0" dirty="0" smtClean="0"/>
              <a:t>fossa, </a:t>
            </a:r>
            <a:r>
              <a:rPr lang="en-AU" sz="1200" i="0" dirty="0"/>
              <a:t>based on visual </a:t>
            </a:r>
            <a:r>
              <a:rPr lang="en-AU" sz="1200" i="0" dirty="0" smtClean="0"/>
              <a:t>assessment, </a:t>
            </a:r>
            <a:r>
              <a:rPr lang="en-AU" sz="1200" i="0" dirty="0"/>
              <a:t>was included in the protocol </a:t>
            </a:r>
            <a:r>
              <a:rPr lang="en-AU" sz="1200" i="0" dirty="0" smtClean="0"/>
              <a:t>after 2011. </a:t>
            </a:r>
          </a:p>
          <a:p>
            <a:pPr lvl="1"/>
            <a:r>
              <a:rPr lang="en-AU" sz="1200" i="0" dirty="0" smtClean="0"/>
              <a:t>Fetal </a:t>
            </a:r>
            <a:r>
              <a:rPr lang="en-AU" sz="1200" i="0" dirty="0"/>
              <a:t>echocardiography by a cardiologist was carried out </a:t>
            </a:r>
            <a:r>
              <a:rPr lang="en-AU" sz="1200" i="0" dirty="0" smtClean="0"/>
              <a:t>11–13 weeks in all </a:t>
            </a:r>
            <a:r>
              <a:rPr lang="en-AU" sz="1200" i="0" dirty="0"/>
              <a:t>cases of fetal NT </a:t>
            </a:r>
            <a:r>
              <a:rPr lang="en-AU" sz="1200" i="0" dirty="0" smtClean="0"/>
              <a:t>&gt; 99</a:t>
            </a:r>
            <a:r>
              <a:rPr lang="en-AU" sz="1200" i="0" baseline="30000" dirty="0" smtClean="0"/>
              <a:t>th</a:t>
            </a:r>
            <a:r>
              <a:rPr lang="en-AU" sz="1200" i="0" dirty="0" smtClean="0"/>
              <a:t> percentile </a:t>
            </a:r>
            <a:r>
              <a:rPr lang="en-AU" sz="1200" i="0" dirty="0"/>
              <a:t>for CRL and at 20 weeks in those with NT between the </a:t>
            </a:r>
            <a:r>
              <a:rPr lang="en-AU" sz="1200" i="0" dirty="0" smtClean="0"/>
              <a:t>95</a:t>
            </a:r>
            <a:r>
              <a:rPr lang="en-AU" sz="1200" i="0" baseline="30000" dirty="0" smtClean="0"/>
              <a:t>th</a:t>
            </a:r>
            <a:r>
              <a:rPr lang="en-AU" sz="1200" i="0" dirty="0" smtClean="0"/>
              <a:t> and 99</a:t>
            </a:r>
            <a:r>
              <a:rPr lang="en-AU" sz="1200" i="0" baseline="30000" dirty="0" smtClean="0"/>
              <a:t>th</a:t>
            </a:r>
            <a:r>
              <a:rPr lang="en-AU" sz="1200" i="0" dirty="0" smtClean="0"/>
              <a:t> percentiles </a:t>
            </a:r>
            <a:r>
              <a:rPr lang="en-AU" sz="1200" i="0" dirty="0"/>
              <a:t>or regurgitation across the tricuspid valve or abnormal flow in the ductus venosus at 11–13 weeks.</a:t>
            </a:r>
          </a:p>
        </p:txBody>
      </p:sp>
      <p:sp>
        <p:nvSpPr>
          <p:cNvPr id="7" name="Text Box 5"/>
          <p:cNvSpPr txBox="1">
            <a:spLocks noChangeArrowheads="1"/>
          </p:cNvSpPr>
          <p:nvPr/>
        </p:nvSpPr>
        <p:spPr bwMode="auto">
          <a:xfrm>
            <a:off x="-1" y="933450"/>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8" name="TextBox 1"/>
          <p:cNvSpPr txBox="1">
            <a:spLocks noChangeArrowheads="1"/>
          </p:cNvSpPr>
          <p:nvPr/>
        </p:nvSpPr>
        <p:spPr bwMode="auto">
          <a:xfrm>
            <a:off x="2789235" y="1434064"/>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Tree>
    <p:extLst>
      <p:ext uri="{BB962C8B-B14F-4D97-AF65-F5344CB8AC3E}">
        <p14:creationId xmlns:p14="http://schemas.microsoft.com/office/powerpoint/2010/main" val="7205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233770" y="2402997"/>
            <a:ext cx="8676456" cy="3711785"/>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AU" sz="1400" b="1" i="0" dirty="0" smtClean="0"/>
              <a:t>Second trimester scan</a:t>
            </a:r>
          </a:p>
          <a:p>
            <a:pPr marL="0" indent="0">
              <a:buNone/>
            </a:pPr>
            <a:r>
              <a:rPr lang="en-AU" sz="1400" i="0" dirty="0" smtClean="0"/>
              <a:t>Transverse section of the fetal head at the level of the cavum </a:t>
            </a:r>
            <a:r>
              <a:rPr lang="en-AU" sz="1400" i="0" dirty="0" err="1" smtClean="0"/>
              <a:t>septi</a:t>
            </a:r>
            <a:r>
              <a:rPr lang="en-AU" sz="1400" i="0" dirty="0" smtClean="0"/>
              <a:t> </a:t>
            </a:r>
            <a:r>
              <a:rPr lang="en-AU" sz="1400" i="0" dirty="0" err="1" smtClean="0"/>
              <a:t>pellucidi</a:t>
            </a:r>
            <a:r>
              <a:rPr lang="en-AU" sz="1400" i="0" dirty="0" smtClean="0"/>
              <a:t> and lateral ventricles; a </a:t>
            </a:r>
            <a:r>
              <a:rPr lang="en-AU" sz="1400" i="0" dirty="0" err="1" smtClean="0"/>
              <a:t>suboccipitobregmatic</a:t>
            </a:r>
            <a:r>
              <a:rPr lang="en-AU" sz="1400" i="0" dirty="0" smtClean="0"/>
              <a:t> view to examine the midbrain, cerebellum and vermis; a midsagittal view of the face to examine the nasal bone and exclude </a:t>
            </a:r>
            <a:r>
              <a:rPr lang="en-AU" sz="1400" i="0" dirty="0" err="1" smtClean="0"/>
              <a:t>micrognathia</a:t>
            </a:r>
            <a:r>
              <a:rPr lang="en-AU" sz="1400" i="0" dirty="0" smtClean="0"/>
              <a:t>; transverse views of the orbits, upper lip and palate, sagittal, coronal and transverse views of the spine; a sweep through the heart in the transverse plane to include the four-chamber view, outflow tracts and three-vessel view; transverse and sagittal sections of the thorax and abdomen to examine the lungs, diaphragm, liver, stomach, bowel, umbilical cord insertion, kidneys, bladder and ureters; and systematic examination of the upper and lower limbs for length and shape of each bone, position and movement of each joint and examination of both hands and feet, including the digits. Examination of the genitalia was not a compulsory part of the protocol.</a:t>
            </a:r>
          </a:p>
          <a:p>
            <a:pPr marL="0" indent="0">
              <a:buNone/>
            </a:pPr>
            <a:endParaRPr lang="en-AU" sz="1400" i="0" dirty="0" smtClean="0"/>
          </a:p>
          <a:p>
            <a:r>
              <a:rPr lang="en-AU" sz="1400" b="1" i="0" dirty="0" smtClean="0"/>
              <a:t>Third-trimester scan </a:t>
            </a:r>
          </a:p>
          <a:p>
            <a:pPr marL="0" indent="0">
              <a:buNone/>
            </a:pPr>
            <a:r>
              <a:rPr lang="en-AU" sz="1400" i="0" dirty="0" smtClean="0"/>
              <a:t>Assessment of fetal growth, amniotic fluid volume and Doppler measurements in the umbilical and fetal middle cerebral arteries. The sonographers were instructed to assess the fetal anatomy in the same systematic way as in the second trimester, but it was accepted that, depending on the fetal position, examination of the fetal face, sacrum and extremities may not be possible.</a:t>
            </a:r>
            <a:endParaRPr lang="en-AU" sz="1400" i="0" dirty="0"/>
          </a:p>
        </p:txBody>
      </p:sp>
      <p:sp>
        <p:nvSpPr>
          <p:cNvPr id="7" name="Text Box 5"/>
          <p:cNvSpPr txBox="1">
            <a:spLocks noChangeArrowheads="1"/>
          </p:cNvSpPr>
          <p:nvPr/>
        </p:nvSpPr>
        <p:spPr bwMode="auto">
          <a:xfrm>
            <a:off x="9897" y="942975"/>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8" name="TextBox 1"/>
          <p:cNvSpPr txBox="1">
            <a:spLocks noChangeArrowheads="1"/>
          </p:cNvSpPr>
          <p:nvPr/>
        </p:nvSpPr>
        <p:spPr bwMode="auto">
          <a:xfrm>
            <a:off x="2699792" y="1681644"/>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Tree>
    <p:extLst>
      <p:ext uri="{BB962C8B-B14F-4D97-AF65-F5344CB8AC3E}">
        <p14:creationId xmlns:p14="http://schemas.microsoft.com/office/powerpoint/2010/main" val="163632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50825" y="1581455"/>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95536" y="2317352"/>
            <a:ext cx="8352928" cy="3487912"/>
          </a:xfrm>
        </p:spPr>
        <p:txBody>
          <a:bodyPr/>
          <a:lstStyle/>
          <a:p>
            <a:pPr marL="0">
              <a:spcBef>
                <a:spcPts val="0"/>
              </a:spcBef>
            </a:pPr>
            <a:r>
              <a:rPr lang="en-AU" sz="1400" dirty="0"/>
              <a:t>The study population </a:t>
            </a:r>
            <a:r>
              <a:rPr lang="en-AU" sz="1400" dirty="0" smtClean="0"/>
              <a:t>of 6366 </a:t>
            </a:r>
            <a:r>
              <a:rPr lang="en-AU" sz="1400" dirty="0"/>
              <a:t>twin pregnancies with two live fetuses at 11–13weeks’ </a:t>
            </a:r>
            <a:r>
              <a:rPr lang="en-AU" sz="1400" dirty="0" smtClean="0"/>
              <a:t>gestation, was </a:t>
            </a:r>
            <a:r>
              <a:rPr lang="en-AU" sz="1400" dirty="0"/>
              <a:t>composed of 4979 (78.2%) DC and 1387 (21.8%) MC twin pregnancies, including 67 (4.8%) that were MC </a:t>
            </a:r>
            <a:r>
              <a:rPr lang="en-AU" sz="1400" dirty="0" err="1" smtClean="0"/>
              <a:t>monoamniotic</a:t>
            </a:r>
            <a:r>
              <a:rPr lang="en-AU" sz="1400" dirty="0" smtClean="0"/>
              <a:t>.</a:t>
            </a:r>
            <a:endParaRPr lang="en-AU" sz="1400" dirty="0"/>
          </a:p>
          <a:p>
            <a:pPr marL="0" indent="0">
              <a:spcBef>
                <a:spcPts val="0"/>
              </a:spcBef>
              <a:buNone/>
            </a:pPr>
            <a:endParaRPr lang="en-AU" sz="1400" dirty="0"/>
          </a:p>
          <a:p>
            <a:pPr marL="0">
              <a:spcBef>
                <a:spcPts val="0"/>
              </a:spcBef>
            </a:pPr>
            <a:r>
              <a:rPr lang="en-AU" sz="1400" dirty="0" smtClean="0"/>
              <a:t>At </a:t>
            </a:r>
            <a:r>
              <a:rPr lang="en-AU" sz="1400" dirty="0"/>
              <a:t>the time of the first-trimester scan, median CRL of the larger twin was 65.3 (IQR, 60.2–71.2)mm and median gestational age was 12.9 (IQR, 12.5–13.3) weeks.</a:t>
            </a:r>
          </a:p>
          <a:p>
            <a:pPr marL="0" indent="0">
              <a:spcBef>
                <a:spcPts val="0"/>
              </a:spcBef>
              <a:buNone/>
            </a:pPr>
            <a:endParaRPr lang="en-AU" sz="1400" dirty="0"/>
          </a:p>
          <a:p>
            <a:pPr marL="0" algn="just">
              <a:spcBef>
                <a:spcPts val="0"/>
              </a:spcBef>
            </a:pPr>
            <a:r>
              <a:rPr lang="en-AU" sz="1400" dirty="0"/>
              <a:t>Termination of the whole pregnancy because of a </a:t>
            </a:r>
            <a:r>
              <a:rPr lang="en-AU" sz="1400" dirty="0" err="1"/>
              <a:t>fetal</a:t>
            </a:r>
            <a:r>
              <a:rPr lang="en-AU" sz="1400" dirty="0"/>
              <a:t> defect or miscarriage before 20 weeks’ gestation occurred in 119 pregnancies. Of the remaining 6247 pregnancies, follow-up scans were carried out in the four participating units in 69.0% (4308/6247</a:t>
            </a:r>
            <a:r>
              <a:rPr lang="en-AU" sz="1400" dirty="0" smtClean="0"/>
              <a:t>).</a:t>
            </a:r>
          </a:p>
          <a:p>
            <a:pPr marL="0" algn="just">
              <a:spcBef>
                <a:spcPts val="0"/>
              </a:spcBef>
            </a:pPr>
            <a:endParaRPr lang="en-AU" sz="1400" dirty="0" smtClean="0"/>
          </a:p>
          <a:p>
            <a:pPr marL="0" algn="just">
              <a:spcBef>
                <a:spcPts val="0"/>
              </a:spcBef>
            </a:pPr>
            <a:r>
              <a:rPr lang="en-AU" sz="1400" dirty="0"/>
              <a:t>A fetal defect was identified either prenatally or postnatally in 1.7% (</a:t>
            </a:r>
            <a:r>
              <a:rPr lang="en-AU" sz="1400" dirty="0" smtClean="0"/>
              <a:t>211/12732</a:t>
            </a:r>
            <a:r>
              <a:rPr lang="en-AU" sz="1400" dirty="0"/>
              <a:t>) of twins, including in 2.8% (78/2774) of MC twins, which was higher than in DC twins (1.3%; 133/9958; P&lt;0.0001</a:t>
            </a:r>
            <a:r>
              <a:rPr lang="en-AU" sz="1400" dirty="0" smtClean="0"/>
              <a:t>).</a:t>
            </a:r>
          </a:p>
          <a:p>
            <a:pPr marL="0" algn="just">
              <a:spcBef>
                <a:spcPts val="0"/>
              </a:spcBef>
            </a:pPr>
            <a:endParaRPr lang="en-AU" sz="1400" dirty="0" smtClean="0"/>
          </a:p>
          <a:p>
            <a:pPr marL="0" algn="just">
              <a:spcBef>
                <a:spcPts val="0"/>
              </a:spcBef>
            </a:pPr>
            <a:r>
              <a:rPr lang="en-AU" sz="1400" dirty="0"/>
              <a:t>At the 11–13-week scan, 36.5% (77/211) defects were identified, including 27.1% (36/133) of those in fetuses from DC twin pregnancies and 52.6% (41/78) of those in fetuses from MC twin pregnancies</a:t>
            </a:r>
          </a:p>
          <a:p>
            <a:pPr marL="0" algn="just">
              <a:spcBef>
                <a:spcPts val="0"/>
              </a:spcBef>
            </a:pPr>
            <a:endParaRPr lang="en-AU" sz="1400" dirty="0"/>
          </a:p>
        </p:txBody>
      </p:sp>
      <p:sp>
        <p:nvSpPr>
          <p:cNvPr id="9"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50825" y="1581455"/>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4280" y="2101029"/>
            <a:ext cx="9198796" cy="4896544"/>
          </a:xfrm>
        </p:spPr>
        <p:txBody>
          <a:bodyPr/>
          <a:lstStyle/>
          <a:p>
            <a:pPr marL="0" indent="0">
              <a:buNone/>
            </a:pPr>
            <a:endParaRPr lang="en-AU" sz="1400" dirty="0"/>
          </a:p>
          <a:p>
            <a:r>
              <a:rPr lang="en-AU" sz="1400" dirty="0"/>
              <a:t>At the 11–13-week scan, 36.5% (77/211) defects were identified, including 27.1% (36/133) of those in </a:t>
            </a:r>
            <a:r>
              <a:rPr lang="en-AU" sz="1400" dirty="0" err="1"/>
              <a:t>fetuses</a:t>
            </a:r>
            <a:r>
              <a:rPr lang="en-AU" sz="1400" dirty="0"/>
              <a:t> from DC twin pregnancies and 52.6% (41/78) of those in </a:t>
            </a:r>
            <a:r>
              <a:rPr lang="en-AU" sz="1400" dirty="0" err="1"/>
              <a:t>fetuses</a:t>
            </a:r>
            <a:r>
              <a:rPr lang="en-AU" sz="1400" dirty="0"/>
              <a:t> from MC twin pregnancies (Table 1).</a:t>
            </a:r>
          </a:p>
          <a:p>
            <a:pPr lvl="1"/>
            <a:r>
              <a:rPr lang="en-AU" sz="1400" dirty="0"/>
              <a:t>Diagnosed all cases of: acrania, alobar holoprosencephaly and encephalocele, and 40% of cases of open spina bifida</a:t>
            </a:r>
          </a:p>
          <a:p>
            <a:pPr lvl="1"/>
            <a:r>
              <a:rPr lang="en-AU" sz="1400" dirty="0"/>
              <a:t>Did not diagnose: severe ventriculomegaly, absent corpus callosum, hypoplastic cerebellum and/or vermis. Diagnosed 33% of cases of cleft lip and palate, but none of cleft lip only, 50% of cases of congenital diaphragmatic hernia, congenital pulmonary airway malformation, 52% (14/27) of cases of tetralogy of Fallot, hypoplastic left heart syndrome, arch defects, tricuspid atresia or complex heart defect, atrioventricular or ventricular septal defect, transposition of the great arteries, aortic or pulmonary stenosis/atresia, double or right aortic arch, arrythmia or rhabdomyoma, all cases of exomphalos, but none of duodenal atresia or bladder exstrophy, 71% of cases of lower urinary tract obstruction, but none of other urogenital defects, 67% (6/9) of cases of lethal skeletal dysplasia, </a:t>
            </a:r>
            <a:r>
              <a:rPr lang="en-AU" sz="1400" dirty="0" err="1"/>
              <a:t>fetal</a:t>
            </a:r>
            <a:r>
              <a:rPr lang="en-AU" sz="1400" dirty="0"/>
              <a:t> akinesia deformation sequence or absence of extremities, but none of hemivertebra, defects of digits, deformities of wrists or talipes, and all cases of body-stalk anomaly, pentalogy of Cantrell, TRAP sequence and conjoined twins, but none of lymphangioma or sacrococcygeal teratoma</a:t>
            </a:r>
            <a:endParaRPr lang="en-AU" sz="1200" dirty="0"/>
          </a:p>
        </p:txBody>
      </p:sp>
      <p:sp>
        <p:nvSpPr>
          <p:cNvPr id="9" name="Text Box 5"/>
          <p:cNvSpPr txBox="1">
            <a:spLocks noChangeArrowheads="1"/>
          </p:cNvSpPr>
          <p:nvPr/>
        </p:nvSpPr>
        <p:spPr bwMode="auto">
          <a:xfrm>
            <a:off x="1" y="930207"/>
            <a:ext cx="9143999" cy="529376"/>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365693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196752" y="1916832"/>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Text Box 5"/>
          <p:cNvSpPr txBox="1">
            <a:spLocks noChangeArrowheads="1"/>
          </p:cNvSpPr>
          <p:nvPr/>
        </p:nvSpPr>
        <p:spPr bwMode="auto">
          <a:xfrm>
            <a:off x="1" y="930207"/>
            <a:ext cx="9143999" cy="498598"/>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200" b="1" i="0" dirty="0">
                <a:solidFill>
                  <a:schemeClr val="bg1"/>
                </a:solidFill>
              </a:rPr>
              <a:t>Diagnosis of fetal defects in twin pregnancies at routine 11–13-week ultrasound examination</a:t>
            </a:r>
          </a:p>
          <a:p>
            <a:pPr algn="ctr">
              <a:buNone/>
            </a:pPr>
            <a:r>
              <a:rPr lang="sv-SE" sz="1200" dirty="0" smtClean="0">
                <a:solidFill>
                  <a:srgbClr val="FFFFFF"/>
                </a:solidFill>
              </a:rPr>
              <a:t>Syngelaki et al., </a:t>
            </a:r>
            <a:r>
              <a:rPr lang="en-US" sz="1200" dirty="0">
                <a:solidFill>
                  <a:srgbClr val="FFFFFF"/>
                </a:solidFill>
              </a:rPr>
              <a:t>UOG </a:t>
            </a:r>
            <a:r>
              <a:rPr lang="en-US" sz="1200" dirty="0">
                <a:solidFill>
                  <a:schemeClr val="bg1"/>
                </a:solidFill>
              </a:rPr>
              <a:t>2020</a:t>
            </a:r>
          </a:p>
        </p:txBody>
      </p:sp>
      <p:pic>
        <p:nvPicPr>
          <p:cNvPr id="6" name="Picture 5"/>
          <p:cNvPicPr>
            <a:picLocks noChangeAspect="1"/>
          </p:cNvPicPr>
          <p:nvPr/>
        </p:nvPicPr>
        <p:blipFill>
          <a:blip r:embed="rId5"/>
          <a:stretch>
            <a:fillRect/>
          </a:stretch>
        </p:blipFill>
        <p:spPr>
          <a:xfrm>
            <a:off x="494294" y="1459584"/>
            <a:ext cx="3933690" cy="5274576"/>
          </a:xfrm>
          <a:prstGeom prst="rect">
            <a:avLst/>
          </a:prstGeom>
        </p:spPr>
      </p:pic>
      <p:sp>
        <p:nvSpPr>
          <p:cNvPr id="8" name="Rectangle 7"/>
          <p:cNvSpPr/>
          <p:nvPr/>
        </p:nvSpPr>
        <p:spPr>
          <a:xfrm>
            <a:off x="4716016" y="1556792"/>
            <a:ext cx="4248472" cy="5078313"/>
          </a:xfrm>
          <a:prstGeom prst="rect">
            <a:avLst/>
          </a:prstGeom>
        </p:spPr>
        <p:txBody>
          <a:bodyPr wrap="square">
            <a:spAutoFit/>
          </a:bodyPr>
          <a:lstStyle/>
          <a:p>
            <a:pPr marL="171450" indent="-171450">
              <a:buFont typeface="Arial" panose="020B0604020202020204" pitchFamily="34" charset="0"/>
              <a:buChar char="•"/>
            </a:pPr>
            <a:r>
              <a:rPr lang="en-AU" sz="1200" i="0" dirty="0" smtClean="0"/>
              <a:t>Diagnosed </a:t>
            </a:r>
            <a:r>
              <a:rPr lang="en-AU" sz="1200" i="0" dirty="0"/>
              <a:t>all cases of: </a:t>
            </a:r>
            <a:r>
              <a:rPr lang="en-AU" sz="1200" i="0" dirty="0" err="1"/>
              <a:t>acrania</a:t>
            </a:r>
            <a:r>
              <a:rPr lang="en-AU" sz="1200" i="0" dirty="0"/>
              <a:t>, </a:t>
            </a:r>
            <a:r>
              <a:rPr lang="en-AU" sz="1200" i="0" dirty="0" err="1"/>
              <a:t>alobar</a:t>
            </a:r>
            <a:r>
              <a:rPr lang="en-AU" sz="1200" i="0" dirty="0"/>
              <a:t> </a:t>
            </a:r>
            <a:r>
              <a:rPr lang="en-AU" sz="1200" i="0" dirty="0" err="1"/>
              <a:t>holoprosencephaly</a:t>
            </a:r>
            <a:r>
              <a:rPr lang="en-AU" sz="1200" i="0" dirty="0"/>
              <a:t> and </a:t>
            </a:r>
            <a:r>
              <a:rPr lang="en-AU" sz="1200" i="0" dirty="0" err="1"/>
              <a:t>encephalocele</a:t>
            </a:r>
            <a:r>
              <a:rPr lang="en-AU" sz="1200" i="0" dirty="0"/>
              <a:t>, and 40% of cases of open </a:t>
            </a:r>
            <a:r>
              <a:rPr lang="en-AU" sz="1200" i="0" dirty="0" err="1"/>
              <a:t>spina</a:t>
            </a:r>
            <a:r>
              <a:rPr lang="en-AU" sz="1200" i="0" dirty="0"/>
              <a:t> bifida</a:t>
            </a:r>
          </a:p>
          <a:p>
            <a:pPr marL="171450" indent="-171450">
              <a:buFont typeface="Arial" panose="020B0604020202020204" pitchFamily="34" charset="0"/>
              <a:buChar char="•"/>
            </a:pPr>
            <a:r>
              <a:rPr lang="en-AU" sz="1200" i="0" dirty="0" smtClean="0"/>
              <a:t>Did </a:t>
            </a:r>
            <a:r>
              <a:rPr lang="en-AU" sz="1200" i="0" dirty="0"/>
              <a:t>not diagnose: severe ventriculomegaly, absent corpus callosum, hypoplastic cerebellum and/or vermis. </a:t>
            </a:r>
            <a:endParaRPr lang="en-AU" sz="1200" i="0" dirty="0" smtClean="0"/>
          </a:p>
          <a:p>
            <a:pPr marL="171450" indent="-171450">
              <a:buFont typeface="Arial" panose="020B0604020202020204" pitchFamily="34" charset="0"/>
              <a:buChar char="•"/>
            </a:pPr>
            <a:r>
              <a:rPr lang="en-AU" sz="1200" i="0" dirty="0" smtClean="0"/>
              <a:t>Diagnosed </a:t>
            </a:r>
            <a:r>
              <a:rPr lang="en-AU" sz="1200" i="0" dirty="0"/>
              <a:t>33% of cases of cleft lip and palate, but none of cleft lip </a:t>
            </a:r>
            <a:r>
              <a:rPr lang="en-AU" sz="1200" i="0" dirty="0" smtClean="0"/>
              <a:t>only.</a:t>
            </a:r>
          </a:p>
          <a:p>
            <a:pPr marL="171450" indent="-171450">
              <a:buFont typeface="Arial" panose="020B0604020202020204" pitchFamily="34" charset="0"/>
              <a:buChar char="•"/>
            </a:pPr>
            <a:r>
              <a:rPr lang="en-AU" sz="1200" i="0" dirty="0" smtClean="0"/>
              <a:t>Diagnosed </a:t>
            </a:r>
            <a:r>
              <a:rPr lang="en-AU" sz="1200" i="0" dirty="0"/>
              <a:t>50% of cases of congenital diaphragmatic hernia, congenital pulmonary airway malformation, 52</a:t>
            </a:r>
            <a:r>
              <a:rPr lang="en-AU" sz="1200" i="0" dirty="0" smtClean="0"/>
              <a:t>% </a:t>
            </a:r>
            <a:r>
              <a:rPr lang="en-AU" sz="1200" i="0" dirty="0"/>
              <a:t>of cases of tetralogy of </a:t>
            </a:r>
            <a:r>
              <a:rPr lang="en-AU" sz="1200" i="0" dirty="0" err="1"/>
              <a:t>Fallot</a:t>
            </a:r>
            <a:r>
              <a:rPr lang="en-AU" sz="1200" i="0" dirty="0"/>
              <a:t>, hypoplastic left </a:t>
            </a:r>
            <a:r>
              <a:rPr lang="en-AU" sz="1200" i="0" dirty="0" smtClean="0"/>
              <a:t>heart syndrome</a:t>
            </a:r>
            <a:r>
              <a:rPr lang="en-AU" sz="1200" i="0" dirty="0"/>
              <a:t>, arch defects, tricuspid atresia or complex heart defect, atrioventricular or ventricular septal defect, transposition of the great arteries, aortic or pulmonary stenosis/atresia, double or right aortic arch, </a:t>
            </a:r>
            <a:r>
              <a:rPr lang="en-AU" sz="1200" i="0" dirty="0" err="1"/>
              <a:t>arrythmia</a:t>
            </a:r>
            <a:r>
              <a:rPr lang="en-AU" sz="1200" i="0" dirty="0"/>
              <a:t> or </a:t>
            </a:r>
            <a:r>
              <a:rPr lang="en-AU" sz="1200" i="0" dirty="0" err="1" smtClean="0"/>
              <a:t>rhabdomyoma</a:t>
            </a:r>
            <a:r>
              <a:rPr lang="en-AU" sz="1200" i="0" dirty="0" smtClean="0"/>
              <a:t>.</a:t>
            </a:r>
          </a:p>
          <a:p>
            <a:pPr marL="171450" indent="-171450">
              <a:buFont typeface="Arial" panose="020B0604020202020204" pitchFamily="34" charset="0"/>
              <a:buChar char="•"/>
            </a:pPr>
            <a:r>
              <a:rPr lang="en-AU" sz="1200" i="0" dirty="0" smtClean="0"/>
              <a:t>Diagnosed </a:t>
            </a:r>
            <a:r>
              <a:rPr lang="en-AU" sz="1200" i="0" dirty="0"/>
              <a:t>all cases of </a:t>
            </a:r>
            <a:r>
              <a:rPr lang="en-AU" sz="1200" i="0" dirty="0" err="1"/>
              <a:t>exomphalos</a:t>
            </a:r>
            <a:r>
              <a:rPr lang="en-AU" sz="1200" i="0" dirty="0"/>
              <a:t>, but none of duodenal atresia or bladder </a:t>
            </a:r>
            <a:r>
              <a:rPr lang="en-AU" sz="1200" i="0" dirty="0" err="1" smtClean="0"/>
              <a:t>exstrophy</a:t>
            </a:r>
            <a:r>
              <a:rPr lang="en-AU" sz="1200" i="0" dirty="0" smtClean="0"/>
              <a:t>.</a:t>
            </a:r>
          </a:p>
          <a:p>
            <a:pPr marL="171450" indent="-171450">
              <a:buFont typeface="Arial" panose="020B0604020202020204" pitchFamily="34" charset="0"/>
              <a:buChar char="•"/>
            </a:pPr>
            <a:r>
              <a:rPr lang="en-AU" sz="1200" i="0" dirty="0" smtClean="0"/>
              <a:t>Diagnosed 71</a:t>
            </a:r>
            <a:r>
              <a:rPr lang="en-AU" sz="1200" i="0" dirty="0"/>
              <a:t>% of cases of lower urinary tract obstruction, but none of other urogenital </a:t>
            </a:r>
            <a:r>
              <a:rPr lang="en-AU" sz="1200" i="0" dirty="0" smtClean="0"/>
              <a:t>defects.</a:t>
            </a:r>
          </a:p>
          <a:p>
            <a:pPr marL="171450" indent="-171450">
              <a:buFont typeface="Arial" panose="020B0604020202020204" pitchFamily="34" charset="0"/>
              <a:buChar char="•"/>
            </a:pPr>
            <a:r>
              <a:rPr lang="en-AU" sz="1200" i="0" dirty="0" smtClean="0"/>
              <a:t>Diagnosed </a:t>
            </a:r>
            <a:r>
              <a:rPr lang="en-AU" sz="1200" i="0" dirty="0"/>
              <a:t>67% (6/9) of cases of lethal skeletal dysplasia, fetal akinesia deformation sequence or absence of extremities, but none of </a:t>
            </a:r>
            <a:r>
              <a:rPr lang="en-AU" sz="1200" i="0" dirty="0" err="1"/>
              <a:t>hemivertebra</a:t>
            </a:r>
            <a:r>
              <a:rPr lang="en-AU" sz="1200" i="0" dirty="0"/>
              <a:t>, defects of digits, deformities of wrists or </a:t>
            </a:r>
            <a:r>
              <a:rPr lang="en-AU" sz="1200" i="0" dirty="0" err="1" smtClean="0"/>
              <a:t>talipes</a:t>
            </a:r>
            <a:r>
              <a:rPr lang="en-AU" sz="1200" i="0" dirty="0" smtClean="0"/>
              <a:t>.</a:t>
            </a:r>
          </a:p>
          <a:p>
            <a:pPr marL="171450" indent="-171450">
              <a:buFont typeface="Arial" panose="020B0604020202020204" pitchFamily="34" charset="0"/>
              <a:buChar char="•"/>
            </a:pPr>
            <a:r>
              <a:rPr lang="en-AU" sz="1200" i="0" dirty="0" smtClean="0"/>
              <a:t>Diagnosed all </a:t>
            </a:r>
            <a:r>
              <a:rPr lang="en-AU" sz="1200" i="0" dirty="0"/>
              <a:t>cases of body-stalk anomaly, pentalogy of Cantrell, TRAP sequence and conjoined twins, but none of </a:t>
            </a:r>
            <a:r>
              <a:rPr lang="en-AU" sz="1200" i="0" dirty="0" err="1"/>
              <a:t>lymphangioma</a:t>
            </a:r>
            <a:r>
              <a:rPr lang="en-AU" sz="1200" i="0" dirty="0"/>
              <a:t> or </a:t>
            </a:r>
            <a:r>
              <a:rPr lang="en-AU" sz="1200" i="0" dirty="0" err="1"/>
              <a:t>sacrococcygeal</a:t>
            </a:r>
            <a:r>
              <a:rPr lang="en-AU" sz="1200" i="0" dirty="0"/>
              <a:t> </a:t>
            </a:r>
            <a:r>
              <a:rPr lang="en-AU" sz="1200" i="0" dirty="0" err="1" smtClean="0"/>
              <a:t>teratoma</a:t>
            </a:r>
            <a:r>
              <a:rPr lang="en-AU" sz="1200" i="0" dirty="0" smtClean="0"/>
              <a:t>.</a:t>
            </a:r>
            <a:endParaRPr lang="en-AU" sz="1200" i="0" dirty="0"/>
          </a:p>
        </p:txBody>
      </p:sp>
    </p:spTree>
    <p:extLst>
      <p:ext uri="{BB962C8B-B14F-4D97-AF65-F5344CB8AC3E}">
        <p14:creationId xmlns:p14="http://schemas.microsoft.com/office/powerpoint/2010/main" val="12428823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66284</TotalTime>
  <Words>2890</Words>
  <Application>Microsoft Office PowerPoint</Application>
  <PresentationFormat>On-screen Show (4:3)</PresentationFormat>
  <Paragraphs>162</Paragraphs>
  <Slides>15</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Renata Kotsia</cp:lastModifiedBy>
  <cp:revision>1030</cp:revision>
  <cp:lastPrinted>2011-09-13T15:07:48Z</cp:lastPrinted>
  <dcterms:created xsi:type="dcterms:W3CDTF">2016-05-13T18:06:14Z</dcterms:created>
  <dcterms:modified xsi:type="dcterms:W3CDTF">2020-03-19T13:09:19Z</dcterms:modified>
</cp:coreProperties>
</file>