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3" r:id="rId5"/>
    <p:sldId id="266" r:id="rId6"/>
    <p:sldId id="267" r:id="rId7"/>
    <p:sldId id="268" r:id="rId8"/>
    <p:sldId id="270" r:id="rId9"/>
    <p:sldId id="276" r:id="rId10"/>
    <p:sldId id="286" r:id="rId11"/>
    <p:sldId id="277" r:id="rId12"/>
    <p:sldId id="281" r:id="rId13"/>
    <p:sldId id="288" r:id="rId14"/>
    <p:sldId id="289" r:id="rId15"/>
    <p:sldId id="290" r:id="rId16"/>
    <p:sldId id="282" r:id="rId1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p:restoredTop sz="95872"/>
  </p:normalViewPr>
  <p:slideViewPr>
    <p:cSldViewPr>
      <p:cViewPr>
        <p:scale>
          <a:sx n="109" d="100"/>
          <a:sy n="109" d="100"/>
        </p:scale>
        <p:origin x="-18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6" name="Rectangle 6"/>
          <p:cNvSpPr>
            <a:spLocks noGrp="1" noChangeArrowheads="1"/>
          </p:cNvSpPr>
          <p:nvPr>
            <p:ph type="sldNum" sz="quarter" idx="12"/>
          </p:nvPr>
        </p:nvSpPr>
        <p:spPr>
          <a:ln/>
        </p:spPr>
        <p:txBody>
          <a:bodyPr/>
          <a:lstStyle>
            <a:lvl1pPr>
              <a:defRPr/>
            </a:lvl1pPr>
          </a:lstStyle>
          <a:p>
            <a:pPr>
              <a:defRPr/>
            </a:pPr>
            <a:fld id="{031AC353-493A-4CE3-89F0-F0F46E96CEFD}" type="slidenum">
              <a:rPr lang="en-GB" altLang="en-US"/>
              <a:pPr>
                <a:defRPr/>
              </a:pPr>
              <a:t>‹#›</a:t>
            </a:fld>
            <a:endParaRPr lang="en-GB" altLang="en-US"/>
          </a:p>
        </p:txBody>
      </p:sp>
    </p:spTree>
    <p:extLst>
      <p:ext uri="{BB962C8B-B14F-4D97-AF65-F5344CB8AC3E}">
        <p14:creationId xmlns:p14="http://schemas.microsoft.com/office/powerpoint/2010/main" val="125288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6" name="Rectangle 6"/>
          <p:cNvSpPr>
            <a:spLocks noGrp="1" noChangeArrowheads="1"/>
          </p:cNvSpPr>
          <p:nvPr>
            <p:ph type="sldNum" sz="quarter" idx="12"/>
          </p:nvPr>
        </p:nvSpPr>
        <p:spPr>
          <a:ln/>
        </p:spPr>
        <p:txBody>
          <a:bodyPr/>
          <a:lstStyle>
            <a:lvl1pPr>
              <a:defRPr/>
            </a:lvl1pPr>
          </a:lstStyle>
          <a:p>
            <a:pPr>
              <a:defRPr/>
            </a:pPr>
            <a:fld id="{E9DCDF98-11B4-49EB-A94C-032068C01EA4}" type="slidenum">
              <a:rPr lang="en-GB" altLang="en-US"/>
              <a:pPr>
                <a:defRPr/>
              </a:pPr>
              <a:t>‹#›</a:t>
            </a:fld>
            <a:endParaRPr lang="en-GB" altLang="en-US"/>
          </a:p>
        </p:txBody>
      </p:sp>
    </p:spTree>
    <p:extLst>
      <p:ext uri="{BB962C8B-B14F-4D97-AF65-F5344CB8AC3E}">
        <p14:creationId xmlns:p14="http://schemas.microsoft.com/office/powerpoint/2010/main" val="51429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6" name="Rectangle 6"/>
          <p:cNvSpPr>
            <a:spLocks noGrp="1" noChangeArrowheads="1"/>
          </p:cNvSpPr>
          <p:nvPr>
            <p:ph type="sldNum" sz="quarter" idx="12"/>
          </p:nvPr>
        </p:nvSpPr>
        <p:spPr>
          <a:ln/>
        </p:spPr>
        <p:txBody>
          <a:bodyPr/>
          <a:lstStyle>
            <a:lvl1pPr>
              <a:defRPr/>
            </a:lvl1pPr>
          </a:lstStyle>
          <a:p>
            <a:pPr>
              <a:defRPr/>
            </a:pPr>
            <a:fld id="{741AEFD8-7C34-40C4-BB0F-8BAF4FA466EE}" type="slidenum">
              <a:rPr lang="en-GB" altLang="en-US"/>
              <a:pPr>
                <a:defRPr/>
              </a:pPr>
              <a:t>‹#›</a:t>
            </a:fld>
            <a:endParaRPr lang="en-GB" altLang="en-US"/>
          </a:p>
        </p:txBody>
      </p:sp>
    </p:spTree>
    <p:extLst>
      <p:ext uri="{BB962C8B-B14F-4D97-AF65-F5344CB8AC3E}">
        <p14:creationId xmlns:p14="http://schemas.microsoft.com/office/powerpoint/2010/main" val="302997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6" name="Rectangle 6"/>
          <p:cNvSpPr>
            <a:spLocks noGrp="1" noChangeArrowheads="1"/>
          </p:cNvSpPr>
          <p:nvPr>
            <p:ph type="sldNum" sz="quarter" idx="12"/>
          </p:nvPr>
        </p:nvSpPr>
        <p:spPr>
          <a:ln/>
        </p:spPr>
        <p:txBody>
          <a:bodyPr/>
          <a:lstStyle>
            <a:lvl1pPr>
              <a:defRPr/>
            </a:lvl1pPr>
          </a:lstStyle>
          <a:p>
            <a:pPr>
              <a:defRPr/>
            </a:pPr>
            <a:fld id="{DF8A9AD5-36F3-478D-8AE2-3BA4A5622B61}" type="slidenum">
              <a:rPr lang="en-GB" altLang="en-US"/>
              <a:pPr>
                <a:defRPr/>
              </a:pPr>
              <a:t>‹#›</a:t>
            </a:fld>
            <a:endParaRPr lang="en-GB" altLang="en-US"/>
          </a:p>
        </p:txBody>
      </p:sp>
    </p:spTree>
    <p:extLst>
      <p:ext uri="{BB962C8B-B14F-4D97-AF65-F5344CB8AC3E}">
        <p14:creationId xmlns:p14="http://schemas.microsoft.com/office/powerpoint/2010/main" val="232954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6" name="Rectangle 6"/>
          <p:cNvSpPr>
            <a:spLocks noGrp="1" noChangeArrowheads="1"/>
          </p:cNvSpPr>
          <p:nvPr>
            <p:ph type="sldNum" sz="quarter" idx="12"/>
          </p:nvPr>
        </p:nvSpPr>
        <p:spPr>
          <a:ln/>
        </p:spPr>
        <p:txBody>
          <a:bodyPr/>
          <a:lstStyle>
            <a:lvl1pPr>
              <a:defRPr/>
            </a:lvl1pPr>
          </a:lstStyle>
          <a:p>
            <a:pPr>
              <a:defRPr/>
            </a:pPr>
            <a:fld id="{BB3F0DA8-7429-4861-B28B-E9CB405BAF1D}" type="slidenum">
              <a:rPr lang="en-GB" altLang="en-US"/>
              <a:pPr>
                <a:defRPr/>
              </a:pPr>
              <a:t>‹#›</a:t>
            </a:fld>
            <a:endParaRPr lang="en-GB" altLang="en-US"/>
          </a:p>
        </p:txBody>
      </p:sp>
    </p:spTree>
    <p:extLst>
      <p:ext uri="{BB962C8B-B14F-4D97-AF65-F5344CB8AC3E}">
        <p14:creationId xmlns:p14="http://schemas.microsoft.com/office/powerpoint/2010/main" val="253050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7" name="Rectangle 6"/>
          <p:cNvSpPr>
            <a:spLocks noGrp="1" noChangeArrowheads="1"/>
          </p:cNvSpPr>
          <p:nvPr>
            <p:ph type="sldNum" sz="quarter" idx="12"/>
          </p:nvPr>
        </p:nvSpPr>
        <p:spPr>
          <a:ln/>
        </p:spPr>
        <p:txBody>
          <a:bodyPr/>
          <a:lstStyle>
            <a:lvl1pPr>
              <a:defRPr/>
            </a:lvl1pPr>
          </a:lstStyle>
          <a:p>
            <a:pPr>
              <a:defRPr/>
            </a:pPr>
            <a:fld id="{8F67CA97-A9A7-4C0A-83F5-69154FBA2AE6}" type="slidenum">
              <a:rPr lang="en-GB" altLang="en-US"/>
              <a:pPr>
                <a:defRPr/>
              </a:pPr>
              <a:t>‹#›</a:t>
            </a:fld>
            <a:endParaRPr lang="en-GB" altLang="en-US"/>
          </a:p>
        </p:txBody>
      </p:sp>
    </p:spTree>
    <p:extLst>
      <p:ext uri="{BB962C8B-B14F-4D97-AF65-F5344CB8AC3E}">
        <p14:creationId xmlns:p14="http://schemas.microsoft.com/office/powerpoint/2010/main" val="299400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9" name="Rectangle 6"/>
          <p:cNvSpPr>
            <a:spLocks noGrp="1" noChangeArrowheads="1"/>
          </p:cNvSpPr>
          <p:nvPr>
            <p:ph type="sldNum" sz="quarter" idx="12"/>
          </p:nvPr>
        </p:nvSpPr>
        <p:spPr>
          <a:ln/>
        </p:spPr>
        <p:txBody>
          <a:bodyPr/>
          <a:lstStyle>
            <a:lvl1pPr>
              <a:defRPr/>
            </a:lvl1pPr>
          </a:lstStyle>
          <a:p>
            <a:pPr>
              <a:defRPr/>
            </a:pPr>
            <a:fld id="{E3D17623-D38C-4C2C-98F8-53A2021B3DDA}" type="slidenum">
              <a:rPr lang="en-GB" altLang="en-US"/>
              <a:pPr>
                <a:defRPr/>
              </a:pPr>
              <a:t>‹#›</a:t>
            </a:fld>
            <a:endParaRPr lang="en-GB" altLang="en-US"/>
          </a:p>
        </p:txBody>
      </p:sp>
    </p:spTree>
    <p:extLst>
      <p:ext uri="{BB962C8B-B14F-4D97-AF65-F5344CB8AC3E}">
        <p14:creationId xmlns:p14="http://schemas.microsoft.com/office/powerpoint/2010/main" val="125836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5" name="Rectangle 6"/>
          <p:cNvSpPr>
            <a:spLocks noGrp="1" noChangeArrowheads="1"/>
          </p:cNvSpPr>
          <p:nvPr>
            <p:ph type="sldNum" sz="quarter" idx="12"/>
          </p:nvPr>
        </p:nvSpPr>
        <p:spPr>
          <a:ln/>
        </p:spPr>
        <p:txBody>
          <a:bodyPr/>
          <a:lstStyle>
            <a:lvl1pPr>
              <a:defRPr/>
            </a:lvl1pPr>
          </a:lstStyle>
          <a:p>
            <a:pPr>
              <a:defRPr/>
            </a:pPr>
            <a:fld id="{0E3DE904-A5C3-4FA0-88F5-0BBFBEA6C2B8}" type="slidenum">
              <a:rPr lang="en-GB" altLang="en-US"/>
              <a:pPr>
                <a:defRPr/>
              </a:pPr>
              <a:t>‹#›</a:t>
            </a:fld>
            <a:endParaRPr lang="en-GB" altLang="en-US"/>
          </a:p>
        </p:txBody>
      </p:sp>
    </p:spTree>
    <p:extLst>
      <p:ext uri="{BB962C8B-B14F-4D97-AF65-F5344CB8AC3E}">
        <p14:creationId xmlns:p14="http://schemas.microsoft.com/office/powerpoint/2010/main" val="134771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4" name="Rectangle 6"/>
          <p:cNvSpPr>
            <a:spLocks noGrp="1" noChangeArrowheads="1"/>
          </p:cNvSpPr>
          <p:nvPr>
            <p:ph type="sldNum" sz="quarter" idx="12"/>
          </p:nvPr>
        </p:nvSpPr>
        <p:spPr>
          <a:ln/>
        </p:spPr>
        <p:txBody>
          <a:bodyPr/>
          <a:lstStyle>
            <a:lvl1pPr>
              <a:defRPr/>
            </a:lvl1pPr>
          </a:lstStyle>
          <a:p>
            <a:pPr>
              <a:defRPr/>
            </a:pPr>
            <a:fld id="{B5F7C234-8B0F-4BB6-B19B-87A1E460DE25}" type="slidenum">
              <a:rPr lang="en-GB" altLang="en-US"/>
              <a:pPr>
                <a:defRPr/>
              </a:pPr>
              <a:t>‹#›</a:t>
            </a:fld>
            <a:endParaRPr lang="en-GB" altLang="en-US"/>
          </a:p>
        </p:txBody>
      </p:sp>
    </p:spTree>
    <p:extLst>
      <p:ext uri="{BB962C8B-B14F-4D97-AF65-F5344CB8AC3E}">
        <p14:creationId xmlns:p14="http://schemas.microsoft.com/office/powerpoint/2010/main" val="185210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7" name="Rectangle 6"/>
          <p:cNvSpPr>
            <a:spLocks noGrp="1" noChangeArrowheads="1"/>
          </p:cNvSpPr>
          <p:nvPr>
            <p:ph type="sldNum" sz="quarter" idx="12"/>
          </p:nvPr>
        </p:nvSpPr>
        <p:spPr>
          <a:ln/>
        </p:spPr>
        <p:txBody>
          <a:bodyPr/>
          <a:lstStyle>
            <a:lvl1pPr>
              <a:defRPr/>
            </a:lvl1pPr>
          </a:lstStyle>
          <a:p>
            <a:pPr>
              <a:defRPr/>
            </a:pPr>
            <a:fld id="{2DFBA433-A756-45FA-9111-02B9A82DA7D3}" type="slidenum">
              <a:rPr lang="en-GB" altLang="en-US"/>
              <a:pPr>
                <a:defRPr/>
              </a:pPr>
              <a:t>‹#›</a:t>
            </a:fld>
            <a:endParaRPr lang="en-GB" altLang="en-US"/>
          </a:p>
        </p:txBody>
      </p:sp>
    </p:spTree>
    <p:extLst>
      <p:ext uri="{BB962C8B-B14F-4D97-AF65-F5344CB8AC3E}">
        <p14:creationId xmlns:p14="http://schemas.microsoft.com/office/powerpoint/2010/main" val="302006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he-IL"/>
          </a:p>
        </p:txBody>
      </p:sp>
      <p:sp>
        <p:nvSpPr>
          <p:cNvPr id="7" name="Rectangle 6"/>
          <p:cNvSpPr>
            <a:spLocks noGrp="1" noChangeArrowheads="1"/>
          </p:cNvSpPr>
          <p:nvPr>
            <p:ph type="sldNum" sz="quarter" idx="12"/>
          </p:nvPr>
        </p:nvSpPr>
        <p:spPr>
          <a:ln/>
        </p:spPr>
        <p:txBody>
          <a:bodyPr/>
          <a:lstStyle>
            <a:lvl1pPr>
              <a:defRPr/>
            </a:lvl1pPr>
          </a:lstStyle>
          <a:p>
            <a:pPr>
              <a:defRPr/>
            </a:pPr>
            <a:fld id="{D039A896-ECB3-45E6-8A38-5B9FACF2AFD0}" type="slidenum">
              <a:rPr lang="en-GB" altLang="en-US"/>
              <a:pPr>
                <a:defRPr/>
              </a:pPr>
              <a:t>‹#›</a:t>
            </a:fld>
            <a:endParaRPr lang="en-GB" altLang="en-US"/>
          </a:p>
        </p:txBody>
      </p:sp>
    </p:spTree>
    <p:extLst>
      <p:ext uri="{BB962C8B-B14F-4D97-AF65-F5344CB8AC3E}">
        <p14:creationId xmlns:p14="http://schemas.microsoft.com/office/powerpoint/2010/main" val="398670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altLang="he-IL"/>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ltLang="he-IL"/>
              <a:t>Click to edit Master text styles</a:t>
            </a:r>
          </a:p>
          <a:p>
            <a:pPr lvl="1"/>
            <a:r>
              <a:rPr lang="en-GB" altLang="he-IL"/>
              <a:t>Second level</a:t>
            </a:r>
          </a:p>
          <a:p>
            <a:pPr lvl="2"/>
            <a:r>
              <a:rPr lang="en-GB" altLang="he-IL"/>
              <a:t>Third level</a:t>
            </a:r>
          </a:p>
          <a:p>
            <a:pPr lvl="3"/>
            <a:r>
              <a:rPr lang="en-GB" altLang="he-IL"/>
              <a:t>Fourth level</a:t>
            </a:r>
          </a:p>
          <a:p>
            <a:pPr lvl="4"/>
            <a:r>
              <a:rPr lang="en-GB" altLang="he-IL"/>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GB" altLang="he-I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GB" altLang="he-I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1768BDA-F78F-4332-A823-49AA7C0262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75"/>
            <a:ext cx="9144000" cy="923925"/>
            <a:chOff x="0" y="3755"/>
            <a:chExt cx="5760" cy="582"/>
          </a:xfrm>
        </p:grpSpPr>
        <p:pic>
          <p:nvPicPr>
            <p:cNvPr id="20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1" name="Group 2"/>
          <p:cNvGrpSpPr>
            <a:grpSpLocks/>
          </p:cNvGrpSpPr>
          <p:nvPr/>
        </p:nvGrpSpPr>
        <p:grpSpPr bwMode="auto">
          <a:xfrm>
            <a:off x="0" y="0"/>
            <a:ext cx="9144000" cy="923925"/>
            <a:chOff x="0" y="3755"/>
            <a:chExt cx="5760" cy="582"/>
          </a:xfrm>
        </p:grpSpPr>
        <p:pic>
          <p:nvPicPr>
            <p:cNvPr id="20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ext Box 5"/>
          <p:cNvSpPr txBox="1">
            <a:spLocks noChangeArrowheads="1"/>
          </p:cNvSpPr>
          <p:nvPr/>
        </p:nvSpPr>
        <p:spPr bwMode="auto">
          <a:xfrm>
            <a:off x="228600" y="12954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b="1">
                <a:solidFill>
                  <a:srgbClr val="000000"/>
                </a:solidFill>
              </a:rPr>
              <a:t>UOG Journal Club: November 2017</a:t>
            </a:r>
          </a:p>
        </p:txBody>
      </p:sp>
      <p:sp>
        <p:nvSpPr>
          <p:cNvPr id="2053" name="TextBox 1"/>
          <p:cNvSpPr txBox="1">
            <a:spLocks noChangeArrowheads="1"/>
          </p:cNvSpPr>
          <p:nvPr/>
        </p:nvSpPr>
        <p:spPr bwMode="auto">
          <a:xfrm>
            <a:off x="125413" y="2139950"/>
            <a:ext cx="88931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he-IL" sz="1800" b="1"/>
              <a:t>Outcome of monochorionic twin pregnancy with selective intrauterine growth restriction according to umbilical artery Doppler flow pattern of smaller twin: systematic review and meta-analysis</a:t>
            </a:r>
          </a:p>
          <a:p>
            <a:pPr algn="ctr">
              <a:buFontTx/>
              <a:buNone/>
            </a:pPr>
            <a:endParaRPr lang="en-US" altLang="en-US" sz="1800" b="1"/>
          </a:p>
          <a:p>
            <a:pPr>
              <a:buFontTx/>
              <a:buNone/>
            </a:pPr>
            <a:r>
              <a:rPr lang="it-IT" altLang="he-IL" sz="1800"/>
              <a:t>D. Buca, G. Pagani, G. Rizzo, A. Familiari</a:t>
            </a:r>
            <a:r>
              <a:rPr lang="en-US" altLang="he-IL" sz="1800"/>
              <a:t>, </a:t>
            </a:r>
            <a:r>
              <a:rPr lang="it-IT" altLang="he-IL" sz="1800"/>
              <a:t>M.E. Flacco, L. Manzoli, M. Liberati,</a:t>
            </a:r>
          </a:p>
          <a:p>
            <a:pPr>
              <a:buFontTx/>
              <a:buNone/>
            </a:pPr>
            <a:r>
              <a:rPr lang="it-IT" altLang="he-IL" sz="1800"/>
              <a:t>F. Fanfani, G. Scambia and F. D’Antonio</a:t>
            </a:r>
          </a:p>
          <a:p>
            <a:pPr>
              <a:buFontTx/>
              <a:buNone/>
            </a:pPr>
            <a:endParaRPr lang="sv-SE" altLang="en-US" sz="1800"/>
          </a:p>
          <a:p>
            <a:pPr algn="ctr" eaLnBrk="1" hangingPunct="1">
              <a:spcBef>
                <a:spcPct val="0"/>
              </a:spcBef>
              <a:spcAft>
                <a:spcPts val="600"/>
              </a:spcAft>
              <a:buFontTx/>
              <a:buNone/>
            </a:pPr>
            <a:r>
              <a:rPr lang="it-IT" altLang="en-US" sz="1800" i="1"/>
              <a:t>Volume 50, Issue 5, pages 559-568</a:t>
            </a:r>
            <a:endParaRPr lang="en-GB" altLang="en-US" sz="1800" b="1"/>
          </a:p>
        </p:txBody>
      </p:sp>
      <p:sp>
        <p:nvSpPr>
          <p:cNvPr id="2054" name="TextBox 2"/>
          <p:cNvSpPr txBox="1">
            <a:spLocks noChangeArrowheads="1"/>
          </p:cNvSpPr>
          <p:nvPr/>
        </p:nvSpPr>
        <p:spPr bwMode="auto">
          <a:xfrm>
            <a:off x="2195513" y="5392738"/>
            <a:ext cx="50387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1900">
                <a:solidFill>
                  <a:srgbClr val="000000"/>
                </a:solidFill>
              </a:rPr>
              <a:t>Journal Club slides prepared by Dr Yael Raz</a:t>
            </a:r>
          </a:p>
          <a:p>
            <a:pPr algn="ctr" eaLnBrk="1" hangingPunct="1">
              <a:spcBef>
                <a:spcPct val="0"/>
              </a:spcBef>
              <a:buFontTx/>
              <a:buNone/>
            </a:pPr>
            <a:r>
              <a:rPr lang="en-GB" altLang="en-US" sz="1900">
                <a:solidFill>
                  <a:srgbClr val="000000"/>
                </a:solidFill>
              </a:rPr>
              <a:t>(UOG Editor for Trainees)</a:t>
            </a:r>
          </a:p>
        </p:txBody>
      </p:sp>
      <p:pic>
        <p:nvPicPr>
          <p:cNvPr id="2055" name="Picture 51" descr="\\ISUOG-DC01\users\ostirrup\Desktop\Journal Club logo.t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55563"/>
            <a:ext cx="9144000" cy="923925"/>
            <a:chOff x="0" y="3755"/>
            <a:chExt cx="5760" cy="582"/>
          </a:xfrm>
        </p:grpSpPr>
        <p:pic>
          <p:nvPicPr>
            <p:cNvPr id="1537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3" name="Group 2"/>
          <p:cNvGrpSpPr>
            <a:grpSpLocks/>
          </p:cNvGrpSpPr>
          <p:nvPr/>
        </p:nvGrpSpPr>
        <p:grpSpPr bwMode="auto">
          <a:xfrm>
            <a:off x="0" y="71438"/>
            <a:ext cx="9144000" cy="923925"/>
            <a:chOff x="0" y="3755"/>
            <a:chExt cx="5760" cy="582"/>
          </a:xfrm>
        </p:grpSpPr>
        <p:pic>
          <p:nvPicPr>
            <p:cNvPr id="1537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4" name="Group 2"/>
          <p:cNvGrpSpPr>
            <a:grpSpLocks/>
          </p:cNvGrpSpPr>
          <p:nvPr/>
        </p:nvGrpSpPr>
        <p:grpSpPr bwMode="auto">
          <a:xfrm>
            <a:off x="0" y="55563"/>
            <a:ext cx="9144000" cy="923925"/>
            <a:chOff x="0" y="3755"/>
            <a:chExt cx="5760" cy="582"/>
          </a:xfrm>
        </p:grpSpPr>
        <p:pic>
          <p:nvPicPr>
            <p:cNvPr id="1537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Rettangolo 1"/>
          <p:cNvSpPr>
            <a:spLocks noChangeArrowheads="1"/>
          </p:cNvSpPr>
          <p:nvPr/>
        </p:nvSpPr>
        <p:spPr bwMode="auto">
          <a:xfrm>
            <a:off x="68263" y="99377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5366" name="Titolo 1"/>
          <p:cNvSpPr txBox="1">
            <a:spLocks/>
          </p:cNvSpPr>
          <p:nvPr/>
        </p:nvSpPr>
        <p:spPr bwMode="auto">
          <a:xfrm>
            <a:off x="323850" y="2474913"/>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t-IT" altLang="en-US" sz="2000" b="1">
              <a:solidFill>
                <a:schemeClr val="tx2"/>
              </a:solidFill>
            </a:endParaRPr>
          </a:p>
        </p:txBody>
      </p:sp>
      <p:sp>
        <p:nvSpPr>
          <p:cNvPr id="15367" name="Text Box 5"/>
          <p:cNvSpPr txBox="1">
            <a:spLocks noChangeArrowheads="1"/>
          </p:cNvSpPr>
          <p:nvPr/>
        </p:nvSpPr>
        <p:spPr bwMode="auto">
          <a:xfrm>
            <a:off x="0" y="1123950"/>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5368" name="TextBox 1"/>
          <p:cNvSpPr txBox="1">
            <a:spLocks noChangeArrowheads="1"/>
          </p:cNvSpPr>
          <p:nvPr/>
        </p:nvSpPr>
        <p:spPr bwMode="auto">
          <a:xfrm>
            <a:off x="228600" y="1628775"/>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Results - </a:t>
            </a:r>
            <a:r>
              <a:rPr lang="en-GB" altLang="en-US" sz="2800"/>
              <a:t>Morbidity</a:t>
            </a:r>
          </a:p>
        </p:txBody>
      </p:sp>
      <p:sp>
        <p:nvSpPr>
          <p:cNvPr id="15369" name="Text Box 5"/>
          <p:cNvSpPr txBox="1">
            <a:spLocks noChangeArrowheads="1"/>
          </p:cNvSpPr>
          <p:nvPr/>
        </p:nvSpPr>
        <p:spPr bwMode="auto">
          <a:xfrm>
            <a:off x="0" y="1063625"/>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
        <p:nvSpPr>
          <p:cNvPr id="2" name="Rectangle 1"/>
          <p:cNvSpPr/>
          <p:nvPr/>
        </p:nvSpPr>
        <p:spPr>
          <a:xfrm>
            <a:off x="179388" y="2136775"/>
            <a:ext cx="8820150" cy="3970338"/>
          </a:xfrm>
          <a:prstGeom prst="rect">
            <a:avLst/>
          </a:prstGeom>
        </p:spPr>
        <p:txBody>
          <a:bodyPr>
            <a:spAutoFit/>
          </a:bodyPr>
          <a:lstStyle/>
          <a:p>
            <a:pPr>
              <a:defRPr/>
            </a:pPr>
            <a:r>
              <a:rPr lang="en-US" b="1" dirty="0">
                <a:ea typeface="ＭＳ Ｐゴシック" charset="-128"/>
              </a:rPr>
              <a:t>Composite adverse outcome:</a:t>
            </a:r>
          </a:p>
          <a:p>
            <a:pPr marL="285750" indent="-285750">
              <a:buFont typeface="Arial" charset="0"/>
              <a:buChar char="•"/>
              <a:defRPr/>
            </a:pPr>
            <a:r>
              <a:rPr lang="en-US" dirty="0">
                <a:ea typeface="ＭＳ Ｐゴシック" charset="-128"/>
              </a:rPr>
              <a:t>Risk was higher in Type II (OR, 4.9) and Type III (OR, 5.1) compared with Type I sIUGR. </a:t>
            </a:r>
          </a:p>
          <a:p>
            <a:pPr marL="285750" indent="-285750">
              <a:buFont typeface="Arial" charset="0"/>
              <a:buChar char="•"/>
              <a:defRPr/>
            </a:pPr>
            <a:r>
              <a:rPr lang="en-US" dirty="0">
                <a:ea typeface="ＭＳ Ｐゴシック" charset="-128"/>
              </a:rPr>
              <a:t>No difference between Type II and Type III </a:t>
            </a:r>
            <a:r>
              <a:rPr lang="en-US" dirty="0" err="1">
                <a:ea typeface="ＭＳ Ｐゴシック" charset="-128"/>
              </a:rPr>
              <a:t>sIUGR</a:t>
            </a:r>
            <a:r>
              <a:rPr lang="en-US" dirty="0">
                <a:ea typeface="ＭＳ Ｐゴシック" charset="-128"/>
              </a:rPr>
              <a:t>.</a:t>
            </a:r>
          </a:p>
          <a:p>
            <a:pPr marL="285750" indent="-285750">
              <a:buFont typeface="Arial" charset="0"/>
              <a:buChar char="•"/>
              <a:defRPr/>
            </a:pPr>
            <a:endParaRPr lang="en-US" dirty="0">
              <a:ea typeface="ＭＳ Ｐゴシック" charset="-128"/>
            </a:endParaRPr>
          </a:p>
          <a:p>
            <a:pPr>
              <a:defRPr/>
            </a:pPr>
            <a:r>
              <a:rPr lang="en-US" b="1" dirty="0">
                <a:ea typeface="ＭＳ Ｐゴシック" charset="-128"/>
              </a:rPr>
              <a:t>Deterioration of fetal status:</a:t>
            </a:r>
          </a:p>
          <a:p>
            <a:pPr marL="285750" indent="-285750">
              <a:buFont typeface="Arial" charset="0"/>
              <a:buChar char="•"/>
              <a:defRPr/>
            </a:pPr>
            <a:r>
              <a:rPr lang="en-US" dirty="0">
                <a:ea typeface="ＭＳ Ｐゴシック" charset="-128"/>
              </a:rPr>
              <a:t>Risk was higher in Type II compared with Type I (OR, 7.2 ) and Type III (OR, 16.1).</a:t>
            </a:r>
          </a:p>
          <a:p>
            <a:pPr marL="285750" indent="-285750">
              <a:buFont typeface="Arial" charset="0"/>
              <a:buChar char="•"/>
              <a:defRPr/>
            </a:pPr>
            <a:r>
              <a:rPr lang="en-US" dirty="0">
                <a:ea typeface="ＭＳ Ｐゴシック" charset="-128"/>
              </a:rPr>
              <a:t>No difference in risk in Type I </a:t>
            </a:r>
            <a:r>
              <a:rPr lang="en-US" i="1" dirty="0">
                <a:ea typeface="ＭＳ Ｐゴシック" charset="-128"/>
              </a:rPr>
              <a:t>vs </a:t>
            </a:r>
            <a:r>
              <a:rPr lang="en-US" dirty="0">
                <a:ea typeface="ＭＳ Ｐゴシック" charset="-128"/>
              </a:rPr>
              <a:t>III sIUGR. </a:t>
            </a:r>
          </a:p>
          <a:p>
            <a:pPr>
              <a:defRPr/>
            </a:pPr>
            <a:endParaRPr lang="en-US" dirty="0">
              <a:ea typeface="ＭＳ Ｐゴシック" charset="-128"/>
            </a:endParaRPr>
          </a:p>
          <a:p>
            <a:pPr>
              <a:defRPr/>
            </a:pPr>
            <a:r>
              <a:rPr lang="en-US" b="1" dirty="0">
                <a:ea typeface="ＭＳ Ｐゴシック" charset="-128"/>
              </a:rPr>
              <a:t>Mean gestational age at delivery: </a:t>
            </a:r>
          </a:p>
          <a:p>
            <a:pPr marL="285750" indent="-285750">
              <a:buFont typeface="Arial" charset="0"/>
              <a:buChar char="•"/>
              <a:defRPr/>
            </a:pPr>
            <a:r>
              <a:rPr lang="en-US" dirty="0">
                <a:ea typeface="ＭＳ Ｐゴシック" charset="-128"/>
              </a:rPr>
              <a:t>Twin pregnancies affected by Type I sIUGR were delivered at a significantly later gestational age than those with Type II (33.7 </a:t>
            </a:r>
            <a:r>
              <a:rPr lang="en-US" i="1" dirty="0">
                <a:ea typeface="ＭＳ Ｐゴシック" charset="-128"/>
              </a:rPr>
              <a:t>vs</a:t>
            </a:r>
            <a:r>
              <a:rPr lang="en-US" dirty="0">
                <a:ea typeface="ＭＳ Ｐゴシック" charset="-128"/>
              </a:rPr>
              <a:t> 34.3 weeks; MD, 2.8 weeks) and Type III (33.7 </a:t>
            </a:r>
            <a:r>
              <a:rPr lang="en-US" i="1" dirty="0">
                <a:ea typeface="ＭＳ Ｐゴシック" charset="-128"/>
              </a:rPr>
              <a:t>vs</a:t>
            </a:r>
            <a:r>
              <a:rPr lang="en-US" dirty="0">
                <a:ea typeface="ＭＳ Ｐゴシック" charset="-128"/>
              </a:rPr>
              <a:t> 30.9 weeks; MD, 2.1 weeks).</a:t>
            </a:r>
          </a:p>
          <a:p>
            <a:pPr marL="285750" indent="-285750">
              <a:buFont typeface="Arial" charset="0"/>
              <a:buChar char="•"/>
              <a:defRPr/>
            </a:pPr>
            <a:r>
              <a:rPr lang="en-US" dirty="0">
                <a:ea typeface="ＭＳ Ｐゴシック" charset="-128"/>
              </a:rPr>
              <a:t>No difference in gestational age at delivery between Type II and Type III </a:t>
            </a:r>
            <a:r>
              <a:rPr lang="en-US" dirty="0" err="1">
                <a:ea typeface="ＭＳ Ｐゴシック" charset="-128"/>
              </a:rPr>
              <a:t>sIUGR</a:t>
            </a:r>
            <a:r>
              <a:rPr lang="en-US" dirty="0">
                <a:ea typeface="ＭＳ Ｐゴシック" charset="-128"/>
              </a:rPr>
              <a:t>.</a:t>
            </a:r>
            <a:r>
              <a:rPr lang="en-US" dirty="0">
                <a:latin typeface="+mn-lt"/>
                <a:ea typeface="ＭＳ Ｐゴシック" charset="-128"/>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5875"/>
            <a:ext cx="9144000" cy="923925"/>
            <a:chOff x="0" y="3755"/>
            <a:chExt cx="5760" cy="582"/>
          </a:xfrm>
        </p:grpSpPr>
        <p:pic>
          <p:nvPicPr>
            <p:cNvPr id="1639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7" name="Group 2"/>
          <p:cNvGrpSpPr>
            <a:grpSpLocks/>
          </p:cNvGrpSpPr>
          <p:nvPr/>
        </p:nvGrpSpPr>
        <p:grpSpPr bwMode="auto">
          <a:xfrm>
            <a:off x="0" y="0"/>
            <a:ext cx="9144000" cy="923925"/>
            <a:chOff x="0" y="3755"/>
            <a:chExt cx="5760" cy="582"/>
          </a:xfrm>
        </p:grpSpPr>
        <p:pic>
          <p:nvPicPr>
            <p:cNvPr id="1639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8" name="Group 2"/>
          <p:cNvGrpSpPr>
            <a:grpSpLocks/>
          </p:cNvGrpSpPr>
          <p:nvPr/>
        </p:nvGrpSpPr>
        <p:grpSpPr bwMode="auto">
          <a:xfrm>
            <a:off x="0" y="-15875"/>
            <a:ext cx="9144000" cy="923925"/>
            <a:chOff x="0" y="3755"/>
            <a:chExt cx="5760" cy="582"/>
          </a:xfrm>
        </p:grpSpPr>
        <p:pic>
          <p:nvPicPr>
            <p:cNvPr id="1639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6390"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6391" name="TextBox 1"/>
          <p:cNvSpPr txBox="1">
            <a:spLocks noChangeArrowheads="1"/>
          </p:cNvSpPr>
          <p:nvPr/>
        </p:nvSpPr>
        <p:spPr bwMode="auto">
          <a:xfrm>
            <a:off x="179512" y="1700808"/>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t>Main findings</a:t>
            </a:r>
            <a:endParaRPr lang="en-GB" altLang="en-US" sz="2800" dirty="0"/>
          </a:p>
        </p:txBody>
      </p:sp>
      <p:sp>
        <p:nvSpPr>
          <p:cNvPr id="16392" name="Segnaposto contenuto 2"/>
          <p:cNvSpPr txBox="1">
            <a:spLocks/>
          </p:cNvSpPr>
          <p:nvPr/>
        </p:nvSpPr>
        <p:spPr bwMode="auto">
          <a:xfrm>
            <a:off x="468313" y="2205038"/>
            <a:ext cx="83820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endParaRPr lang="en-US" altLang="en-US" sz="2000"/>
          </a:p>
        </p:txBody>
      </p:sp>
      <p:sp>
        <p:nvSpPr>
          <p:cNvPr id="16393"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
        <p:nvSpPr>
          <p:cNvPr id="2" name="Rectangle 1"/>
          <p:cNvSpPr/>
          <p:nvPr/>
        </p:nvSpPr>
        <p:spPr>
          <a:xfrm>
            <a:off x="251520" y="2339002"/>
            <a:ext cx="8526785" cy="4353500"/>
          </a:xfrm>
          <a:prstGeom prst="rect">
            <a:avLst/>
          </a:prstGeom>
        </p:spPr>
        <p:txBody>
          <a:bodyPr wrap="square">
            <a:spAutoFit/>
          </a:bodyPr>
          <a:lstStyle/>
          <a:p>
            <a:pPr marL="285750" indent="-285750">
              <a:lnSpc>
                <a:spcPct val="110000"/>
              </a:lnSpc>
              <a:buFont typeface="Arial" charset="0"/>
              <a:buChar char="•"/>
              <a:defRPr/>
            </a:pPr>
            <a:r>
              <a:rPr lang="en-US" dirty="0" smtClean="0">
                <a:latin typeface="+mn-lt"/>
                <a:ea typeface="ＭＳ Ｐゴシック" charset="-128"/>
              </a:rPr>
              <a:t>Type </a:t>
            </a:r>
            <a:r>
              <a:rPr lang="en-US" dirty="0">
                <a:latin typeface="+mn-lt"/>
                <a:ea typeface="ＭＳ Ｐゴシック" charset="-128"/>
              </a:rPr>
              <a:t>II </a:t>
            </a:r>
            <a:r>
              <a:rPr lang="en-US" dirty="0" err="1">
                <a:latin typeface="+mn-lt"/>
                <a:ea typeface="ＭＳ Ｐゴシック" charset="-128"/>
              </a:rPr>
              <a:t>sIUGR</a:t>
            </a:r>
            <a:r>
              <a:rPr lang="en-US" dirty="0">
                <a:latin typeface="+mn-lt"/>
                <a:ea typeface="ＭＳ Ｐゴシック" charset="-128"/>
              </a:rPr>
              <a:t> </a:t>
            </a:r>
            <a:r>
              <a:rPr lang="en-US" dirty="0" smtClean="0">
                <a:latin typeface="+mn-lt"/>
                <a:ea typeface="ＭＳ Ｐゴシック" charset="-128"/>
              </a:rPr>
              <a:t>is </a:t>
            </a:r>
            <a:r>
              <a:rPr lang="en-US" dirty="0">
                <a:latin typeface="+mn-lt"/>
                <a:ea typeface="ＭＳ Ｐゴシック" charset="-128"/>
              </a:rPr>
              <a:t>at a higher risk of perinatal mortality and morbidity, </a:t>
            </a:r>
            <a:r>
              <a:rPr lang="en-US" dirty="0">
                <a:ea typeface="ＭＳ Ｐゴシック" charset="-128"/>
              </a:rPr>
              <a:t>abnormal postnatal brain imaging and admission to NICU </a:t>
            </a:r>
            <a:r>
              <a:rPr lang="en-US" dirty="0" smtClean="0">
                <a:latin typeface="+mn-lt"/>
                <a:ea typeface="ＭＳ Ｐゴシック" charset="-128"/>
              </a:rPr>
              <a:t>compared to Type I</a:t>
            </a:r>
            <a:endParaRPr lang="en-US" dirty="0">
              <a:latin typeface="+mn-lt"/>
              <a:ea typeface="ＭＳ Ｐゴシック" charset="-128"/>
            </a:endParaRPr>
          </a:p>
          <a:p>
            <a:pPr>
              <a:lnSpc>
                <a:spcPct val="110000"/>
              </a:lnSpc>
              <a:defRPr/>
            </a:pPr>
            <a:endParaRPr lang="en-US" dirty="0">
              <a:latin typeface="+mn-lt"/>
              <a:ea typeface="ＭＳ Ｐゴシック" charset="-128"/>
            </a:endParaRPr>
          </a:p>
          <a:p>
            <a:pPr marL="285750" indent="-285750">
              <a:lnSpc>
                <a:spcPct val="110000"/>
              </a:lnSpc>
              <a:buFont typeface="Arial" charset="0"/>
              <a:buChar char="•"/>
              <a:defRPr/>
            </a:pPr>
            <a:r>
              <a:rPr lang="en-US" dirty="0">
                <a:latin typeface="+mn-lt"/>
                <a:ea typeface="ＭＳ Ｐゴシック" charset="-128"/>
              </a:rPr>
              <a:t>The likelihood of an abnormal outcome is usually not significantly different between </a:t>
            </a:r>
            <a:r>
              <a:rPr lang="en-US" dirty="0">
                <a:ea typeface="ＭＳ Ｐゴシック" charset="-128"/>
              </a:rPr>
              <a:t>Types II and III.</a:t>
            </a:r>
          </a:p>
          <a:p>
            <a:pPr>
              <a:lnSpc>
                <a:spcPct val="110000"/>
              </a:lnSpc>
              <a:defRPr/>
            </a:pPr>
            <a:endParaRPr lang="en-US" dirty="0">
              <a:ea typeface="ＭＳ Ｐゴシック" charset="-128"/>
            </a:endParaRPr>
          </a:p>
          <a:p>
            <a:pPr marL="285750" indent="-285750">
              <a:lnSpc>
                <a:spcPct val="110000"/>
              </a:lnSpc>
              <a:buFont typeface="Arial" charset="0"/>
              <a:buChar char="•"/>
              <a:defRPr/>
            </a:pPr>
            <a:r>
              <a:rPr lang="en-US" dirty="0">
                <a:ea typeface="ＭＳ Ｐゴシック" charset="-128"/>
              </a:rPr>
              <a:t>Type III sIUGR is affected by an unpredictable clinical course. </a:t>
            </a:r>
          </a:p>
          <a:p>
            <a:pPr>
              <a:lnSpc>
                <a:spcPct val="110000"/>
              </a:lnSpc>
              <a:defRPr/>
            </a:pPr>
            <a:endParaRPr lang="en-US" dirty="0">
              <a:ea typeface="ＭＳ Ｐゴシック" charset="-128"/>
            </a:endParaRPr>
          </a:p>
          <a:p>
            <a:pPr marL="285750" indent="-285750">
              <a:lnSpc>
                <a:spcPct val="110000"/>
              </a:lnSpc>
              <a:buFont typeface="Arial" charset="0"/>
              <a:buChar char="•"/>
              <a:defRPr/>
            </a:pPr>
            <a:r>
              <a:rPr lang="en-US" dirty="0">
                <a:ea typeface="ＭＳ Ｐゴシック" charset="-128"/>
              </a:rPr>
              <a:t>Pregnancies affected by Types II and III sIUGR are delivered at a significantly earlier gestational age than those affected by Type I. </a:t>
            </a:r>
          </a:p>
          <a:p>
            <a:pPr marL="285750" indent="-285750">
              <a:lnSpc>
                <a:spcPct val="110000"/>
              </a:lnSpc>
              <a:buFont typeface="Arial" charset="0"/>
              <a:buChar char="•"/>
              <a:defRPr/>
            </a:pPr>
            <a:endParaRPr lang="en-US" dirty="0">
              <a:ea typeface="ＭＳ Ｐゴシック" charset="-128"/>
            </a:endParaRPr>
          </a:p>
          <a:p>
            <a:pPr marL="285750" indent="-285750">
              <a:lnSpc>
                <a:spcPct val="110000"/>
              </a:lnSpc>
              <a:buFont typeface="Arial" charset="0"/>
              <a:buChar char="•"/>
              <a:defRPr/>
            </a:pPr>
            <a:r>
              <a:rPr lang="en-US" dirty="0">
                <a:ea typeface="ＭＳ Ｐゴシック" charset="-128"/>
              </a:rPr>
              <a:t>Pregnancies affected by Type II have a higher degree of BW discordance compared with Types I and III. </a:t>
            </a:r>
          </a:p>
          <a:p>
            <a:pPr marL="285750" indent="-285750">
              <a:lnSpc>
                <a:spcPct val="110000"/>
              </a:lnSpc>
              <a:buFont typeface="Arial" charset="0"/>
              <a:buChar char="•"/>
              <a:defRPr/>
            </a:pPr>
            <a:endParaRPr lang="en-US" dirty="0">
              <a:latin typeface="+mn-lt"/>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1" name="Group 2"/>
          <p:cNvGrpSpPr>
            <a:grpSpLocks/>
          </p:cNvGrpSpPr>
          <p:nvPr/>
        </p:nvGrpSpPr>
        <p:grpSpPr bwMode="auto">
          <a:xfrm>
            <a:off x="0" y="0"/>
            <a:ext cx="9144000" cy="923925"/>
            <a:chOff x="0" y="3755"/>
            <a:chExt cx="5760" cy="582"/>
          </a:xfrm>
        </p:grpSpPr>
        <p:pic>
          <p:nvPicPr>
            <p:cNvPr id="174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2" name="Group 2"/>
          <p:cNvGrpSpPr>
            <a:grpSpLocks/>
          </p:cNvGrpSpPr>
          <p:nvPr/>
        </p:nvGrpSpPr>
        <p:grpSpPr bwMode="auto">
          <a:xfrm>
            <a:off x="0" y="-15875"/>
            <a:ext cx="9144000" cy="923925"/>
            <a:chOff x="0" y="3755"/>
            <a:chExt cx="5760" cy="582"/>
          </a:xfrm>
        </p:grpSpPr>
        <p:pic>
          <p:nvPicPr>
            <p:cNvPr id="1741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7414"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7" name="Content Placeholder 2"/>
          <p:cNvSpPr txBox="1">
            <a:spLocks/>
          </p:cNvSpPr>
          <p:nvPr/>
        </p:nvSpPr>
        <p:spPr bwMode="auto">
          <a:xfrm>
            <a:off x="179388" y="2349501"/>
            <a:ext cx="8856662" cy="374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defRPr/>
            </a:pPr>
            <a:r>
              <a:rPr lang="en-US" sz="2000" dirty="0"/>
              <a:t>S</a:t>
            </a:r>
            <a:r>
              <a:rPr lang="en-US" sz="2000" dirty="0" smtClean="0"/>
              <a:t>mall </a:t>
            </a:r>
            <a:r>
              <a:rPr lang="en-US" sz="2000" dirty="0"/>
              <a:t>number of cases in some of the included </a:t>
            </a:r>
            <a:r>
              <a:rPr lang="en-US" sz="2000" dirty="0" smtClean="0"/>
              <a:t>studies.</a:t>
            </a:r>
          </a:p>
          <a:p>
            <a:pPr>
              <a:defRPr/>
            </a:pPr>
            <a:r>
              <a:rPr lang="en-US" sz="2000" dirty="0" smtClean="0"/>
              <a:t>Retrospective </a:t>
            </a:r>
            <a:r>
              <a:rPr lang="en-US" sz="2000" dirty="0"/>
              <a:t>non-randomized </a:t>
            </a:r>
            <a:r>
              <a:rPr lang="en-US" sz="2000" dirty="0" smtClean="0"/>
              <a:t>design in </a:t>
            </a:r>
            <a:r>
              <a:rPr lang="en-US" sz="2000" dirty="0"/>
              <a:t>some of the included </a:t>
            </a:r>
            <a:r>
              <a:rPr lang="en-US" sz="2000" dirty="0" smtClean="0"/>
              <a:t>studies.</a:t>
            </a:r>
          </a:p>
          <a:p>
            <a:pPr>
              <a:defRPr/>
            </a:pPr>
            <a:r>
              <a:rPr lang="en-US" sz="2000" dirty="0"/>
              <a:t>H</a:t>
            </a:r>
            <a:r>
              <a:rPr lang="en-US" sz="2000" dirty="0" smtClean="0"/>
              <a:t>eterogeneity </a:t>
            </a:r>
            <a:r>
              <a:rPr lang="en-US" sz="2000" dirty="0"/>
              <a:t>in prenatal </a:t>
            </a:r>
            <a:r>
              <a:rPr lang="en-US" sz="2000" dirty="0" smtClean="0"/>
              <a:t>management - data may </a:t>
            </a:r>
            <a:r>
              <a:rPr lang="en-US" sz="2000" dirty="0"/>
              <a:t>be largely affected by the different </a:t>
            </a:r>
            <a:r>
              <a:rPr lang="en-US" sz="2000" dirty="0" smtClean="0"/>
              <a:t>protocols </a:t>
            </a:r>
            <a:r>
              <a:rPr lang="en-US" sz="2000" dirty="0"/>
              <a:t>rather </a:t>
            </a:r>
            <a:r>
              <a:rPr lang="en-US" sz="2000" dirty="0" smtClean="0"/>
              <a:t>than </a:t>
            </a:r>
            <a:r>
              <a:rPr lang="en-US" sz="2000" dirty="0"/>
              <a:t>the natural history of the condition. </a:t>
            </a:r>
          </a:p>
          <a:p>
            <a:pPr>
              <a:defRPr/>
            </a:pPr>
            <a:r>
              <a:rPr lang="en-US" sz="2000" dirty="0" smtClean="0"/>
              <a:t>Different </a:t>
            </a:r>
            <a:r>
              <a:rPr lang="en-US" sz="2000" dirty="0"/>
              <a:t>periods of follow </a:t>
            </a:r>
            <a:r>
              <a:rPr lang="en-US" sz="2000" dirty="0" smtClean="0"/>
              <a:t>up.</a:t>
            </a:r>
          </a:p>
          <a:p>
            <a:pPr>
              <a:defRPr/>
            </a:pPr>
            <a:r>
              <a:rPr lang="en-US" sz="2000" dirty="0" smtClean="0"/>
              <a:t>Most </a:t>
            </a:r>
            <a:r>
              <a:rPr lang="en-US" sz="2000" dirty="0"/>
              <a:t>of the observed outcomes were reported by only a limited proportion of the included studies </a:t>
            </a:r>
            <a:r>
              <a:rPr lang="en-US" sz="2000" dirty="0" smtClean="0"/>
              <a:t>preventing the stratification of </a:t>
            </a:r>
            <a:r>
              <a:rPr lang="en-US" sz="2000" dirty="0"/>
              <a:t>the analysis according to different gestational ages at presentation of sIUGR, type of UA flow abnormality (absent </a:t>
            </a:r>
            <a:r>
              <a:rPr lang="en-US" sz="2000" i="1" dirty="0"/>
              <a:t>vs </a:t>
            </a:r>
            <a:r>
              <a:rPr lang="en-US" sz="2000" dirty="0"/>
              <a:t>reversed end-diastolic flow) and different subtypes of neuromorbidity. </a:t>
            </a:r>
            <a:endParaRPr lang="en-US" sz="2000" dirty="0" smtClean="0"/>
          </a:p>
          <a:p>
            <a:pPr marL="0" indent="0">
              <a:buFontTx/>
              <a:buNone/>
              <a:defRPr/>
            </a:pPr>
            <a:endParaRPr lang="en-US" sz="2000" dirty="0" smtClean="0"/>
          </a:p>
          <a:p>
            <a:pPr marL="0" indent="0">
              <a:buFontTx/>
              <a:buNone/>
              <a:defRPr/>
            </a:pPr>
            <a:endParaRPr lang="en-US" sz="2000" dirty="0"/>
          </a:p>
        </p:txBody>
      </p:sp>
      <p:sp>
        <p:nvSpPr>
          <p:cNvPr id="17416" name="TextBox 1"/>
          <p:cNvSpPr txBox="1">
            <a:spLocks noChangeArrowheads="1"/>
          </p:cNvSpPr>
          <p:nvPr/>
        </p:nvSpPr>
        <p:spPr bwMode="auto">
          <a:xfrm>
            <a:off x="169863" y="1700213"/>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Limitations</a:t>
            </a:r>
          </a:p>
        </p:txBody>
      </p:sp>
      <p:sp>
        <p:nvSpPr>
          <p:cNvPr id="17417"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15875"/>
            <a:ext cx="9144000" cy="923925"/>
            <a:chOff x="0" y="3755"/>
            <a:chExt cx="5760" cy="582"/>
          </a:xfrm>
        </p:grpSpPr>
        <p:pic>
          <p:nvPicPr>
            <p:cNvPr id="1947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59" name="Group 2"/>
          <p:cNvGrpSpPr>
            <a:grpSpLocks/>
          </p:cNvGrpSpPr>
          <p:nvPr/>
        </p:nvGrpSpPr>
        <p:grpSpPr bwMode="auto">
          <a:xfrm>
            <a:off x="0" y="0"/>
            <a:ext cx="9144000" cy="923925"/>
            <a:chOff x="0" y="3755"/>
            <a:chExt cx="5760" cy="582"/>
          </a:xfrm>
        </p:grpSpPr>
        <p:pic>
          <p:nvPicPr>
            <p:cNvPr id="1946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0" name="Group 2"/>
          <p:cNvGrpSpPr>
            <a:grpSpLocks/>
          </p:cNvGrpSpPr>
          <p:nvPr/>
        </p:nvGrpSpPr>
        <p:grpSpPr bwMode="auto">
          <a:xfrm>
            <a:off x="0" y="-15875"/>
            <a:ext cx="9144000" cy="923925"/>
            <a:chOff x="0" y="3755"/>
            <a:chExt cx="5760" cy="582"/>
          </a:xfrm>
        </p:grpSpPr>
        <p:pic>
          <p:nvPicPr>
            <p:cNvPr id="1946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1"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9462"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9463" name="TextBox 1"/>
          <p:cNvSpPr txBox="1">
            <a:spLocks noChangeArrowheads="1"/>
          </p:cNvSpPr>
          <p:nvPr/>
        </p:nvSpPr>
        <p:spPr bwMode="auto">
          <a:xfrm>
            <a:off x="228600" y="1682750"/>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Conclusions – </a:t>
            </a:r>
            <a:r>
              <a:rPr lang="en-GB" altLang="en-US" sz="2800"/>
              <a:t>Implications for clinical practice </a:t>
            </a:r>
          </a:p>
        </p:txBody>
      </p:sp>
      <p:sp>
        <p:nvSpPr>
          <p:cNvPr id="16" name="Content Placeholder 2"/>
          <p:cNvSpPr txBox="1">
            <a:spLocks/>
          </p:cNvSpPr>
          <p:nvPr/>
        </p:nvSpPr>
        <p:spPr bwMode="auto">
          <a:xfrm>
            <a:off x="179388" y="2432050"/>
            <a:ext cx="8856662"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marL="0" indent="0">
              <a:buFontTx/>
              <a:buNone/>
              <a:defRPr/>
            </a:pPr>
            <a:r>
              <a:rPr lang="en-US" sz="1800" b="1" dirty="0"/>
              <a:t>Type I </a:t>
            </a:r>
            <a:r>
              <a:rPr lang="en-US" sz="1800" b="1" dirty="0" err="1" smtClean="0"/>
              <a:t>sIUGR</a:t>
            </a:r>
            <a:r>
              <a:rPr lang="en-US" sz="1800" b="1" dirty="0" smtClean="0"/>
              <a:t>: </a:t>
            </a:r>
          </a:p>
          <a:p>
            <a:pPr>
              <a:defRPr/>
            </a:pPr>
            <a:r>
              <a:rPr lang="en-US" sz="1800" dirty="0"/>
              <a:t>M</a:t>
            </a:r>
            <a:r>
              <a:rPr lang="en-US" sz="1800" dirty="0" smtClean="0"/>
              <a:t>ost </a:t>
            </a:r>
            <a:r>
              <a:rPr lang="en-US" sz="1800" dirty="0"/>
              <a:t>likely represents the milder spectrum of growth restriction in MC </a:t>
            </a:r>
            <a:r>
              <a:rPr lang="en-US" sz="1800" dirty="0" smtClean="0"/>
              <a:t>twins.</a:t>
            </a:r>
          </a:p>
          <a:p>
            <a:pPr marL="0" indent="0">
              <a:buFontTx/>
              <a:buNone/>
              <a:defRPr/>
            </a:pPr>
            <a:endParaRPr lang="en-US" sz="1800" dirty="0" smtClean="0"/>
          </a:p>
          <a:p>
            <a:pPr>
              <a:defRPr/>
            </a:pPr>
            <a:r>
              <a:rPr lang="en-US" sz="1800" dirty="0"/>
              <a:t>T</a:t>
            </a:r>
            <a:r>
              <a:rPr lang="en-US" sz="1800" dirty="0" smtClean="0"/>
              <a:t>he </a:t>
            </a:r>
            <a:r>
              <a:rPr lang="en-US" sz="1800" dirty="0"/>
              <a:t>degree of unequal placental sharing between the twins is smaller than for the other types of sIUGR, thus precluding a large discrepancy in fetal size. </a:t>
            </a:r>
            <a:r>
              <a:rPr lang="en-US" sz="1800" dirty="0" smtClean="0"/>
              <a:t>The relatively </a:t>
            </a:r>
            <a:r>
              <a:rPr lang="en-US" sz="1800" dirty="0"/>
              <a:t>small number of arterioarterial anastomoses compared with the other sIUGR types allows relative hemodynamic stability between the twins, which is reflected in the lower occurrence of perinatal death and postnatal brain </a:t>
            </a:r>
            <a:r>
              <a:rPr lang="en-US" sz="1800" dirty="0" smtClean="0"/>
              <a:t>damage</a:t>
            </a:r>
          </a:p>
          <a:p>
            <a:pPr marL="0" indent="0">
              <a:buFontTx/>
              <a:buNone/>
              <a:defRPr/>
            </a:pPr>
            <a:endParaRPr lang="en-US" sz="1800" dirty="0" smtClean="0"/>
          </a:p>
          <a:p>
            <a:pPr>
              <a:defRPr/>
            </a:pPr>
            <a:r>
              <a:rPr lang="en-US" sz="1800" b="1" dirty="0" smtClean="0"/>
              <a:t>In </a:t>
            </a:r>
            <a:r>
              <a:rPr lang="en-US" sz="1800" b="1" dirty="0"/>
              <a:t>the absence of Doppler </a:t>
            </a:r>
            <a:r>
              <a:rPr lang="en-US" sz="1800" b="1" dirty="0" smtClean="0"/>
              <a:t>abnormalities - follow up conservatively </a:t>
            </a:r>
            <a:r>
              <a:rPr lang="en-US" sz="1800" b="1" dirty="0"/>
              <a:t>with weekly ultrasound </a:t>
            </a:r>
            <a:r>
              <a:rPr lang="en-US" sz="1800" b="1" dirty="0" smtClean="0"/>
              <a:t>scans. </a:t>
            </a:r>
            <a:endParaRPr lang="en-US" sz="1800" b="1" dirty="0"/>
          </a:p>
          <a:p>
            <a:pPr marL="0" indent="0">
              <a:buFontTx/>
              <a:buNone/>
              <a:defRPr/>
            </a:pPr>
            <a:r>
              <a:rPr lang="en-US" sz="1800" dirty="0" smtClean="0"/>
              <a:t> </a:t>
            </a:r>
            <a:endParaRPr lang="en-US" sz="1800" dirty="0"/>
          </a:p>
          <a:p>
            <a:pPr>
              <a:defRPr/>
            </a:pPr>
            <a:endParaRPr lang="en-US" sz="1800" dirty="0"/>
          </a:p>
        </p:txBody>
      </p:sp>
      <p:sp>
        <p:nvSpPr>
          <p:cNvPr id="19465"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15875"/>
            <a:ext cx="9144000" cy="923925"/>
            <a:chOff x="0" y="3755"/>
            <a:chExt cx="5760" cy="582"/>
          </a:xfrm>
        </p:grpSpPr>
        <p:pic>
          <p:nvPicPr>
            <p:cNvPr id="2049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3" name="Group 2"/>
          <p:cNvGrpSpPr>
            <a:grpSpLocks/>
          </p:cNvGrpSpPr>
          <p:nvPr/>
        </p:nvGrpSpPr>
        <p:grpSpPr bwMode="auto">
          <a:xfrm>
            <a:off x="0" y="0"/>
            <a:ext cx="9144000" cy="923925"/>
            <a:chOff x="0" y="3755"/>
            <a:chExt cx="5760" cy="582"/>
          </a:xfrm>
        </p:grpSpPr>
        <p:pic>
          <p:nvPicPr>
            <p:cNvPr id="2049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4" name="Group 2"/>
          <p:cNvGrpSpPr>
            <a:grpSpLocks/>
          </p:cNvGrpSpPr>
          <p:nvPr/>
        </p:nvGrpSpPr>
        <p:grpSpPr bwMode="auto">
          <a:xfrm>
            <a:off x="0" y="-15875"/>
            <a:ext cx="9144000" cy="923925"/>
            <a:chOff x="0" y="3755"/>
            <a:chExt cx="5760" cy="582"/>
          </a:xfrm>
        </p:grpSpPr>
        <p:pic>
          <p:nvPicPr>
            <p:cNvPr id="2049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20486"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20487" name="TextBox 1"/>
          <p:cNvSpPr txBox="1">
            <a:spLocks noChangeArrowheads="1"/>
          </p:cNvSpPr>
          <p:nvPr/>
        </p:nvSpPr>
        <p:spPr bwMode="auto">
          <a:xfrm>
            <a:off x="228600" y="1557338"/>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Conclusions – </a:t>
            </a:r>
            <a:r>
              <a:rPr lang="en-GB" altLang="en-US" sz="2800"/>
              <a:t>Implications for clinical practice </a:t>
            </a:r>
          </a:p>
        </p:txBody>
      </p:sp>
      <p:sp>
        <p:nvSpPr>
          <p:cNvPr id="16" name="Content Placeholder 2"/>
          <p:cNvSpPr txBox="1">
            <a:spLocks/>
          </p:cNvSpPr>
          <p:nvPr/>
        </p:nvSpPr>
        <p:spPr bwMode="auto">
          <a:xfrm>
            <a:off x="179388" y="2277170"/>
            <a:ext cx="8856662" cy="446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marL="0" indent="0">
              <a:buFontTx/>
              <a:buNone/>
              <a:defRPr/>
            </a:pPr>
            <a:r>
              <a:rPr lang="en-US" sz="1800" b="1" dirty="0"/>
              <a:t>Type </a:t>
            </a:r>
            <a:r>
              <a:rPr lang="en-US" sz="1800" b="1" dirty="0" smtClean="0"/>
              <a:t>II </a:t>
            </a:r>
            <a:r>
              <a:rPr lang="en-US" sz="1800" b="1" dirty="0" err="1" smtClean="0"/>
              <a:t>sIUGR</a:t>
            </a:r>
            <a:r>
              <a:rPr lang="en-US" sz="1800" b="1" dirty="0" smtClean="0"/>
              <a:t>:</a:t>
            </a:r>
          </a:p>
          <a:p>
            <a:pPr>
              <a:defRPr/>
            </a:pPr>
            <a:r>
              <a:rPr lang="en-US" sz="1600" dirty="0" smtClean="0"/>
              <a:t>These pregnancies </a:t>
            </a:r>
            <a:r>
              <a:rPr lang="en-US" sz="1600" dirty="0"/>
              <a:t>are affected commonly by severe discordance in fetal weight and by progressive abnormalities in arterial and venous Doppler, requiring delivery at an earlier gestational age. </a:t>
            </a:r>
            <a:r>
              <a:rPr lang="en-US" sz="1600" dirty="0" smtClean="0"/>
              <a:t>However</a:t>
            </a:r>
            <a:r>
              <a:rPr lang="en-US" sz="1600" dirty="0"/>
              <a:t>, the latency between onset of UA flow anomalies and delivery is usually longer than that in singleton and dichorionic twin </a:t>
            </a:r>
            <a:r>
              <a:rPr lang="en-US" sz="1600" dirty="0" smtClean="0"/>
              <a:t>gestations. </a:t>
            </a:r>
          </a:p>
          <a:p>
            <a:pPr marL="0" indent="0">
              <a:buFontTx/>
              <a:buNone/>
              <a:defRPr/>
            </a:pPr>
            <a:endParaRPr lang="en-US" sz="1600" dirty="0" smtClean="0"/>
          </a:p>
          <a:p>
            <a:pPr>
              <a:defRPr/>
            </a:pPr>
            <a:r>
              <a:rPr lang="en-US" sz="1600" dirty="0" smtClean="0"/>
              <a:t>The </a:t>
            </a:r>
            <a:r>
              <a:rPr lang="en-US" sz="1600" dirty="0"/>
              <a:t>optimal prenatal management </a:t>
            </a:r>
            <a:r>
              <a:rPr lang="en-US" sz="1600" dirty="0" smtClean="0"/>
              <a:t>should </a:t>
            </a:r>
            <a:r>
              <a:rPr lang="en-US" sz="1600" dirty="0"/>
              <a:t>be tailored according to the gestational age at diagnosis, the degree of fetal weight discordance and the severity of Doppler abnormalities. </a:t>
            </a:r>
            <a:endParaRPr lang="en-US" sz="1600" dirty="0" smtClean="0"/>
          </a:p>
          <a:p>
            <a:pPr marL="0" indent="0">
              <a:buFontTx/>
              <a:buNone/>
              <a:defRPr/>
            </a:pPr>
            <a:endParaRPr lang="en-US" sz="1600" dirty="0" smtClean="0"/>
          </a:p>
          <a:p>
            <a:pPr>
              <a:defRPr/>
            </a:pPr>
            <a:r>
              <a:rPr lang="en-US" sz="1600" b="1" dirty="0" smtClean="0"/>
              <a:t>Follow up with biweekly </a:t>
            </a:r>
            <a:r>
              <a:rPr lang="en-US" sz="1600" b="1" dirty="0"/>
              <a:t>scans in the presence of absent or reversed end-diastolic flow in the UA, followed by delivery when venous Doppler abnormalities </a:t>
            </a:r>
            <a:r>
              <a:rPr lang="en-US" sz="1600" b="1" dirty="0" smtClean="0"/>
              <a:t>occur. </a:t>
            </a:r>
          </a:p>
          <a:p>
            <a:pPr marL="0" indent="0">
              <a:buFontTx/>
              <a:buNone/>
              <a:defRPr/>
            </a:pPr>
            <a:r>
              <a:rPr lang="en-US" sz="1600" b="1" dirty="0"/>
              <a:t> </a:t>
            </a:r>
            <a:r>
              <a:rPr lang="en-US" sz="1600" b="1" dirty="0" smtClean="0"/>
              <a:t>     (</a:t>
            </a:r>
            <a:r>
              <a:rPr lang="en-US" sz="1600" dirty="0"/>
              <a:t>C</a:t>
            </a:r>
            <a:r>
              <a:rPr lang="en-US" sz="1600" dirty="0" smtClean="0"/>
              <a:t>onfirmation in </a:t>
            </a:r>
            <a:r>
              <a:rPr lang="en-US" sz="1600" dirty="0"/>
              <a:t>prospective </a:t>
            </a:r>
            <a:r>
              <a:rPr lang="en-US" sz="1600" dirty="0" smtClean="0"/>
              <a:t>trial is required.) </a:t>
            </a:r>
          </a:p>
          <a:p>
            <a:pPr marL="0" indent="0">
              <a:buFontTx/>
              <a:buNone/>
              <a:defRPr/>
            </a:pPr>
            <a:endParaRPr lang="en-US" sz="1600" b="1" dirty="0"/>
          </a:p>
          <a:p>
            <a:pPr>
              <a:defRPr/>
            </a:pPr>
            <a:r>
              <a:rPr lang="en-US" sz="1600" b="1" dirty="0"/>
              <a:t>Prenatal </a:t>
            </a:r>
            <a:r>
              <a:rPr lang="en-US" sz="1600" b="1" dirty="0" smtClean="0"/>
              <a:t>therapy (</a:t>
            </a:r>
            <a:r>
              <a:rPr lang="en-US" sz="1600" dirty="0" smtClean="0"/>
              <a:t>cord occlusion, laser </a:t>
            </a:r>
            <a:r>
              <a:rPr lang="en-US" sz="1600" dirty="0"/>
              <a:t>coagulation of placental </a:t>
            </a:r>
            <a:r>
              <a:rPr lang="en-US" sz="1600" dirty="0" smtClean="0"/>
              <a:t>anastomoses</a:t>
            </a:r>
            <a:r>
              <a:rPr lang="en-US" sz="1600" b="1" dirty="0" smtClean="0"/>
              <a:t>) </a:t>
            </a:r>
            <a:r>
              <a:rPr lang="en-US" sz="1600" b="1" dirty="0"/>
              <a:t>can be considered before </a:t>
            </a:r>
            <a:r>
              <a:rPr lang="en-US" sz="1600" b="1" dirty="0" smtClean="0"/>
              <a:t>viability. </a:t>
            </a:r>
            <a:r>
              <a:rPr lang="en-US" sz="1600" dirty="0" smtClean="0"/>
              <a:t>(Relatively </a:t>
            </a:r>
            <a:r>
              <a:rPr lang="en-US" sz="1600" dirty="0"/>
              <a:t>high rate of cotwin loss or maternal complications, </a:t>
            </a:r>
            <a:r>
              <a:rPr lang="en-US" sz="1600" dirty="0" smtClean="0"/>
              <a:t>and </a:t>
            </a:r>
            <a:r>
              <a:rPr lang="en-US" sz="1600" dirty="0"/>
              <a:t>is technically more difficult than when performed for </a:t>
            </a:r>
            <a:r>
              <a:rPr lang="en-US" sz="1600" dirty="0" smtClean="0"/>
              <a:t>TTTS). </a:t>
            </a:r>
          </a:p>
          <a:p>
            <a:pPr marL="0" indent="0">
              <a:buFontTx/>
              <a:buNone/>
              <a:defRPr/>
            </a:pPr>
            <a:r>
              <a:rPr lang="en-US" sz="1600" dirty="0" smtClean="0"/>
              <a:t> </a:t>
            </a:r>
            <a:endParaRPr lang="en-US" sz="1600" dirty="0"/>
          </a:p>
          <a:p>
            <a:pPr>
              <a:defRPr/>
            </a:pPr>
            <a:endParaRPr lang="en-US" sz="1600" dirty="0"/>
          </a:p>
        </p:txBody>
      </p:sp>
      <p:sp>
        <p:nvSpPr>
          <p:cNvPr id="20489"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7" name="Group 2"/>
          <p:cNvGrpSpPr>
            <a:grpSpLocks/>
          </p:cNvGrpSpPr>
          <p:nvPr/>
        </p:nvGrpSpPr>
        <p:grpSpPr bwMode="auto">
          <a:xfrm>
            <a:off x="0" y="0"/>
            <a:ext cx="9144000" cy="923925"/>
            <a:chOff x="0" y="3755"/>
            <a:chExt cx="5760" cy="582"/>
          </a:xfrm>
        </p:grpSpPr>
        <p:pic>
          <p:nvPicPr>
            <p:cNvPr id="2151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8" name="Group 2"/>
          <p:cNvGrpSpPr>
            <a:grpSpLocks/>
          </p:cNvGrpSpPr>
          <p:nvPr/>
        </p:nvGrpSpPr>
        <p:grpSpPr bwMode="auto">
          <a:xfrm>
            <a:off x="0" y="-15875"/>
            <a:ext cx="9144000" cy="923925"/>
            <a:chOff x="0" y="3755"/>
            <a:chExt cx="5760" cy="582"/>
          </a:xfrm>
        </p:grpSpPr>
        <p:pic>
          <p:nvPicPr>
            <p:cNvPr id="2151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9"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21510"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21511" name="TextBox 1"/>
          <p:cNvSpPr txBox="1">
            <a:spLocks noChangeArrowheads="1"/>
          </p:cNvSpPr>
          <p:nvPr/>
        </p:nvSpPr>
        <p:spPr bwMode="auto">
          <a:xfrm>
            <a:off x="228600" y="1484313"/>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Conclusions – </a:t>
            </a:r>
            <a:r>
              <a:rPr lang="en-GB" altLang="en-US" sz="2800"/>
              <a:t>Implications for clinical practice </a:t>
            </a:r>
          </a:p>
        </p:txBody>
      </p:sp>
      <p:sp>
        <p:nvSpPr>
          <p:cNvPr id="16" name="Content Placeholder 2"/>
          <p:cNvSpPr txBox="1">
            <a:spLocks/>
          </p:cNvSpPr>
          <p:nvPr/>
        </p:nvSpPr>
        <p:spPr bwMode="auto">
          <a:xfrm>
            <a:off x="179388" y="1944688"/>
            <a:ext cx="8856662" cy="472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marL="0" indent="0">
              <a:buFontTx/>
              <a:buNone/>
              <a:defRPr/>
            </a:pPr>
            <a:r>
              <a:rPr lang="en-US" sz="1800" b="1" dirty="0"/>
              <a:t>Type </a:t>
            </a:r>
            <a:r>
              <a:rPr lang="en-US" sz="1800" b="1" dirty="0" smtClean="0"/>
              <a:t>III </a:t>
            </a:r>
            <a:r>
              <a:rPr lang="en-US" sz="1800" b="1" dirty="0" err="1" smtClean="0"/>
              <a:t>sIUGR</a:t>
            </a:r>
            <a:r>
              <a:rPr lang="en-US" sz="1800" b="1" dirty="0" smtClean="0"/>
              <a:t>:</a:t>
            </a:r>
          </a:p>
          <a:p>
            <a:pPr>
              <a:defRPr/>
            </a:pPr>
            <a:r>
              <a:rPr lang="en-US" sz="1600" dirty="0"/>
              <a:t>Type III sIUGR is characterized by the presence of intermittent absent or reversed end-diastolic flow in the UA of the smaller </a:t>
            </a:r>
            <a:r>
              <a:rPr lang="en-US" sz="1600" dirty="0" smtClean="0"/>
              <a:t>twin, due </a:t>
            </a:r>
            <a:r>
              <a:rPr lang="en-US" sz="1600" dirty="0"/>
              <a:t>to the peculiar vascular arrangement of Type III sIUGR placentae, which show significantly more large arterioarterial anastomoses compared with uncomplicated Types I and II sIUGR </a:t>
            </a:r>
            <a:r>
              <a:rPr lang="en-US" sz="1600" dirty="0" smtClean="0"/>
              <a:t>twins. </a:t>
            </a:r>
          </a:p>
          <a:p>
            <a:pPr marL="0" indent="0">
              <a:buFontTx/>
              <a:buNone/>
              <a:defRPr/>
            </a:pPr>
            <a:endParaRPr lang="en-US" sz="1600" dirty="0" smtClean="0"/>
          </a:p>
          <a:p>
            <a:pPr>
              <a:defRPr/>
            </a:pPr>
            <a:r>
              <a:rPr lang="en-US" sz="1600" dirty="0" smtClean="0"/>
              <a:t>The </a:t>
            </a:r>
            <a:r>
              <a:rPr lang="en-US" sz="1600" dirty="0"/>
              <a:t>clinical course of pregnancies with Type III sIUGR is mainly determined by the magnitude and direction of blood exchange, which may lead to different clinical outcomes, even in twins showing the same degree of growth discrepancy. </a:t>
            </a:r>
            <a:endParaRPr lang="en-US" sz="1600" dirty="0" smtClean="0"/>
          </a:p>
          <a:p>
            <a:pPr>
              <a:defRPr/>
            </a:pPr>
            <a:endParaRPr lang="en-US" sz="1600" dirty="0"/>
          </a:p>
          <a:p>
            <a:pPr>
              <a:defRPr/>
            </a:pPr>
            <a:r>
              <a:rPr lang="en-US" sz="1600" dirty="0"/>
              <a:t>Type III sIUGR is affected by a high rate of unexpected fetal demise, even in the case of stable Doppler findings, thus questioning the actual role of Doppler </a:t>
            </a:r>
            <a:r>
              <a:rPr lang="en-US" sz="1600" dirty="0" smtClean="0"/>
              <a:t>ultrasound.</a:t>
            </a:r>
          </a:p>
          <a:p>
            <a:pPr>
              <a:defRPr/>
            </a:pPr>
            <a:endParaRPr lang="en-US" sz="1600" dirty="0"/>
          </a:p>
          <a:p>
            <a:pPr>
              <a:defRPr/>
            </a:pPr>
            <a:r>
              <a:rPr lang="en-US" sz="1600" b="1" dirty="0" smtClean="0"/>
              <a:t>Management </a:t>
            </a:r>
            <a:r>
              <a:rPr lang="en-US" sz="1600" b="1" dirty="0"/>
              <a:t>of Type III sIUGR is arbitrary; </a:t>
            </a:r>
            <a:r>
              <a:rPr lang="en-US" sz="1600" dirty="0"/>
              <a:t>several factors such as gestational age at diagnosis, degree of growth discordance and severity of Doppler anomalies may help the decision planning, but </a:t>
            </a:r>
            <a:r>
              <a:rPr lang="en-US" sz="1600" b="1" dirty="0"/>
              <a:t>parents should be counseled about the unpredictable clinical course of these pregnancies</a:t>
            </a:r>
            <a:r>
              <a:rPr lang="en-US" sz="1600" b="1" dirty="0" smtClean="0"/>
              <a:t>.</a:t>
            </a:r>
            <a:r>
              <a:rPr lang="en-US" sz="1600" dirty="0"/>
              <a:t> </a:t>
            </a:r>
            <a:r>
              <a:rPr lang="en-US" sz="1600" b="1" dirty="0"/>
              <a:t>Fetal therapy may be considered before </a:t>
            </a:r>
            <a:r>
              <a:rPr lang="en-US" sz="1600" b="1" dirty="0" smtClean="0"/>
              <a:t>viability.</a:t>
            </a:r>
            <a:endParaRPr lang="en-US" sz="1600" b="1" dirty="0"/>
          </a:p>
          <a:p>
            <a:pPr>
              <a:defRPr/>
            </a:pPr>
            <a:endParaRPr lang="en-US" sz="1800" dirty="0"/>
          </a:p>
          <a:p>
            <a:pPr>
              <a:defRPr/>
            </a:pPr>
            <a:endParaRPr lang="en-US" sz="1800" dirty="0"/>
          </a:p>
          <a:p>
            <a:pPr marL="0" indent="0">
              <a:buFontTx/>
              <a:buNone/>
              <a:defRPr/>
            </a:pPr>
            <a:r>
              <a:rPr lang="en-US" sz="1600" dirty="0" smtClean="0"/>
              <a:t> </a:t>
            </a:r>
          </a:p>
          <a:p>
            <a:pPr marL="0" indent="0">
              <a:buFontTx/>
              <a:buNone/>
              <a:defRPr/>
            </a:pPr>
            <a:r>
              <a:rPr lang="en-US" sz="1600" dirty="0" smtClean="0"/>
              <a:t> </a:t>
            </a:r>
            <a:endParaRPr lang="en-US" sz="1600" dirty="0"/>
          </a:p>
          <a:p>
            <a:pPr>
              <a:defRPr/>
            </a:pPr>
            <a:endParaRPr lang="en-US" sz="1600" dirty="0"/>
          </a:p>
        </p:txBody>
      </p:sp>
      <p:sp>
        <p:nvSpPr>
          <p:cNvPr id="21513"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15875"/>
            <a:ext cx="9144000" cy="923925"/>
            <a:chOff x="0" y="3755"/>
            <a:chExt cx="5760" cy="582"/>
          </a:xfrm>
        </p:grpSpPr>
        <p:pic>
          <p:nvPicPr>
            <p:cNvPr id="2254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1" name="Group 2"/>
          <p:cNvGrpSpPr>
            <a:grpSpLocks/>
          </p:cNvGrpSpPr>
          <p:nvPr/>
        </p:nvGrpSpPr>
        <p:grpSpPr bwMode="auto">
          <a:xfrm>
            <a:off x="0" y="0"/>
            <a:ext cx="9144000" cy="923925"/>
            <a:chOff x="0" y="3755"/>
            <a:chExt cx="5760" cy="582"/>
          </a:xfrm>
        </p:grpSpPr>
        <p:pic>
          <p:nvPicPr>
            <p:cNvPr id="2254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2" name="Group 2"/>
          <p:cNvGrpSpPr>
            <a:grpSpLocks/>
          </p:cNvGrpSpPr>
          <p:nvPr/>
        </p:nvGrpSpPr>
        <p:grpSpPr bwMode="auto">
          <a:xfrm>
            <a:off x="0" y="-15875"/>
            <a:ext cx="9144000" cy="923925"/>
            <a:chOff x="0" y="3755"/>
            <a:chExt cx="5760" cy="582"/>
          </a:xfrm>
        </p:grpSpPr>
        <p:pic>
          <p:nvPicPr>
            <p:cNvPr id="2253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22534"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7" name="Content Placeholder 1"/>
          <p:cNvSpPr>
            <a:spLocks noGrp="1"/>
          </p:cNvSpPr>
          <p:nvPr/>
        </p:nvSpPr>
        <p:spPr bwMode="auto">
          <a:xfrm>
            <a:off x="142875" y="2492375"/>
            <a:ext cx="88582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defRPr/>
            </a:pPr>
            <a:endParaRPr lang="en-US" altLang="en-US" sz="2000" smtClean="0"/>
          </a:p>
        </p:txBody>
      </p:sp>
      <p:sp>
        <p:nvSpPr>
          <p:cNvPr id="22536" name="TextBox 1"/>
          <p:cNvSpPr txBox="1">
            <a:spLocks noChangeArrowheads="1"/>
          </p:cNvSpPr>
          <p:nvPr/>
        </p:nvSpPr>
        <p:spPr bwMode="auto">
          <a:xfrm>
            <a:off x="250825" y="1557338"/>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Points for discussion</a:t>
            </a:r>
          </a:p>
        </p:txBody>
      </p:sp>
      <p:sp>
        <p:nvSpPr>
          <p:cNvPr id="22537"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
        <p:nvSpPr>
          <p:cNvPr id="16" name="Content Placeholder 2"/>
          <p:cNvSpPr txBox="1">
            <a:spLocks/>
          </p:cNvSpPr>
          <p:nvPr/>
        </p:nvSpPr>
        <p:spPr bwMode="auto">
          <a:xfrm>
            <a:off x="179388" y="2503488"/>
            <a:ext cx="882173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defRPr/>
            </a:pPr>
            <a:r>
              <a:rPr lang="en-US" sz="2000" dirty="0" smtClean="0"/>
              <a:t>Is UA </a:t>
            </a:r>
            <a:r>
              <a:rPr lang="en-US" sz="2000" dirty="0"/>
              <a:t>Doppler flow pattern </a:t>
            </a:r>
            <a:r>
              <a:rPr lang="en-US" sz="2000" dirty="0" smtClean="0"/>
              <a:t>also of value in MC twins without </a:t>
            </a:r>
            <a:r>
              <a:rPr lang="en-US" sz="2000" dirty="0" err="1" smtClean="0"/>
              <a:t>sIUGR</a:t>
            </a:r>
            <a:r>
              <a:rPr lang="en-US" sz="2000" dirty="0" smtClean="0"/>
              <a:t>?</a:t>
            </a:r>
          </a:p>
          <a:p>
            <a:pPr marL="0" indent="0">
              <a:buFontTx/>
              <a:buNone/>
              <a:defRPr/>
            </a:pPr>
            <a:endParaRPr lang="en-US" sz="2000" dirty="0" smtClean="0"/>
          </a:p>
          <a:p>
            <a:pPr>
              <a:defRPr/>
            </a:pPr>
            <a:r>
              <a:rPr lang="en-US" sz="2000" dirty="0"/>
              <a:t>Is UA Doppler flow pattern also of value in MC twins </a:t>
            </a:r>
            <a:r>
              <a:rPr lang="en-US" sz="2000" dirty="0" smtClean="0"/>
              <a:t>with discordancy?</a:t>
            </a:r>
            <a:endParaRPr lang="en-US" sz="2000" dirty="0"/>
          </a:p>
          <a:p>
            <a:pPr>
              <a:defRPr/>
            </a:pPr>
            <a:endParaRPr lang="en-US" sz="2000" dirty="0" smtClean="0"/>
          </a:p>
          <a:p>
            <a:pPr>
              <a:defRPr/>
            </a:pPr>
            <a:r>
              <a:rPr lang="en-US" sz="2000" dirty="0" smtClean="0"/>
              <a:t>Can early changes in UA </a:t>
            </a:r>
            <a:r>
              <a:rPr lang="en-US" sz="2000" dirty="0"/>
              <a:t>Doppler flow </a:t>
            </a:r>
            <a:r>
              <a:rPr lang="en-US" sz="2000" dirty="0" smtClean="0"/>
              <a:t>pattern predict the later occurrence of </a:t>
            </a:r>
            <a:r>
              <a:rPr lang="en-US" sz="2000" dirty="0" err="1" smtClean="0"/>
              <a:t>sIUGR</a:t>
            </a:r>
            <a:r>
              <a:rPr lang="en-US" sz="2000" dirty="0" smtClean="0"/>
              <a:t>?</a:t>
            </a:r>
          </a:p>
          <a:p>
            <a:pPr>
              <a:defRPr/>
            </a:pPr>
            <a:endParaRPr lang="en-US" sz="2000" dirty="0"/>
          </a:p>
          <a:p>
            <a:pPr>
              <a:defRPr/>
            </a:pPr>
            <a:r>
              <a:rPr lang="en-US" sz="2000" dirty="0"/>
              <a:t>Can </a:t>
            </a:r>
            <a:r>
              <a:rPr lang="en-US" sz="2000" dirty="0" smtClean="0"/>
              <a:t>MC twins with Type III sIUGR be better stratified by </a:t>
            </a:r>
            <a:r>
              <a:rPr lang="en-US" sz="2000" dirty="0"/>
              <a:t>UA Doppler </a:t>
            </a:r>
            <a:r>
              <a:rPr lang="en-US" sz="2000" dirty="0" smtClean="0"/>
              <a:t>flow?</a:t>
            </a:r>
            <a:endParaRPr lang="en-US" sz="2000" dirty="0"/>
          </a:p>
          <a:p>
            <a:pPr>
              <a:defRPr/>
            </a:pPr>
            <a:endParaRPr lang="en-US" sz="2000" dirty="0" smtClean="0"/>
          </a:p>
          <a:p>
            <a:pPr>
              <a:defRPr/>
            </a:pPr>
            <a:endParaRPr lang="en-US" sz="2000" dirty="0" smtClean="0"/>
          </a:p>
          <a:p>
            <a:pPr>
              <a:defRPr/>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5875"/>
            <a:ext cx="9144000" cy="923925"/>
            <a:chOff x="0" y="3755"/>
            <a:chExt cx="5760" cy="582"/>
          </a:xfrm>
        </p:grpSpPr>
        <p:pic>
          <p:nvPicPr>
            <p:cNvPr id="411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9" name="Group 2"/>
          <p:cNvGrpSpPr>
            <a:grpSpLocks/>
          </p:cNvGrpSpPr>
          <p:nvPr/>
        </p:nvGrpSpPr>
        <p:grpSpPr bwMode="auto">
          <a:xfrm>
            <a:off x="0" y="0"/>
            <a:ext cx="9144000" cy="923925"/>
            <a:chOff x="0" y="3755"/>
            <a:chExt cx="5760" cy="582"/>
          </a:xfrm>
        </p:grpSpPr>
        <p:pic>
          <p:nvPicPr>
            <p:cNvPr id="410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 name="Group 2"/>
          <p:cNvGrpSpPr>
            <a:grpSpLocks/>
          </p:cNvGrpSpPr>
          <p:nvPr/>
        </p:nvGrpSpPr>
        <p:grpSpPr bwMode="auto">
          <a:xfrm>
            <a:off x="0" y="-15875"/>
            <a:ext cx="9144000" cy="923925"/>
            <a:chOff x="0" y="3755"/>
            <a:chExt cx="5760" cy="582"/>
          </a:xfrm>
        </p:grpSpPr>
        <p:pic>
          <p:nvPicPr>
            <p:cNvPr id="410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4102"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t-IT" altLang="en-US" sz="2000" b="1">
              <a:solidFill>
                <a:schemeClr val="tx2"/>
              </a:solidFill>
            </a:endParaRPr>
          </a:p>
        </p:txBody>
      </p:sp>
      <p:sp>
        <p:nvSpPr>
          <p:cNvPr id="4103" name="TextBox 1"/>
          <p:cNvSpPr txBox="1">
            <a:spLocks noChangeArrowheads="1"/>
          </p:cNvSpPr>
          <p:nvPr/>
        </p:nvSpPr>
        <p:spPr bwMode="auto">
          <a:xfrm>
            <a:off x="228600" y="1412776"/>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t>Introduction</a:t>
            </a:r>
            <a:r>
              <a:rPr lang="en-US" altLang="en-US" sz="2800" b="1" dirty="0"/>
              <a:t> </a:t>
            </a:r>
            <a:endParaRPr lang="en-GB" altLang="en-US" sz="2800" b="1" dirty="0"/>
          </a:p>
        </p:txBody>
      </p:sp>
      <p:sp>
        <p:nvSpPr>
          <p:cNvPr id="4105" name="Segnaposto contenuto 2"/>
          <p:cNvSpPr txBox="1">
            <a:spLocks/>
          </p:cNvSpPr>
          <p:nvPr/>
        </p:nvSpPr>
        <p:spPr bwMode="auto">
          <a:xfrm>
            <a:off x="184150" y="1988840"/>
            <a:ext cx="876300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lnSpc>
                <a:spcPct val="130000"/>
              </a:lnSpc>
              <a:buFontTx/>
              <a:buNone/>
              <a:defRPr/>
            </a:pPr>
            <a:r>
              <a:rPr lang="en-US" sz="1800" dirty="0" err="1" smtClean="0"/>
              <a:t>Gratacós</a:t>
            </a:r>
            <a:r>
              <a:rPr lang="en-US" sz="1800" dirty="0" smtClean="0"/>
              <a:t> </a:t>
            </a:r>
            <a:r>
              <a:rPr lang="en-US" sz="1800" i="1" dirty="0" smtClean="0"/>
              <a:t>et al.</a:t>
            </a:r>
            <a:r>
              <a:rPr lang="en-US" sz="1800" baseline="30000" dirty="0" smtClean="0"/>
              <a:t>1</a:t>
            </a:r>
            <a:r>
              <a:rPr lang="en-US" sz="1800" i="1" dirty="0" smtClean="0"/>
              <a:t> c</a:t>
            </a:r>
            <a:r>
              <a:rPr lang="en-US" sz="1800" dirty="0" smtClean="0"/>
              <a:t>lassification of sIUGR in MC twins, based on umbilical artery (UA) Doppler flow pattern of the smaller twin :</a:t>
            </a:r>
          </a:p>
          <a:p>
            <a:pPr>
              <a:lnSpc>
                <a:spcPct val="130000"/>
              </a:lnSpc>
              <a:defRPr/>
            </a:pPr>
            <a:r>
              <a:rPr lang="en-US" sz="1800" b="1" dirty="0" smtClean="0"/>
              <a:t>Type I  </a:t>
            </a:r>
            <a:r>
              <a:rPr lang="en-US" sz="1800" dirty="0" smtClean="0"/>
              <a:t>- persistently positive diastolic flow </a:t>
            </a:r>
          </a:p>
          <a:p>
            <a:pPr>
              <a:lnSpc>
                <a:spcPct val="130000"/>
              </a:lnSpc>
              <a:defRPr/>
            </a:pPr>
            <a:r>
              <a:rPr lang="en-US" sz="1800" b="1" dirty="0" smtClean="0"/>
              <a:t>Type II </a:t>
            </a:r>
            <a:r>
              <a:rPr lang="en-US" sz="1800" dirty="0" smtClean="0"/>
              <a:t>- persistently absent/reversed diastolic flow </a:t>
            </a:r>
          </a:p>
          <a:p>
            <a:pPr>
              <a:lnSpc>
                <a:spcPct val="130000"/>
              </a:lnSpc>
              <a:defRPr/>
            </a:pPr>
            <a:r>
              <a:rPr lang="en-US" sz="1800" b="1" dirty="0" smtClean="0"/>
              <a:t>Type III </a:t>
            </a:r>
            <a:r>
              <a:rPr lang="en-US" sz="1800" dirty="0" smtClean="0"/>
              <a:t>- intermittently absent/reversed diastolic flow </a:t>
            </a:r>
            <a:endParaRPr lang="en-US" sz="1800" dirty="0"/>
          </a:p>
          <a:p>
            <a:pPr marL="0" indent="0">
              <a:lnSpc>
                <a:spcPct val="130000"/>
              </a:lnSpc>
              <a:buFontTx/>
              <a:buNone/>
              <a:defRPr/>
            </a:pPr>
            <a:endParaRPr lang="en-US" sz="1600" dirty="0" smtClean="0"/>
          </a:p>
          <a:p>
            <a:pPr marL="0" indent="0">
              <a:lnSpc>
                <a:spcPct val="130000"/>
              </a:lnSpc>
              <a:buNone/>
              <a:defRPr/>
            </a:pPr>
            <a:r>
              <a:rPr lang="en-US" sz="1800" dirty="0" smtClean="0"/>
              <a:t>Stated perinatal outcomes in the original series :</a:t>
            </a:r>
          </a:p>
          <a:p>
            <a:pPr marL="0" indent="0">
              <a:lnSpc>
                <a:spcPct val="130000"/>
              </a:lnSpc>
              <a:buFontTx/>
              <a:buNone/>
              <a:defRPr/>
            </a:pPr>
            <a:r>
              <a:rPr lang="en-US" sz="1800" dirty="0" smtClean="0"/>
              <a:t>     </a:t>
            </a:r>
            <a:r>
              <a:rPr lang="en-US" sz="1800" b="1" dirty="0" smtClean="0"/>
              <a:t>- </a:t>
            </a:r>
            <a:r>
              <a:rPr lang="en-US" sz="1800" dirty="0" smtClean="0"/>
              <a:t>Type I sIUGR showed the best outcome</a:t>
            </a:r>
          </a:p>
          <a:p>
            <a:pPr marL="0" indent="0">
              <a:lnSpc>
                <a:spcPct val="130000"/>
              </a:lnSpc>
              <a:buFontTx/>
              <a:buNone/>
              <a:defRPr/>
            </a:pPr>
            <a:r>
              <a:rPr lang="en-US" sz="1800" b="1" dirty="0"/>
              <a:t> </a:t>
            </a:r>
            <a:r>
              <a:rPr lang="en-US" sz="1800" b="1" dirty="0" smtClean="0"/>
              <a:t>    - </a:t>
            </a:r>
            <a:r>
              <a:rPr lang="en-US" sz="1800" dirty="0" smtClean="0"/>
              <a:t>Type II had the worst prognosis </a:t>
            </a:r>
          </a:p>
          <a:p>
            <a:pPr marL="0" indent="0">
              <a:lnSpc>
                <a:spcPct val="130000"/>
              </a:lnSpc>
              <a:buFontTx/>
              <a:buNone/>
              <a:defRPr/>
            </a:pPr>
            <a:r>
              <a:rPr lang="en-US" sz="1800" dirty="0" smtClean="0"/>
              <a:t>     </a:t>
            </a:r>
            <a:r>
              <a:rPr lang="en-US" sz="1800" b="1" dirty="0" smtClean="0"/>
              <a:t>- </a:t>
            </a:r>
            <a:r>
              <a:rPr lang="en-US" sz="1800" dirty="0" smtClean="0"/>
              <a:t>Type III was characterized by an unpredictable clinical course.</a:t>
            </a:r>
          </a:p>
        </p:txBody>
      </p:sp>
      <p:sp>
        <p:nvSpPr>
          <p:cNvPr id="2" name="Text Box 5"/>
          <p:cNvSpPr txBox="1">
            <a:spLocks noChangeArrowheads="1"/>
          </p:cNvSpPr>
          <p:nvPr/>
        </p:nvSpPr>
        <p:spPr bwMode="auto">
          <a:xfrm>
            <a:off x="0" y="908720"/>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
        <p:nvSpPr>
          <p:cNvPr id="3" name="TextBox 2"/>
          <p:cNvSpPr txBox="1"/>
          <p:nvPr/>
        </p:nvSpPr>
        <p:spPr>
          <a:xfrm>
            <a:off x="184150" y="6186790"/>
            <a:ext cx="8686800" cy="338554"/>
          </a:xfrm>
          <a:prstGeom prst="rect">
            <a:avLst/>
          </a:prstGeom>
          <a:noFill/>
        </p:spPr>
        <p:txBody>
          <a:bodyPr wrap="square" rtlCol="0">
            <a:spAutoFit/>
          </a:bodyPr>
          <a:lstStyle/>
          <a:p>
            <a:r>
              <a:rPr lang="en-GB" sz="800" baseline="30000" dirty="0" smtClean="0"/>
              <a:t>1</a:t>
            </a:r>
            <a:r>
              <a:rPr lang="en-GB" sz="800" dirty="0" smtClean="0"/>
              <a:t>Gratac</a:t>
            </a:r>
            <a:r>
              <a:rPr lang="en-US" sz="800" dirty="0"/>
              <a:t>ó</a:t>
            </a:r>
            <a:r>
              <a:rPr lang="en-GB" sz="800" dirty="0" smtClean="0"/>
              <a:t>s </a:t>
            </a:r>
            <a:r>
              <a:rPr lang="en-GB" sz="800" dirty="0"/>
              <a:t>E, Lewi L, </a:t>
            </a:r>
            <a:r>
              <a:rPr lang="en-GB" sz="800" dirty="0" smtClean="0"/>
              <a:t>Muñoz </a:t>
            </a:r>
            <a:r>
              <a:rPr lang="en-GB" sz="800" dirty="0"/>
              <a:t>B, Acosta-Rojas R, Hernandez-Andrade E, </a:t>
            </a:r>
            <a:r>
              <a:rPr lang="en-GB" sz="800" dirty="0" smtClean="0"/>
              <a:t>Martinez JM</a:t>
            </a:r>
            <a:r>
              <a:rPr lang="en-GB" sz="800" dirty="0"/>
              <a:t>, Carreras E, </a:t>
            </a:r>
            <a:r>
              <a:rPr lang="en-GB" sz="800" dirty="0" err="1"/>
              <a:t>Deprest</a:t>
            </a:r>
            <a:r>
              <a:rPr lang="en-GB" sz="800" dirty="0"/>
              <a:t> J. A classification system for selective intrauterine </a:t>
            </a:r>
            <a:r>
              <a:rPr lang="en-GB" sz="800" dirty="0" smtClean="0"/>
              <a:t>growth restriction in </a:t>
            </a:r>
            <a:r>
              <a:rPr lang="en-GB" sz="800" dirty="0" err="1" smtClean="0"/>
              <a:t>monochorionic</a:t>
            </a:r>
            <a:r>
              <a:rPr lang="en-GB" sz="800" dirty="0" smtClean="0"/>
              <a:t> </a:t>
            </a:r>
            <a:r>
              <a:rPr lang="en-GB" sz="800" dirty="0"/>
              <a:t>pregnancies according to umbilical artery Doppler </a:t>
            </a:r>
            <a:r>
              <a:rPr lang="en-GB" sz="800" dirty="0" smtClean="0"/>
              <a:t>flow in </a:t>
            </a:r>
            <a:r>
              <a:rPr lang="en-GB" sz="800" dirty="0"/>
              <a:t>the smaller twin.</a:t>
            </a:r>
            <a:r>
              <a:rPr lang="en-GB" sz="800" i="1" dirty="0"/>
              <a:t> Ultrasound </a:t>
            </a:r>
            <a:r>
              <a:rPr lang="en-GB" sz="800" i="1" dirty="0" err="1"/>
              <a:t>Obstet</a:t>
            </a:r>
            <a:r>
              <a:rPr lang="en-GB" sz="800" i="1" dirty="0"/>
              <a:t> </a:t>
            </a:r>
            <a:r>
              <a:rPr lang="en-GB" sz="800" i="1" dirty="0" err="1"/>
              <a:t>Gynecol</a:t>
            </a:r>
            <a:r>
              <a:rPr lang="en-GB" sz="800" i="1" dirty="0"/>
              <a:t> </a:t>
            </a:r>
            <a:r>
              <a:rPr lang="en-GB" sz="800" dirty="0"/>
              <a:t>2007; </a:t>
            </a:r>
            <a:r>
              <a:rPr lang="en-GB" sz="800" b="1" dirty="0"/>
              <a:t>30</a:t>
            </a:r>
            <a:r>
              <a:rPr lang="en-GB" sz="800" dirty="0"/>
              <a:t>: 28–34.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875"/>
            <a:ext cx="9144000" cy="923925"/>
            <a:chOff x="0" y="3755"/>
            <a:chExt cx="5760" cy="582"/>
          </a:xfrm>
        </p:grpSpPr>
        <p:pic>
          <p:nvPicPr>
            <p:cNvPr id="61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7" name="Group 2"/>
          <p:cNvGrpSpPr>
            <a:grpSpLocks/>
          </p:cNvGrpSpPr>
          <p:nvPr/>
        </p:nvGrpSpPr>
        <p:grpSpPr bwMode="auto">
          <a:xfrm>
            <a:off x="0" y="0"/>
            <a:ext cx="9144000" cy="923925"/>
            <a:chOff x="0" y="3755"/>
            <a:chExt cx="5760" cy="582"/>
          </a:xfrm>
        </p:grpSpPr>
        <p:pic>
          <p:nvPicPr>
            <p:cNvPr id="61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8" name="Group 2"/>
          <p:cNvGrpSpPr>
            <a:grpSpLocks/>
          </p:cNvGrpSpPr>
          <p:nvPr/>
        </p:nvGrpSpPr>
        <p:grpSpPr bwMode="auto">
          <a:xfrm>
            <a:off x="0" y="-15875"/>
            <a:ext cx="9144000" cy="923925"/>
            <a:chOff x="0" y="3755"/>
            <a:chExt cx="5760" cy="582"/>
          </a:xfrm>
        </p:grpSpPr>
        <p:pic>
          <p:nvPicPr>
            <p:cNvPr id="615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6150"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t-IT" altLang="en-US" sz="2000" b="1">
              <a:solidFill>
                <a:schemeClr val="tx2"/>
              </a:solidFill>
            </a:endParaRPr>
          </a:p>
        </p:txBody>
      </p:sp>
      <p:sp>
        <p:nvSpPr>
          <p:cNvPr id="6151" name="Rectangle 8"/>
          <p:cNvSpPr>
            <a:spLocks noChangeArrowheads="1"/>
          </p:cNvSpPr>
          <p:nvPr/>
        </p:nvSpPr>
        <p:spPr bwMode="auto">
          <a:xfrm>
            <a:off x="2147888" y="20574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solidFill>
                  <a:srgbClr val="000000"/>
                </a:solidFill>
              </a:rPr>
              <a:t>Aim of the systemic review</a:t>
            </a:r>
          </a:p>
        </p:txBody>
      </p:sp>
      <p:sp>
        <p:nvSpPr>
          <p:cNvPr id="6152" name="Segnaposto contenuto 2"/>
          <p:cNvSpPr txBox="1">
            <a:spLocks/>
          </p:cNvSpPr>
          <p:nvPr/>
        </p:nvSpPr>
        <p:spPr bwMode="auto">
          <a:xfrm>
            <a:off x="468313" y="3276600"/>
            <a:ext cx="8424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en-US" sz="2400"/>
              <a:t>To explore the outcome in MC twin pregnancies affected by sIUGR according to the UA Doppler flow pattern of the smaller twin.</a:t>
            </a:r>
            <a:endParaRPr lang="en-US" altLang="en-US" sz="2200"/>
          </a:p>
        </p:txBody>
      </p:sp>
      <p:sp>
        <p:nvSpPr>
          <p:cNvPr id="6153" name="Text Box 5"/>
          <p:cNvSpPr txBox="1">
            <a:spLocks noChangeArrowheads="1"/>
          </p:cNvSpPr>
          <p:nvPr/>
        </p:nvSpPr>
        <p:spPr bwMode="auto">
          <a:xfrm>
            <a:off x="0" y="992659"/>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5875"/>
            <a:ext cx="9144000" cy="923925"/>
            <a:chOff x="0" y="3755"/>
            <a:chExt cx="5760" cy="582"/>
          </a:xfrm>
        </p:grpSpPr>
        <p:pic>
          <p:nvPicPr>
            <p:cNvPr id="718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1" name="Group 2"/>
          <p:cNvGrpSpPr>
            <a:grpSpLocks/>
          </p:cNvGrpSpPr>
          <p:nvPr/>
        </p:nvGrpSpPr>
        <p:grpSpPr bwMode="auto">
          <a:xfrm>
            <a:off x="0" y="0"/>
            <a:ext cx="9144000" cy="923925"/>
            <a:chOff x="0" y="3755"/>
            <a:chExt cx="5760" cy="582"/>
          </a:xfrm>
        </p:grpSpPr>
        <p:pic>
          <p:nvPicPr>
            <p:cNvPr id="718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2" name="Group 2"/>
          <p:cNvGrpSpPr>
            <a:grpSpLocks/>
          </p:cNvGrpSpPr>
          <p:nvPr/>
        </p:nvGrpSpPr>
        <p:grpSpPr bwMode="auto">
          <a:xfrm>
            <a:off x="0" y="-41275"/>
            <a:ext cx="9144000" cy="923925"/>
            <a:chOff x="0" y="3755"/>
            <a:chExt cx="5760" cy="582"/>
          </a:xfrm>
        </p:grpSpPr>
        <p:pic>
          <p:nvPicPr>
            <p:cNvPr id="717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7174"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t-IT" altLang="en-US" sz="2000" b="1">
              <a:solidFill>
                <a:schemeClr val="tx2"/>
              </a:solidFill>
            </a:endParaRPr>
          </a:p>
        </p:txBody>
      </p:sp>
      <p:sp>
        <p:nvSpPr>
          <p:cNvPr id="7175" name="Rectangle 8"/>
          <p:cNvSpPr>
            <a:spLocks noChangeArrowheads="1"/>
          </p:cNvSpPr>
          <p:nvPr/>
        </p:nvSpPr>
        <p:spPr bwMode="auto">
          <a:xfrm>
            <a:off x="2281238" y="1628775"/>
            <a:ext cx="450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solidFill>
                  <a:srgbClr val="000000"/>
                </a:solidFill>
              </a:rPr>
              <a:t>M</a:t>
            </a:r>
            <a:r>
              <a:rPr lang="en-US" altLang="en-US" sz="2800" b="1">
                <a:solidFill>
                  <a:srgbClr val="000000"/>
                </a:solidFill>
              </a:rPr>
              <a:t>ethods – </a:t>
            </a:r>
            <a:r>
              <a:rPr lang="en-US" altLang="en-US" sz="2800">
                <a:solidFill>
                  <a:srgbClr val="000000"/>
                </a:solidFill>
              </a:rPr>
              <a:t>Study selection</a:t>
            </a:r>
            <a:endParaRPr lang="en-GB" altLang="en-US" sz="2800">
              <a:solidFill>
                <a:srgbClr val="000000"/>
              </a:solidFill>
            </a:endParaRPr>
          </a:p>
        </p:txBody>
      </p:sp>
      <p:sp>
        <p:nvSpPr>
          <p:cNvPr id="6154" name="Segnaposto contenuto 2"/>
          <p:cNvSpPr txBox="1">
            <a:spLocks/>
          </p:cNvSpPr>
          <p:nvPr/>
        </p:nvSpPr>
        <p:spPr bwMode="auto">
          <a:xfrm>
            <a:off x="179388" y="2366913"/>
            <a:ext cx="8382000" cy="408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defRPr/>
            </a:pPr>
            <a:r>
              <a:rPr lang="en-US" sz="2000" b="1" dirty="0" smtClean="0"/>
              <a:t>Inclusion: </a:t>
            </a:r>
            <a:r>
              <a:rPr lang="en-US" sz="2000" dirty="0" smtClean="0"/>
              <a:t>studies reporting the prenatal diagnosis of sIUGR in MC twins according to the classification of </a:t>
            </a:r>
            <a:r>
              <a:rPr lang="en-US" sz="2000" dirty="0" err="1" smtClean="0"/>
              <a:t>Gratac</a:t>
            </a:r>
            <a:r>
              <a:rPr lang="en-US" sz="2000" dirty="0" err="1"/>
              <a:t>ó</a:t>
            </a:r>
            <a:r>
              <a:rPr lang="en-US" sz="2000" dirty="0" err="1" smtClean="0"/>
              <a:t>s</a:t>
            </a:r>
            <a:r>
              <a:rPr lang="en-US" sz="2000" dirty="0" smtClean="0"/>
              <a:t> </a:t>
            </a:r>
            <a:r>
              <a:rPr lang="en-US" sz="2000" i="1" dirty="0" smtClean="0"/>
              <a:t>et al.</a:t>
            </a:r>
          </a:p>
          <a:p>
            <a:pPr marL="0" indent="0">
              <a:lnSpc>
                <a:spcPct val="130000"/>
              </a:lnSpc>
              <a:buFontTx/>
              <a:buNone/>
              <a:defRPr/>
            </a:pPr>
            <a:r>
              <a:rPr lang="en-US" sz="2000" dirty="0" smtClean="0"/>
              <a:t> </a:t>
            </a:r>
          </a:p>
          <a:p>
            <a:pPr>
              <a:lnSpc>
                <a:spcPct val="130000"/>
              </a:lnSpc>
              <a:defRPr/>
            </a:pPr>
            <a:r>
              <a:rPr lang="en-US" sz="2000" b="1" dirty="0" smtClean="0"/>
              <a:t>Exclusion:  </a:t>
            </a:r>
            <a:r>
              <a:rPr lang="en-US" sz="2000" dirty="0" smtClean="0"/>
              <a:t>- Cases with superimposed TTTS</a:t>
            </a:r>
          </a:p>
          <a:p>
            <a:pPr marL="0" indent="0">
              <a:lnSpc>
                <a:spcPct val="130000"/>
              </a:lnSpc>
              <a:buFontTx/>
              <a:buNone/>
              <a:defRPr/>
            </a:pPr>
            <a:r>
              <a:rPr lang="en-US" sz="2000" dirty="0" smtClean="0"/>
              <a:t>                        - Studies reporting only one type of </a:t>
            </a:r>
            <a:r>
              <a:rPr lang="en-US" sz="2000" dirty="0" err="1" smtClean="0"/>
              <a:t>sIUGR</a:t>
            </a:r>
            <a:endParaRPr lang="en-US" sz="2000" dirty="0" smtClean="0"/>
          </a:p>
          <a:p>
            <a:pPr marL="0" indent="0">
              <a:lnSpc>
                <a:spcPct val="130000"/>
              </a:lnSpc>
              <a:buFontTx/>
              <a:buNone/>
              <a:defRPr/>
            </a:pPr>
            <a:r>
              <a:rPr lang="en-US" sz="2000" dirty="0" smtClean="0"/>
              <a:t>                        - Studies from which the information regarding the </a:t>
            </a:r>
          </a:p>
          <a:p>
            <a:pPr marL="0" indent="0">
              <a:lnSpc>
                <a:spcPct val="130000"/>
              </a:lnSpc>
              <a:buFontTx/>
              <a:buNone/>
              <a:defRPr/>
            </a:pPr>
            <a:r>
              <a:rPr lang="en-US" sz="2000" dirty="0" smtClean="0"/>
              <a:t>                        		type of sIUGR could not be extrapolated</a:t>
            </a:r>
          </a:p>
          <a:p>
            <a:pPr marL="0" indent="0">
              <a:lnSpc>
                <a:spcPct val="130000"/>
              </a:lnSpc>
              <a:buFontTx/>
              <a:buNone/>
              <a:defRPr/>
            </a:pPr>
            <a:r>
              <a:rPr lang="en-US" sz="2000" dirty="0" smtClean="0"/>
              <a:t>                        - Studies including cases undergoing fetal therapy</a:t>
            </a:r>
          </a:p>
          <a:p>
            <a:pPr marL="0" indent="0">
              <a:lnSpc>
                <a:spcPct val="130000"/>
              </a:lnSpc>
              <a:buFontTx/>
              <a:buNone/>
              <a:defRPr/>
            </a:pPr>
            <a:r>
              <a:rPr lang="en-US" sz="2000" dirty="0" smtClean="0"/>
              <a:t>                        - Studies published before 2000</a:t>
            </a:r>
          </a:p>
        </p:txBody>
      </p:sp>
      <p:sp>
        <p:nvSpPr>
          <p:cNvPr id="7177"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3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Group 2"/>
          <p:cNvGrpSpPr>
            <a:grpSpLocks/>
          </p:cNvGrpSpPr>
          <p:nvPr/>
        </p:nvGrpSpPr>
        <p:grpSpPr bwMode="auto">
          <a:xfrm>
            <a:off x="0" y="0"/>
            <a:ext cx="9144000" cy="923925"/>
            <a:chOff x="0" y="3755"/>
            <a:chExt cx="5760" cy="582"/>
          </a:xfrm>
        </p:grpSpPr>
        <p:pic>
          <p:nvPicPr>
            <p:cNvPr id="922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0"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4450"/>
            <a:ext cx="32956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9222"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9223" name="TextBox 1"/>
          <p:cNvSpPr txBox="1">
            <a:spLocks noChangeArrowheads="1"/>
          </p:cNvSpPr>
          <p:nvPr/>
        </p:nvSpPr>
        <p:spPr bwMode="auto">
          <a:xfrm>
            <a:off x="228600" y="1557338"/>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GB" altLang="en-US" sz="2800" b="1" dirty="0"/>
              <a:t>Results - </a:t>
            </a:r>
            <a:r>
              <a:rPr lang="en-GB" altLang="en-US" sz="2800" dirty="0"/>
              <a:t>Study design</a:t>
            </a:r>
          </a:p>
        </p:txBody>
      </p:sp>
      <p:sp>
        <p:nvSpPr>
          <p:cNvPr id="9224"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grpSp>
        <p:nvGrpSpPr>
          <p:cNvPr id="9225" name="Group 6"/>
          <p:cNvGrpSpPr>
            <a:grpSpLocks/>
          </p:cNvGrpSpPr>
          <p:nvPr/>
        </p:nvGrpSpPr>
        <p:grpSpPr bwMode="auto">
          <a:xfrm>
            <a:off x="3924300" y="4279900"/>
            <a:ext cx="4535488" cy="2462213"/>
            <a:chOff x="3923928" y="4279156"/>
            <a:chExt cx="4536504" cy="2462212"/>
          </a:xfrm>
        </p:grpSpPr>
        <p:sp>
          <p:nvSpPr>
            <p:cNvPr id="9227" name="TextBox 3"/>
            <p:cNvSpPr txBox="1">
              <a:spLocks noChangeArrowheads="1"/>
            </p:cNvSpPr>
            <p:nvPr/>
          </p:nvSpPr>
          <p:spPr bwMode="auto">
            <a:xfrm>
              <a:off x="5293369" y="4279156"/>
              <a:ext cx="3167063" cy="24622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b="1"/>
                <a:t>13</a:t>
              </a:r>
              <a:r>
                <a:rPr lang="en-US" altLang="en-US" sz="1400"/>
                <a:t> studies were included -  </a:t>
              </a:r>
            </a:p>
            <a:p>
              <a:pPr>
                <a:spcBef>
                  <a:spcPct val="0"/>
                </a:spcBef>
                <a:buFontTx/>
                <a:buNone/>
              </a:pPr>
              <a:r>
                <a:rPr lang="en-US" altLang="en-US" sz="1400" b="1"/>
                <a:t>610 </a:t>
              </a:r>
              <a:r>
                <a:rPr lang="en-US" altLang="en-US" sz="1400"/>
                <a:t>MC twin pregnancies affected by sIUGR:</a:t>
              </a:r>
            </a:p>
            <a:p>
              <a:pPr>
                <a:spcBef>
                  <a:spcPct val="0"/>
                </a:spcBef>
                <a:buFontTx/>
                <a:buNone/>
              </a:pPr>
              <a:r>
                <a:rPr lang="en-US" altLang="en-US" sz="1400"/>
                <a:t>39% – Type I</a:t>
              </a:r>
            </a:p>
            <a:p>
              <a:pPr>
                <a:spcBef>
                  <a:spcPct val="0"/>
                </a:spcBef>
                <a:buFontTx/>
                <a:buNone/>
              </a:pPr>
              <a:r>
                <a:rPr lang="en-US" altLang="en-US" sz="1400"/>
                <a:t>38.2 % - Type II</a:t>
              </a:r>
            </a:p>
            <a:p>
              <a:pPr>
                <a:spcBef>
                  <a:spcPct val="0"/>
                </a:spcBef>
                <a:buFontTx/>
                <a:buNone/>
              </a:pPr>
              <a:r>
                <a:rPr lang="en-US" altLang="en-US" sz="1400"/>
                <a:t>22.8% - Type III</a:t>
              </a:r>
            </a:p>
            <a:p>
              <a:pPr>
                <a:spcBef>
                  <a:spcPct val="0"/>
                </a:spcBef>
                <a:buFontTx/>
                <a:buNone/>
              </a:pPr>
              <a:endParaRPr lang="en-US" altLang="en-US" sz="1400"/>
            </a:p>
            <a:p>
              <a:pPr>
                <a:spcBef>
                  <a:spcPct val="0"/>
                </a:spcBef>
                <a:buFontTx/>
                <a:buNone/>
              </a:pPr>
              <a:r>
                <a:rPr lang="en-US" altLang="en-US" sz="1400"/>
                <a:t>Mean gestational age at diagnosis: Type I - 26.5 weeks </a:t>
              </a:r>
            </a:p>
            <a:p>
              <a:pPr>
                <a:spcBef>
                  <a:spcPct val="0"/>
                </a:spcBef>
                <a:buFontTx/>
                <a:buNone/>
              </a:pPr>
              <a:r>
                <a:rPr lang="en-US" altLang="en-US" sz="1400"/>
                <a:t>Type II - 21.1 weeks</a:t>
              </a:r>
            </a:p>
            <a:p>
              <a:pPr>
                <a:spcBef>
                  <a:spcPct val="0"/>
                </a:spcBef>
                <a:buFontTx/>
                <a:buNone/>
              </a:pPr>
              <a:r>
                <a:rPr lang="en-US" altLang="en-US" sz="1400"/>
                <a:t>Type III - 20.2 weeks</a:t>
              </a:r>
            </a:p>
          </p:txBody>
        </p:sp>
        <p:cxnSp>
          <p:nvCxnSpPr>
            <p:cNvPr id="9228" name="Straight Arrow Connector 15"/>
            <p:cNvCxnSpPr>
              <a:cxnSpLocks noChangeShapeType="1"/>
            </p:cNvCxnSpPr>
            <p:nvPr/>
          </p:nvCxnSpPr>
          <p:spPr bwMode="auto">
            <a:xfrm flipH="1">
              <a:off x="3923928" y="6309320"/>
              <a:ext cx="1369442" cy="13469"/>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922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8142" y="1575152"/>
            <a:ext cx="3239790" cy="513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15875"/>
            <a:ext cx="9144000" cy="923925"/>
            <a:chOff x="0" y="3755"/>
            <a:chExt cx="5760" cy="582"/>
          </a:xfrm>
        </p:grpSpPr>
        <p:pic>
          <p:nvPicPr>
            <p:cNvPr id="1128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7" name="Group 2"/>
          <p:cNvGrpSpPr>
            <a:grpSpLocks/>
          </p:cNvGrpSpPr>
          <p:nvPr/>
        </p:nvGrpSpPr>
        <p:grpSpPr bwMode="auto">
          <a:xfrm>
            <a:off x="0" y="0"/>
            <a:ext cx="9144000" cy="923925"/>
            <a:chOff x="0" y="3755"/>
            <a:chExt cx="5760" cy="582"/>
          </a:xfrm>
        </p:grpSpPr>
        <p:pic>
          <p:nvPicPr>
            <p:cNvPr id="112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8" name="Group 2"/>
          <p:cNvGrpSpPr>
            <a:grpSpLocks/>
          </p:cNvGrpSpPr>
          <p:nvPr/>
        </p:nvGrpSpPr>
        <p:grpSpPr bwMode="auto">
          <a:xfrm>
            <a:off x="0" y="-15875"/>
            <a:ext cx="9144000" cy="923925"/>
            <a:chOff x="0" y="3755"/>
            <a:chExt cx="5760" cy="582"/>
          </a:xfrm>
        </p:grpSpPr>
        <p:pic>
          <p:nvPicPr>
            <p:cNvPr id="1127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1270"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1271" name="TextBox 1"/>
          <p:cNvSpPr txBox="1">
            <a:spLocks noChangeArrowheads="1"/>
          </p:cNvSpPr>
          <p:nvPr/>
        </p:nvSpPr>
        <p:spPr bwMode="auto">
          <a:xfrm>
            <a:off x="228600" y="15573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Results - </a:t>
            </a:r>
            <a:r>
              <a:rPr lang="en-GB" altLang="en-US" sz="2800"/>
              <a:t>Pooled proportions for outcomes examined</a:t>
            </a:r>
          </a:p>
          <a:p>
            <a:pPr algn="ctr" eaLnBrk="1" hangingPunct="1">
              <a:spcBef>
                <a:spcPct val="0"/>
              </a:spcBef>
              <a:buFontTx/>
              <a:buNone/>
            </a:pPr>
            <a:endParaRPr lang="en-GB" altLang="en-US" sz="2800" b="1"/>
          </a:p>
        </p:txBody>
      </p:sp>
      <p:sp>
        <p:nvSpPr>
          <p:cNvPr id="11272"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pic>
        <p:nvPicPr>
          <p:cNvPr id="11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022475"/>
            <a:ext cx="6189662"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2"/>
          <p:cNvSpPr txBox="1">
            <a:spLocks noChangeArrowheads="1"/>
          </p:cNvSpPr>
          <p:nvPr/>
        </p:nvSpPr>
        <p:spPr bwMode="auto">
          <a:xfrm>
            <a:off x="6588125" y="2349500"/>
            <a:ext cx="2282825" cy="12001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Perinatal mortality : Type I - 4.1% </a:t>
            </a:r>
          </a:p>
          <a:p>
            <a:pPr>
              <a:spcBef>
                <a:spcPct val="0"/>
              </a:spcBef>
              <a:buFontTx/>
              <a:buNone/>
            </a:pPr>
            <a:r>
              <a:rPr lang="en-US" altLang="en-US" sz="1800" b="1"/>
              <a:t>Type II - 16.1% </a:t>
            </a:r>
          </a:p>
          <a:p>
            <a:pPr>
              <a:spcBef>
                <a:spcPct val="0"/>
              </a:spcBef>
              <a:buFontTx/>
              <a:buNone/>
            </a:pPr>
            <a:r>
              <a:rPr lang="en-US" altLang="en-US" sz="1800"/>
              <a:t>Type III -  11.5% </a:t>
            </a:r>
          </a:p>
        </p:txBody>
      </p:sp>
      <p:sp>
        <p:nvSpPr>
          <p:cNvPr id="11275" name="TextBox 24"/>
          <p:cNvSpPr txBox="1">
            <a:spLocks noChangeArrowheads="1"/>
          </p:cNvSpPr>
          <p:nvPr/>
        </p:nvSpPr>
        <p:spPr bwMode="auto">
          <a:xfrm>
            <a:off x="6588125" y="3789363"/>
            <a:ext cx="2282825" cy="12001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IUFD : </a:t>
            </a:r>
          </a:p>
          <a:p>
            <a:pPr>
              <a:spcBef>
                <a:spcPct val="0"/>
              </a:spcBef>
              <a:buFontTx/>
              <a:buNone/>
            </a:pPr>
            <a:r>
              <a:rPr lang="en-US" altLang="en-US" sz="1800"/>
              <a:t>Type I - 3.1% </a:t>
            </a:r>
          </a:p>
          <a:p>
            <a:pPr>
              <a:spcBef>
                <a:spcPct val="0"/>
              </a:spcBef>
              <a:buFontTx/>
              <a:buNone/>
            </a:pPr>
            <a:r>
              <a:rPr lang="en-US" altLang="en-US" sz="1800" b="1"/>
              <a:t>Type II - 11% </a:t>
            </a:r>
          </a:p>
          <a:p>
            <a:pPr>
              <a:spcBef>
                <a:spcPct val="0"/>
              </a:spcBef>
              <a:buFontTx/>
              <a:buNone/>
            </a:pPr>
            <a:r>
              <a:rPr lang="en-US" altLang="en-US" sz="1800"/>
              <a:t>Type III -  9.6% </a:t>
            </a:r>
          </a:p>
        </p:txBody>
      </p:sp>
      <p:sp>
        <p:nvSpPr>
          <p:cNvPr id="11276" name="TextBox 26"/>
          <p:cNvSpPr txBox="1">
            <a:spLocks noChangeArrowheads="1"/>
          </p:cNvSpPr>
          <p:nvPr/>
        </p:nvSpPr>
        <p:spPr bwMode="auto">
          <a:xfrm>
            <a:off x="6588125" y="5229225"/>
            <a:ext cx="2282825" cy="12001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Double fetal loss : </a:t>
            </a:r>
          </a:p>
          <a:p>
            <a:pPr>
              <a:spcBef>
                <a:spcPct val="0"/>
              </a:spcBef>
              <a:buFontTx/>
              <a:buNone/>
            </a:pPr>
            <a:r>
              <a:rPr lang="en-US" altLang="en-US" sz="1800"/>
              <a:t>Type I – 1.9% </a:t>
            </a:r>
          </a:p>
          <a:p>
            <a:pPr>
              <a:spcBef>
                <a:spcPct val="0"/>
              </a:spcBef>
              <a:buFontTx/>
              <a:buNone/>
            </a:pPr>
            <a:r>
              <a:rPr lang="en-US" altLang="en-US" sz="1800" b="1"/>
              <a:t>Type II - 7% </a:t>
            </a:r>
          </a:p>
          <a:p>
            <a:pPr>
              <a:spcBef>
                <a:spcPct val="0"/>
              </a:spcBef>
              <a:buFontTx/>
              <a:buNone/>
            </a:pPr>
            <a:r>
              <a:rPr lang="en-US" altLang="en-US" sz="1800"/>
              <a:t>Type III -  4.9%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5875"/>
            <a:ext cx="9144000" cy="923925"/>
            <a:chOff x="0" y="3755"/>
            <a:chExt cx="5760" cy="582"/>
          </a:xfrm>
        </p:grpSpPr>
        <p:pic>
          <p:nvPicPr>
            <p:cNvPr id="1230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1" name="Group 2"/>
          <p:cNvGrpSpPr>
            <a:grpSpLocks/>
          </p:cNvGrpSpPr>
          <p:nvPr/>
        </p:nvGrpSpPr>
        <p:grpSpPr bwMode="auto">
          <a:xfrm>
            <a:off x="0" y="0"/>
            <a:ext cx="9144000" cy="923925"/>
            <a:chOff x="0" y="3755"/>
            <a:chExt cx="5760" cy="582"/>
          </a:xfrm>
        </p:grpSpPr>
        <p:pic>
          <p:nvPicPr>
            <p:cNvPr id="123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2" name="Group 2"/>
          <p:cNvGrpSpPr>
            <a:grpSpLocks/>
          </p:cNvGrpSpPr>
          <p:nvPr/>
        </p:nvGrpSpPr>
        <p:grpSpPr bwMode="auto">
          <a:xfrm>
            <a:off x="0" y="-15875"/>
            <a:ext cx="9144000" cy="923925"/>
            <a:chOff x="0" y="3755"/>
            <a:chExt cx="5760" cy="582"/>
          </a:xfrm>
        </p:grpSpPr>
        <p:pic>
          <p:nvPicPr>
            <p:cNvPr id="1229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2294"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2295" name="TextBox 1"/>
          <p:cNvSpPr txBox="1">
            <a:spLocks noChangeArrowheads="1"/>
          </p:cNvSpPr>
          <p:nvPr/>
        </p:nvSpPr>
        <p:spPr bwMode="auto">
          <a:xfrm>
            <a:off x="228600" y="15573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t>Results - </a:t>
            </a:r>
            <a:r>
              <a:rPr lang="en-GB" altLang="en-US" sz="2800" dirty="0"/>
              <a:t>Pooled odds </a:t>
            </a:r>
            <a:r>
              <a:rPr lang="en-GB" altLang="en-US" sz="2800" u="sng" dirty="0"/>
              <a:t>ratios for outcomes examined</a:t>
            </a:r>
          </a:p>
          <a:p>
            <a:pPr algn="ctr" eaLnBrk="1" hangingPunct="1">
              <a:spcBef>
                <a:spcPct val="0"/>
              </a:spcBef>
              <a:buFontTx/>
              <a:buNone/>
            </a:pPr>
            <a:endParaRPr lang="en-GB" altLang="en-US" sz="2800" b="1" dirty="0"/>
          </a:p>
        </p:txBody>
      </p:sp>
      <p:sp>
        <p:nvSpPr>
          <p:cNvPr id="12296"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pic>
        <p:nvPicPr>
          <p:cNvPr id="1229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288" y="2060575"/>
            <a:ext cx="5110162"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02288" y="3022600"/>
            <a:ext cx="3362325" cy="2370138"/>
          </a:xfrm>
          <a:prstGeom prst="rect">
            <a:avLst/>
          </a:prstGeom>
          <a:ln w="38100">
            <a:solidFill>
              <a:srgbClr val="FF0000"/>
            </a:solidFill>
          </a:ln>
        </p:spPr>
        <p:txBody>
          <a:bodyPr>
            <a:spAutoFit/>
          </a:bodyPr>
          <a:lstStyle/>
          <a:p>
            <a:pPr>
              <a:defRPr/>
            </a:pPr>
            <a:r>
              <a:rPr lang="en-US" sz="1600" dirty="0">
                <a:latin typeface="+mn-lt"/>
                <a:ea typeface="ＭＳ Ｐゴシック" charset="-128"/>
              </a:rPr>
              <a:t>Perinatal mortality,</a:t>
            </a:r>
          </a:p>
          <a:p>
            <a:pPr>
              <a:defRPr/>
            </a:pPr>
            <a:r>
              <a:rPr lang="en-US" sz="1600" dirty="0">
                <a:latin typeface="+mn-lt"/>
                <a:ea typeface="ＭＳ Ｐゴシック" charset="-128"/>
              </a:rPr>
              <a:t>IUFD,</a:t>
            </a:r>
          </a:p>
          <a:p>
            <a:pPr>
              <a:defRPr/>
            </a:pPr>
            <a:r>
              <a:rPr lang="en-US" sz="1600" dirty="0">
                <a:latin typeface="+mn-lt"/>
                <a:ea typeface="ＭＳ Ｐゴシック" charset="-128"/>
              </a:rPr>
              <a:t>Neonatal death,</a:t>
            </a:r>
          </a:p>
          <a:p>
            <a:pPr>
              <a:defRPr/>
            </a:pPr>
            <a:r>
              <a:rPr lang="en-US" sz="1600" dirty="0">
                <a:latin typeface="+mn-lt"/>
                <a:ea typeface="ＭＳ Ｐゴシック" charset="-128"/>
              </a:rPr>
              <a:t>Double fetal loss:</a:t>
            </a:r>
          </a:p>
          <a:p>
            <a:pPr>
              <a:defRPr/>
            </a:pPr>
            <a:endParaRPr lang="en-US" dirty="0">
              <a:latin typeface="+mn-lt"/>
              <a:ea typeface="ＭＳ Ｐゴシック" charset="-128"/>
            </a:endParaRPr>
          </a:p>
          <a:p>
            <a:pPr>
              <a:defRPr/>
            </a:pPr>
            <a:r>
              <a:rPr lang="en-US" b="1" dirty="0">
                <a:latin typeface="+mn-lt"/>
                <a:ea typeface="ＭＳ Ｐゴシック" charset="-128"/>
              </a:rPr>
              <a:t>Type II &gt;Type I </a:t>
            </a:r>
            <a:r>
              <a:rPr lang="en-US" dirty="0">
                <a:latin typeface="+mn-lt"/>
                <a:ea typeface="ＭＳ Ｐゴシック" charset="-128"/>
              </a:rPr>
              <a:t>sIUGR </a:t>
            </a:r>
          </a:p>
          <a:p>
            <a:pPr>
              <a:defRPr/>
            </a:pPr>
            <a:endParaRPr lang="en-US" sz="1600" dirty="0">
              <a:latin typeface="+mn-lt"/>
              <a:ea typeface="ＭＳ Ｐゴシック" charset="-128"/>
            </a:endParaRPr>
          </a:p>
          <a:p>
            <a:pPr>
              <a:defRPr/>
            </a:pPr>
            <a:r>
              <a:rPr lang="en-US" sz="1600" dirty="0">
                <a:latin typeface="+mn-lt"/>
                <a:ea typeface="ＭＳ Ｐゴシック" charset="-128"/>
              </a:rPr>
              <a:t>No difference among the other variants.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5875"/>
            <a:ext cx="9144000" cy="923925"/>
            <a:chOff x="0" y="3755"/>
            <a:chExt cx="5760" cy="582"/>
          </a:xfrm>
        </p:grpSpPr>
        <p:pic>
          <p:nvPicPr>
            <p:cNvPr id="1332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5" name="Group 2"/>
          <p:cNvGrpSpPr>
            <a:grpSpLocks/>
          </p:cNvGrpSpPr>
          <p:nvPr/>
        </p:nvGrpSpPr>
        <p:grpSpPr bwMode="auto">
          <a:xfrm>
            <a:off x="0" y="0"/>
            <a:ext cx="9144000" cy="923925"/>
            <a:chOff x="0" y="3755"/>
            <a:chExt cx="5760" cy="582"/>
          </a:xfrm>
        </p:grpSpPr>
        <p:pic>
          <p:nvPicPr>
            <p:cNvPr id="1332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6" name="Group 2"/>
          <p:cNvGrpSpPr>
            <a:grpSpLocks/>
          </p:cNvGrpSpPr>
          <p:nvPr/>
        </p:nvGrpSpPr>
        <p:grpSpPr bwMode="auto">
          <a:xfrm>
            <a:off x="0" y="-15875"/>
            <a:ext cx="9144000" cy="923925"/>
            <a:chOff x="0" y="3755"/>
            <a:chExt cx="5760" cy="582"/>
          </a:xfrm>
        </p:grpSpPr>
        <p:pic>
          <p:nvPicPr>
            <p:cNvPr id="1332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331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t-IT" altLang="en-US" sz="2000" b="1">
              <a:solidFill>
                <a:schemeClr val="tx2"/>
              </a:solidFill>
            </a:endParaRPr>
          </a:p>
        </p:txBody>
      </p:sp>
      <p:sp>
        <p:nvSpPr>
          <p:cNvPr id="13319" name="Text Box 5"/>
          <p:cNvSpPr txBox="1">
            <a:spLocks noChangeArrowheads="1"/>
          </p:cNvSpPr>
          <p:nvPr/>
        </p:nvSpPr>
        <p:spPr bwMode="auto">
          <a:xfrm>
            <a:off x="0" y="1052513"/>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3320" name="Text Box 5"/>
          <p:cNvSpPr txBox="1">
            <a:spLocks noChangeArrowheads="1"/>
          </p:cNvSpPr>
          <p:nvPr/>
        </p:nvSpPr>
        <p:spPr bwMode="auto">
          <a:xfrm>
            <a:off x="0" y="980728"/>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pic>
        <p:nvPicPr>
          <p:cNvPr id="13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565400"/>
            <a:ext cx="50927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7"/>
          <p:cNvSpPr txBox="1">
            <a:spLocks noChangeArrowheads="1"/>
          </p:cNvSpPr>
          <p:nvPr/>
        </p:nvSpPr>
        <p:spPr bwMode="auto">
          <a:xfrm>
            <a:off x="228600" y="15573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t>Results - </a:t>
            </a:r>
            <a:r>
              <a:rPr lang="en-GB" altLang="en-US" sz="2800" dirty="0"/>
              <a:t>Pooled odds ratios for outcomes examined</a:t>
            </a:r>
          </a:p>
          <a:p>
            <a:pPr algn="ctr" eaLnBrk="1" hangingPunct="1">
              <a:spcBef>
                <a:spcPct val="0"/>
              </a:spcBef>
              <a:buFontTx/>
              <a:buNone/>
            </a:pPr>
            <a:r>
              <a:rPr lang="en-GB" altLang="en-US" sz="2800" dirty="0"/>
              <a:t>for </a:t>
            </a:r>
            <a:r>
              <a:rPr lang="en-GB" altLang="en-US" sz="2800" u="sng" dirty="0"/>
              <a:t>smaller and larger fetuses </a:t>
            </a:r>
          </a:p>
        </p:txBody>
      </p:sp>
      <p:sp>
        <p:nvSpPr>
          <p:cNvPr id="3" name="Rectangle 2"/>
          <p:cNvSpPr/>
          <p:nvPr/>
        </p:nvSpPr>
        <p:spPr>
          <a:xfrm>
            <a:off x="5530850" y="3727450"/>
            <a:ext cx="3505200" cy="1755775"/>
          </a:xfrm>
          <a:prstGeom prst="rect">
            <a:avLst/>
          </a:prstGeom>
          <a:ln w="38100">
            <a:solidFill>
              <a:srgbClr val="FF0000"/>
            </a:solidFill>
          </a:ln>
        </p:spPr>
        <p:txBody>
          <a:bodyPr>
            <a:spAutoFit/>
          </a:bodyPr>
          <a:lstStyle/>
          <a:p>
            <a:pPr>
              <a:defRPr/>
            </a:pPr>
            <a:r>
              <a:rPr lang="en-US" dirty="0">
                <a:latin typeface="+mn-lt"/>
                <a:ea typeface="ＭＳ Ｐゴシック" charset="-128"/>
              </a:rPr>
              <a:t>Perinatal mortality :</a:t>
            </a:r>
          </a:p>
          <a:p>
            <a:pPr>
              <a:defRPr/>
            </a:pPr>
            <a:r>
              <a:rPr lang="en-US" b="1" dirty="0">
                <a:latin typeface="+mn-lt"/>
                <a:ea typeface="ＭＳ Ｐゴシック" charset="-128"/>
              </a:rPr>
              <a:t>Type II sIUGR </a:t>
            </a:r>
            <a:r>
              <a:rPr lang="en-US" dirty="0">
                <a:latin typeface="+mn-lt"/>
                <a:ea typeface="ＭＳ Ｐゴシック" charset="-128"/>
              </a:rPr>
              <a:t>-significantly </a:t>
            </a:r>
          </a:p>
          <a:p>
            <a:pPr>
              <a:defRPr/>
            </a:pPr>
            <a:r>
              <a:rPr lang="en-US" dirty="0">
                <a:latin typeface="+mn-lt"/>
                <a:ea typeface="ＭＳ Ｐゴシック" charset="-128"/>
              </a:rPr>
              <a:t>higher in the growth-restricted fetus compared with the larger twin (OR, 2.4)</a:t>
            </a:r>
          </a:p>
          <a:p>
            <a:pPr>
              <a:defRPr/>
            </a:pPr>
            <a:r>
              <a:rPr lang="en-US" dirty="0">
                <a:latin typeface="+mn-lt"/>
                <a:ea typeface="ＭＳ Ｐゴシック" charset="-128"/>
              </a:rPr>
              <a:t>Types I and III - no difference.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55563"/>
            <a:ext cx="9144000" cy="923925"/>
            <a:chOff x="0" y="3755"/>
            <a:chExt cx="5760" cy="582"/>
          </a:xfrm>
        </p:grpSpPr>
        <p:pic>
          <p:nvPicPr>
            <p:cNvPr id="1435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9" name="Group 2"/>
          <p:cNvGrpSpPr>
            <a:grpSpLocks/>
          </p:cNvGrpSpPr>
          <p:nvPr/>
        </p:nvGrpSpPr>
        <p:grpSpPr bwMode="auto">
          <a:xfrm>
            <a:off x="0" y="71438"/>
            <a:ext cx="9144000" cy="923925"/>
            <a:chOff x="0" y="3755"/>
            <a:chExt cx="5760" cy="582"/>
          </a:xfrm>
        </p:grpSpPr>
        <p:pic>
          <p:nvPicPr>
            <p:cNvPr id="1434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0" name="Group 2"/>
          <p:cNvGrpSpPr>
            <a:grpSpLocks/>
          </p:cNvGrpSpPr>
          <p:nvPr/>
        </p:nvGrpSpPr>
        <p:grpSpPr bwMode="auto">
          <a:xfrm>
            <a:off x="0" y="55563"/>
            <a:ext cx="9144000" cy="923925"/>
            <a:chOff x="0" y="3755"/>
            <a:chExt cx="5760" cy="582"/>
          </a:xfrm>
        </p:grpSpPr>
        <p:pic>
          <p:nvPicPr>
            <p:cNvPr id="1434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4" descr="UOG rever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Rettangolo 1"/>
          <p:cNvSpPr>
            <a:spLocks noChangeArrowheads="1"/>
          </p:cNvSpPr>
          <p:nvPr/>
        </p:nvSpPr>
        <p:spPr bwMode="auto">
          <a:xfrm>
            <a:off x="68263" y="99377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t-IT" altLang="en-US" sz="1800">
              <a:solidFill>
                <a:srgbClr val="000000"/>
              </a:solidFill>
            </a:endParaRPr>
          </a:p>
        </p:txBody>
      </p:sp>
      <p:sp>
        <p:nvSpPr>
          <p:cNvPr id="14342" name="Titolo 1"/>
          <p:cNvSpPr txBox="1">
            <a:spLocks/>
          </p:cNvSpPr>
          <p:nvPr/>
        </p:nvSpPr>
        <p:spPr bwMode="auto">
          <a:xfrm>
            <a:off x="323850" y="2474913"/>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t-IT" altLang="en-US" sz="2000" b="1">
              <a:solidFill>
                <a:schemeClr val="tx2"/>
              </a:solidFill>
            </a:endParaRPr>
          </a:p>
        </p:txBody>
      </p:sp>
      <p:sp>
        <p:nvSpPr>
          <p:cNvPr id="14343" name="Text Box 5"/>
          <p:cNvSpPr txBox="1">
            <a:spLocks noChangeArrowheads="1"/>
          </p:cNvSpPr>
          <p:nvPr/>
        </p:nvSpPr>
        <p:spPr bwMode="auto">
          <a:xfrm>
            <a:off x="0" y="1123950"/>
            <a:ext cx="9144000" cy="307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a:solidFill>
                <a:schemeClr val="bg1"/>
              </a:solidFill>
            </a:endParaRPr>
          </a:p>
        </p:txBody>
      </p:sp>
      <p:sp>
        <p:nvSpPr>
          <p:cNvPr id="14344" name="TextBox 1"/>
          <p:cNvSpPr txBox="1">
            <a:spLocks noChangeArrowheads="1"/>
          </p:cNvSpPr>
          <p:nvPr/>
        </p:nvSpPr>
        <p:spPr bwMode="auto">
          <a:xfrm>
            <a:off x="228600" y="1628775"/>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a:t>Results - </a:t>
            </a:r>
            <a:r>
              <a:rPr lang="en-GB" altLang="en-US" sz="2800"/>
              <a:t>Morbidity</a:t>
            </a:r>
          </a:p>
        </p:txBody>
      </p:sp>
      <p:sp>
        <p:nvSpPr>
          <p:cNvPr id="14345" name="Text Box 5"/>
          <p:cNvSpPr txBox="1">
            <a:spLocks noChangeArrowheads="1"/>
          </p:cNvSpPr>
          <p:nvPr/>
        </p:nvSpPr>
        <p:spPr bwMode="auto">
          <a:xfrm>
            <a:off x="0" y="1063625"/>
            <a:ext cx="9144000" cy="49212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400" b="1" dirty="0">
                <a:solidFill>
                  <a:schemeClr val="bg1"/>
                </a:solidFill>
              </a:rPr>
              <a:t>Outcome in MC twin pregnancy affected by </a:t>
            </a:r>
            <a:r>
              <a:rPr lang="en-US" altLang="en-US" sz="1400" b="1" dirty="0" err="1">
                <a:solidFill>
                  <a:schemeClr val="bg1"/>
                </a:solidFill>
              </a:rPr>
              <a:t>sIUGR</a:t>
            </a:r>
            <a:r>
              <a:rPr lang="en-US" altLang="en-US" sz="1400" b="1" dirty="0">
                <a:solidFill>
                  <a:schemeClr val="bg1"/>
                </a:solidFill>
              </a:rPr>
              <a:t> according to UA Doppler flow pattern</a:t>
            </a:r>
          </a:p>
          <a:p>
            <a:pPr algn="ctr" eaLnBrk="1" hangingPunct="1">
              <a:spcBef>
                <a:spcPct val="0"/>
              </a:spcBef>
              <a:buFontTx/>
              <a:buNone/>
            </a:pPr>
            <a:r>
              <a:rPr lang="it-IT" altLang="en-US" sz="1200" i="1" dirty="0" smtClean="0">
                <a:solidFill>
                  <a:schemeClr val="bg1"/>
                </a:solidFill>
              </a:rPr>
              <a:t>Buca </a:t>
            </a:r>
            <a:r>
              <a:rPr lang="it-IT" altLang="en-US" sz="1200" i="1" dirty="0">
                <a:solidFill>
                  <a:schemeClr val="bg1"/>
                </a:solidFill>
              </a:rPr>
              <a:t>et al. UOG 2017 </a:t>
            </a:r>
            <a:endParaRPr lang="en-GB" altLang="en-US" sz="1200" i="1" dirty="0">
              <a:solidFill>
                <a:schemeClr val="bg1"/>
              </a:solidFill>
            </a:endParaRPr>
          </a:p>
        </p:txBody>
      </p:sp>
      <p:sp>
        <p:nvSpPr>
          <p:cNvPr id="2" name="Rectangle 1"/>
          <p:cNvSpPr/>
          <p:nvPr/>
        </p:nvSpPr>
        <p:spPr>
          <a:xfrm>
            <a:off x="323850" y="2136775"/>
            <a:ext cx="8547100" cy="4246563"/>
          </a:xfrm>
          <a:prstGeom prst="rect">
            <a:avLst/>
          </a:prstGeom>
        </p:spPr>
        <p:txBody>
          <a:bodyPr>
            <a:spAutoFit/>
          </a:bodyPr>
          <a:lstStyle/>
          <a:p>
            <a:pPr>
              <a:defRPr/>
            </a:pPr>
            <a:r>
              <a:rPr lang="en-US" b="1" dirty="0">
                <a:ea typeface="ＭＳ Ｐゴシック" charset="-128"/>
              </a:rPr>
              <a:t>Abnormal postnatal brain imaging:</a:t>
            </a:r>
            <a:endParaRPr lang="en-US" b="1" dirty="0">
              <a:latin typeface="+mn-lt"/>
              <a:ea typeface="ＭＳ Ｐゴシック" charset="-128"/>
            </a:endParaRPr>
          </a:p>
          <a:p>
            <a:pPr marL="285750" indent="-285750">
              <a:buFont typeface="Arial" charset="0"/>
              <a:buChar char="•"/>
              <a:defRPr/>
            </a:pPr>
            <a:r>
              <a:rPr lang="en-US" dirty="0">
                <a:latin typeface="+mn-lt"/>
                <a:ea typeface="ＭＳ Ｐゴシック" charset="-128"/>
              </a:rPr>
              <a:t>Twins affected by Type II (OR, 4.9 ) or Type III (OR, 8.2) sIUGR had a significantly higher risk of compared with Type I </a:t>
            </a:r>
            <a:r>
              <a:rPr lang="en-US" dirty="0" err="1">
                <a:latin typeface="+mn-lt"/>
                <a:ea typeface="ＭＳ Ｐゴシック" charset="-128"/>
              </a:rPr>
              <a:t>sIUGR</a:t>
            </a:r>
            <a:r>
              <a:rPr lang="en-US" dirty="0">
                <a:latin typeface="+mn-lt"/>
                <a:ea typeface="ＭＳ Ｐゴシック" charset="-128"/>
              </a:rPr>
              <a:t>. </a:t>
            </a:r>
          </a:p>
          <a:p>
            <a:pPr marL="285750" indent="-285750">
              <a:buFont typeface="Arial" charset="0"/>
              <a:buChar char="•"/>
              <a:defRPr/>
            </a:pPr>
            <a:r>
              <a:rPr lang="en-US" dirty="0">
                <a:latin typeface="+mn-lt"/>
                <a:ea typeface="ＭＳ Ｐゴシック" charset="-128"/>
              </a:rPr>
              <a:t>No difference in the growth-restricted compared with the larger twin for all sIUGR types.</a:t>
            </a:r>
          </a:p>
          <a:p>
            <a:pPr>
              <a:defRPr/>
            </a:pPr>
            <a:endParaRPr lang="en-US" dirty="0">
              <a:latin typeface="+mn-lt"/>
              <a:ea typeface="ＭＳ Ｐゴシック" charset="-128"/>
            </a:endParaRPr>
          </a:p>
          <a:p>
            <a:pPr>
              <a:defRPr/>
            </a:pPr>
            <a:r>
              <a:rPr lang="en-US" b="1" dirty="0">
                <a:ea typeface="ＭＳ Ｐゴシック" charset="-128"/>
              </a:rPr>
              <a:t>IVH and PVL:</a:t>
            </a:r>
          </a:p>
          <a:p>
            <a:pPr marL="285750" indent="-285750">
              <a:buFont typeface="Arial" charset="0"/>
              <a:buChar char="•"/>
              <a:defRPr/>
            </a:pPr>
            <a:r>
              <a:rPr lang="en-US" dirty="0">
                <a:ea typeface="ＭＳ Ｐゴシック" charset="-128"/>
              </a:rPr>
              <a:t>Both were significantly higher in Type II compared with Type I sIUGR, </a:t>
            </a:r>
          </a:p>
          <a:p>
            <a:pPr>
              <a:defRPr/>
            </a:pPr>
            <a:r>
              <a:rPr lang="en-US" dirty="0">
                <a:ea typeface="ＭＳ Ｐゴシック" charset="-128"/>
              </a:rPr>
              <a:t>     (OR, 10.6 and 4.4, respectively).</a:t>
            </a:r>
          </a:p>
          <a:p>
            <a:pPr marL="285750" indent="-285750">
              <a:buFont typeface="Arial" charset="0"/>
              <a:buChar char="•"/>
              <a:defRPr/>
            </a:pPr>
            <a:r>
              <a:rPr lang="en-US" dirty="0">
                <a:ea typeface="ＭＳ Ｐゴシック" charset="-128"/>
              </a:rPr>
              <a:t> No increased risk in either IVH or PVL in Type II compared with Type III. </a:t>
            </a:r>
          </a:p>
          <a:p>
            <a:pPr marL="285750" indent="-285750">
              <a:buFont typeface="Arial" charset="0"/>
              <a:buChar char="•"/>
              <a:defRPr/>
            </a:pPr>
            <a:endParaRPr lang="en-US" dirty="0">
              <a:ea typeface="ＭＳ Ｐゴシック" charset="-128"/>
            </a:endParaRPr>
          </a:p>
          <a:p>
            <a:pPr>
              <a:defRPr/>
            </a:pPr>
            <a:r>
              <a:rPr lang="en-US" b="1" dirty="0">
                <a:ea typeface="ＭＳ Ｐゴシック" charset="-128"/>
              </a:rPr>
              <a:t>NICU admission:</a:t>
            </a:r>
          </a:p>
          <a:p>
            <a:pPr marL="285750" indent="-285750">
              <a:buFont typeface="Arial" charset="0"/>
              <a:buChar char="•"/>
              <a:defRPr/>
            </a:pPr>
            <a:r>
              <a:rPr lang="en-US" dirty="0">
                <a:ea typeface="ＭＳ Ｐゴシック" charset="-128"/>
              </a:rPr>
              <a:t>Risk was higher in Type II compared with Type I sIUGR (OR, 18.3). </a:t>
            </a:r>
          </a:p>
          <a:p>
            <a:pPr marL="285750" indent="-285750">
              <a:buFont typeface="Arial" charset="0"/>
              <a:buChar char="•"/>
              <a:defRPr/>
            </a:pPr>
            <a:r>
              <a:rPr lang="en-US" dirty="0">
                <a:ea typeface="ＭＳ Ｐゴシック" charset="-128"/>
              </a:rPr>
              <a:t>No difference between Type II </a:t>
            </a:r>
            <a:r>
              <a:rPr lang="en-US" i="1" dirty="0">
                <a:ea typeface="ＭＳ Ｐゴシック" charset="-128"/>
              </a:rPr>
              <a:t>vs </a:t>
            </a:r>
            <a:r>
              <a:rPr lang="en-US" dirty="0">
                <a:ea typeface="ＭＳ Ｐゴシック" charset="-128"/>
              </a:rPr>
              <a:t>III and Type I </a:t>
            </a:r>
            <a:r>
              <a:rPr lang="en-US" i="1" dirty="0">
                <a:ea typeface="ＭＳ Ｐゴシック" charset="-128"/>
              </a:rPr>
              <a:t>vs </a:t>
            </a:r>
            <a:r>
              <a:rPr lang="en-US" dirty="0">
                <a:ea typeface="ＭＳ Ｐゴシック" charset="-128"/>
              </a:rPr>
              <a:t>III sIUGR. </a:t>
            </a:r>
          </a:p>
          <a:p>
            <a:pPr marL="285750" indent="-285750">
              <a:buFont typeface="Arial" charset="0"/>
              <a:buChar char="•"/>
              <a:defRPr/>
            </a:pPr>
            <a:r>
              <a:rPr lang="en-US" dirty="0">
                <a:ea typeface="ＭＳ Ｐゴシック" charset="-128"/>
              </a:rPr>
              <a:t>Not difference between the smaller and larger twins for all sIUGR types.</a:t>
            </a:r>
            <a:r>
              <a:rPr lang="en-US" dirty="0">
                <a:latin typeface="+mn-lt"/>
                <a:ea typeface="ＭＳ Ｐゴシック" charset="-12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he-I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he-I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1816</Words>
  <Application>Microsoft Office PowerPoint</Application>
  <PresentationFormat>On-screen Show (4:3)</PresentationFormat>
  <Paragraphs>181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20</cp:revision>
  <dcterms:created xsi:type="dcterms:W3CDTF">2017-10-15T08:39:57Z</dcterms:created>
  <dcterms:modified xsi:type="dcterms:W3CDTF">2017-10-24T10:46:43Z</dcterms:modified>
</cp:coreProperties>
</file>