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09" r:id="rId2"/>
    <p:sldId id="340" r:id="rId3"/>
    <p:sldId id="352" r:id="rId4"/>
    <p:sldId id="353" r:id="rId5"/>
    <p:sldId id="354" r:id="rId6"/>
    <p:sldId id="356" r:id="rId7"/>
    <p:sldId id="357" r:id="rId8"/>
    <p:sldId id="359" r:id="rId9"/>
    <p:sldId id="355" r:id="rId10"/>
    <p:sldId id="360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0F3FB"/>
    <a:srgbClr val="DEDDDA"/>
    <a:srgbClr val="E6B9B8"/>
    <a:srgbClr val="DAD8D4"/>
    <a:srgbClr val="EADEE7"/>
    <a:srgbClr val="E2E1DE"/>
    <a:srgbClr val="4458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32" autoAdjust="0"/>
    <p:restoredTop sz="90681" autoAdjust="0"/>
  </p:normalViewPr>
  <p:slideViewPr>
    <p:cSldViewPr snapToObjects="1">
      <p:cViewPr varScale="1">
        <p:scale>
          <a:sx n="87" d="100"/>
          <a:sy n="87" d="100"/>
        </p:scale>
        <p:origin x="96" y="594"/>
      </p:cViewPr>
      <p:guideLst>
        <p:guide orient="horz" pos="2160"/>
        <p:guide pos="28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cfDNA</c:v>
                </c:pt>
              </c:strCache>
            </c:strRef>
          </c:tx>
          <c:spPr>
            <a:solidFill>
              <a:schemeClr val="accent4">
                <a:shade val="76667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Risk &gt;1/250</c:v>
                </c:pt>
                <c:pt idx="1">
                  <c:v>Risk &gt;1/1000</c:v>
                </c:pt>
                <c:pt idx="2">
                  <c:v>Universal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39.96</c:v>
                </c:pt>
                <c:pt idx="2">
                  <c:v>287.61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CB-45D1-8FF5-226C281ED3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Invasive</c:v>
                </c:pt>
              </c:strCache>
            </c:strRef>
          </c:tx>
          <c:spPr>
            <a:solidFill>
              <a:schemeClr val="accent4">
                <a:tint val="76667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Risk &gt;1/250</c:v>
                </c:pt>
                <c:pt idx="1">
                  <c:v>Risk &gt;1/1000</c:v>
                </c:pt>
                <c:pt idx="2">
                  <c:v>Universal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12.6</c:v>
                </c:pt>
                <c:pt idx="1">
                  <c:v>43.05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CB-45D1-8FF5-226C281ED3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4494208"/>
        <c:axId val="104496512"/>
      </c:barChart>
      <c:catAx>
        <c:axId val="10449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496512"/>
        <c:crosses val="autoZero"/>
        <c:auto val="1"/>
        <c:lblAlgn val="ctr"/>
        <c:lblOffset val="100"/>
        <c:noMultiLvlLbl val="0"/>
      </c:catAx>
      <c:valAx>
        <c:axId val="104496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49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t>1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10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2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3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4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5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6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8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t>9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11187" y="1288363"/>
            <a:ext cx="7921625" cy="5835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GB" sz="3200" b="1" dirty="0" smtClean="0">
                <a:latin typeface="+mj-lt"/>
              </a:rPr>
              <a:t>UOG </a:t>
            </a:r>
            <a:r>
              <a:rPr lang="zh-CN" altLang="en-GB" sz="3200" b="1" dirty="0" smtClean="0">
                <a:latin typeface="+mj-lt"/>
              </a:rPr>
              <a:t>杂志俱乐部</a:t>
            </a:r>
            <a:r>
              <a:rPr lang="zh-CN" altLang="en-GB" sz="3200" b="1" dirty="0" smtClean="0">
                <a:latin typeface="+mj-lt"/>
              </a:rPr>
              <a:t>：</a:t>
            </a:r>
            <a:r>
              <a:rPr lang="en-GB" altLang="zh-CN" sz="3200" b="1" dirty="0" smtClean="0">
                <a:latin typeface="+mj-lt"/>
              </a:rPr>
              <a:t>November </a:t>
            </a:r>
            <a:r>
              <a:rPr lang="en-US" altLang="zh-CN" sz="3200" b="1" dirty="0" smtClean="0">
                <a:latin typeface="+mj-lt"/>
              </a:rPr>
              <a:t>2019</a:t>
            </a:r>
            <a:endParaRPr lang="en-GB" sz="3200" b="1" dirty="0" smtClean="0">
              <a:latin typeface="+mj-lt"/>
            </a:endParaRP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7583"/>
            <a:ext cx="24765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2555776" y="4941168"/>
            <a:ext cx="6048921" cy="9220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zh-CN" altLang="en-GB" dirty="0" smtClean="0">
                <a:latin typeface="+mj-lt"/>
                <a:ea typeface="宋体" panose="02010600030101010101" pitchFamily="2" charset="-122"/>
              </a:rPr>
              <a:t>杂志俱乐部幻灯由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Erkan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Kalafat</a:t>
            </a:r>
            <a:r>
              <a:rPr lang="zh-CN" altLang="en-GB" dirty="0" err="1" smtClean="0">
                <a:latin typeface="+mj-lt"/>
                <a:ea typeface="宋体" panose="02010600030101010101" pitchFamily="2" charset="-122"/>
              </a:rPr>
              <a:t>医生准备</a:t>
            </a:r>
            <a:endParaRPr lang="en-GB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zh-CN" altLang="en-GB" dirty="0" smtClean="0">
                <a:latin typeface="+mj-lt"/>
                <a:ea typeface="宋体" panose="02010600030101010101" pitchFamily="2" charset="-122"/>
              </a:rPr>
              <a:t>由裴燕医生和吴青青教授翻译</a:t>
            </a:r>
            <a:r>
              <a:rPr lang="en-GB" dirty="0" smtClean="0">
                <a:latin typeface="+mj-lt"/>
              </a:rPr>
              <a:t> </a:t>
            </a:r>
          </a:p>
          <a:p>
            <a:pPr algn="ctr" eaLnBrk="1" hangingPunct="1">
              <a:defRPr/>
            </a:pPr>
            <a:r>
              <a:rPr lang="en-GB" dirty="0" smtClean="0">
                <a:latin typeface="+mj-lt"/>
              </a:rPr>
              <a:t>(UOG </a:t>
            </a:r>
            <a:r>
              <a:rPr lang="zh-CN" altLang="en-GB" dirty="0" smtClean="0">
                <a:latin typeface="+mj-lt"/>
                <a:ea typeface="宋体" panose="02010600030101010101" pitchFamily="2" charset="-122"/>
              </a:rPr>
              <a:t>主编编辑</a:t>
            </a:r>
            <a:r>
              <a:rPr lang="en-GB" dirty="0" smtClean="0">
                <a:latin typeface="+mj-lt"/>
              </a:rPr>
              <a:t>)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08998" y="3513782"/>
            <a:ext cx="8526002" cy="10002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ctr">
              <a:buAutoNum type="alphaUcPeriod"/>
            </a:pPr>
            <a:r>
              <a:rPr lang="en-US" dirty="0" smtClean="0">
                <a:latin typeface="+mj-lt"/>
              </a:rPr>
              <a:t>LE BRAS, L. J. SALOMON, </a:t>
            </a:r>
            <a:r>
              <a:rPr lang="en-US" dirty="0">
                <a:latin typeface="+mj-lt"/>
              </a:rPr>
              <a:t>L. </a:t>
            </a:r>
            <a:r>
              <a:rPr lang="en-US" dirty="0" smtClean="0">
                <a:latin typeface="+mj-lt"/>
              </a:rPr>
              <a:t>BUSSIÈRES</a:t>
            </a:r>
            <a:r>
              <a:rPr lang="tr-TR" dirty="0" smtClean="0"/>
              <a:t>, </a:t>
            </a:r>
            <a:r>
              <a:rPr lang="tr-TR" dirty="0"/>
              <a:t>V. </a:t>
            </a:r>
            <a:r>
              <a:rPr lang="tr-TR" dirty="0" smtClean="0"/>
              <a:t>MALAN, </a:t>
            </a:r>
            <a:r>
              <a:rPr lang="tr-TR" dirty="0"/>
              <a:t>C. </a:t>
            </a:r>
            <a:r>
              <a:rPr lang="tr-TR" dirty="0" smtClean="0"/>
              <a:t>ELIE, </a:t>
            </a:r>
            <a:r>
              <a:rPr lang="tr-TR" dirty="0"/>
              <a:t>H. </a:t>
            </a:r>
            <a:r>
              <a:rPr lang="tr-TR" dirty="0" smtClean="0"/>
              <a:t>MAHALLATI,</a:t>
            </a:r>
            <a:r>
              <a:rPr lang="en-US" dirty="0"/>
              <a:t> </a:t>
            </a:r>
            <a:r>
              <a:rPr lang="fr-FR" dirty="0" smtClean="0"/>
              <a:t>Y</a:t>
            </a:r>
            <a:r>
              <a:rPr lang="fr-FR" dirty="0"/>
              <a:t>. </a:t>
            </a:r>
            <a:r>
              <a:rPr lang="fr-FR" dirty="0" smtClean="0"/>
              <a:t>VILLE, </a:t>
            </a:r>
            <a:r>
              <a:rPr lang="fr-FR" dirty="0"/>
              <a:t>M. </a:t>
            </a:r>
            <a:r>
              <a:rPr lang="fr-FR" dirty="0" smtClean="0"/>
              <a:t>VEKEMANS and </a:t>
            </a:r>
            <a:r>
              <a:rPr lang="fr-FR" dirty="0"/>
              <a:t>I. </a:t>
            </a:r>
            <a:r>
              <a:rPr lang="fr-FR" dirty="0" smtClean="0"/>
              <a:t>DURAND-ZALESKI</a:t>
            </a:r>
          </a:p>
          <a:p>
            <a:pPr algn="ctr"/>
            <a:endParaRPr lang="fr-FR" sz="500" dirty="0" smtClean="0"/>
          </a:p>
          <a:p>
            <a:pPr algn="ctr"/>
            <a:r>
              <a:rPr lang="en-US" i="1" dirty="0" smtClean="0">
                <a:latin typeface="+mj-lt"/>
              </a:rPr>
              <a:t>Volume 54, Issue 5, pages 596</a:t>
            </a:r>
            <a:r>
              <a:rPr lang="en-GB" i="1" dirty="0" smtClean="0"/>
              <a:t>–603</a:t>
            </a:r>
            <a:endParaRPr lang="en-US" i="1" dirty="0" smtClean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125305"/>
            <a:ext cx="7848872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zh-CN" altLang="tr-TR" sz="2400" b="1" dirty="0">
                <a:solidFill>
                  <a:srgbClr val="FF0000"/>
                </a:solidFill>
              </a:rPr>
              <a:t>染色体三体和其他非整倍体异常的</a:t>
            </a:r>
            <a:r>
              <a:rPr lang="en-US" altLang="zh-CN" sz="2400" b="1" dirty="0">
                <a:solidFill>
                  <a:srgbClr val="FF0000"/>
                </a:solidFill>
              </a:rPr>
              <a:t>5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种产前筛查策略的成本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-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效果分析：基于模型的分析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  <a:endParaRPr lang="en-US" sz="1600" b="1" i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800" y="1959223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讨论要点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815" y="2786152"/>
            <a:ext cx="91211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将微阵列技术应用于</a:t>
            </a:r>
            <a:r>
              <a:rPr lang="zh-CN" altLang="en-US" sz="2400" dirty="0" smtClean="0"/>
              <a:t>侵入性检查检测染色体分型的潜在意义。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根据侵入性</a:t>
            </a:r>
            <a:r>
              <a:rPr lang="zh-CN" altLang="en-US" sz="2400" dirty="0" smtClean="0"/>
              <a:t>检查</a:t>
            </a:r>
            <a:r>
              <a:rPr lang="en-US" sz="2400" dirty="0" smtClean="0"/>
              <a:t>和cfDNA的本地费用，将这些结果</a:t>
            </a:r>
            <a:r>
              <a:rPr lang="zh-CN" altLang="en-US" sz="2400" dirty="0" smtClean="0"/>
              <a:t>应用</a:t>
            </a:r>
            <a:r>
              <a:rPr lang="en-US" sz="2400" dirty="0" smtClean="0"/>
              <a:t>到医疗中。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i="1" dirty="0">
                <a:solidFill>
                  <a:schemeClr val="bg1"/>
                </a:solidFill>
              </a:rPr>
              <a:t>染色体三体和其他非整倍体异常的5种产前筛查策略的成本-效果分析：基于模型的分析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30" y="2378786"/>
            <a:ext cx="5693887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在法国，妊娠早期联合筛查（</a:t>
            </a:r>
            <a:r>
              <a:rPr lang="en-US" sz="2000" dirty="0" smtClean="0">
                <a:sym typeface="+mn-ea"/>
              </a:rPr>
              <a:t>first-trimester combined screening </a:t>
            </a:r>
            <a:r>
              <a:rPr lang="zh-CN" altLang="en-US" sz="2000" dirty="0" smtClean="0">
                <a:ea typeface="宋体" panose="02010600030101010101" pitchFamily="2" charset="-122"/>
                <a:sym typeface="+mn-ea"/>
              </a:rPr>
              <a:t>，</a:t>
            </a:r>
            <a:r>
              <a:rPr lang="en-US" sz="2000" dirty="0" smtClean="0">
                <a:sym typeface="+mn-ea"/>
              </a:rPr>
              <a:t>FTS</a:t>
            </a:r>
            <a:r>
              <a:rPr lang="zh-CN" altLang="en-US" sz="2000" dirty="0" smtClean="0"/>
              <a:t>）提示</a:t>
            </a:r>
            <a:r>
              <a:rPr lang="en-US" sz="2000" dirty="0" smtClean="0"/>
              <a:t>T21 </a:t>
            </a:r>
            <a:r>
              <a:rPr lang="zh-CN" altLang="en-US" sz="2000" dirty="0" smtClean="0"/>
              <a:t>风险在</a:t>
            </a:r>
            <a:r>
              <a:rPr lang="en-US" sz="2000" dirty="0" smtClean="0"/>
              <a:t> 1/51 ~1/1000 </a:t>
            </a:r>
            <a:r>
              <a:rPr lang="zh-CN" altLang="en-US" sz="2000" dirty="0" smtClean="0"/>
              <a:t>区间的孕妇，建议进一步行无创</a:t>
            </a:r>
            <a:r>
              <a:rPr lang="en-US" altLang="zh-CN" sz="2000" dirty="0" smtClean="0"/>
              <a:t>DNA</a:t>
            </a:r>
            <a:r>
              <a:rPr lang="zh-CN" altLang="en-US" sz="2000" dirty="0" smtClean="0"/>
              <a:t>检查（</a:t>
            </a:r>
            <a:r>
              <a:rPr lang="en-US" sz="2000" dirty="0" smtClean="0">
                <a:sym typeface="+mn-ea"/>
              </a:rPr>
              <a:t>Cell-free DNA testing, cfDNA</a:t>
            </a:r>
            <a:r>
              <a:rPr lang="zh-CN" altLang="en-US" sz="2000" dirty="0" smtClean="0"/>
              <a:t>）来筛查染色体三倍体。</a:t>
            </a:r>
          </a:p>
        </p:txBody>
      </p:sp>
      <p:sp>
        <p:nvSpPr>
          <p:cNvPr id="4" name="Rectangle 3"/>
          <p:cNvSpPr/>
          <p:nvPr/>
        </p:nvSpPr>
        <p:spPr>
          <a:xfrm>
            <a:off x="296122" y="4017258"/>
            <a:ext cx="5959978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与产前侵入性检查相比，</a:t>
            </a:r>
            <a:r>
              <a:rPr lang="en-US" sz="2000" dirty="0" smtClean="0">
                <a:sym typeface="+mn-ea"/>
              </a:rPr>
              <a:t>cfDNA</a:t>
            </a:r>
            <a:r>
              <a:rPr lang="zh-CN" altLang="en-US" sz="2000" dirty="0" smtClean="0"/>
              <a:t>检查在上述人群中的应用，目前无相关的经济学优势研究。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92266" y="1868271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tr-TR" sz="2400" b="1" dirty="0" smtClean="0"/>
              <a:t>引言</a:t>
            </a:r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>
            <a:fillRect/>
          </a:stretch>
        </p:blipFill>
        <p:spPr bwMode="auto">
          <a:xfrm>
            <a:off x="6191671" y="2090503"/>
            <a:ext cx="2628801" cy="117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554" y="3338411"/>
            <a:ext cx="2221894" cy="148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84381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74" y="371703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7301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432" y="346691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720" y="32867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74" y="315992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712" y="301591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326" y="278120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159" y="294223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552" y="269196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43400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199" y="245842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296" y="253043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815" y="2420888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286385" y="4750112"/>
            <a:ext cx="8750111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近期的</a:t>
            </a:r>
            <a:r>
              <a:rPr lang="en-US" sz="2000" dirty="0"/>
              <a:t>SAFE21</a:t>
            </a:r>
            <a:r>
              <a:rPr lang="zh-CN" altLang="en-US" sz="2000" dirty="0"/>
              <a:t>试验中，将染色体异常风险在</a:t>
            </a:r>
            <a:r>
              <a:rPr lang="en-US" sz="2000" dirty="0"/>
              <a:t> 1/5 ~ 1/250 </a:t>
            </a:r>
            <a:r>
              <a:rPr lang="zh-CN" altLang="en-US" sz="2000" dirty="0"/>
              <a:t>区间的孕妇随机分为两组，一组行有创的侵入性检查，另一组行</a:t>
            </a:r>
            <a:r>
              <a:rPr lang="en-US" sz="2000" dirty="0" smtClean="0">
                <a:sym typeface="+mn-ea"/>
              </a:rPr>
              <a:t>cfDNA</a:t>
            </a:r>
            <a:r>
              <a:rPr lang="zh-CN" altLang="en-US" sz="2000" dirty="0"/>
              <a:t>检查和侵入性检查（在</a:t>
            </a:r>
            <a:r>
              <a:rPr lang="en-US" altLang="zh-CN" sz="2000" dirty="0"/>
              <a:t>cfDNA</a:t>
            </a:r>
            <a:r>
              <a:rPr lang="zh-CN" altLang="en-US" sz="2000" dirty="0"/>
              <a:t>检查阳性的病人中）。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这两组间流产率无明显统计学差异，而</a:t>
            </a:r>
            <a:r>
              <a:rPr lang="en-US" sz="2000" dirty="0" smtClean="0">
                <a:sym typeface="+mn-ea"/>
              </a:rPr>
              <a:t>cfDNA</a:t>
            </a:r>
            <a:r>
              <a:rPr lang="zh-CN" altLang="en-US" sz="2000" dirty="0" smtClean="0">
                <a:sym typeface="+mn-ea"/>
              </a:rPr>
              <a:t>检查漏诊了侵入性检查能诊断的不平衡染色体异常的病例。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30" y="2378786"/>
            <a:ext cx="830832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该研究目的是比较五种不同产前筛查方法的模拟成本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75037" y="1920526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tr-TR" sz="2400" b="1" dirty="0" smtClean="0"/>
              <a:t>引言</a:t>
            </a:r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>
            <a:fillRect/>
          </a:stretch>
        </p:blipFill>
        <p:spPr bwMode="auto">
          <a:xfrm>
            <a:off x="512563" y="3834305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63" y="5111412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71" y="550296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25" y="537618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63" y="523216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83" y="512606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71" y="494585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625" y="481907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63" y="467505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777" y="444035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610" y="460138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291" y="435111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490" y="409315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650" y="399562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07" y="417612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266" y="399763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99" y="4699206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eedle icon ile ilgili görsel sonucu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768" y="3790896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460683" y="3573875"/>
            <a:ext cx="198612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cfDNA</a:t>
            </a:r>
            <a:r>
              <a:rPr lang="en-US" sz="2000" b="1" dirty="0" smtClean="0"/>
              <a:t> </a:t>
            </a:r>
            <a:r>
              <a:rPr lang="zh-CN" altLang="en-US" sz="2000" b="1" dirty="0" smtClean="0"/>
              <a:t>检查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37514" y="3561874"/>
            <a:ext cx="254744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侵入性检查</a:t>
            </a:r>
            <a:r>
              <a:rPr lang="en-US" sz="2000" b="1" dirty="0" smtClean="0"/>
              <a:t>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760970" y="3520377"/>
            <a:ext cx="3395206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妊娠早期联合筛查（</a:t>
            </a:r>
            <a:r>
              <a:rPr lang="en-US" altLang="zh-CN" sz="2000" b="1" dirty="0" smtClean="0"/>
              <a:t>FTS</a:t>
            </a:r>
            <a:r>
              <a:rPr lang="zh-CN" altLang="en-US" sz="2000" b="1" dirty="0" smtClean="0"/>
              <a:t>） </a:t>
            </a:r>
            <a:endParaRPr lang="en-US" sz="2000" b="1" dirty="0" smtClean="0"/>
          </a:p>
          <a:p>
            <a:pPr algn="ctr"/>
            <a:endParaRPr lang="en-US" sz="2000" b="1" dirty="0" smtClean="0"/>
          </a:p>
          <a:p>
            <a:pPr algn="ctr"/>
            <a:r>
              <a:rPr lang="en-US" sz="2400" b="1" dirty="0"/>
              <a:t>1 </a:t>
            </a:r>
            <a:r>
              <a:rPr lang="en-US" sz="2400" b="1" dirty="0" smtClean="0"/>
              <a:t>≥</a:t>
            </a:r>
            <a:r>
              <a:rPr lang="en-US" sz="2400" b="1" dirty="0"/>
              <a:t> 250</a:t>
            </a:r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/>
              <a:t>1 ≥</a:t>
            </a:r>
            <a:r>
              <a:rPr lang="en-US" sz="2400" b="1" dirty="0" smtClean="0"/>
              <a:t> 1000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zh-CN" altLang="en-US" sz="2400" b="1" dirty="0" smtClean="0"/>
              <a:t>所有人群</a:t>
            </a:r>
          </a:p>
        </p:txBody>
      </p:sp>
      <p:sp>
        <p:nvSpPr>
          <p:cNvPr id="6" name="Left-Right Arrow 5"/>
          <p:cNvSpPr/>
          <p:nvPr/>
        </p:nvSpPr>
        <p:spPr bwMode="auto">
          <a:xfrm>
            <a:off x="2203313" y="4271637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Left-Right Arrow 55"/>
          <p:cNvSpPr/>
          <p:nvPr/>
        </p:nvSpPr>
        <p:spPr bwMode="auto">
          <a:xfrm>
            <a:off x="2133901" y="5655495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Left-Right Arrow 56"/>
          <p:cNvSpPr/>
          <p:nvPr/>
        </p:nvSpPr>
        <p:spPr bwMode="auto">
          <a:xfrm>
            <a:off x="2171132" y="4948609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Left-Right Arrow 57"/>
          <p:cNvSpPr/>
          <p:nvPr/>
        </p:nvSpPr>
        <p:spPr bwMode="auto">
          <a:xfrm>
            <a:off x="5227649" y="4267849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Left-Right Arrow 58"/>
          <p:cNvSpPr/>
          <p:nvPr/>
        </p:nvSpPr>
        <p:spPr bwMode="auto">
          <a:xfrm>
            <a:off x="5218804" y="4964961"/>
            <a:ext cx="1576599" cy="257958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  <a:endParaRPr lang="en-US" sz="1600" b="1" i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76312" y="1815207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方法</a:t>
            </a:r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>
            <a:fillRect/>
          </a:stretch>
        </p:blipFill>
        <p:spPr bwMode="auto">
          <a:xfrm>
            <a:off x="7497217" y="4384694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241" y="5327243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081" y="567609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535" y="55493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073" y="5405293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93" y="529919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481" y="511898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935" y="499220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73" y="4848188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945" y="490150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144" y="4643543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304" y="4546011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061" y="47265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920" y="454802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363" y="2934360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eedle icon ile ilgili görsel sonucu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821" y="2057227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1907704" y="2299482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061136" y="2299482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214568" y="2299482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370674" y="2302001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524106" y="2302001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677538" y="2302001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1984549" y="2706457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137981" y="2706457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291413" y="2706457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447519" y="2708976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600951" y="2708976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pregnant women icon ile ilgili gÃ¶rsel sonucu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6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240" r="28181"/>
          <a:stretch>
            <a:fillRect/>
          </a:stretch>
        </p:blipFill>
        <p:spPr bwMode="auto">
          <a:xfrm>
            <a:off x="2754383" y="2708976"/>
            <a:ext cx="20955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92754" y="3519006"/>
            <a:ext cx="3873741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/>
              <a:t>652</a:t>
            </a:r>
            <a:r>
              <a:rPr lang="en-US" sz="2000" dirty="0"/>
              <a:t> </a:t>
            </a:r>
            <a:r>
              <a:rPr lang="tr-TR" sz="2000" dirty="0" smtClean="0"/>
              <a:t>653 </a:t>
            </a:r>
            <a:r>
              <a:rPr lang="zh-CN" altLang="tr-TR" sz="2000" dirty="0" smtClean="0"/>
              <a:t>孕妇进行了</a:t>
            </a:r>
            <a:r>
              <a:rPr lang="tr-TR" sz="2000" dirty="0" smtClean="0"/>
              <a:t> </a:t>
            </a:r>
            <a:r>
              <a:rPr lang="en-US" sz="2000" dirty="0" smtClean="0"/>
              <a:t>FTS.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FTS </a:t>
            </a:r>
            <a:r>
              <a:rPr lang="zh-CN" altLang="en-US" sz="2000" dirty="0" smtClean="0"/>
              <a:t>风险</a:t>
            </a:r>
            <a:r>
              <a:rPr lang="en-US" sz="2000" dirty="0" smtClean="0"/>
              <a:t>≥</a:t>
            </a:r>
            <a:r>
              <a:rPr lang="en-US" sz="2000" b="1" dirty="0"/>
              <a:t> </a:t>
            </a:r>
            <a:r>
              <a:rPr lang="en-US" sz="2000" dirty="0" smtClean="0"/>
              <a:t>1/250 (n=26 136).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FTS </a:t>
            </a:r>
            <a:r>
              <a:rPr lang="zh-CN" altLang="en-US" sz="2000" dirty="0" smtClean="0"/>
              <a:t>风险</a:t>
            </a:r>
            <a:r>
              <a:rPr lang="en-US" sz="2000" dirty="0" smtClean="0"/>
              <a:t> ≥</a:t>
            </a:r>
            <a:r>
              <a:rPr lang="en-US" sz="2000" b="1" dirty="0"/>
              <a:t> </a:t>
            </a:r>
            <a:r>
              <a:rPr lang="en-US" sz="2000" dirty="0" smtClean="0"/>
              <a:t>1/1000 (</a:t>
            </a:r>
            <a:r>
              <a:rPr lang="en-US" sz="2000" dirty="0"/>
              <a:t>n=89 536</a:t>
            </a:r>
            <a:r>
              <a:rPr lang="en-US" sz="2000" dirty="0" smtClean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费用计算方法来组国民健康保险支付计划。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比较了五种筛查策略。</a:t>
            </a:r>
          </a:p>
        </p:txBody>
      </p:sp>
      <p:sp>
        <p:nvSpPr>
          <p:cNvPr id="70" name="Left-Right Arrow 69"/>
          <p:cNvSpPr/>
          <p:nvPr/>
        </p:nvSpPr>
        <p:spPr bwMode="auto">
          <a:xfrm>
            <a:off x="6355725" y="4478240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eft-Right Arrow 70"/>
          <p:cNvSpPr/>
          <p:nvPr/>
        </p:nvSpPr>
        <p:spPr bwMode="auto">
          <a:xfrm>
            <a:off x="6350208" y="2708920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eft-Right Arrow 71"/>
          <p:cNvSpPr/>
          <p:nvPr/>
        </p:nvSpPr>
        <p:spPr bwMode="auto">
          <a:xfrm>
            <a:off x="6355725" y="3364847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Left-Right Arrow 72"/>
          <p:cNvSpPr/>
          <p:nvPr/>
        </p:nvSpPr>
        <p:spPr bwMode="auto">
          <a:xfrm>
            <a:off x="6355725" y="5134735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Left-Right Arrow 73"/>
          <p:cNvSpPr/>
          <p:nvPr/>
        </p:nvSpPr>
        <p:spPr bwMode="auto">
          <a:xfrm>
            <a:off x="6361668" y="5780932"/>
            <a:ext cx="1008112" cy="280177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024566" y="2668850"/>
            <a:ext cx="2391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</a:t>
            </a:r>
            <a:r>
              <a:rPr lang="zh-CN" altLang="en-US" sz="2000" dirty="0" smtClean="0"/>
              <a:t>风险</a:t>
            </a:r>
            <a:r>
              <a:rPr lang="en-US" sz="2000" dirty="0" smtClean="0"/>
              <a:t> ≥</a:t>
            </a:r>
            <a:r>
              <a:rPr lang="en-US" sz="2000" b="1" dirty="0"/>
              <a:t> </a:t>
            </a:r>
            <a:r>
              <a:rPr lang="en-US" sz="2000" dirty="0" smtClean="0"/>
              <a:t>1/250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970657" y="3316922"/>
            <a:ext cx="2391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</a:t>
            </a:r>
            <a:r>
              <a:rPr lang="zh-CN" altLang="en-US" sz="2000" dirty="0" smtClean="0"/>
              <a:t>风险</a:t>
            </a:r>
            <a:r>
              <a:rPr lang="en-US" sz="2000" dirty="0" smtClean="0"/>
              <a:t> ≥</a:t>
            </a:r>
            <a:r>
              <a:rPr lang="en-US" sz="2000" b="1" dirty="0"/>
              <a:t> </a:t>
            </a:r>
            <a:r>
              <a:rPr lang="en-US" sz="2000" dirty="0" smtClean="0"/>
              <a:t>1/1000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864718" y="5074164"/>
            <a:ext cx="2391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</a:t>
            </a:r>
            <a:r>
              <a:rPr lang="zh-CN" altLang="en-US" sz="2000" dirty="0" smtClean="0"/>
              <a:t>风险</a:t>
            </a:r>
            <a:r>
              <a:rPr lang="en-US" sz="2000" dirty="0" smtClean="0"/>
              <a:t> ≥</a:t>
            </a:r>
            <a:r>
              <a:rPr lang="en-US" sz="2000" b="1" dirty="0"/>
              <a:t> </a:t>
            </a:r>
            <a:r>
              <a:rPr lang="en-US" sz="2000" dirty="0" smtClean="0"/>
              <a:t>1/1000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986838" y="4407367"/>
            <a:ext cx="2391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FTS </a:t>
            </a:r>
            <a:r>
              <a:rPr lang="zh-CN" altLang="en-US" sz="2000" dirty="0" smtClean="0"/>
              <a:t>风险</a:t>
            </a:r>
            <a:r>
              <a:rPr lang="en-US" sz="2000" dirty="0" smtClean="0"/>
              <a:t> ≥</a:t>
            </a:r>
            <a:r>
              <a:rPr lang="en-US" sz="2000" b="1" dirty="0"/>
              <a:t> </a:t>
            </a:r>
            <a:r>
              <a:rPr lang="en-US" sz="2000" dirty="0" smtClean="0"/>
              <a:t>1/250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995803" y="5676091"/>
            <a:ext cx="2391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/>
              <a:t>所有妊娠孕妇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-31776" y="2156663"/>
            <a:ext cx="189984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/>
              <a:t>数据来源于法国生物医学 机构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220072" y="2164794"/>
            <a:ext cx="47902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筛查策略</a:t>
            </a:r>
            <a:r>
              <a:rPr lang="en-US" sz="20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10628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结果</a:t>
            </a:r>
          </a:p>
        </p:txBody>
      </p:sp>
      <p:pic>
        <p:nvPicPr>
          <p:cNvPr id="1026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>
            <a:fillRect/>
          </a:stretch>
        </p:blipFill>
        <p:spPr bwMode="auto">
          <a:xfrm>
            <a:off x="7367165" y="2180168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250" y="3084723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485" y="340425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939" y="327747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477" y="313345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597" y="302735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885" y="284714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339" y="272036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877" y="257634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349" y="262966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548" y="237170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08" y="227417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465" y="245467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08" y="2447476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9224" y="2343387"/>
          <a:ext cx="7087073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42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风险临界值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检出的总数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 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T21/13/18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其他</a:t>
                      </a:r>
                      <a:r>
                        <a:rPr lang="en-US" dirty="0" smtClean="0"/>
                        <a:t> 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所有</a:t>
                      </a:r>
                      <a:r>
                        <a:rPr lang="en-US" dirty="0" smtClean="0"/>
                        <a:t> 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1/250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r>
                        <a:rPr lang="en-US" sz="1800" dirty="0" smtClean="0"/>
                        <a:t> </a:t>
                      </a:r>
                      <a:r>
                        <a:rPr lang="en-US" dirty="0" smtClean="0"/>
                        <a:t>136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876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959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959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1/1000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r>
                        <a:rPr lang="en-US" sz="1800" dirty="0" smtClean="0"/>
                        <a:t> </a:t>
                      </a:r>
                      <a:r>
                        <a:rPr lang="en-US" dirty="0" smtClean="0"/>
                        <a:t>536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所有孕妇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652</a:t>
                      </a:r>
                      <a:r>
                        <a:rPr lang="en-US" sz="1800" dirty="0" smtClean="0"/>
                        <a:t> </a:t>
                      </a:r>
                      <a:r>
                        <a:rPr lang="en-US" dirty="0" smtClean="0"/>
                        <a:t>653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179387" y="4797152"/>
          <a:ext cx="7035594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5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426"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ym typeface="+mn-ea"/>
                        </a:rPr>
                        <a:t>风险临界值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ym typeface="+mn-ea"/>
                        </a:rPr>
                        <a:t>检出的总数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 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T21/13/18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其他</a:t>
                      </a:r>
                      <a:r>
                        <a:rPr lang="en-US" dirty="0" smtClean="0"/>
                        <a:t>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所有</a:t>
                      </a:r>
                      <a:r>
                        <a:rPr lang="en-US" dirty="0" smtClean="0"/>
                        <a:t> UBCA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1/250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136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879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963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1138</a:t>
                      </a:r>
                      <a:endParaRPr lang="tr-T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r>
                        <a:rPr lang="en-US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1/1000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dirty="0" smtClean="0"/>
                        <a:t>536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5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881" y="5263559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needle icon ile ilgili görsel sonucu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050" y="4355249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35496" y="4390007"/>
            <a:ext cx="90247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35496" y="6168752"/>
            <a:ext cx="885698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solidFill>
                  <a:srgbClr val="C00000"/>
                </a:solidFill>
              </a:rPr>
              <a:t>每种筛查方法所检出的例数。</a:t>
            </a:r>
            <a:r>
              <a:rPr lang="en-US" i="1" dirty="0" smtClean="0">
                <a:solidFill>
                  <a:srgbClr val="C00000"/>
                </a:solidFill>
              </a:rPr>
              <a:t> SCA , </a:t>
            </a:r>
            <a:r>
              <a:rPr lang="zh-CN" altLang="en-US" i="1" dirty="0" smtClean="0">
                <a:solidFill>
                  <a:srgbClr val="C00000"/>
                </a:solidFill>
              </a:rPr>
              <a:t>性染色体异常</a:t>
            </a:r>
            <a:r>
              <a:rPr lang="en-US" i="1" dirty="0" smtClean="0">
                <a:solidFill>
                  <a:srgbClr val="C00000"/>
                </a:solidFill>
              </a:rPr>
              <a:t>;  UBCA ,</a:t>
            </a:r>
            <a:r>
              <a:rPr lang="zh-CN" altLang="en-US" i="1" dirty="0" smtClean="0">
                <a:solidFill>
                  <a:srgbClr val="C00000"/>
                </a:solidFill>
                <a:ea typeface="宋体" panose="02010600030101010101" pitchFamily="2" charset="-122"/>
              </a:rPr>
              <a:t>不平衡染色体异常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10628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结果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18052" y="2224123"/>
          <a:ext cx="9125948" cy="2861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5496" y="5157192"/>
          <a:ext cx="9108504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9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1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zh-CN" altLang="tr-TR" sz="1700" b="1" dirty="0"/>
                        <a:t>方法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≥1/250 </a:t>
                      </a:r>
                      <a:r>
                        <a:rPr lang="zh-CN" altLang="tr-TR" sz="1700" b="1" dirty="0"/>
                        <a:t>临界值的费用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≥1/1000 </a:t>
                      </a:r>
                      <a:r>
                        <a:rPr lang="zh-CN" altLang="en-US" sz="1700" b="1" dirty="0" smtClean="0"/>
                        <a:t>临界值</a:t>
                      </a:r>
                    </a:p>
                    <a:p>
                      <a:pPr algn="ctr"/>
                      <a:r>
                        <a:rPr lang="zh-CN" altLang="en-US" sz="1700" b="1" dirty="0" smtClean="0"/>
                        <a:t>的费用</a:t>
                      </a:r>
                      <a:endParaRPr lang="tr-TR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00" b="1" dirty="0" smtClean="0"/>
                        <a:t>额外检测到</a:t>
                      </a:r>
                      <a:r>
                        <a:rPr lang="en-US" sz="1700" b="1" baseline="0" dirty="0" smtClean="0"/>
                        <a:t> UBCA </a:t>
                      </a:r>
                      <a:r>
                        <a:rPr lang="zh-CN" altLang="en-US" sz="1700" b="1" baseline="0" dirty="0" smtClean="0"/>
                        <a:t>的例数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00" b="1" dirty="0" smtClean="0">
                          <a:sym typeface="+mn-ea"/>
                        </a:rPr>
                        <a:t>每额外检测到</a:t>
                      </a:r>
                      <a:r>
                        <a:rPr lang="en-US" sz="1700" b="1" dirty="0" smtClean="0">
                          <a:sym typeface="+mn-ea"/>
                        </a:rPr>
                        <a:t>UBCA </a:t>
                      </a:r>
                      <a:r>
                        <a:rPr lang="zh-CN" altLang="en-US" sz="1700" b="1" dirty="0" smtClean="0">
                          <a:sym typeface="+mn-ea"/>
                        </a:rPr>
                        <a:t>时增加的费用</a:t>
                      </a:r>
                      <a:endParaRPr lang="zh-CN" altLang="en-US" sz="1700" b="1" baseline="0" dirty="0" smtClean="0"/>
                    </a:p>
                    <a:p>
                      <a:pPr algn="ctr"/>
                      <a:endParaRPr lang="tr-TR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700" dirty="0" err="1" smtClean="0"/>
                        <a:t>cfDNA</a:t>
                      </a:r>
                      <a:endParaRPr lang="tr-TR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12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004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022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39</a:t>
                      </a:r>
                      <a:r>
                        <a:rPr lang="en-US" sz="1800" b="1" dirty="0" smtClean="0"/>
                        <a:t> 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969</a:t>
                      </a:r>
                      <a:r>
                        <a:rPr lang="en-US" sz="1800" b="1" dirty="0" smtClean="0"/>
                        <a:t> 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156 </a:t>
                      </a:r>
                      <a:r>
                        <a:rPr lang="en-US" sz="1700" dirty="0" smtClean="0"/>
                        <a:t>€</a:t>
                      </a:r>
                      <a:endParaRPr kumimoji="0" lang="tr-T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162</a:t>
                      </a:r>
                      <a:endParaRPr lang="tr-TR" sz="17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172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624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/>
                        <a:t>侵入性检查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12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610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144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43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053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119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192</a:t>
                      </a:r>
                      <a:endParaRPr lang="tr-T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/>
                        <a:t>158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700" b="0" dirty="0" smtClean="0"/>
                        <a:t>400 </a:t>
                      </a:r>
                      <a:r>
                        <a:rPr lang="en-US" sz="1700" dirty="0" smtClean="0"/>
                        <a:t>€</a:t>
                      </a:r>
                      <a:endParaRPr lang="tr-T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56"/>
          <p:cNvSpPr txBox="1"/>
          <p:nvPr/>
        </p:nvSpPr>
        <p:spPr>
          <a:xfrm>
            <a:off x="-1692696" y="2348880"/>
            <a:ext cx="928903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rgbClr val="C00000"/>
                </a:solidFill>
              </a:rPr>
              <a:t>每种方法的花费（</a:t>
            </a:r>
            <a:r>
              <a:rPr lang="en-US" altLang="zh-CN" sz="2000" dirty="0" smtClean="0">
                <a:solidFill>
                  <a:srgbClr val="C00000"/>
                </a:solidFill>
              </a:rPr>
              <a:t>*</a:t>
            </a:r>
            <a:r>
              <a:rPr lang="zh-CN" altLang="en-US" sz="2000" dirty="0" smtClean="0">
                <a:solidFill>
                  <a:srgbClr val="C00000"/>
                </a:solidFill>
              </a:rPr>
              <a:t>百万 欧元）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634865" y="4815205"/>
            <a:ext cx="803275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侵入性检查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58025" y="4511675"/>
            <a:ext cx="803275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所有孕妇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89050" y="4568825"/>
            <a:ext cx="440055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风险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142740" y="4552315"/>
            <a:ext cx="440055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风险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27657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85351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  <a:endParaRPr lang="en-US" sz="1600" b="1" i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54160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结果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289536" y="5114845"/>
            <a:ext cx="24586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cfDNA:</a:t>
            </a:r>
          </a:p>
          <a:p>
            <a:pPr algn="ctr"/>
            <a:r>
              <a:rPr lang="zh-CN" altLang="en-US" sz="1600" dirty="0" smtClean="0">
                <a:solidFill>
                  <a:srgbClr val="C00000"/>
                </a:solidFill>
              </a:rPr>
              <a:t>便宜，但有效性偏低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9387" y="2483728"/>
          <a:ext cx="8841378" cy="1574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96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742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/>
                        <a:t>风险临界值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/>
                        <a:t>更便宜的方法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/>
                        <a:t>更有效的方法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/>
                        <a:t>每额外检测</a:t>
                      </a:r>
                      <a:r>
                        <a:rPr lang="en-US" sz="1800" b="1" baseline="0" dirty="0" smtClean="0"/>
                        <a:t>UBCA</a:t>
                      </a:r>
                      <a:r>
                        <a:rPr lang="zh-CN" altLang="en-US" sz="1800" b="1" baseline="0" dirty="0" smtClean="0"/>
                        <a:t>的费用</a:t>
                      </a:r>
                      <a:r>
                        <a:rPr lang="en-US" sz="1800" b="1" baseline="0" dirty="0" smtClean="0"/>
                        <a:t> </a:t>
                      </a:r>
                      <a:endParaRPr lang="zh-CN" altLang="en-US" sz="1800" b="1" baseline="0" dirty="0" smtClean="0">
                        <a:ea typeface="宋体" panose="02010600030101010101" pitchFamily="2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1/250</a:t>
                      </a:r>
                      <a:endParaRPr lang="tr-TR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cfDNA</a:t>
                      </a:r>
                      <a:endParaRPr lang="tr-TR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/>
                        <a:t>侵入性检查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3386 €</a:t>
                      </a:r>
                      <a:endParaRPr lang="tr-TR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≥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1/1000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cfDNA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/>
                        <a:t>侵入性检查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660 €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800" dirty="0" smtClean="0"/>
                        <a:t>所有孕妇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FTS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cfDNA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166</a:t>
                      </a:r>
                      <a:r>
                        <a:rPr lang="en-US" sz="1800" b="1" dirty="0" smtClean="0"/>
                        <a:t> </a:t>
                      </a:r>
                      <a:r>
                        <a:rPr lang="en-US" sz="1800" dirty="0" smtClean="0"/>
                        <a:t>689 €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Picture 4" descr="fetus icon ile ilgili görsel sonuc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737" y="5350959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needle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906" y="4442649"/>
            <a:ext cx="1235120" cy="12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>
            <a:fillRect/>
          </a:stretch>
        </p:blipFill>
        <p:spPr bwMode="auto">
          <a:xfrm>
            <a:off x="471972" y="4433800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fetus icon ile ilgili görsel sonuc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9" y="5376349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36" y="572519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90" y="559841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28" y="545439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8" y="534830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36" y="516809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690" y="504131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28" y="489729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700" y="495060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899" y="469264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59" y="459511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16" y="477561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İlgili resi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75" y="459713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220072" y="5005625"/>
            <a:ext cx="24586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rgbClr val="C00000"/>
                </a:solidFill>
              </a:rPr>
              <a:t>侵入性检查</a:t>
            </a:r>
            <a:r>
              <a:rPr lang="en-US" sz="2000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r>
              <a:rPr lang="zh-CN" altLang="en-US" sz="2000" dirty="0" smtClean="0">
                <a:solidFill>
                  <a:srgbClr val="C00000"/>
                </a:solidFill>
              </a:rPr>
              <a:t>更贵，但更有效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7854" y="6237312"/>
            <a:ext cx="820609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rgbClr val="C00000"/>
                </a:solidFill>
              </a:rPr>
              <a:t>对所有孕妇进行</a:t>
            </a:r>
            <a:r>
              <a:rPr lang="en-US" sz="2000" dirty="0" smtClean="0">
                <a:solidFill>
                  <a:srgbClr val="C00000"/>
                </a:solidFill>
              </a:rPr>
              <a:t>cfDNA</a:t>
            </a:r>
            <a:r>
              <a:rPr lang="zh-CN" altLang="en-US" sz="2000" dirty="0" smtClean="0">
                <a:solidFill>
                  <a:srgbClr val="C00000"/>
                </a:solidFill>
              </a:rPr>
              <a:t>检查是不划算的！！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27657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85351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  <a:endParaRPr lang="en-US" sz="1600" b="1" i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5178" y="1854160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结果</a:t>
            </a:r>
          </a:p>
        </p:txBody>
      </p:sp>
      <p:pic>
        <p:nvPicPr>
          <p:cNvPr id="14" name="Picture 2" descr="blood vessel picture ile ilgili görsel sonuc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2673"/>
          <a:stretch>
            <a:fillRect/>
          </a:stretch>
        </p:blipFill>
        <p:spPr bwMode="auto">
          <a:xfrm>
            <a:off x="459504" y="1952110"/>
            <a:ext cx="1611287" cy="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fetus icon ile ilgili g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" y="2996952"/>
            <a:ext cx="1493215" cy="99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68" y="324350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22" y="311672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60" y="297270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480" y="286661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68" y="268640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222" y="2559620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60" y="2415604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232" y="246891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31" y="2210959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591" y="2113427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348" y="2293925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İlgili resi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207" y="2115442"/>
            <a:ext cx="178120" cy="1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2511" y="4223412"/>
            <a:ext cx="178318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cfDNA </a:t>
            </a:r>
            <a:r>
              <a:rPr lang="zh-CN" altLang="en-US" sz="2000" dirty="0" smtClean="0">
                <a:solidFill>
                  <a:srgbClr val="C00000"/>
                </a:solidFill>
              </a:rPr>
              <a:t>检查费用包括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zh-CN" altLang="en-US" sz="2000" dirty="0" smtClean="0">
                <a:solidFill>
                  <a:srgbClr val="C00000"/>
                </a:solidFill>
              </a:rPr>
              <a:t>不同基线的</a:t>
            </a:r>
            <a:r>
              <a:rPr lang="en-US" sz="2000" dirty="0" smtClean="0">
                <a:solidFill>
                  <a:srgbClr val="C00000"/>
                </a:solidFill>
              </a:rPr>
              <a:t>cfDNA</a:t>
            </a:r>
            <a:r>
              <a:rPr lang="zh-CN" altLang="en-US" sz="2000" dirty="0" smtClean="0">
                <a:solidFill>
                  <a:srgbClr val="C00000"/>
                </a:solidFill>
              </a:rPr>
              <a:t>成本费用</a:t>
            </a:r>
            <a:r>
              <a:rPr lang="en-US" sz="2000" dirty="0" smtClean="0">
                <a:solidFill>
                  <a:srgbClr val="C00000"/>
                </a:solidFill>
              </a:rPr>
              <a:t>, </a:t>
            </a:r>
            <a:r>
              <a:rPr lang="zh-CN" altLang="en-US" sz="2000" dirty="0" smtClean="0">
                <a:solidFill>
                  <a:srgbClr val="C00000"/>
                </a:solidFill>
              </a:rPr>
              <a:t>侵入性检查和遗传咨询</a:t>
            </a:r>
            <a:r>
              <a:rPr lang="en-US" sz="2000" dirty="0" smtClean="0">
                <a:solidFill>
                  <a:srgbClr val="C00000"/>
                </a:solidFill>
              </a:rPr>
              <a:t>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423988" y="2468930"/>
            <a:ext cx="6365323" cy="4034189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61783" y="2211120"/>
            <a:ext cx="6365323" cy="403418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73600" y="2139315"/>
            <a:ext cx="3286760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对</a:t>
            </a:r>
            <a:r>
              <a:rPr lang="en-US" altLang="zh-CN" sz="900"/>
              <a:t>≥1/250</a:t>
            </a:r>
            <a:r>
              <a:rPr lang="zh-CN" altLang="en-US" sz="900"/>
              <a:t>风险的孕妇行</a:t>
            </a:r>
            <a:r>
              <a:rPr lang="en-US" altLang="zh-CN" sz="900"/>
              <a:t>cfDNA</a:t>
            </a:r>
            <a:r>
              <a:rPr lang="zh-CN" altLang="en-US" sz="900"/>
              <a:t>检查的费用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09490" y="3502025"/>
            <a:ext cx="3286760" cy="213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800"/>
              <a:t>对</a:t>
            </a:r>
            <a:r>
              <a:rPr lang="en-US" altLang="zh-CN" sz="800"/>
              <a:t>≥1/1000</a:t>
            </a:r>
            <a:r>
              <a:rPr lang="zh-CN" altLang="en-US" sz="800"/>
              <a:t>风险的孕妇行</a:t>
            </a:r>
            <a:r>
              <a:rPr lang="en-US" altLang="zh-CN" sz="800"/>
              <a:t>cfDNA</a:t>
            </a:r>
            <a:r>
              <a:rPr lang="zh-CN" altLang="en-US" sz="800"/>
              <a:t>检查的费用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809490" y="4805680"/>
            <a:ext cx="3286760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对</a:t>
            </a:r>
            <a:r>
              <a:rPr lang="en-US" altLang="zh-CN" sz="900"/>
              <a:t>≥</a:t>
            </a:r>
            <a:r>
              <a:rPr lang="zh-CN" altLang="en-US" sz="900"/>
              <a:t>所有孕妇行</a:t>
            </a:r>
            <a:r>
              <a:rPr lang="en-US" altLang="zh-CN" sz="900"/>
              <a:t>cfDNA</a:t>
            </a:r>
            <a:r>
              <a:rPr lang="zh-CN" altLang="en-US" sz="900"/>
              <a:t>检查的费用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418080" y="2866390"/>
            <a:ext cx="802640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侵入性检查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73325" y="4246880"/>
            <a:ext cx="751205" cy="213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800"/>
              <a:t>侵入性检查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528570" y="5593715"/>
            <a:ext cx="695960" cy="213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800"/>
              <a:t>侵入性检查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473325" y="3136900"/>
            <a:ext cx="748030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遗传咨询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528570" y="5847080"/>
            <a:ext cx="692150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遗传咨询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512060" y="4538980"/>
            <a:ext cx="763905" cy="229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900"/>
              <a:t>遗传咨询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553085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i="1" dirty="0">
                <a:solidFill>
                  <a:schemeClr val="bg1"/>
                </a:solidFill>
                <a:sym typeface="+mn-ea"/>
              </a:rPr>
              <a:t>染色体三体和其他非整倍体异常的5种产前筛查策略的成本-效果分析：基于模型的分析</a:t>
            </a:r>
            <a:endParaRPr lang="en-US" sz="1600" b="1" i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 smtClean="0">
                <a:solidFill>
                  <a:schemeClr val="bg1"/>
                </a:solidFill>
                <a:latin typeface="Arial" panose="020B0604020202020204"/>
              </a:rPr>
              <a:t>Le Bras et al.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en-GB" sz="1400" i="1" kern="0" dirty="0">
                <a:solidFill>
                  <a:schemeClr val="bg1"/>
                </a:solidFill>
                <a:latin typeface="Arial" panose="020B0604020202020204"/>
              </a:rPr>
              <a:t>UOG </a:t>
            </a:r>
            <a:r>
              <a:rPr lang="en-GB" sz="1400" i="1" kern="0" dirty="0" smtClean="0">
                <a:solidFill>
                  <a:schemeClr val="bg1"/>
                </a:solidFill>
                <a:latin typeface="Arial" panose="020B0604020202020204"/>
              </a:rPr>
              <a:t>2019</a:t>
            </a:r>
            <a:endParaRPr lang="en-GB" sz="1400" i="1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1865849"/>
            <a:ext cx="4790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结论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815" y="2294287"/>
            <a:ext cx="912118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sz="2400" dirty="0"/>
              <a:t>从针对高危妊娠的侵入性检测，过渡到针对更大群体妊娠的cfDNA检测，</a:t>
            </a:r>
            <a:r>
              <a:rPr lang="zh-CN" sz="2400" dirty="0"/>
              <a:t>能</a:t>
            </a:r>
            <a:r>
              <a:rPr sz="2400" dirty="0"/>
              <a:t>检测到</a:t>
            </a:r>
            <a:r>
              <a:rPr lang="zh-CN" sz="2400" dirty="0"/>
              <a:t>更多的染色体</a:t>
            </a:r>
            <a:r>
              <a:rPr sz="2400" dirty="0"/>
              <a:t>三体</a:t>
            </a:r>
            <a:r>
              <a:rPr lang="zh-CN" sz="2400" dirty="0"/>
              <a:t>异常</a:t>
            </a:r>
            <a:r>
              <a:rPr sz="2400" dirty="0"/>
              <a:t>，但检测到的不平衡染色体异常</a:t>
            </a:r>
            <a:r>
              <a:rPr lang="zh-CN" sz="2400" dirty="0"/>
              <a:t>的</a:t>
            </a:r>
            <a:r>
              <a:rPr sz="2400" dirty="0"/>
              <a:t>较少，并带来额外的经济负担，</a:t>
            </a:r>
            <a:r>
              <a:rPr lang="zh-CN" sz="2400" dirty="0"/>
              <a:t>且</a:t>
            </a:r>
            <a:r>
              <a:rPr sz="2400" dirty="0"/>
              <a:t>在流产率方面</a:t>
            </a:r>
            <a:r>
              <a:rPr lang="zh-CN" sz="2400" dirty="0"/>
              <a:t>并没有区别。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与cfDNA方案相比，</a:t>
            </a:r>
            <a:r>
              <a:rPr lang="zh-CN" altLang="en-US" sz="2400" dirty="0" smtClean="0"/>
              <a:t>侵入性检查</a:t>
            </a:r>
            <a:r>
              <a:rPr lang="en-US" sz="2400" dirty="0" smtClean="0"/>
              <a:t>方案更昂贵、更有效。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用cfDNA进行全面筛查是不划算的。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1185</Words>
  <Application>Microsoft Office PowerPoint</Application>
  <PresentationFormat>On-screen Show (4:3)</PresentationFormat>
  <Paragraphs>178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宋体</vt:lpstr>
      <vt:lpstr>Arial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Renata Kotsia</cp:lastModifiedBy>
  <cp:revision>1060</cp:revision>
  <dcterms:created xsi:type="dcterms:W3CDTF">2019-11-18T13:45:00Z</dcterms:created>
  <dcterms:modified xsi:type="dcterms:W3CDTF">2020-01-20T11:32:46Z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