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309" r:id="rId2"/>
    <p:sldId id="340" r:id="rId3"/>
    <p:sldId id="352" r:id="rId4"/>
    <p:sldId id="353" r:id="rId5"/>
    <p:sldId id="354" r:id="rId6"/>
    <p:sldId id="356" r:id="rId7"/>
    <p:sldId id="357" r:id="rId8"/>
    <p:sldId id="359" r:id="rId9"/>
    <p:sldId id="355" r:id="rId10"/>
    <p:sldId id="360" r:id="rId11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9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  <a:srgbClr val="F0F3FB"/>
    <a:srgbClr val="DEDDDA"/>
    <a:srgbClr val="E6B9B8"/>
    <a:srgbClr val="DAD8D4"/>
    <a:srgbClr val="EADEE7"/>
    <a:srgbClr val="E2E1DE"/>
    <a:srgbClr val="4458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332" autoAdjust="0"/>
    <p:restoredTop sz="90681" autoAdjust="0"/>
  </p:normalViewPr>
  <p:slideViewPr>
    <p:cSldViewPr snapToObjects="1">
      <p:cViewPr varScale="1">
        <p:scale>
          <a:sx n="87" d="100"/>
          <a:sy n="87" d="100"/>
        </p:scale>
        <p:origin x="96" y="594"/>
      </p:cViewPr>
      <p:guideLst>
        <p:guide orient="horz" pos="2160"/>
        <p:guide pos="289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cfDNA</c:v>
                </c:pt>
              </c:strCache>
            </c:strRef>
          </c:tx>
          <c:spPr>
            <a:solidFill>
              <a:schemeClr val="accent4">
                <a:shade val="76667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Risk &gt;1/250</c:v>
                </c:pt>
                <c:pt idx="1">
                  <c:v>Risk &gt;1/1000</c:v>
                </c:pt>
                <c:pt idx="2">
                  <c:v>Universal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12</c:v>
                </c:pt>
                <c:pt idx="1">
                  <c:v>39.96</c:v>
                </c:pt>
                <c:pt idx="2">
                  <c:v>287.61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CB-45D1-8FF5-226C281ED3E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Invasive</c:v>
                </c:pt>
              </c:strCache>
            </c:strRef>
          </c:tx>
          <c:spPr>
            <a:solidFill>
              <a:schemeClr val="accent4">
                <a:tint val="76667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Risk &gt;1/250</c:v>
                </c:pt>
                <c:pt idx="1">
                  <c:v>Risk &gt;1/1000</c:v>
                </c:pt>
                <c:pt idx="2">
                  <c:v>Universal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12.6</c:v>
                </c:pt>
                <c:pt idx="1">
                  <c:v>43.05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CB-45D1-8FF5-226C281ED3E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4494208"/>
        <c:axId val="104496512"/>
      </c:barChart>
      <c:catAx>
        <c:axId val="104494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496512"/>
        <c:crosses val="autoZero"/>
        <c:auto val="1"/>
        <c:lblAlgn val="ctr"/>
        <c:lblOffset val="100"/>
        <c:noMultiLvlLbl val="0"/>
      </c:catAx>
      <c:valAx>
        <c:axId val="104496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494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zh-CN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zh-CN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l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6A4A78E-3EE6-460E-BAE4-6F39EE78D39A}" type="slidenum">
              <a:rPr lang="en-GB" altLang="en-US"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68B560A-BEAC-4283-BA72-462A12258657}" type="slidenum">
              <a:rPr lang="en-GB" altLang="en-US" smtClean="0"/>
              <a:t>1</a:t>
            </a:fld>
            <a:endParaRPr lang="en-GB" alt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6096F89-B3D5-4AEB-9D4F-65144FA37287}" type="slidenum">
              <a:rPr lang="en-GB" altLang="en-US" smtClean="0"/>
              <a:t>10</a:t>
            </a:fld>
            <a:endParaRPr lang="en-GB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6096F89-B3D5-4AEB-9D4F-65144FA37287}" type="slidenum">
              <a:rPr lang="en-GB" altLang="en-US" smtClean="0"/>
              <a:t>2</a:t>
            </a:fld>
            <a:endParaRPr lang="en-GB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6096F89-B3D5-4AEB-9D4F-65144FA37287}" type="slidenum">
              <a:rPr lang="en-GB" altLang="en-US" smtClean="0"/>
              <a:t>3</a:t>
            </a:fld>
            <a:endParaRPr lang="en-GB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6096F89-B3D5-4AEB-9D4F-65144FA37287}" type="slidenum">
              <a:rPr lang="en-GB" altLang="en-US" smtClean="0"/>
              <a:t>4</a:t>
            </a:fld>
            <a:endParaRPr lang="en-GB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6096F89-B3D5-4AEB-9D4F-65144FA37287}" type="slidenum">
              <a:rPr lang="en-GB" altLang="en-US" smtClean="0"/>
              <a:t>5</a:t>
            </a:fld>
            <a:endParaRPr lang="en-GB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6096F89-B3D5-4AEB-9D4F-65144FA37287}" type="slidenum">
              <a:rPr lang="en-GB" altLang="en-US" smtClean="0"/>
              <a:t>6</a:t>
            </a:fld>
            <a:endParaRPr lang="en-GB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6096F89-B3D5-4AEB-9D4F-65144FA37287}" type="slidenum">
              <a:rPr lang="en-GB" altLang="en-US" smtClean="0"/>
              <a:t>7</a:t>
            </a:fld>
            <a:endParaRPr lang="en-GB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6096F89-B3D5-4AEB-9D4F-65144FA37287}" type="slidenum">
              <a:rPr lang="en-GB" altLang="en-US" smtClean="0"/>
              <a:t>8</a:t>
            </a:fld>
            <a:endParaRPr lang="en-GB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6096F89-B3D5-4AEB-9D4F-65144FA37287}" type="slidenum">
              <a:rPr lang="en-GB" altLang="en-US" smtClean="0"/>
              <a:t>9</a:t>
            </a:fld>
            <a:endParaRPr lang="en-GB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8BDF1-9D91-4E9D-A985-AB887679A1A4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D0954-41DC-4048-AD49-8681FC5FEB85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981B3-F320-46FA-959C-EC02D7CB87D8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A0C07-FBAB-45EA-9EA0-0F846D884E94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42D02-3FAE-4A94-B744-96C0B9096095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672DF-3394-4394-872F-F7B9D8F0B6BD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C1DFD-8525-4B64-A219-C894CA097007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12F23-2806-4EF2-802D-8768E9DA9CC0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58C17-ACF6-4ED4-9A33-6E121EB48A0E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67FF1-7836-416C-83DA-F5E58369D55D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0225B-4AA4-4B8F-984C-A32A5D582A94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B6A2C6E-5D53-48DC-9A64-03C28344244D}" type="slidenum">
              <a:rPr lang="en-GB" altLang="en-US"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10" Type="http://schemas.microsoft.com/office/2007/relationships/hdphoto" Target="../media/hdphoto1.wdp"/><Relationship Id="rId4" Type="http://schemas.openxmlformats.org/officeDocument/2006/relationships/image" Target="../media/image3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079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0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611187" y="1288363"/>
            <a:ext cx="7921625" cy="58356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GB" sz="3200" b="1" dirty="0" smtClean="0">
                <a:latin typeface="+mj-lt"/>
              </a:rPr>
              <a:t>UOG </a:t>
            </a:r>
            <a:r>
              <a:rPr lang="zh-CN" altLang="en-GB" sz="3200" b="1" dirty="0" smtClean="0">
                <a:latin typeface="+mj-lt"/>
              </a:rPr>
              <a:t>杂志俱乐部</a:t>
            </a:r>
            <a:r>
              <a:rPr lang="zh-CN" altLang="en-GB" sz="3200" b="1" dirty="0" smtClean="0">
                <a:latin typeface="+mj-lt"/>
              </a:rPr>
              <a:t>：</a:t>
            </a:r>
            <a:r>
              <a:rPr lang="en-GB" altLang="zh-CN" sz="3200" b="1" dirty="0" smtClean="0">
                <a:latin typeface="+mj-lt"/>
              </a:rPr>
              <a:t>November </a:t>
            </a:r>
            <a:r>
              <a:rPr lang="en-US" altLang="zh-CN" sz="3200" b="1" dirty="0" smtClean="0">
                <a:latin typeface="+mj-lt"/>
              </a:rPr>
              <a:t>2019</a:t>
            </a:r>
            <a:endParaRPr lang="en-GB" sz="3200" b="1" dirty="0" smtClean="0">
              <a:latin typeface="+mj-lt"/>
            </a:endParaRPr>
          </a:p>
        </p:txBody>
      </p:sp>
      <p:pic>
        <p:nvPicPr>
          <p:cNvPr id="3076" name="Picture 51" descr="\\ISUOG-DC01\users\ostirrup\Desktop\Journal Club logo.tif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647583"/>
            <a:ext cx="2476500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TextBox 2"/>
          <p:cNvSpPr txBox="1">
            <a:spLocks noChangeArrowheads="1"/>
          </p:cNvSpPr>
          <p:nvPr/>
        </p:nvSpPr>
        <p:spPr bwMode="auto">
          <a:xfrm>
            <a:off x="2555776" y="4941168"/>
            <a:ext cx="6048921" cy="9220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zh-CN" altLang="en-GB" dirty="0" smtClean="0">
                <a:latin typeface="+mj-lt"/>
                <a:ea typeface="宋体" panose="02010600030101010101" pitchFamily="2" charset="-122"/>
              </a:rPr>
              <a:t>杂志俱乐部幻灯由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Erkan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Kalafat</a:t>
            </a:r>
            <a:r>
              <a:rPr lang="zh-CN" altLang="en-GB" dirty="0" err="1" smtClean="0">
                <a:latin typeface="+mj-lt"/>
                <a:ea typeface="宋体" panose="02010600030101010101" pitchFamily="2" charset="-122"/>
              </a:rPr>
              <a:t>医生准备</a:t>
            </a:r>
            <a:endParaRPr lang="en-GB" dirty="0" smtClean="0">
              <a:latin typeface="+mj-lt"/>
            </a:endParaRPr>
          </a:p>
          <a:p>
            <a:pPr algn="ctr" eaLnBrk="1" hangingPunct="1">
              <a:defRPr/>
            </a:pPr>
            <a:r>
              <a:rPr lang="zh-CN" altLang="en-GB" dirty="0" smtClean="0">
                <a:latin typeface="+mj-lt"/>
                <a:ea typeface="宋体" panose="02010600030101010101" pitchFamily="2" charset="-122"/>
              </a:rPr>
              <a:t>由裴燕医生和吴青青教授翻译</a:t>
            </a:r>
            <a:r>
              <a:rPr lang="en-GB" dirty="0" smtClean="0">
                <a:latin typeface="+mj-lt"/>
              </a:rPr>
              <a:t> </a:t>
            </a:r>
          </a:p>
          <a:p>
            <a:pPr algn="ctr" eaLnBrk="1" hangingPunct="1">
              <a:defRPr/>
            </a:pPr>
            <a:r>
              <a:rPr lang="en-GB" dirty="0" smtClean="0">
                <a:latin typeface="+mj-lt"/>
              </a:rPr>
              <a:t>(UOG </a:t>
            </a:r>
            <a:r>
              <a:rPr lang="zh-CN" altLang="en-GB" dirty="0" smtClean="0">
                <a:latin typeface="+mj-lt"/>
                <a:ea typeface="宋体" panose="02010600030101010101" pitchFamily="2" charset="-122"/>
              </a:rPr>
              <a:t>主编编辑</a:t>
            </a:r>
            <a:r>
              <a:rPr lang="en-GB" dirty="0" smtClean="0">
                <a:latin typeface="+mj-lt"/>
              </a:rPr>
              <a:t>)</a:t>
            </a: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308998" y="3513782"/>
            <a:ext cx="8526002" cy="100027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algn="ctr">
              <a:buAutoNum type="alphaUcPeriod"/>
            </a:pPr>
            <a:r>
              <a:rPr lang="en-US" dirty="0" smtClean="0">
                <a:latin typeface="+mj-lt"/>
              </a:rPr>
              <a:t>LE BRAS, L. J. SALOMON, </a:t>
            </a:r>
            <a:r>
              <a:rPr lang="en-US" dirty="0">
                <a:latin typeface="+mj-lt"/>
              </a:rPr>
              <a:t>L. </a:t>
            </a:r>
            <a:r>
              <a:rPr lang="en-US" dirty="0" smtClean="0">
                <a:latin typeface="+mj-lt"/>
              </a:rPr>
              <a:t>BUSSIÈRES</a:t>
            </a:r>
            <a:r>
              <a:rPr lang="tr-TR" dirty="0" smtClean="0"/>
              <a:t>, </a:t>
            </a:r>
            <a:r>
              <a:rPr lang="tr-TR" dirty="0"/>
              <a:t>V. </a:t>
            </a:r>
            <a:r>
              <a:rPr lang="tr-TR" dirty="0" smtClean="0"/>
              <a:t>MALAN, </a:t>
            </a:r>
            <a:r>
              <a:rPr lang="tr-TR" dirty="0"/>
              <a:t>C. </a:t>
            </a:r>
            <a:r>
              <a:rPr lang="tr-TR" dirty="0" smtClean="0"/>
              <a:t>ELIE, </a:t>
            </a:r>
            <a:r>
              <a:rPr lang="tr-TR" dirty="0"/>
              <a:t>H. </a:t>
            </a:r>
            <a:r>
              <a:rPr lang="tr-TR" dirty="0" smtClean="0"/>
              <a:t>MAHALLATI,</a:t>
            </a:r>
            <a:r>
              <a:rPr lang="en-US" dirty="0"/>
              <a:t> </a:t>
            </a:r>
            <a:r>
              <a:rPr lang="fr-FR" dirty="0" smtClean="0"/>
              <a:t>Y</a:t>
            </a:r>
            <a:r>
              <a:rPr lang="fr-FR" dirty="0"/>
              <a:t>. </a:t>
            </a:r>
            <a:r>
              <a:rPr lang="fr-FR" dirty="0" smtClean="0"/>
              <a:t>VILLE, </a:t>
            </a:r>
            <a:r>
              <a:rPr lang="fr-FR" dirty="0"/>
              <a:t>M. </a:t>
            </a:r>
            <a:r>
              <a:rPr lang="fr-FR" dirty="0" smtClean="0"/>
              <a:t>VEKEMANS and </a:t>
            </a:r>
            <a:r>
              <a:rPr lang="fr-FR" dirty="0"/>
              <a:t>I. </a:t>
            </a:r>
            <a:r>
              <a:rPr lang="fr-FR" dirty="0" smtClean="0"/>
              <a:t>DURAND-ZALESKI</a:t>
            </a:r>
          </a:p>
          <a:p>
            <a:pPr algn="ctr"/>
            <a:endParaRPr lang="fr-FR" sz="500" dirty="0" smtClean="0"/>
          </a:p>
          <a:p>
            <a:pPr algn="ctr"/>
            <a:r>
              <a:rPr lang="en-US" i="1" dirty="0" smtClean="0">
                <a:latin typeface="+mj-lt"/>
              </a:rPr>
              <a:t>Volume 54, Issue 5, pages 596</a:t>
            </a:r>
            <a:r>
              <a:rPr lang="en-GB" i="1" dirty="0" smtClean="0"/>
              <a:t>–603</a:t>
            </a:r>
            <a:endParaRPr lang="en-US" i="1" dirty="0" smtClean="0"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9552" y="2125305"/>
            <a:ext cx="7848872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zh-CN" altLang="tr-TR" sz="2400" b="1" dirty="0">
                <a:solidFill>
                  <a:srgbClr val="FF0000"/>
                </a:solidFill>
              </a:rPr>
              <a:t>染色体三体和其他非整倍体异常的</a:t>
            </a:r>
            <a:r>
              <a:rPr lang="en-US" altLang="zh-CN" sz="2400" b="1" dirty="0">
                <a:solidFill>
                  <a:srgbClr val="FF0000"/>
                </a:solidFill>
              </a:rPr>
              <a:t>5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种产前筛查策略的成本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-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效果分析：基于模型的分析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/>
          <p:nvPr/>
        </p:nvGrpSpPr>
        <p:grpSpPr bwMode="auto">
          <a:xfrm>
            <a:off x="-1" y="-15875"/>
            <a:ext cx="9144000" cy="923925"/>
            <a:chOff x="0" y="3755"/>
            <a:chExt cx="5760" cy="582"/>
          </a:xfrm>
        </p:grpSpPr>
        <p:pic>
          <p:nvPicPr>
            <p:cNvPr id="4101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2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-1" y="941819"/>
            <a:ext cx="9144001" cy="553085"/>
          </a:xfrm>
          <a:prstGeom prst="rect">
            <a:avLst/>
          </a:prstGeom>
          <a:solidFill>
            <a:srgbClr val="ED1B20"/>
          </a:solidFill>
          <a:ln>
            <a:noFill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1600" b="1" i="1" dirty="0">
                <a:solidFill>
                  <a:schemeClr val="bg1"/>
                </a:solidFill>
                <a:sym typeface="+mn-ea"/>
              </a:rPr>
              <a:t>染色体三体和其他非整倍体异常的5种产前筛查策略的成本-效果分析：基于模型的分析</a:t>
            </a:r>
            <a:endParaRPr lang="en-US" sz="1600" b="1" i="1" dirty="0">
              <a:solidFill>
                <a:schemeClr val="bg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 smtClean="0">
                <a:solidFill>
                  <a:schemeClr val="bg1"/>
                </a:solidFill>
                <a:latin typeface="Arial" panose="020B0604020202020204"/>
              </a:rPr>
              <a:t>Le Bras et al.</a:t>
            </a:r>
            <a:r>
              <a:rPr lang="en-GB" sz="1400" i="1" kern="0" dirty="0" smtClean="0">
                <a:solidFill>
                  <a:schemeClr val="bg1"/>
                </a:solidFill>
                <a:latin typeface="Arial" panose="020B0604020202020204"/>
              </a:rPr>
              <a:t>, </a:t>
            </a:r>
            <a:r>
              <a:rPr lang="en-GB" sz="1400" i="1" kern="0" dirty="0">
                <a:solidFill>
                  <a:schemeClr val="bg1"/>
                </a:solidFill>
                <a:latin typeface="Arial" panose="020B0604020202020204"/>
              </a:rPr>
              <a:t>UOG </a:t>
            </a:r>
            <a:r>
              <a:rPr lang="en-GB" sz="1400" i="1" kern="0" dirty="0" smtClean="0">
                <a:solidFill>
                  <a:schemeClr val="bg1"/>
                </a:solidFill>
                <a:latin typeface="Arial" panose="020B0604020202020204"/>
              </a:rPr>
              <a:t>2019</a:t>
            </a:r>
            <a:endParaRPr lang="en-GB" sz="1400" i="1" kern="0" dirty="0">
              <a:solidFill>
                <a:schemeClr val="bg1"/>
              </a:solidFill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71800" y="1959223"/>
            <a:ext cx="4790288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讨论要点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2815" y="2786152"/>
            <a:ext cx="912118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将微阵列技术应用于</a:t>
            </a:r>
            <a:r>
              <a:rPr lang="zh-CN" altLang="en-US" sz="2400" dirty="0" smtClean="0"/>
              <a:t>侵入性检查检测染色体分型的潜在意义。</a:t>
            </a:r>
            <a:endParaRPr lang="en-US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根据侵入性</a:t>
            </a:r>
            <a:r>
              <a:rPr lang="zh-CN" altLang="en-US" sz="2400" dirty="0" smtClean="0"/>
              <a:t>检查</a:t>
            </a:r>
            <a:r>
              <a:rPr lang="en-US" sz="2400" dirty="0" smtClean="0"/>
              <a:t>和cfDNA的本地费用，将这些结果</a:t>
            </a:r>
            <a:r>
              <a:rPr lang="zh-CN" altLang="en-US" sz="2400" dirty="0" smtClean="0"/>
              <a:t>应用</a:t>
            </a:r>
            <a:r>
              <a:rPr lang="en-US" sz="2400" dirty="0" smtClean="0"/>
              <a:t>到医疗中。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/>
          <p:nvPr/>
        </p:nvGrpSpPr>
        <p:grpSpPr bwMode="auto">
          <a:xfrm>
            <a:off x="-1" y="-15875"/>
            <a:ext cx="9144000" cy="923925"/>
            <a:chOff x="0" y="3755"/>
            <a:chExt cx="5760" cy="582"/>
          </a:xfrm>
        </p:grpSpPr>
        <p:pic>
          <p:nvPicPr>
            <p:cNvPr id="4101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2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-1" y="941819"/>
            <a:ext cx="9144001" cy="553085"/>
          </a:xfrm>
          <a:prstGeom prst="rect">
            <a:avLst/>
          </a:prstGeom>
          <a:solidFill>
            <a:srgbClr val="ED1B20"/>
          </a:solidFill>
          <a:ln>
            <a:noFill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1600" b="1" i="1" dirty="0">
                <a:solidFill>
                  <a:schemeClr val="bg1"/>
                </a:solidFill>
              </a:rPr>
              <a:t>染色体三体和其他非整倍体异常的5种产前筛查策略的成本-效果分析：基于模型的分析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 smtClean="0">
                <a:solidFill>
                  <a:schemeClr val="bg1"/>
                </a:solidFill>
                <a:latin typeface="Arial" panose="020B0604020202020204"/>
              </a:rPr>
              <a:t>Le Bras et al.</a:t>
            </a:r>
            <a:r>
              <a:rPr lang="en-GB" sz="1400" i="1" kern="0" dirty="0" smtClean="0">
                <a:solidFill>
                  <a:schemeClr val="bg1"/>
                </a:solidFill>
                <a:latin typeface="Arial" panose="020B0604020202020204"/>
              </a:rPr>
              <a:t>, </a:t>
            </a:r>
            <a:r>
              <a:rPr lang="en-GB" sz="1400" i="1" kern="0" dirty="0">
                <a:solidFill>
                  <a:schemeClr val="bg1"/>
                </a:solidFill>
                <a:latin typeface="Arial" panose="020B0604020202020204"/>
              </a:rPr>
              <a:t>UOG </a:t>
            </a:r>
            <a:r>
              <a:rPr lang="en-GB" sz="1400" i="1" kern="0" dirty="0" smtClean="0">
                <a:solidFill>
                  <a:schemeClr val="bg1"/>
                </a:solidFill>
                <a:latin typeface="Arial" panose="020B0604020202020204"/>
              </a:rPr>
              <a:t>2019</a:t>
            </a:r>
            <a:endParaRPr lang="en-GB" sz="1400" i="1" kern="0" dirty="0">
              <a:solidFill>
                <a:schemeClr val="bg1"/>
              </a:solidFill>
              <a:latin typeface="Arial" panose="020B060402020202020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8130" y="2378786"/>
            <a:ext cx="5693887" cy="1630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 smtClean="0"/>
              <a:t>在法国，妊娠早期联合筛查（</a:t>
            </a:r>
            <a:r>
              <a:rPr lang="en-US" sz="2000" dirty="0" smtClean="0">
                <a:sym typeface="+mn-ea"/>
              </a:rPr>
              <a:t>first-trimester combined screening </a:t>
            </a:r>
            <a:r>
              <a:rPr lang="zh-CN" altLang="en-US" sz="2000" dirty="0" smtClean="0">
                <a:ea typeface="宋体" panose="02010600030101010101" pitchFamily="2" charset="-122"/>
                <a:sym typeface="+mn-ea"/>
              </a:rPr>
              <a:t>，</a:t>
            </a:r>
            <a:r>
              <a:rPr lang="en-US" sz="2000" dirty="0" smtClean="0">
                <a:sym typeface="+mn-ea"/>
              </a:rPr>
              <a:t>FTS</a:t>
            </a:r>
            <a:r>
              <a:rPr lang="zh-CN" altLang="en-US" sz="2000" dirty="0" smtClean="0"/>
              <a:t>）提示</a:t>
            </a:r>
            <a:r>
              <a:rPr lang="en-US" sz="2000" dirty="0" smtClean="0"/>
              <a:t>T21 </a:t>
            </a:r>
            <a:r>
              <a:rPr lang="zh-CN" altLang="en-US" sz="2000" dirty="0" smtClean="0"/>
              <a:t>风险在</a:t>
            </a:r>
            <a:r>
              <a:rPr lang="en-US" sz="2000" dirty="0" smtClean="0"/>
              <a:t> 1/51 ~1/1000 </a:t>
            </a:r>
            <a:r>
              <a:rPr lang="zh-CN" altLang="en-US" sz="2000" dirty="0" smtClean="0"/>
              <a:t>区间的孕妇，建议进一步行无创</a:t>
            </a:r>
            <a:r>
              <a:rPr lang="en-US" altLang="zh-CN" sz="2000" dirty="0" smtClean="0"/>
              <a:t>DNA</a:t>
            </a:r>
            <a:r>
              <a:rPr lang="zh-CN" altLang="en-US" sz="2000" dirty="0" smtClean="0"/>
              <a:t>检查（</a:t>
            </a:r>
            <a:r>
              <a:rPr lang="en-US" sz="2000" dirty="0" smtClean="0">
                <a:sym typeface="+mn-ea"/>
              </a:rPr>
              <a:t>Cell-free DNA testing, cfDNA</a:t>
            </a:r>
            <a:r>
              <a:rPr lang="zh-CN" altLang="en-US" sz="2000" dirty="0" smtClean="0"/>
              <a:t>）来筛查染色体三倍体。</a:t>
            </a:r>
          </a:p>
        </p:txBody>
      </p:sp>
      <p:sp>
        <p:nvSpPr>
          <p:cNvPr id="4" name="Rectangle 3"/>
          <p:cNvSpPr/>
          <p:nvPr/>
        </p:nvSpPr>
        <p:spPr>
          <a:xfrm>
            <a:off x="296122" y="4017258"/>
            <a:ext cx="5959978" cy="706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 smtClean="0"/>
              <a:t>与产前侵入性检查相比，</a:t>
            </a:r>
            <a:r>
              <a:rPr lang="en-US" sz="2000" dirty="0" smtClean="0">
                <a:sym typeface="+mn-ea"/>
              </a:rPr>
              <a:t>cfDNA</a:t>
            </a:r>
            <a:r>
              <a:rPr lang="zh-CN" altLang="en-US" sz="2000" dirty="0" smtClean="0"/>
              <a:t>检查在上述人群中的应用，目前无相关的经济学优势研究。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92266" y="1868271"/>
            <a:ext cx="4790288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tr-TR" sz="2400" b="1" dirty="0" smtClean="0"/>
              <a:t>引言</a:t>
            </a:r>
          </a:p>
        </p:txBody>
      </p:sp>
      <p:pic>
        <p:nvPicPr>
          <p:cNvPr id="1026" name="Picture 2" descr="blood vessel picture ile ilgili görsel sonucu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00" b="32673"/>
          <a:stretch>
            <a:fillRect/>
          </a:stretch>
        </p:blipFill>
        <p:spPr bwMode="auto">
          <a:xfrm>
            <a:off x="6191671" y="2090503"/>
            <a:ext cx="2628801" cy="1176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fetus icon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2554" y="3338411"/>
            <a:ext cx="2221894" cy="1482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3843814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8774" y="3717032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3573016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8432" y="3466917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4720" y="3286709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1174" y="3159927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712" y="3015911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7326" y="2781206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4159" y="2942236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6552" y="2691964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434006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3199" y="2458429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8296" y="2530437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1815" y="2420888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Rectangle 34"/>
          <p:cNvSpPr/>
          <p:nvPr/>
        </p:nvSpPr>
        <p:spPr>
          <a:xfrm>
            <a:off x="286385" y="4750112"/>
            <a:ext cx="8750111" cy="1322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 smtClean="0"/>
              <a:t>近期的</a:t>
            </a:r>
            <a:r>
              <a:rPr lang="en-US" sz="2000" dirty="0"/>
              <a:t>SAFE21</a:t>
            </a:r>
            <a:r>
              <a:rPr lang="zh-CN" altLang="en-US" sz="2000" dirty="0"/>
              <a:t>试验中，将染色体异常风险在</a:t>
            </a:r>
            <a:r>
              <a:rPr lang="en-US" sz="2000" dirty="0"/>
              <a:t> 1/5 ~ 1/250 </a:t>
            </a:r>
            <a:r>
              <a:rPr lang="zh-CN" altLang="en-US" sz="2000" dirty="0"/>
              <a:t>区间的孕妇随机分为两组，一组行有创的侵入性检查，另一组行</a:t>
            </a:r>
            <a:r>
              <a:rPr lang="en-US" sz="2000" dirty="0" smtClean="0">
                <a:sym typeface="+mn-ea"/>
              </a:rPr>
              <a:t>cfDNA</a:t>
            </a:r>
            <a:r>
              <a:rPr lang="zh-CN" altLang="en-US" sz="2000" dirty="0"/>
              <a:t>检查和侵入性检查（在</a:t>
            </a:r>
            <a:r>
              <a:rPr lang="en-US" altLang="zh-CN" sz="2000" dirty="0"/>
              <a:t>cfDNA</a:t>
            </a:r>
            <a:r>
              <a:rPr lang="zh-CN" altLang="en-US" sz="2000" dirty="0"/>
              <a:t>检查阳性的病人中）。</a:t>
            </a:r>
            <a:r>
              <a:rPr lang="en-US" sz="2000" dirty="0" smtClean="0"/>
              <a:t> </a:t>
            </a:r>
            <a:r>
              <a:rPr lang="zh-CN" altLang="en-US" sz="2000" dirty="0" smtClean="0"/>
              <a:t>这两组间流产率无明显统计学差异，而</a:t>
            </a:r>
            <a:r>
              <a:rPr lang="en-US" sz="2000" dirty="0" smtClean="0">
                <a:sym typeface="+mn-ea"/>
              </a:rPr>
              <a:t>cfDNA</a:t>
            </a:r>
            <a:r>
              <a:rPr lang="zh-CN" altLang="en-US" sz="2000" dirty="0" smtClean="0">
                <a:sym typeface="+mn-ea"/>
              </a:rPr>
              <a:t>检查漏诊了侵入性检查能诊断的不平衡染色体异常的病例。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/>
          <p:nvPr/>
        </p:nvGrpSpPr>
        <p:grpSpPr bwMode="auto">
          <a:xfrm>
            <a:off x="-1" y="-15875"/>
            <a:ext cx="9144000" cy="923925"/>
            <a:chOff x="0" y="3755"/>
            <a:chExt cx="5760" cy="582"/>
          </a:xfrm>
        </p:grpSpPr>
        <p:pic>
          <p:nvPicPr>
            <p:cNvPr id="4101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2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-1" y="941819"/>
            <a:ext cx="9144001" cy="553085"/>
          </a:xfrm>
          <a:prstGeom prst="rect">
            <a:avLst/>
          </a:prstGeom>
          <a:solidFill>
            <a:srgbClr val="ED1B20"/>
          </a:solidFill>
          <a:ln>
            <a:noFill/>
          </a:ln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i="1" dirty="0">
                <a:solidFill>
                  <a:schemeClr val="bg1"/>
                </a:solidFill>
                <a:sym typeface="+mn-ea"/>
              </a:rPr>
              <a:t>染色体三体和其他非整倍体异常的5种产前筛查策略的成本-效果分析：基于模型的分析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 smtClean="0">
                <a:solidFill>
                  <a:schemeClr val="bg1"/>
                </a:solidFill>
                <a:latin typeface="Arial" panose="020B0604020202020204"/>
              </a:rPr>
              <a:t>Le Bras et al.</a:t>
            </a:r>
            <a:r>
              <a:rPr lang="en-GB" sz="1400" i="1" kern="0" dirty="0" smtClean="0">
                <a:solidFill>
                  <a:schemeClr val="bg1"/>
                </a:solidFill>
                <a:latin typeface="Arial" panose="020B0604020202020204"/>
              </a:rPr>
              <a:t>, </a:t>
            </a:r>
            <a:r>
              <a:rPr lang="en-GB" sz="1400" i="1" kern="0" dirty="0">
                <a:solidFill>
                  <a:schemeClr val="bg1"/>
                </a:solidFill>
                <a:latin typeface="Arial" panose="020B0604020202020204"/>
              </a:rPr>
              <a:t>UOG </a:t>
            </a:r>
            <a:r>
              <a:rPr lang="en-GB" sz="1400" i="1" kern="0" dirty="0" smtClean="0">
                <a:solidFill>
                  <a:schemeClr val="bg1"/>
                </a:solidFill>
                <a:latin typeface="Arial" panose="020B0604020202020204"/>
              </a:rPr>
              <a:t>2019</a:t>
            </a:r>
            <a:endParaRPr lang="en-GB" sz="1400" i="1" kern="0" dirty="0">
              <a:solidFill>
                <a:schemeClr val="bg1"/>
              </a:solidFill>
              <a:latin typeface="Arial" panose="020B060402020202020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8130" y="2378786"/>
            <a:ext cx="8308326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 smtClean="0"/>
              <a:t>该研究目的是比较五种不同产前筛查方法的模拟成本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75037" y="1920526"/>
            <a:ext cx="4790288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tr-TR" sz="2400" b="1" dirty="0" smtClean="0"/>
              <a:t>引言</a:t>
            </a:r>
          </a:p>
        </p:txBody>
      </p:sp>
      <p:pic>
        <p:nvPicPr>
          <p:cNvPr id="1026" name="Picture 2" descr="blood vessel picture ile ilgili görsel sonucu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00" b="32673"/>
          <a:stretch>
            <a:fillRect/>
          </a:stretch>
        </p:blipFill>
        <p:spPr bwMode="auto">
          <a:xfrm>
            <a:off x="512563" y="3834305"/>
            <a:ext cx="1611287" cy="720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fetus icon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163" y="5111412"/>
            <a:ext cx="1493215" cy="996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771" y="5502962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225" y="5376180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63" y="5232164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883" y="5126065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171" y="4945857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625" y="4819075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163" y="4675059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777" y="4440354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8610" y="4601384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7291" y="4351112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490" y="4093154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7650" y="3995622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07" y="4176120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266" y="3997637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4" descr="fetus icon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6599" y="4699206"/>
            <a:ext cx="1493215" cy="996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needle icon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768" y="3790896"/>
            <a:ext cx="1235120" cy="1235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TextBox 52"/>
          <p:cNvSpPr txBox="1"/>
          <p:nvPr/>
        </p:nvSpPr>
        <p:spPr>
          <a:xfrm>
            <a:off x="460683" y="3573875"/>
            <a:ext cx="1986123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cfDNA</a:t>
            </a:r>
            <a:r>
              <a:rPr lang="en-US" sz="2000" b="1" dirty="0" smtClean="0"/>
              <a:t> </a:t>
            </a:r>
            <a:r>
              <a:rPr lang="zh-CN" altLang="en-US" sz="2000" b="1" dirty="0" smtClean="0"/>
              <a:t>检查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837514" y="3561874"/>
            <a:ext cx="2547442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/>
              <a:t>侵入性检查</a:t>
            </a:r>
            <a:r>
              <a:rPr lang="en-US" sz="2000" b="1" dirty="0" smtClean="0"/>
              <a:t> 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760970" y="3520377"/>
            <a:ext cx="3395206" cy="2553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 smtClean="0"/>
              <a:t>妊娠早期联合筛查（</a:t>
            </a:r>
            <a:r>
              <a:rPr lang="en-US" altLang="zh-CN" sz="2000" b="1" dirty="0" smtClean="0"/>
              <a:t>FTS</a:t>
            </a:r>
            <a:r>
              <a:rPr lang="zh-CN" altLang="en-US" sz="2000" b="1" dirty="0" smtClean="0"/>
              <a:t>） </a:t>
            </a:r>
            <a:endParaRPr lang="en-US" sz="2000" b="1" dirty="0" smtClean="0"/>
          </a:p>
          <a:p>
            <a:pPr algn="ctr"/>
            <a:endParaRPr lang="en-US" sz="2000" b="1" dirty="0" smtClean="0"/>
          </a:p>
          <a:p>
            <a:pPr algn="ctr"/>
            <a:r>
              <a:rPr lang="en-US" sz="2400" b="1" dirty="0"/>
              <a:t>1 </a:t>
            </a:r>
            <a:r>
              <a:rPr lang="en-US" sz="2400" b="1" dirty="0" smtClean="0"/>
              <a:t>≥</a:t>
            </a:r>
            <a:r>
              <a:rPr lang="en-US" sz="2400" b="1" dirty="0"/>
              <a:t> 250</a:t>
            </a:r>
            <a:endParaRPr lang="en-US" sz="2400" b="1" dirty="0" smtClean="0"/>
          </a:p>
          <a:p>
            <a:pPr algn="ctr"/>
            <a:endParaRPr lang="en-US" sz="2400" b="1" dirty="0" smtClean="0"/>
          </a:p>
          <a:p>
            <a:pPr algn="ctr"/>
            <a:r>
              <a:rPr lang="en-US" sz="2400" b="1" dirty="0"/>
              <a:t>1 ≥</a:t>
            </a:r>
            <a:r>
              <a:rPr lang="en-US" sz="2400" b="1" dirty="0" smtClean="0"/>
              <a:t> 1000</a:t>
            </a:r>
          </a:p>
          <a:p>
            <a:pPr algn="ctr"/>
            <a:endParaRPr lang="en-US" sz="2400" b="1" dirty="0" smtClean="0"/>
          </a:p>
          <a:p>
            <a:pPr algn="ctr"/>
            <a:r>
              <a:rPr lang="zh-CN" altLang="en-US" sz="2400" b="1" dirty="0" smtClean="0"/>
              <a:t>所有人群</a:t>
            </a:r>
          </a:p>
        </p:txBody>
      </p:sp>
      <p:sp>
        <p:nvSpPr>
          <p:cNvPr id="6" name="Left-Right Arrow 5"/>
          <p:cNvSpPr/>
          <p:nvPr/>
        </p:nvSpPr>
        <p:spPr bwMode="auto">
          <a:xfrm>
            <a:off x="2203313" y="4271637"/>
            <a:ext cx="1576599" cy="257958"/>
          </a:xfrm>
          <a:prstGeom prst="left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Left-Right Arrow 55"/>
          <p:cNvSpPr/>
          <p:nvPr/>
        </p:nvSpPr>
        <p:spPr bwMode="auto">
          <a:xfrm>
            <a:off x="2133901" y="5655495"/>
            <a:ext cx="1576599" cy="257958"/>
          </a:xfrm>
          <a:prstGeom prst="left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Left-Right Arrow 56"/>
          <p:cNvSpPr/>
          <p:nvPr/>
        </p:nvSpPr>
        <p:spPr bwMode="auto">
          <a:xfrm>
            <a:off x="2171132" y="4948609"/>
            <a:ext cx="1576599" cy="257958"/>
          </a:xfrm>
          <a:prstGeom prst="left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Left-Right Arrow 57"/>
          <p:cNvSpPr/>
          <p:nvPr/>
        </p:nvSpPr>
        <p:spPr bwMode="auto">
          <a:xfrm>
            <a:off x="5227649" y="4267849"/>
            <a:ext cx="1576599" cy="257958"/>
          </a:xfrm>
          <a:prstGeom prst="left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Left-Right Arrow 58"/>
          <p:cNvSpPr/>
          <p:nvPr/>
        </p:nvSpPr>
        <p:spPr bwMode="auto">
          <a:xfrm>
            <a:off x="5218804" y="4964961"/>
            <a:ext cx="1576599" cy="257958"/>
          </a:xfrm>
          <a:prstGeom prst="left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/>
          <p:nvPr/>
        </p:nvGrpSpPr>
        <p:grpSpPr bwMode="auto">
          <a:xfrm>
            <a:off x="-1" y="-15875"/>
            <a:ext cx="9144000" cy="923925"/>
            <a:chOff x="0" y="3755"/>
            <a:chExt cx="5760" cy="582"/>
          </a:xfrm>
        </p:grpSpPr>
        <p:pic>
          <p:nvPicPr>
            <p:cNvPr id="4101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2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-1" y="941819"/>
            <a:ext cx="9144001" cy="553085"/>
          </a:xfrm>
          <a:prstGeom prst="rect">
            <a:avLst/>
          </a:prstGeom>
          <a:solidFill>
            <a:srgbClr val="ED1B20"/>
          </a:solidFill>
          <a:ln>
            <a:noFill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1600" b="1" i="1" dirty="0">
                <a:solidFill>
                  <a:schemeClr val="bg1"/>
                </a:solidFill>
                <a:sym typeface="+mn-ea"/>
              </a:rPr>
              <a:t>染色体三体和其他非整倍体异常的5种产前筛查策略的成本-效果分析：基于模型的分析</a:t>
            </a:r>
            <a:endParaRPr lang="en-US" sz="1600" b="1" i="1" dirty="0">
              <a:solidFill>
                <a:schemeClr val="bg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 smtClean="0">
                <a:solidFill>
                  <a:schemeClr val="bg1"/>
                </a:solidFill>
                <a:latin typeface="Arial" panose="020B0604020202020204"/>
              </a:rPr>
              <a:t>Le Bras et al.</a:t>
            </a:r>
            <a:r>
              <a:rPr lang="en-GB" sz="1400" i="1" kern="0" dirty="0" smtClean="0">
                <a:solidFill>
                  <a:schemeClr val="bg1"/>
                </a:solidFill>
                <a:latin typeface="Arial" panose="020B0604020202020204"/>
              </a:rPr>
              <a:t>, </a:t>
            </a:r>
            <a:r>
              <a:rPr lang="en-GB" sz="1400" i="1" kern="0" dirty="0">
                <a:solidFill>
                  <a:schemeClr val="bg1"/>
                </a:solidFill>
                <a:latin typeface="Arial" panose="020B0604020202020204"/>
              </a:rPr>
              <a:t>UOG </a:t>
            </a:r>
            <a:r>
              <a:rPr lang="en-GB" sz="1400" i="1" kern="0" dirty="0" smtClean="0">
                <a:solidFill>
                  <a:schemeClr val="bg1"/>
                </a:solidFill>
                <a:latin typeface="Arial" panose="020B0604020202020204"/>
              </a:rPr>
              <a:t>2019</a:t>
            </a:r>
            <a:endParaRPr lang="en-GB" sz="1400" i="1" kern="0" dirty="0">
              <a:solidFill>
                <a:schemeClr val="bg1"/>
              </a:solidFill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76312" y="1815207"/>
            <a:ext cx="4790288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方法</a:t>
            </a:r>
          </a:p>
        </p:txBody>
      </p:sp>
      <p:pic>
        <p:nvPicPr>
          <p:cNvPr id="1026" name="Picture 2" descr="blood vessel picture ile ilgili görsel sonucu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00" b="32673"/>
          <a:stretch>
            <a:fillRect/>
          </a:stretch>
        </p:blipFill>
        <p:spPr bwMode="auto">
          <a:xfrm>
            <a:off x="7497217" y="4384694"/>
            <a:ext cx="1611287" cy="720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fetus icon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3241" y="5327243"/>
            <a:ext cx="1493215" cy="996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4081" y="5676091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0535" y="5549309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2073" y="5405293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0193" y="5299194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481" y="5118986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2935" y="4992204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473" y="4848188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1945" y="4901501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5144" y="4643543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2304" y="4546011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0061" y="4726509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0920" y="4548026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4" descr="fetus icon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6363" y="2934360"/>
            <a:ext cx="1493215" cy="996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needle icon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4821" y="2057227"/>
            <a:ext cx="1235120" cy="1235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pregnant women icon ile ilgili gÃ¶rsel sonucu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63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240" r="28181"/>
          <a:stretch>
            <a:fillRect/>
          </a:stretch>
        </p:blipFill>
        <p:spPr bwMode="auto">
          <a:xfrm>
            <a:off x="1907704" y="2299482"/>
            <a:ext cx="209559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2" descr="pregnant women icon ile ilgili gÃ¶rsel sonucu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63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240" r="28181"/>
          <a:stretch>
            <a:fillRect/>
          </a:stretch>
        </p:blipFill>
        <p:spPr bwMode="auto">
          <a:xfrm>
            <a:off x="2061136" y="2299482"/>
            <a:ext cx="209559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pregnant women icon ile ilgili gÃ¶rsel sonucu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63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240" r="28181"/>
          <a:stretch>
            <a:fillRect/>
          </a:stretch>
        </p:blipFill>
        <p:spPr bwMode="auto">
          <a:xfrm>
            <a:off x="2214568" y="2299482"/>
            <a:ext cx="209559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 descr="pregnant women icon ile ilgili gÃ¶rsel sonucu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63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240" r="28181"/>
          <a:stretch>
            <a:fillRect/>
          </a:stretch>
        </p:blipFill>
        <p:spPr bwMode="auto">
          <a:xfrm>
            <a:off x="2370674" y="2302001"/>
            <a:ext cx="209559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2" descr="pregnant women icon ile ilgili gÃ¶rsel sonucu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63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240" r="28181"/>
          <a:stretch>
            <a:fillRect/>
          </a:stretch>
        </p:blipFill>
        <p:spPr bwMode="auto">
          <a:xfrm>
            <a:off x="2524106" y="2302001"/>
            <a:ext cx="209559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2" descr="pregnant women icon ile ilgili gÃ¶rsel sonucu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63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240" r="28181"/>
          <a:stretch>
            <a:fillRect/>
          </a:stretch>
        </p:blipFill>
        <p:spPr bwMode="auto">
          <a:xfrm>
            <a:off x="2677538" y="2302001"/>
            <a:ext cx="209559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2" descr="pregnant women icon ile ilgili gÃ¶rsel sonucu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63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240" r="28181"/>
          <a:stretch>
            <a:fillRect/>
          </a:stretch>
        </p:blipFill>
        <p:spPr bwMode="auto">
          <a:xfrm>
            <a:off x="1984549" y="2706457"/>
            <a:ext cx="209559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pregnant women icon ile ilgili gÃ¶rsel sonucu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63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240" r="28181"/>
          <a:stretch>
            <a:fillRect/>
          </a:stretch>
        </p:blipFill>
        <p:spPr bwMode="auto">
          <a:xfrm>
            <a:off x="2137981" y="2706457"/>
            <a:ext cx="209559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2" descr="pregnant women icon ile ilgili gÃ¶rsel sonucu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63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240" r="28181"/>
          <a:stretch>
            <a:fillRect/>
          </a:stretch>
        </p:blipFill>
        <p:spPr bwMode="auto">
          <a:xfrm>
            <a:off x="2291413" y="2706457"/>
            <a:ext cx="209559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2" descr="pregnant women icon ile ilgili gÃ¶rsel sonucu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63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240" r="28181"/>
          <a:stretch>
            <a:fillRect/>
          </a:stretch>
        </p:blipFill>
        <p:spPr bwMode="auto">
          <a:xfrm>
            <a:off x="2447519" y="2708976"/>
            <a:ext cx="209559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2" descr="pregnant women icon ile ilgili gÃ¶rsel sonucu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63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240" r="28181"/>
          <a:stretch>
            <a:fillRect/>
          </a:stretch>
        </p:blipFill>
        <p:spPr bwMode="auto">
          <a:xfrm>
            <a:off x="2600951" y="2708976"/>
            <a:ext cx="209559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2" descr="pregnant women icon ile ilgili gÃ¶rsel sonucu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63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240" r="28181"/>
          <a:stretch>
            <a:fillRect/>
          </a:stretch>
        </p:blipFill>
        <p:spPr bwMode="auto">
          <a:xfrm>
            <a:off x="2754383" y="2708976"/>
            <a:ext cx="209559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9" name="TextBox 68"/>
          <p:cNvSpPr txBox="1"/>
          <p:nvPr/>
        </p:nvSpPr>
        <p:spPr>
          <a:xfrm>
            <a:off x="92754" y="3519006"/>
            <a:ext cx="3873741" cy="2245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smtClean="0"/>
              <a:t>652</a:t>
            </a:r>
            <a:r>
              <a:rPr lang="en-US" sz="2000" dirty="0"/>
              <a:t> </a:t>
            </a:r>
            <a:r>
              <a:rPr lang="tr-TR" sz="2000" dirty="0" smtClean="0"/>
              <a:t>653 </a:t>
            </a:r>
            <a:r>
              <a:rPr lang="zh-CN" altLang="tr-TR" sz="2000" dirty="0" smtClean="0"/>
              <a:t>孕妇进行了</a:t>
            </a:r>
            <a:r>
              <a:rPr lang="tr-TR" sz="2000" dirty="0" smtClean="0"/>
              <a:t> </a:t>
            </a:r>
            <a:r>
              <a:rPr lang="en-US" sz="2000" dirty="0" smtClean="0"/>
              <a:t>FTS.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FTS </a:t>
            </a:r>
            <a:r>
              <a:rPr lang="zh-CN" altLang="en-US" sz="2000" dirty="0" smtClean="0"/>
              <a:t>风险</a:t>
            </a:r>
            <a:r>
              <a:rPr lang="en-US" sz="2000" dirty="0" smtClean="0"/>
              <a:t>≥</a:t>
            </a:r>
            <a:r>
              <a:rPr lang="en-US" sz="2000" b="1" dirty="0"/>
              <a:t> </a:t>
            </a:r>
            <a:r>
              <a:rPr lang="en-US" sz="2000" dirty="0" smtClean="0"/>
              <a:t>1/250 (n=26 136).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FTS </a:t>
            </a:r>
            <a:r>
              <a:rPr lang="zh-CN" altLang="en-US" sz="2000" dirty="0" smtClean="0"/>
              <a:t>风险</a:t>
            </a:r>
            <a:r>
              <a:rPr lang="en-US" sz="2000" dirty="0" smtClean="0"/>
              <a:t> ≥</a:t>
            </a:r>
            <a:r>
              <a:rPr lang="en-US" sz="2000" b="1" dirty="0"/>
              <a:t> </a:t>
            </a:r>
            <a:r>
              <a:rPr lang="en-US" sz="2000" dirty="0" smtClean="0"/>
              <a:t>1/1000 (</a:t>
            </a:r>
            <a:r>
              <a:rPr lang="en-US" sz="2000" dirty="0"/>
              <a:t>n=89 536</a:t>
            </a:r>
            <a:r>
              <a:rPr lang="en-US" sz="2000" dirty="0" smtClean="0"/>
              <a:t>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 smtClean="0"/>
              <a:t>费用计算方法来组国民健康保险支付计划。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 smtClean="0"/>
              <a:t>比较了五种筛查策略。</a:t>
            </a:r>
          </a:p>
        </p:txBody>
      </p:sp>
      <p:sp>
        <p:nvSpPr>
          <p:cNvPr id="70" name="Left-Right Arrow 69"/>
          <p:cNvSpPr/>
          <p:nvPr/>
        </p:nvSpPr>
        <p:spPr bwMode="auto">
          <a:xfrm>
            <a:off x="6355725" y="4478240"/>
            <a:ext cx="1008112" cy="280177"/>
          </a:xfrm>
          <a:prstGeom prst="left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Left-Right Arrow 70"/>
          <p:cNvSpPr/>
          <p:nvPr/>
        </p:nvSpPr>
        <p:spPr bwMode="auto">
          <a:xfrm>
            <a:off x="6350208" y="2708920"/>
            <a:ext cx="1008112" cy="280177"/>
          </a:xfrm>
          <a:prstGeom prst="left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Left-Right Arrow 71"/>
          <p:cNvSpPr/>
          <p:nvPr/>
        </p:nvSpPr>
        <p:spPr bwMode="auto">
          <a:xfrm>
            <a:off x="6355725" y="3364847"/>
            <a:ext cx="1008112" cy="280177"/>
          </a:xfrm>
          <a:prstGeom prst="left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Left-Right Arrow 72"/>
          <p:cNvSpPr/>
          <p:nvPr/>
        </p:nvSpPr>
        <p:spPr bwMode="auto">
          <a:xfrm>
            <a:off x="6355725" y="5134735"/>
            <a:ext cx="1008112" cy="280177"/>
          </a:xfrm>
          <a:prstGeom prst="left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Left-Right Arrow 73"/>
          <p:cNvSpPr/>
          <p:nvPr/>
        </p:nvSpPr>
        <p:spPr bwMode="auto">
          <a:xfrm>
            <a:off x="6361668" y="5780932"/>
            <a:ext cx="1008112" cy="280177"/>
          </a:xfrm>
          <a:prstGeom prst="left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024566" y="2668850"/>
            <a:ext cx="239101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FTS </a:t>
            </a:r>
            <a:r>
              <a:rPr lang="zh-CN" altLang="en-US" sz="2000" dirty="0" smtClean="0"/>
              <a:t>风险</a:t>
            </a:r>
            <a:r>
              <a:rPr lang="en-US" sz="2000" dirty="0" smtClean="0"/>
              <a:t> ≥</a:t>
            </a:r>
            <a:r>
              <a:rPr lang="en-US" sz="2000" b="1" dirty="0"/>
              <a:t> </a:t>
            </a:r>
            <a:r>
              <a:rPr lang="en-US" sz="2000" dirty="0" smtClean="0"/>
              <a:t>1/250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3970657" y="3316922"/>
            <a:ext cx="239101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FTS </a:t>
            </a:r>
            <a:r>
              <a:rPr lang="zh-CN" altLang="en-US" sz="2000" dirty="0" smtClean="0"/>
              <a:t>风险</a:t>
            </a:r>
            <a:r>
              <a:rPr lang="en-US" sz="2000" dirty="0" smtClean="0"/>
              <a:t> ≥</a:t>
            </a:r>
            <a:r>
              <a:rPr lang="en-US" sz="2000" b="1" dirty="0"/>
              <a:t> </a:t>
            </a:r>
            <a:r>
              <a:rPr lang="en-US" sz="2000" dirty="0" smtClean="0"/>
              <a:t>1/1000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864718" y="5074164"/>
            <a:ext cx="239101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FTS </a:t>
            </a:r>
            <a:r>
              <a:rPr lang="zh-CN" altLang="en-US" sz="2000" dirty="0" smtClean="0"/>
              <a:t>风险</a:t>
            </a:r>
            <a:r>
              <a:rPr lang="en-US" sz="2000" dirty="0" smtClean="0"/>
              <a:t> ≥</a:t>
            </a:r>
            <a:r>
              <a:rPr lang="en-US" sz="2000" b="1" dirty="0"/>
              <a:t> </a:t>
            </a:r>
            <a:r>
              <a:rPr lang="en-US" sz="2000" dirty="0" smtClean="0"/>
              <a:t>1/1000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986838" y="4407367"/>
            <a:ext cx="239101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FTS </a:t>
            </a:r>
            <a:r>
              <a:rPr lang="zh-CN" altLang="en-US" sz="2000" dirty="0" smtClean="0"/>
              <a:t>风险</a:t>
            </a:r>
            <a:r>
              <a:rPr lang="en-US" sz="2000" dirty="0" smtClean="0"/>
              <a:t> ≥</a:t>
            </a:r>
            <a:r>
              <a:rPr lang="en-US" sz="2000" b="1" dirty="0"/>
              <a:t> </a:t>
            </a:r>
            <a:r>
              <a:rPr lang="en-US" sz="2000" dirty="0" smtClean="0"/>
              <a:t>1/250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3995803" y="5676091"/>
            <a:ext cx="239101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 smtClean="0"/>
              <a:t>所有妊娠孕妇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-31776" y="2156663"/>
            <a:ext cx="1899849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b="1" dirty="0" smtClean="0"/>
              <a:t>数据来源于法国生物医学 机构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5220072" y="2164794"/>
            <a:ext cx="4790288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/>
              <a:t>筛查策略</a:t>
            </a:r>
            <a:r>
              <a:rPr lang="en-US" sz="2000" b="1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/>
          <p:nvPr/>
        </p:nvGrpSpPr>
        <p:grpSpPr bwMode="auto">
          <a:xfrm>
            <a:off x="-1" y="-15875"/>
            <a:ext cx="9144000" cy="923925"/>
            <a:chOff x="0" y="3755"/>
            <a:chExt cx="5760" cy="582"/>
          </a:xfrm>
        </p:grpSpPr>
        <p:pic>
          <p:nvPicPr>
            <p:cNvPr id="4101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2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-1" y="941819"/>
            <a:ext cx="9144001" cy="553085"/>
          </a:xfrm>
          <a:prstGeom prst="rect">
            <a:avLst/>
          </a:prstGeom>
          <a:solidFill>
            <a:srgbClr val="ED1B20"/>
          </a:solidFill>
          <a:ln>
            <a:noFill/>
          </a:ln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i="1" dirty="0">
                <a:solidFill>
                  <a:schemeClr val="bg1"/>
                </a:solidFill>
                <a:sym typeface="+mn-ea"/>
              </a:rPr>
              <a:t>染色体三体和其他非整倍体异常的5种产前筛查策略的成本-效果分析：基于模型的分析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 smtClean="0">
                <a:solidFill>
                  <a:schemeClr val="bg1"/>
                </a:solidFill>
                <a:latin typeface="Arial" panose="020B0604020202020204"/>
              </a:rPr>
              <a:t>Le Bras et al.</a:t>
            </a:r>
            <a:r>
              <a:rPr lang="en-GB" sz="1400" i="1" kern="0" dirty="0" smtClean="0">
                <a:solidFill>
                  <a:schemeClr val="bg1"/>
                </a:solidFill>
                <a:latin typeface="Arial" panose="020B0604020202020204"/>
              </a:rPr>
              <a:t>, </a:t>
            </a:r>
            <a:r>
              <a:rPr lang="en-GB" sz="1400" i="1" kern="0" dirty="0">
                <a:solidFill>
                  <a:schemeClr val="bg1"/>
                </a:solidFill>
                <a:latin typeface="Arial" panose="020B0604020202020204"/>
              </a:rPr>
              <a:t>UOG </a:t>
            </a:r>
            <a:r>
              <a:rPr lang="en-GB" sz="1400" i="1" kern="0" dirty="0" smtClean="0">
                <a:solidFill>
                  <a:schemeClr val="bg1"/>
                </a:solidFill>
                <a:latin typeface="Arial" panose="020B0604020202020204"/>
              </a:rPr>
              <a:t>2019</a:t>
            </a:r>
            <a:endParaRPr lang="en-GB" sz="1400" i="1" kern="0" dirty="0">
              <a:solidFill>
                <a:schemeClr val="bg1"/>
              </a:solidFill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15178" y="1810628"/>
            <a:ext cx="4790288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结果</a:t>
            </a:r>
          </a:p>
        </p:txBody>
      </p:sp>
      <p:pic>
        <p:nvPicPr>
          <p:cNvPr id="1026" name="Picture 2" descr="blood vessel picture ile ilgili görsel sonucu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00" b="32673"/>
          <a:stretch>
            <a:fillRect/>
          </a:stretch>
        </p:blipFill>
        <p:spPr bwMode="auto">
          <a:xfrm>
            <a:off x="7367165" y="2180168"/>
            <a:ext cx="1611287" cy="720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fetus icon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7250" y="3084723"/>
            <a:ext cx="1493215" cy="996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4485" y="3404252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939" y="3277470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477" y="3133454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0597" y="3027355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6885" y="2847147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3339" y="2720365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4877" y="2576349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2349" y="2629662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5548" y="2371704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708" y="2274172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0465" y="2454670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708" y="2447476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49224" y="2343387"/>
          <a:ext cx="7087073" cy="1737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54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47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24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24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24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24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77426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风险临界值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检出的总数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T21 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T21/13/18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SCA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其他</a:t>
                      </a:r>
                      <a:r>
                        <a:rPr lang="en-US" dirty="0" smtClean="0"/>
                        <a:t> UBCA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所有</a:t>
                      </a:r>
                      <a:r>
                        <a:rPr lang="en-US" dirty="0" smtClean="0"/>
                        <a:t> UBCA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604">
                <a:tc>
                  <a:txBody>
                    <a:bodyPr/>
                    <a:lstStyle/>
                    <a:p>
                      <a:r>
                        <a:rPr lang="en-US" dirty="0" smtClean="0"/>
                        <a:t>≥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dirty="0" smtClean="0"/>
                        <a:t>1/250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</a:t>
                      </a:r>
                      <a:r>
                        <a:rPr lang="en-US" sz="1800" dirty="0" smtClean="0"/>
                        <a:t> </a:t>
                      </a:r>
                      <a:r>
                        <a:rPr lang="en-US" dirty="0" smtClean="0"/>
                        <a:t>136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876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959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959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604">
                <a:tc>
                  <a:txBody>
                    <a:bodyPr/>
                    <a:lstStyle/>
                    <a:p>
                      <a:r>
                        <a:rPr lang="en-US" dirty="0" smtClean="0"/>
                        <a:t>≥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dirty="0" smtClean="0"/>
                        <a:t>1/1000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89</a:t>
                      </a:r>
                      <a:r>
                        <a:rPr lang="en-US" sz="1800" dirty="0" smtClean="0"/>
                        <a:t> </a:t>
                      </a:r>
                      <a:r>
                        <a:rPr lang="en-US" dirty="0" smtClean="0"/>
                        <a:t>536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1025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1121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1121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604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所有孕妇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652</a:t>
                      </a:r>
                      <a:r>
                        <a:rPr lang="en-US" sz="1800" dirty="0" smtClean="0"/>
                        <a:t> </a:t>
                      </a:r>
                      <a:r>
                        <a:rPr lang="en-US" dirty="0" smtClean="0"/>
                        <a:t>653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1070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1168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1168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4" name="Table 53"/>
          <p:cNvGraphicFramePr>
            <a:graphicFrameLocks noGrp="1"/>
          </p:cNvGraphicFramePr>
          <p:nvPr/>
        </p:nvGraphicFramePr>
        <p:xfrm>
          <a:off x="179387" y="4797152"/>
          <a:ext cx="7035594" cy="1371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5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0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50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50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508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77426">
                <a:tc>
                  <a:txBody>
                    <a:bodyPr/>
                    <a:lstStyle/>
                    <a:p>
                      <a:r>
                        <a:rPr lang="zh-CN" altLang="en-US" sz="1800" dirty="0" smtClean="0">
                          <a:sym typeface="+mn-ea"/>
                        </a:rPr>
                        <a:t>风险临界值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800" dirty="0" smtClean="0">
                          <a:sym typeface="+mn-ea"/>
                        </a:rPr>
                        <a:t>检出的总数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T21 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T21/13/18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SCA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其他</a:t>
                      </a:r>
                      <a:r>
                        <a:rPr lang="en-US" dirty="0" smtClean="0"/>
                        <a:t>UBCA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所有</a:t>
                      </a:r>
                      <a:r>
                        <a:rPr lang="en-US" dirty="0" smtClean="0"/>
                        <a:t> UBCA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604">
                <a:tc>
                  <a:txBody>
                    <a:bodyPr/>
                    <a:lstStyle/>
                    <a:p>
                      <a:r>
                        <a:rPr lang="en-US" dirty="0" smtClean="0"/>
                        <a:t>≥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dirty="0" smtClean="0"/>
                        <a:t>1/250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dirty="0" smtClean="0"/>
                        <a:t>136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879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963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1138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604">
                <a:tc>
                  <a:txBody>
                    <a:bodyPr/>
                    <a:lstStyle/>
                    <a:p>
                      <a:r>
                        <a:rPr lang="en-US" dirty="0" smtClean="0"/>
                        <a:t>≥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dirty="0" smtClean="0"/>
                        <a:t>1/1000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89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dirty="0" smtClean="0"/>
                        <a:t>536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1028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1125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1330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5" name="Picture 4" descr="fetus icon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7881" y="5263559"/>
            <a:ext cx="1493215" cy="996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4" descr="needle icon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5050" y="4355249"/>
            <a:ext cx="1235120" cy="1235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 bwMode="auto">
          <a:xfrm>
            <a:off x="35496" y="4390007"/>
            <a:ext cx="902474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" name="TextBox 56"/>
          <p:cNvSpPr txBox="1"/>
          <p:nvPr/>
        </p:nvSpPr>
        <p:spPr>
          <a:xfrm>
            <a:off x="35496" y="6168752"/>
            <a:ext cx="8856984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i="1" dirty="0" smtClean="0">
                <a:solidFill>
                  <a:srgbClr val="C00000"/>
                </a:solidFill>
              </a:rPr>
              <a:t>每种筛查方法所检出的例数。</a:t>
            </a:r>
            <a:r>
              <a:rPr lang="en-US" i="1" dirty="0" smtClean="0">
                <a:solidFill>
                  <a:srgbClr val="C00000"/>
                </a:solidFill>
              </a:rPr>
              <a:t> SCA , </a:t>
            </a:r>
            <a:r>
              <a:rPr lang="zh-CN" altLang="en-US" i="1" dirty="0" smtClean="0">
                <a:solidFill>
                  <a:srgbClr val="C00000"/>
                </a:solidFill>
              </a:rPr>
              <a:t>性染色体异常</a:t>
            </a:r>
            <a:r>
              <a:rPr lang="en-US" i="1" dirty="0" smtClean="0">
                <a:solidFill>
                  <a:srgbClr val="C00000"/>
                </a:solidFill>
              </a:rPr>
              <a:t>;  UBCA ,</a:t>
            </a:r>
            <a:r>
              <a:rPr lang="zh-CN" altLang="en-US" i="1" dirty="0" smtClean="0">
                <a:solidFill>
                  <a:srgbClr val="C00000"/>
                </a:solidFill>
                <a:ea typeface="宋体" panose="02010600030101010101" pitchFamily="2" charset="-122"/>
              </a:rPr>
              <a:t>不平衡染色体异常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/>
          <p:nvPr/>
        </p:nvGrpSpPr>
        <p:grpSpPr bwMode="auto">
          <a:xfrm>
            <a:off x="-1" y="-15875"/>
            <a:ext cx="9144000" cy="923925"/>
            <a:chOff x="0" y="3755"/>
            <a:chExt cx="5760" cy="582"/>
          </a:xfrm>
        </p:grpSpPr>
        <p:pic>
          <p:nvPicPr>
            <p:cNvPr id="4101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2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-1" y="941819"/>
            <a:ext cx="9144001" cy="553085"/>
          </a:xfrm>
          <a:prstGeom prst="rect">
            <a:avLst/>
          </a:prstGeom>
          <a:solidFill>
            <a:srgbClr val="ED1B20"/>
          </a:solidFill>
          <a:ln>
            <a:noFill/>
          </a:ln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i="1" dirty="0">
                <a:solidFill>
                  <a:schemeClr val="bg1"/>
                </a:solidFill>
                <a:sym typeface="+mn-ea"/>
              </a:rPr>
              <a:t>染色体三体和其他非整倍体异常的5种产前筛查策略的成本-效果分析：基于模型的分析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 smtClean="0">
                <a:solidFill>
                  <a:schemeClr val="bg1"/>
                </a:solidFill>
                <a:latin typeface="Arial" panose="020B0604020202020204"/>
              </a:rPr>
              <a:t>Le Bras et al.</a:t>
            </a:r>
            <a:r>
              <a:rPr lang="en-GB" sz="1400" i="1" kern="0" dirty="0" smtClean="0">
                <a:solidFill>
                  <a:schemeClr val="bg1"/>
                </a:solidFill>
                <a:latin typeface="Arial" panose="020B0604020202020204"/>
              </a:rPr>
              <a:t>, </a:t>
            </a:r>
            <a:r>
              <a:rPr lang="en-GB" sz="1400" i="1" kern="0" dirty="0">
                <a:solidFill>
                  <a:schemeClr val="bg1"/>
                </a:solidFill>
                <a:latin typeface="Arial" panose="020B0604020202020204"/>
              </a:rPr>
              <a:t>UOG </a:t>
            </a:r>
            <a:r>
              <a:rPr lang="en-GB" sz="1400" i="1" kern="0" dirty="0" smtClean="0">
                <a:solidFill>
                  <a:schemeClr val="bg1"/>
                </a:solidFill>
                <a:latin typeface="Arial" panose="020B0604020202020204"/>
              </a:rPr>
              <a:t>2019</a:t>
            </a:r>
            <a:endParaRPr lang="en-GB" sz="1400" i="1" kern="0" dirty="0">
              <a:solidFill>
                <a:schemeClr val="bg1"/>
              </a:solidFill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15178" y="1810628"/>
            <a:ext cx="4790288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结果</a:t>
            </a:r>
          </a:p>
        </p:txBody>
      </p:sp>
      <p:graphicFrame>
        <p:nvGraphicFramePr>
          <p:cNvPr id="7" name="Chart 6"/>
          <p:cNvGraphicFramePr/>
          <p:nvPr/>
        </p:nvGraphicFramePr>
        <p:xfrm>
          <a:off x="18052" y="2224123"/>
          <a:ext cx="9125948" cy="28610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/>
        </p:nvGraphicFramePr>
        <p:xfrm>
          <a:off x="35496" y="5157192"/>
          <a:ext cx="9108504" cy="1600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48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3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94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87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319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zh-CN" altLang="tr-TR" sz="1700" b="1" dirty="0"/>
                        <a:t>方法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≥1/250 </a:t>
                      </a:r>
                      <a:r>
                        <a:rPr lang="zh-CN" altLang="tr-TR" sz="1700" b="1" dirty="0"/>
                        <a:t>临界值的费用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≥1/1000 </a:t>
                      </a:r>
                      <a:r>
                        <a:rPr lang="zh-CN" altLang="en-US" sz="1700" b="1" dirty="0" smtClean="0"/>
                        <a:t>临界值</a:t>
                      </a:r>
                    </a:p>
                    <a:p>
                      <a:pPr algn="ctr"/>
                      <a:r>
                        <a:rPr lang="zh-CN" altLang="en-US" sz="1700" b="1" dirty="0" smtClean="0"/>
                        <a:t>的费用</a:t>
                      </a:r>
                      <a:endParaRPr lang="tr-TR" sz="17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700" b="1" dirty="0" smtClean="0"/>
                        <a:t>额外检测到</a:t>
                      </a:r>
                      <a:r>
                        <a:rPr lang="en-US" sz="1700" b="1" baseline="0" dirty="0" smtClean="0"/>
                        <a:t> UBCA </a:t>
                      </a:r>
                      <a:r>
                        <a:rPr lang="zh-CN" altLang="en-US" sz="1700" b="1" baseline="0" dirty="0" smtClean="0"/>
                        <a:t>的例数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700" b="1" dirty="0" smtClean="0">
                          <a:sym typeface="+mn-ea"/>
                        </a:rPr>
                        <a:t>每额外检测到</a:t>
                      </a:r>
                      <a:r>
                        <a:rPr lang="en-US" sz="1700" b="1" dirty="0" smtClean="0">
                          <a:sym typeface="+mn-ea"/>
                        </a:rPr>
                        <a:t>UBCA </a:t>
                      </a:r>
                      <a:r>
                        <a:rPr lang="zh-CN" altLang="en-US" sz="1700" b="1" dirty="0" smtClean="0">
                          <a:sym typeface="+mn-ea"/>
                        </a:rPr>
                        <a:t>时增加的费用</a:t>
                      </a:r>
                      <a:endParaRPr lang="zh-CN" altLang="en-US" sz="1700" b="1" baseline="0" dirty="0" smtClean="0"/>
                    </a:p>
                    <a:p>
                      <a:pPr algn="ctr"/>
                      <a:endParaRPr lang="tr-TR" sz="17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604">
                <a:tc>
                  <a:txBody>
                    <a:bodyPr/>
                    <a:lstStyle/>
                    <a:p>
                      <a:pPr algn="l"/>
                      <a:r>
                        <a:rPr lang="en-US" sz="1700" dirty="0" err="1" smtClean="0"/>
                        <a:t>cfDNA</a:t>
                      </a:r>
                      <a:endParaRPr lang="tr-TR" sz="17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 smtClean="0"/>
                        <a:t>12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sz="1700" b="0" dirty="0" smtClean="0"/>
                        <a:t>004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sz="1700" b="0" dirty="0" smtClean="0"/>
                        <a:t>022 </a:t>
                      </a:r>
                      <a:r>
                        <a:rPr lang="en-US" sz="1700" dirty="0" smtClean="0"/>
                        <a:t>€</a:t>
                      </a:r>
                      <a:endParaRPr lang="tr-TR" sz="1700" b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39</a:t>
                      </a:r>
                      <a:r>
                        <a:rPr lang="en-US" sz="1800" b="1" dirty="0" smtClean="0"/>
                        <a:t> </a:t>
                      </a:r>
                      <a:r>
                        <a:rPr kumimoji="0" lang="en-US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969</a:t>
                      </a:r>
                      <a:r>
                        <a:rPr lang="en-US" sz="1800" b="1" dirty="0" smtClean="0"/>
                        <a:t> </a:t>
                      </a:r>
                      <a:r>
                        <a:rPr kumimoji="0" lang="en-US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156 </a:t>
                      </a:r>
                      <a:r>
                        <a:rPr lang="en-US" sz="1700" dirty="0" smtClean="0"/>
                        <a:t>€</a:t>
                      </a:r>
                      <a:endParaRPr kumimoji="0" lang="tr-TR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 smtClean="0"/>
                        <a:t>162</a:t>
                      </a:r>
                      <a:endParaRPr lang="tr-TR" sz="1700" b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 smtClean="0"/>
                        <a:t>172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sz="1700" b="0" dirty="0" smtClean="0"/>
                        <a:t>624 </a:t>
                      </a:r>
                      <a:r>
                        <a:rPr lang="en-US" sz="1700" dirty="0" smtClean="0"/>
                        <a:t>€</a:t>
                      </a:r>
                      <a:endParaRPr lang="tr-TR" sz="1700" b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60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侵入性检查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 smtClean="0"/>
                        <a:t>12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sz="1700" b="0" dirty="0" smtClean="0"/>
                        <a:t>610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sz="1700" b="0" dirty="0" smtClean="0"/>
                        <a:t>144 </a:t>
                      </a:r>
                      <a:r>
                        <a:rPr lang="en-US" sz="1700" dirty="0" smtClean="0"/>
                        <a:t>€</a:t>
                      </a:r>
                      <a:endParaRPr lang="tr-TR" sz="1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 smtClean="0"/>
                        <a:t>43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sz="1700" b="0" dirty="0" smtClean="0"/>
                        <a:t>053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sz="1700" b="0" dirty="0" smtClean="0"/>
                        <a:t>119 </a:t>
                      </a:r>
                      <a:r>
                        <a:rPr lang="en-US" sz="1700" dirty="0" smtClean="0"/>
                        <a:t>€</a:t>
                      </a:r>
                      <a:endParaRPr lang="tr-TR" sz="1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 smtClean="0"/>
                        <a:t>192</a:t>
                      </a:r>
                      <a:endParaRPr lang="tr-TR" sz="1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 smtClean="0"/>
                        <a:t>158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sz="1700" b="0" dirty="0" smtClean="0"/>
                        <a:t>400 </a:t>
                      </a:r>
                      <a:r>
                        <a:rPr lang="en-US" sz="1700" dirty="0" smtClean="0"/>
                        <a:t>€</a:t>
                      </a:r>
                      <a:endParaRPr lang="tr-TR" sz="17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56"/>
          <p:cNvSpPr txBox="1"/>
          <p:nvPr/>
        </p:nvSpPr>
        <p:spPr>
          <a:xfrm>
            <a:off x="-1692696" y="2348880"/>
            <a:ext cx="9289032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 smtClean="0">
                <a:solidFill>
                  <a:srgbClr val="C00000"/>
                </a:solidFill>
              </a:rPr>
              <a:t>每种方法的花费（</a:t>
            </a:r>
            <a:r>
              <a:rPr lang="en-US" altLang="zh-CN" sz="2000" dirty="0" smtClean="0">
                <a:solidFill>
                  <a:srgbClr val="C00000"/>
                </a:solidFill>
              </a:rPr>
              <a:t>*</a:t>
            </a:r>
            <a:r>
              <a:rPr lang="zh-CN" altLang="en-US" sz="2000" dirty="0" smtClean="0">
                <a:solidFill>
                  <a:srgbClr val="C00000"/>
                </a:solidFill>
              </a:rPr>
              <a:t>百万 欧元）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634865" y="4815205"/>
            <a:ext cx="803275" cy="22987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sz="900"/>
              <a:t>侵入性检查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058025" y="4511675"/>
            <a:ext cx="803275" cy="22987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sz="900"/>
              <a:t>所有孕妇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289050" y="4568825"/>
            <a:ext cx="440055" cy="22987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sz="900"/>
              <a:t>风险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142740" y="4552315"/>
            <a:ext cx="440055" cy="22987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sz="900"/>
              <a:t>风险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/>
          <p:nvPr/>
        </p:nvGrpSpPr>
        <p:grpSpPr bwMode="auto">
          <a:xfrm>
            <a:off x="-1" y="27657"/>
            <a:ext cx="9144000" cy="923925"/>
            <a:chOff x="0" y="3755"/>
            <a:chExt cx="5760" cy="582"/>
          </a:xfrm>
        </p:grpSpPr>
        <p:pic>
          <p:nvPicPr>
            <p:cNvPr id="4101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2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-1" y="985351"/>
            <a:ext cx="9144001" cy="553085"/>
          </a:xfrm>
          <a:prstGeom prst="rect">
            <a:avLst/>
          </a:prstGeom>
          <a:solidFill>
            <a:srgbClr val="ED1B20"/>
          </a:solidFill>
          <a:ln>
            <a:noFill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1600" b="1" i="1" dirty="0">
                <a:solidFill>
                  <a:schemeClr val="bg1"/>
                </a:solidFill>
                <a:sym typeface="+mn-ea"/>
              </a:rPr>
              <a:t>染色体三体和其他非整倍体异常的5种产前筛查策略的成本-效果分析：基于模型的分析</a:t>
            </a:r>
            <a:endParaRPr lang="en-US" sz="1600" b="1" i="1" dirty="0">
              <a:solidFill>
                <a:schemeClr val="bg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 smtClean="0">
                <a:solidFill>
                  <a:schemeClr val="bg1"/>
                </a:solidFill>
                <a:latin typeface="Arial" panose="020B0604020202020204"/>
              </a:rPr>
              <a:t>Le Bras et al.</a:t>
            </a:r>
            <a:r>
              <a:rPr lang="en-GB" sz="1400" i="1" kern="0" dirty="0" smtClean="0">
                <a:solidFill>
                  <a:schemeClr val="bg1"/>
                </a:solidFill>
                <a:latin typeface="Arial" panose="020B0604020202020204"/>
              </a:rPr>
              <a:t>, </a:t>
            </a:r>
            <a:r>
              <a:rPr lang="en-GB" sz="1400" i="1" kern="0" dirty="0">
                <a:solidFill>
                  <a:schemeClr val="bg1"/>
                </a:solidFill>
                <a:latin typeface="Arial" panose="020B0604020202020204"/>
              </a:rPr>
              <a:t>UOG </a:t>
            </a:r>
            <a:r>
              <a:rPr lang="en-GB" sz="1400" i="1" kern="0" dirty="0" smtClean="0">
                <a:solidFill>
                  <a:schemeClr val="bg1"/>
                </a:solidFill>
                <a:latin typeface="Arial" panose="020B0604020202020204"/>
              </a:rPr>
              <a:t>2019</a:t>
            </a:r>
            <a:endParaRPr lang="en-GB" sz="1400" i="1" kern="0" dirty="0">
              <a:solidFill>
                <a:schemeClr val="bg1"/>
              </a:solidFill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15178" y="1854160"/>
            <a:ext cx="4790288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结果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289536" y="5114845"/>
            <a:ext cx="245867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C00000"/>
                </a:solidFill>
              </a:rPr>
              <a:t>cfDNA:</a:t>
            </a:r>
          </a:p>
          <a:p>
            <a:pPr algn="ctr"/>
            <a:r>
              <a:rPr lang="zh-CN" altLang="en-US" sz="1600" dirty="0" smtClean="0">
                <a:solidFill>
                  <a:srgbClr val="C00000"/>
                </a:solidFill>
              </a:rPr>
              <a:t>便宜，但有效性偏低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79387" y="2483728"/>
          <a:ext cx="8841378" cy="157470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12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966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7426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b="1" dirty="0" smtClean="0"/>
                        <a:t>风险临界值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b="1" dirty="0" smtClean="0"/>
                        <a:t>更便宜的方法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b="1" dirty="0" smtClean="0"/>
                        <a:t>更有效的方法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b="1" dirty="0" smtClean="0"/>
                        <a:t>每额外检测</a:t>
                      </a:r>
                      <a:r>
                        <a:rPr lang="en-US" sz="1800" b="1" baseline="0" dirty="0" smtClean="0"/>
                        <a:t>UBCA</a:t>
                      </a:r>
                      <a:r>
                        <a:rPr lang="zh-CN" altLang="en-US" sz="1800" b="1" baseline="0" dirty="0" smtClean="0"/>
                        <a:t>的费用</a:t>
                      </a:r>
                      <a:r>
                        <a:rPr lang="en-US" sz="1800" b="1" baseline="0" dirty="0" smtClean="0"/>
                        <a:t> </a:t>
                      </a:r>
                      <a:endParaRPr lang="zh-CN" altLang="en-US" sz="1800" b="1" baseline="0" dirty="0" smtClean="0">
                        <a:ea typeface="宋体" panose="02010600030101010101" pitchFamily="2" charset="-122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604"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≥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sz="1800" dirty="0" smtClean="0"/>
                        <a:t>1/250</a:t>
                      </a:r>
                      <a:endParaRPr lang="tr-TR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cfDNA</a:t>
                      </a:r>
                      <a:endParaRPr lang="tr-TR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 smtClean="0"/>
                        <a:t>侵入性检查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3386 €</a:t>
                      </a:r>
                      <a:endParaRPr lang="tr-TR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604"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≥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sz="1800" dirty="0" smtClean="0"/>
                        <a:t>1/1000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cfDNA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 smtClean="0"/>
                        <a:t>侵入性检查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14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sz="1800" dirty="0" smtClean="0"/>
                        <a:t>660 €</a:t>
                      </a:r>
                      <a:endParaRPr lang="tr-T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60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800" dirty="0" smtClean="0"/>
                        <a:t>所有孕妇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FTS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cfDNA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sz="1800" dirty="0" smtClean="0"/>
                        <a:t>166</a:t>
                      </a:r>
                      <a:r>
                        <a:rPr lang="en-US" sz="1800" b="1" dirty="0" smtClean="0"/>
                        <a:t> </a:t>
                      </a:r>
                      <a:r>
                        <a:rPr lang="en-US" sz="1800" dirty="0" smtClean="0"/>
                        <a:t>689 €</a:t>
                      </a:r>
                      <a:endParaRPr lang="tr-T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2" name="Picture 4" descr="fetus icon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737" y="5350959"/>
            <a:ext cx="1493215" cy="996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needle icon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7906" y="4442649"/>
            <a:ext cx="1235120" cy="1235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blood vessel picture ile ilgili görsel sonucu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00" b="32673"/>
          <a:stretch>
            <a:fillRect/>
          </a:stretch>
        </p:blipFill>
        <p:spPr bwMode="auto">
          <a:xfrm>
            <a:off x="471972" y="4433800"/>
            <a:ext cx="1611287" cy="720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fetus icon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79" y="5376349"/>
            <a:ext cx="1493215" cy="996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İlgili resim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836" y="5725197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İlgili resim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290" y="5598415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İlgili resim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828" y="5454399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" descr="İlgili resim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948" y="5348300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6" descr="İlgili resim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236" y="5168092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İlgili resim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7690" y="5041310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6" descr="İlgili resim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228" y="4897294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6" descr="İlgili resim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700" y="4950607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6" descr="İlgili resim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899" y="4692649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6" descr="İlgili resim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059" y="4595117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İlgili resim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4816" y="4775615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İlgili resim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75" y="4597132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5220072" y="5005625"/>
            <a:ext cx="245867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 smtClean="0">
                <a:solidFill>
                  <a:srgbClr val="C00000"/>
                </a:solidFill>
              </a:rPr>
              <a:t>侵入性检查</a:t>
            </a:r>
            <a:r>
              <a:rPr lang="en-US" sz="2000" b="1" dirty="0" smtClean="0">
                <a:solidFill>
                  <a:srgbClr val="C00000"/>
                </a:solidFill>
              </a:rPr>
              <a:t>:</a:t>
            </a:r>
          </a:p>
          <a:p>
            <a:pPr algn="ctr"/>
            <a:r>
              <a:rPr lang="zh-CN" altLang="en-US" sz="2000" dirty="0" smtClean="0">
                <a:solidFill>
                  <a:srgbClr val="C00000"/>
                </a:solidFill>
              </a:rPr>
              <a:t>更贵，但更有效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87854" y="6237312"/>
            <a:ext cx="8206098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 smtClean="0">
                <a:solidFill>
                  <a:srgbClr val="C00000"/>
                </a:solidFill>
              </a:rPr>
              <a:t>对所有孕妇进行</a:t>
            </a:r>
            <a:r>
              <a:rPr lang="en-US" sz="2000" dirty="0" smtClean="0">
                <a:solidFill>
                  <a:srgbClr val="C00000"/>
                </a:solidFill>
              </a:rPr>
              <a:t>cfDNA</a:t>
            </a:r>
            <a:r>
              <a:rPr lang="zh-CN" altLang="en-US" sz="2000" dirty="0" smtClean="0">
                <a:solidFill>
                  <a:srgbClr val="C00000"/>
                </a:solidFill>
              </a:rPr>
              <a:t>检查是不划算的！！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/>
          <p:nvPr/>
        </p:nvGrpSpPr>
        <p:grpSpPr bwMode="auto">
          <a:xfrm>
            <a:off x="-1" y="27657"/>
            <a:ext cx="9144000" cy="923925"/>
            <a:chOff x="0" y="3755"/>
            <a:chExt cx="5760" cy="582"/>
          </a:xfrm>
        </p:grpSpPr>
        <p:pic>
          <p:nvPicPr>
            <p:cNvPr id="4101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2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-1" y="985351"/>
            <a:ext cx="9144001" cy="553085"/>
          </a:xfrm>
          <a:prstGeom prst="rect">
            <a:avLst/>
          </a:prstGeom>
          <a:solidFill>
            <a:srgbClr val="ED1B20"/>
          </a:solidFill>
          <a:ln>
            <a:noFill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1600" b="1" i="1" dirty="0">
                <a:solidFill>
                  <a:schemeClr val="bg1"/>
                </a:solidFill>
                <a:sym typeface="+mn-ea"/>
              </a:rPr>
              <a:t>染色体三体和其他非整倍体异常的5种产前筛查策略的成本-效果分析：基于模型的分析</a:t>
            </a:r>
            <a:endParaRPr lang="en-US" sz="1600" b="1" i="1" dirty="0">
              <a:solidFill>
                <a:schemeClr val="bg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 smtClean="0">
                <a:solidFill>
                  <a:schemeClr val="bg1"/>
                </a:solidFill>
                <a:latin typeface="Arial" panose="020B0604020202020204"/>
              </a:rPr>
              <a:t>Le Bras et al.</a:t>
            </a:r>
            <a:r>
              <a:rPr lang="en-GB" sz="1400" i="1" kern="0" dirty="0" smtClean="0">
                <a:solidFill>
                  <a:schemeClr val="bg1"/>
                </a:solidFill>
                <a:latin typeface="Arial" panose="020B0604020202020204"/>
              </a:rPr>
              <a:t>, </a:t>
            </a:r>
            <a:r>
              <a:rPr lang="en-GB" sz="1400" i="1" kern="0" dirty="0">
                <a:solidFill>
                  <a:schemeClr val="bg1"/>
                </a:solidFill>
                <a:latin typeface="Arial" panose="020B0604020202020204"/>
              </a:rPr>
              <a:t>UOG </a:t>
            </a:r>
            <a:r>
              <a:rPr lang="en-GB" sz="1400" i="1" kern="0" dirty="0" smtClean="0">
                <a:solidFill>
                  <a:schemeClr val="bg1"/>
                </a:solidFill>
                <a:latin typeface="Arial" panose="020B0604020202020204"/>
              </a:rPr>
              <a:t>2019</a:t>
            </a:r>
            <a:endParaRPr lang="en-GB" sz="1400" i="1" kern="0" dirty="0">
              <a:solidFill>
                <a:schemeClr val="bg1"/>
              </a:solidFill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15178" y="1854160"/>
            <a:ext cx="4790288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结果</a:t>
            </a:r>
          </a:p>
        </p:txBody>
      </p:sp>
      <p:pic>
        <p:nvPicPr>
          <p:cNvPr id="14" name="Picture 2" descr="blood vessel picture ile ilgili görsel sonucu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00" b="32673"/>
          <a:stretch>
            <a:fillRect/>
          </a:stretch>
        </p:blipFill>
        <p:spPr bwMode="auto">
          <a:xfrm>
            <a:off x="459504" y="1952110"/>
            <a:ext cx="1611287" cy="720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fetus icon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1" y="2996952"/>
            <a:ext cx="1493215" cy="996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368" y="3243507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822" y="3116725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360" y="2972709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480" y="2866610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768" y="2686402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222" y="2559620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760" y="2415604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232" y="2468917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431" y="2210959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4591" y="2113427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348" y="2293925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İlgili resi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3207" y="2115442"/>
            <a:ext cx="178120" cy="1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52511" y="4223412"/>
            <a:ext cx="1783185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cfDNA </a:t>
            </a:r>
            <a:r>
              <a:rPr lang="zh-CN" altLang="en-US" sz="2000" dirty="0" smtClean="0">
                <a:solidFill>
                  <a:srgbClr val="C00000"/>
                </a:solidFill>
              </a:rPr>
              <a:t>检查费用包括</a:t>
            </a:r>
            <a:r>
              <a:rPr lang="en-US" sz="2000" dirty="0" smtClean="0">
                <a:solidFill>
                  <a:srgbClr val="C00000"/>
                </a:solidFill>
              </a:rPr>
              <a:t> </a:t>
            </a:r>
            <a:r>
              <a:rPr lang="zh-CN" altLang="en-US" sz="2000" dirty="0" smtClean="0">
                <a:solidFill>
                  <a:srgbClr val="C00000"/>
                </a:solidFill>
              </a:rPr>
              <a:t>不同基线的</a:t>
            </a:r>
            <a:r>
              <a:rPr lang="en-US" sz="2000" dirty="0" smtClean="0">
                <a:solidFill>
                  <a:srgbClr val="C00000"/>
                </a:solidFill>
              </a:rPr>
              <a:t>cfDNA</a:t>
            </a:r>
            <a:r>
              <a:rPr lang="zh-CN" altLang="en-US" sz="2000" dirty="0" smtClean="0">
                <a:solidFill>
                  <a:srgbClr val="C00000"/>
                </a:solidFill>
              </a:rPr>
              <a:t>成本费用</a:t>
            </a:r>
            <a:r>
              <a:rPr lang="en-US" sz="2000" dirty="0" smtClean="0">
                <a:solidFill>
                  <a:srgbClr val="C00000"/>
                </a:solidFill>
              </a:rPr>
              <a:t>, </a:t>
            </a:r>
            <a:r>
              <a:rPr lang="zh-CN" altLang="en-US" sz="2000" dirty="0" smtClean="0">
                <a:solidFill>
                  <a:srgbClr val="C00000"/>
                </a:solidFill>
              </a:rPr>
              <a:t>侵入性检查和遗传咨询</a:t>
            </a:r>
            <a:r>
              <a:rPr lang="en-US" sz="2000" dirty="0" smtClean="0">
                <a:solidFill>
                  <a:srgbClr val="C00000"/>
                </a:solidFill>
              </a:rPr>
              <a:t>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423988" y="2468930"/>
            <a:ext cx="6365323" cy="4034189"/>
          </a:xfrm>
          <a:prstGeom prst="rect">
            <a:avLst/>
          </a:prstGeom>
        </p:spPr>
      </p:pic>
      <p:pic>
        <p:nvPicPr>
          <p:cNvPr id="2" name="Picture 2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561783" y="2211120"/>
            <a:ext cx="6365323" cy="4034189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673600" y="2139315"/>
            <a:ext cx="3286760" cy="22987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sz="900"/>
              <a:t>对</a:t>
            </a:r>
            <a:r>
              <a:rPr lang="en-US" altLang="zh-CN" sz="900"/>
              <a:t>≥1/250</a:t>
            </a:r>
            <a:r>
              <a:rPr lang="zh-CN" altLang="en-US" sz="900"/>
              <a:t>风险的孕妇行</a:t>
            </a:r>
            <a:r>
              <a:rPr lang="en-US" altLang="zh-CN" sz="900"/>
              <a:t>cfDNA</a:t>
            </a:r>
            <a:r>
              <a:rPr lang="zh-CN" altLang="en-US" sz="900"/>
              <a:t>检查的费用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809490" y="3502025"/>
            <a:ext cx="3286760" cy="213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sz="800"/>
              <a:t>对</a:t>
            </a:r>
            <a:r>
              <a:rPr lang="en-US" altLang="zh-CN" sz="800"/>
              <a:t>≥1/1000</a:t>
            </a:r>
            <a:r>
              <a:rPr lang="zh-CN" altLang="en-US" sz="800"/>
              <a:t>风险的孕妇行</a:t>
            </a:r>
            <a:r>
              <a:rPr lang="en-US" altLang="zh-CN" sz="800"/>
              <a:t>cfDNA</a:t>
            </a:r>
            <a:r>
              <a:rPr lang="zh-CN" altLang="en-US" sz="800"/>
              <a:t>检查的费用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809490" y="4805680"/>
            <a:ext cx="3286760" cy="22987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sz="900"/>
              <a:t>对</a:t>
            </a:r>
            <a:r>
              <a:rPr lang="en-US" altLang="zh-CN" sz="900"/>
              <a:t>≥</a:t>
            </a:r>
            <a:r>
              <a:rPr lang="zh-CN" altLang="en-US" sz="900"/>
              <a:t>所有孕妇行</a:t>
            </a:r>
            <a:r>
              <a:rPr lang="en-US" altLang="zh-CN" sz="900"/>
              <a:t>cfDNA</a:t>
            </a:r>
            <a:r>
              <a:rPr lang="zh-CN" altLang="en-US" sz="900"/>
              <a:t>检查的费用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418080" y="2866390"/>
            <a:ext cx="802640" cy="22987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sz="900"/>
              <a:t>侵入性检查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473325" y="4246880"/>
            <a:ext cx="751205" cy="213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sz="800"/>
              <a:t>侵入性检查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528570" y="5593715"/>
            <a:ext cx="695960" cy="213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sz="800"/>
              <a:t>侵入性检查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2473325" y="3136900"/>
            <a:ext cx="748030" cy="22987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sz="900"/>
              <a:t>遗传咨询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528570" y="5847080"/>
            <a:ext cx="692150" cy="22987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sz="900"/>
              <a:t>遗传咨询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2512060" y="4538980"/>
            <a:ext cx="763905" cy="22987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sz="900"/>
              <a:t>遗传咨询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/>
          <p:nvPr/>
        </p:nvGrpSpPr>
        <p:grpSpPr bwMode="auto">
          <a:xfrm>
            <a:off x="-1" y="-15875"/>
            <a:ext cx="9144000" cy="923925"/>
            <a:chOff x="0" y="3755"/>
            <a:chExt cx="5760" cy="582"/>
          </a:xfrm>
        </p:grpSpPr>
        <p:pic>
          <p:nvPicPr>
            <p:cNvPr id="4101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2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-1" y="941819"/>
            <a:ext cx="9144001" cy="553085"/>
          </a:xfrm>
          <a:prstGeom prst="rect">
            <a:avLst/>
          </a:prstGeom>
          <a:solidFill>
            <a:srgbClr val="ED1B20"/>
          </a:solidFill>
          <a:ln>
            <a:noFill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1600" b="1" i="1" dirty="0">
                <a:solidFill>
                  <a:schemeClr val="bg1"/>
                </a:solidFill>
                <a:sym typeface="+mn-ea"/>
              </a:rPr>
              <a:t>染色体三体和其他非整倍体异常的5种产前筛查策略的成本-效果分析：基于模型的分析</a:t>
            </a:r>
            <a:endParaRPr lang="en-US" sz="1600" b="1" i="1" dirty="0">
              <a:solidFill>
                <a:schemeClr val="bg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 smtClean="0">
                <a:solidFill>
                  <a:schemeClr val="bg1"/>
                </a:solidFill>
                <a:latin typeface="Arial" panose="020B0604020202020204"/>
              </a:rPr>
              <a:t>Le Bras et al.</a:t>
            </a:r>
            <a:r>
              <a:rPr lang="en-GB" sz="1400" i="1" kern="0" dirty="0" smtClean="0">
                <a:solidFill>
                  <a:schemeClr val="bg1"/>
                </a:solidFill>
                <a:latin typeface="Arial" panose="020B0604020202020204"/>
              </a:rPr>
              <a:t>, </a:t>
            </a:r>
            <a:r>
              <a:rPr lang="en-GB" sz="1400" i="1" kern="0" dirty="0">
                <a:solidFill>
                  <a:schemeClr val="bg1"/>
                </a:solidFill>
                <a:latin typeface="Arial" panose="020B0604020202020204"/>
              </a:rPr>
              <a:t>UOG </a:t>
            </a:r>
            <a:r>
              <a:rPr lang="en-GB" sz="1400" i="1" kern="0" dirty="0" smtClean="0">
                <a:solidFill>
                  <a:schemeClr val="bg1"/>
                </a:solidFill>
                <a:latin typeface="Arial" panose="020B0604020202020204"/>
              </a:rPr>
              <a:t>2019</a:t>
            </a:r>
            <a:endParaRPr lang="en-GB" sz="1400" i="1" kern="0" dirty="0">
              <a:solidFill>
                <a:schemeClr val="bg1"/>
              </a:solidFill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19872" y="1865849"/>
            <a:ext cx="4790288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结论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2815" y="2294287"/>
            <a:ext cx="9121185" cy="2676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从针对高危妊娠的侵入性检测，过渡到针对更大群体妊娠的cfDNA检测，</a:t>
            </a:r>
            <a:r>
              <a:rPr lang="zh-CN" sz="2400" dirty="0"/>
              <a:t>能</a:t>
            </a:r>
            <a:r>
              <a:rPr sz="2400" dirty="0"/>
              <a:t>检测到</a:t>
            </a:r>
            <a:r>
              <a:rPr lang="zh-CN" sz="2400" dirty="0"/>
              <a:t>更多的染色体</a:t>
            </a:r>
            <a:r>
              <a:rPr sz="2400" dirty="0"/>
              <a:t>三体</a:t>
            </a:r>
            <a:r>
              <a:rPr lang="zh-CN" sz="2400" dirty="0"/>
              <a:t>异常</a:t>
            </a:r>
            <a:r>
              <a:rPr sz="2400" dirty="0"/>
              <a:t>，但检测到的不平衡染色体异常</a:t>
            </a:r>
            <a:r>
              <a:rPr lang="zh-CN" sz="2400" dirty="0"/>
              <a:t>的</a:t>
            </a:r>
            <a:r>
              <a:rPr sz="2400" dirty="0"/>
              <a:t>较少，并带来额外的经济负担，</a:t>
            </a:r>
            <a:r>
              <a:rPr lang="zh-CN" sz="2400" dirty="0"/>
              <a:t>且</a:t>
            </a:r>
            <a:r>
              <a:rPr sz="2400" dirty="0"/>
              <a:t>在流产率方面</a:t>
            </a:r>
            <a:r>
              <a:rPr lang="zh-CN" sz="2400" dirty="0"/>
              <a:t>并没有区别。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与cfDNA方案相比，</a:t>
            </a:r>
            <a:r>
              <a:rPr lang="zh-CN" altLang="en-US" sz="2400" dirty="0" smtClean="0"/>
              <a:t>侵入性检查</a:t>
            </a:r>
            <a:r>
              <a:rPr lang="en-US" sz="2400" dirty="0" smtClean="0"/>
              <a:t>方案更昂贵、更有效。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用cfDNA进行全面筛查是不划算的。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1185</Words>
  <Application>Microsoft Office PowerPoint</Application>
  <PresentationFormat>On-screen Show (4:3)</PresentationFormat>
  <Paragraphs>178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宋体</vt:lpstr>
      <vt:lpstr>Arial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Asma Khalil</dc:creator>
  <cp:lastModifiedBy>Renata Kotsia</cp:lastModifiedBy>
  <cp:revision>1060</cp:revision>
  <dcterms:created xsi:type="dcterms:W3CDTF">2019-11-18T13:45:00Z</dcterms:created>
  <dcterms:modified xsi:type="dcterms:W3CDTF">2020-01-20T11:32:46Z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2052-11.1.0.9339</vt:lpwstr>
  </property>
</Properties>
</file>