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8" r:id="rId7"/>
    <p:sldId id="262" r:id="rId8"/>
    <p:sldId id="263" r:id="rId9"/>
    <p:sldId id="264" r:id="rId10"/>
    <p:sldId id="265" r:id="rId11"/>
    <p:sldId id="266" r:id="rId12"/>
    <p:sldId id="267" r:id="rId13"/>
    <p:sldId id="256"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09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p:scale>
          <a:sx n="50" d="100"/>
          <a:sy n="50" d="100"/>
        </p:scale>
        <p:origin x="1724" y="4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0000"/>
            </a:solidFill>
            <a:ln>
              <a:noFill/>
            </a:ln>
            <a:effectLst/>
          </c:spPr>
          <c:invertIfNegative val="0"/>
          <c:cat>
            <c:strRef>
              <c:f>Sheet1!$B$1:$U$1</c:f>
              <c:strCach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strCache>
            </c:strRef>
          </c:cat>
          <c:val>
            <c:numRef>
              <c:f>Sheet1!$B$2:$U$2</c:f>
              <c:numCache>
                <c:formatCode>General</c:formatCode>
                <c:ptCount val="20"/>
                <c:pt idx="0">
                  <c:v>2297</c:v>
                </c:pt>
                <c:pt idx="1">
                  <c:v>2428</c:v>
                </c:pt>
                <c:pt idx="2">
                  <c:v>2427</c:v>
                </c:pt>
                <c:pt idx="3">
                  <c:v>2434</c:v>
                </c:pt>
                <c:pt idx="4">
                  <c:v>2862</c:v>
                </c:pt>
                <c:pt idx="5">
                  <c:v>3246</c:v>
                </c:pt>
                <c:pt idx="6">
                  <c:v>3221</c:v>
                </c:pt>
                <c:pt idx="7">
                  <c:v>3988</c:v>
                </c:pt>
                <c:pt idx="8">
                  <c:v>5001</c:v>
                </c:pt>
                <c:pt idx="9">
                  <c:v>6405</c:v>
                </c:pt>
                <c:pt idx="10">
                  <c:v>7881</c:v>
                </c:pt>
                <c:pt idx="11">
                  <c:v>8935</c:v>
                </c:pt>
                <c:pt idx="12">
                  <c:v>13662</c:v>
                </c:pt>
                <c:pt idx="13">
                  <c:v>13018</c:v>
                </c:pt>
                <c:pt idx="14">
                  <c:v>13049</c:v>
                </c:pt>
                <c:pt idx="15">
                  <c:v>15798</c:v>
                </c:pt>
                <c:pt idx="16">
                  <c:v>13203</c:v>
                </c:pt>
                <c:pt idx="17">
                  <c:v>10924</c:v>
                </c:pt>
                <c:pt idx="18">
                  <c:v>14584</c:v>
                </c:pt>
                <c:pt idx="19">
                  <c:v>18867</c:v>
                </c:pt>
              </c:numCache>
            </c:numRef>
          </c:val>
          <c:extLst>
            <c:ext xmlns:c16="http://schemas.microsoft.com/office/drawing/2014/chart" uri="{C3380CC4-5D6E-409C-BE32-E72D297353CC}">
              <c16:uniqueId val="{00000000-61DB-4AC1-B511-A774F93623EC}"/>
            </c:ext>
          </c:extLst>
        </c:ser>
        <c:dLbls>
          <c:showLegendKey val="0"/>
          <c:showVal val="0"/>
          <c:showCatName val="0"/>
          <c:showSerName val="0"/>
          <c:showPercent val="0"/>
          <c:showBubbleSize val="0"/>
        </c:dLbls>
        <c:gapWidth val="80"/>
        <c:overlap val="25"/>
        <c:axId val="659294024"/>
        <c:axId val="659293040"/>
      </c:barChart>
      <c:catAx>
        <c:axId val="65929402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n-US"/>
          </a:p>
        </c:txPr>
        <c:crossAx val="659293040"/>
        <c:crosses val="autoZero"/>
        <c:auto val="1"/>
        <c:lblAlgn val="ctr"/>
        <c:lblOffset val="100"/>
        <c:noMultiLvlLbl val="0"/>
      </c:catAx>
      <c:valAx>
        <c:axId val="659293040"/>
        <c:scaling>
          <c:orientation val="minMax"/>
        </c:scaling>
        <c:delete val="0"/>
        <c:axPos val="l"/>
        <c:majorGridlines>
          <c:spPr>
            <a:ln w="9525" cap="flat" cmpd="sng" algn="ctr">
              <a:solidFill>
                <a:schemeClr val="tx1">
                  <a:lumMod val="65000"/>
                  <a:lumOff val="3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659294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8E4DB0-F8E3-4117-A951-E187EDD1F3DB}" type="datetimeFigureOut">
              <a:rPr lang="en-GB" smtClean="0"/>
              <a:t>31/03/2023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5A3240-44C1-422C-849F-53CAAF3FC074}" type="slidenum">
              <a:rPr lang="en-GB" smtClean="0"/>
              <a:t>‹#›</a:t>
            </a:fld>
            <a:endParaRPr lang="en-GB"/>
          </a:p>
        </p:txBody>
      </p:sp>
    </p:spTree>
    <p:extLst>
      <p:ext uri="{BB962C8B-B14F-4D97-AF65-F5344CB8AC3E}">
        <p14:creationId xmlns:p14="http://schemas.microsoft.com/office/powerpoint/2010/main" val="1150265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8E4DB0-F8E3-4117-A951-E187EDD1F3DB}" type="datetimeFigureOut">
              <a:rPr lang="en-GB" smtClean="0"/>
              <a:t>31/03/2023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5A3240-44C1-422C-849F-53CAAF3FC074}" type="slidenum">
              <a:rPr lang="en-GB" smtClean="0"/>
              <a:t>‹#›</a:t>
            </a:fld>
            <a:endParaRPr lang="en-GB"/>
          </a:p>
        </p:txBody>
      </p:sp>
    </p:spTree>
    <p:extLst>
      <p:ext uri="{BB962C8B-B14F-4D97-AF65-F5344CB8AC3E}">
        <p14:creationId xmlns:p14="http://schemas.microsoft.com/office/powerpoint/2010/main" val="2813920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8E4DB0-F8E3-4117-A951-E187EDD1F3DB}" type="datetimeFigureOut">
              <a:rPr lang="en-GB" smtClean="0"/>
              <a:t>31/03/2023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5A3240-44C1-422C-849F-53CAAF3FC074}" type="slidenum">
              <a:rPr lang="en-GB" smtClean="0"/>
              <a:t>‹#›</a:t>
            </a:fld>
            <a:endParaRPr lang="en-GB"/>
          </a:p>
        </p:txBody>
      </p:sp>
    </p:spTree>
    <p:extLst>
      <p:ext uri="{BB962C8B-B14F-4D97-AF65-F5344CB8AC3E}">
        <p14:creationId xmlns:p14="http://schemas.microsoft.com/office/powerpoint/2010/main" val="611899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15D26E-F267-4245-95A4-B14FC2EF720E}" type="datetimeFigureOut">
              <a:rPr lang="en-US" smtClean="0"/>
              <a:t>3/31/2023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154A38-CF99-B54A-95EC-1DC81977CFE7}" type="slidenum">
              <a:rPr lang="en-US" smtClean="0"/>
              <a:t>‹#›</a:t>
            </a:fld>
            <a:endParaRPr lang="en-US" dirty="0"/>
          </a:p>
        </p:txBody>
      </p:sp>
    </p:spTree>
    <p:extLst>
      <p:ext uri="{BB962C8B-B14F-4D97-AF65-F5344CB8AC3E}">
        <p14:creationId xmlns:p14="http://schemas.microsoft.com/office/powerpoint/2010/main" val="2799035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8E4DB0-F8E3-4117-A951-E187EDD1F3DB}" type="datetimeFigureOut">
              <a:rPr lang="en-GB" smtClean="0"/>
              <a:t>31/03/2023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5A3240-44C1-422C-849F-53CAAF3FC074}" type="slidenum">
              <a:rPr lang="en-GB" smtClean="0"/>
              <a:t>‹#›</a:t>
            </a:fld>
            <a:endParaRPr lang="en-GB"/>
          </a:p>
        </p:txBody>
      </p:sp>
    </p:spTree>
    <p:extLst>
      <p:ext uri="{BB962C8B-B14F-4D97-AF65-F5344CB8AC3E}">
        <p14:creationId xmlns:p14="http://schemas.microsoft.com/office/powerpoint/2010/main" val="1208997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8E4DB0-F8E3-4117-A951-E187EDD1F3DB}" type="datetimeFigureOut">
              <a:rPr lang="en-GB" smtClean="0"/>
              <a:t>31/03/2023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5A3240-44C1-422C-849F-53CAAF3FC074}" type="slidenum">
              <a:rPr lang="en-GB" smtClean="0"/>
              <a:t>‹#›</a:t>
            </a:fld>
            <a:endParaRPr lang="en-GB"/>
          </a:p>
        </p:txBody>
      </p:sp>
    </p:spTree>
    <p:extLst>
      <p:ext uri="{BB962C8B-B14F-4D97-AF65-F5344CB8AC3E}">
        <p14:creationId xmlns:p14="http://schemas.microsoft.com/office/powerpoint/2010/main" val="1572599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8E4DB0-F8E3-4117-A951-E187EDD1F3DB}" type="datetimeFigureOut">
              <a:rPr lang="en-GB" smtClean="0"/>
              <a:t>31/03/2023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5A3240-44C1-422C-849F-53CAAF3FC074}" type="slidenum">
              <a:rPr lang="en-GB" smtClean="0"/>
              <a:t>‹#›</a:t>
            </a:fld>
            <a:endParaRPr lang="en-GB"/>
          </a:p>
        </p:txBody>
      </p:sp>
    </p:spTree>
    <p:extLst>
      <p:ext uri="{BB962C8B-B14F-4D97-AF65-F5344CB8AC3E}">
        <p14:creationId xmlns:p14="http://schemas.microsoft.com/office/powerpoint/2010/main" val="1846398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8E4DB0-F8E3-4117-A951-E187EDD1F3DB}" type="datetimeFigureOut">
              <a:rPr lang="en-GB" smtClean="0"/>
              <a:t>31/03/2023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5A3240-44C1-422C-849F-53CAAF3FC074}" type="slidenum">
              <a:rPr lang="en-GB" smtClean="0"/>
              <a:t>‹#›</a:t>
            </a:fld>
            <a:endParaRPr lang="en-GB"/>
          </a:p>
        </p:txBody>
      </p:sp>
    </p:spTree>
    <p:extLst>
      <p:ext uri="{BB962C8B-B14F-4D97-AF65-F5344CB8AC3E}">
        <p14:creationId xmlns:p14="http://schemas.microsoft.com/office/powerpoint/2010/main" val="3617087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8E4DB0-F8E3-4117-A951-E187EDD1F3DB}" type="datetimeFigureOut">
              <a:rPr lang="en-GB" smtClean="0"/>
              <a:t>31/03/2023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5A3240-44C1-422C-849F-53CAAF3FC074}" type="slidenum">
              <a:rPr lang="en-GB" smtClean="0"/>
              <a:t>‹#›</a:t>
            </a:fld>
            <a:endParaRPr lang="en-GB"/>
          </a:p>
        </p:txBody>
      </p:sp>
    </p:spTree>
    <p:extLst>
      <p:ext uri="{BB962C8B-B14F-4D97-AF65-F5344CB8AC3E}">
        <p14:creationId xmlns:p14="http://schemas.microsoft.com/office/powerpoint/2010/main" val="2523090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8E4DB0-F8E3-4117-A951-E187EDD1F3DB}" type="datetimeFigureOut">
              <a:rPr lang="en-GB" smtClean="0"/>
              <a:t>31/03/2023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5A3240-44C1-422C-849F-53CAAF3FC074}" type="slidenum">
              <a:rPr lang="en-GB" smtClean="0"/>
              <a:t>‹#›</a:t>
            </a:fld>
            <a:endParaRPr lang="en-GB"/>
          </a:p>
        </p:txBody>
      </p:sp>
    </p:spTree>
    <p:extLst>
      <p:ext uri="{BB962C8B-B14F-4D97-AF65-F5344CB8AC3E}">
        <p14:creationId xmlns:p14="http://schemas.microsoft.com/office/powerpoint/2010/main" val="22966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8E4DB0-F8E3-4117-A951-E187EDD1F3DB}" type="datetimeFigureOut">
              <a:rPr lang="en-GB" smtClean="0"/>
              <a:t>31/03/2023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5A3240-44C1-422C-849F-53CAAF3FC074}" type="slidenum">
              <a:rPr lang="en-GB" smtClean="0"/>
              <a:t>‹#›</a:t>
            </a:fld>
            <a:endParaRPr lang="en-GB"/>
          </a:p>
        </p:txBody>
      </p:sp>
    </p:spTree>
    <p:extLst>
      <p:ext uri="{BB962C8B-B14F-4D97-AF65-F5344CB8AC3E}">
        <p14:creationId xmlns:p14="http://schemas.microsoft.com/office/powerpoint/2010/main" val="143133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8E4DB0-F8E3-4117-A951-E187EDD1F3DB}" type="datetimeFigureOut">
              <a:rPr lang="en-GB" smtClean="0"/>
              <a:t>31/03/2023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5A3240-44C1-422C-849F-53CAAF3FC074}" type="slidenum">
              <a:rPr lang="en-GB" smtClean="0"/>
              <a:t>‹#›</a:t>
            </a:fld>
            <a:endParaRPr lang="en-GB"/>
          </a:p>
        </p:txBody>
      </p:sp>
    </p:spTree>
    <p:extLst>
      <p:ext uri="{BB962C8B-B14F-4D97-AF65-F5344CB8AC3E}">
        <p14:creationId xmlns:p14="http://schemas.microsoft.com/office/powerpoint/2010/main" val="3111337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E4DB0-F8E3-4117-A951-E187EDD1F3DB}" type="datetimeFigureOut">
              <a:rPr lang="en-GB" smtClean="0"/>
              <a:t>31/03/2023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A3240-44C1-422C-849F-53CAAF3FC074}" type="slidenum">
              <a:rPr lang="en-GB" smtClean="0"/>
              <a:t>‹#›</a:t>
            </a:fld>
            <a:endParaRPr lang="en-GB"/>
          </a:p>
        </p:txBody>
      </p:sp>
    </p:spTree>
    <p:extLst>
      <p:ext uri="{BB962C8B-B14F-4D97-AF65-F5344CB8AC3E}">
        <p14:creationId xmlns:p14="http://schemas.microsoft.com/office/powerpoint/2010/main" val="1892808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695644" y="2122899"/>
            <a:ext cx="5661212" cy="1102519"/>
          </a:xfrm>
        </p:spPr>
        <p:txBody>
          <a:bodyPr/>
          <a:lstStyle/>
          <a:p>
            <a:r>
              <a:rPr lang="en-GB" dirty="0" smtClean="0">
                <a:solidFill>
                  <a:srgbClr val="EE2329"/>
                </a:solidFill>
                <a:latin typeface="Segoe UI Semibold" panose="020B0702040204020203" pitchFamily="34" charset="0"/>
                <a:ea typeface="Tahoma" panose="020B0604030504040204" pitchFamily="34" charset="0"/>
                <a:cs typeface="Segoe UI Semibold" panose="020B0702040204020203" pitchFamily="34" charset="0"/>
              </a:rPr>
              <a:t>WELCOME TO</a:t>
            </a:r>
            <a:endParaRPr lang="en-GB" dirty="0">
              <a:solidFill>
                <a:srgbClr val="EE2329"/>
              </a:solidFill>
              <a:latin typeface="Segoe UI Semibold" panose="020B0702040204020203" pitchFamily="34" charset="0"/>
              <a:ea typeface="Tahoma" panose="020B0604030504040204" pitchFamily="34" charset="0"/>
              <a:cs typeface="Segoe UI Semibold" panose="020B0702040204020203"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2506" y="3225418"/>
            <a:ext cx="4388635" cy="1428377"/>
          </a:xfrm>
          <a:prstGeom prst="rect">
            <a:avLst/>
          </a:prstGeom>
        </p:spPr>
      </p:pic>
    </p:spTree>
    <p:extLst>
      <p:ext uri="{BB962C8B-B14F-4D97-AF65-F5344CB8AC3E}">
        <p14:creationId xmlns:p14="http://schemas.microsoft.com/office/powerpoint/2010/main" val="4071584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491666" y="372015"/>
            <a:ext cx="4338008" cy="530525"/>
          </a:xfrm>
        </p:spPr>
        <p:txBody>
          <a:bodyPr>
            <a:normAutofit lnSpcReduction="10000"/>
          </a:bodyPr>
          <a:lstStyle/>
          <a:p>
            <a:pPr marL="0" indent="0" algn="ctr">
              <a:buNone/>
            </a:pPr>
            <a:r>
              <a:rPr lang="en-GB" sz="3600" b="1" dirty="0">
                <a:solidFill>
                  <a:srgbClr val="EE2329"/>
                </a:solidFill>
                <a:latin typeface="Arial" panose="020B0604020202020204" pitchFamily="34" charset="0"/>
                <a:ea typeface="Tahoma" panose="020B0604030504040204" pitchFamily="34" charset="0"/>
                <a:cs typeface="Arial" panose="020B0604020202020204" pitchFamily="34" charset="0"/>
              </a:rPr>
              <a:t>Outreach</a:t>
            </a:r>
          </a:p>
          <a:p>
            <a:pPr marL="0" indent="0">
              <a:buNone/>
            </a:pPr>
            <a:endParaRPr lang="en-GB" sz="3300" b="1" dirty="0">
              <a:latin typeface="Arial" panose="020B0604020202020204" pitchFamily="34" charset="0"/>
              <a:cs typeface="Arial" panose="020B0604020202020204" pitchFamily="34" charset="0"/>
            </a:endParaRPr>
          </a:p>
        </p:txBody>
      </p:sp>
      <p:sp>
        <p:nvSpPr>
          <p:cNvPr id="9" name="TextBox 8"/>
          <p:cNvSpPr txBox="1"/>
          <p:nvPr/>
        </p:nvSpPr>
        <p:spPr>
          <a:xfrm>
            <a:off x="4766633" y="1269254"/>
            <a:ext cx="4063041" cy="738664"/>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ISUOG Outreach Vision</a:t>
            </a:r>
            <a:r>
              <a:rPr lang="en-GB" sz="1400" dirty="0">
                <a:latin typeface="Arial" panose="020B0604020202020204" pitchFamily="34" charset="0"/>
                <a:cs typeface="Arial" panose="020B0604020202020204" pitchFamily="34" charset="0"/>
              </a:rPr>
              <a:t>: Every woman should undergo a safe and patient-centred quality ultrasound as part of their healthcare evaluation. </a:t>
            </a:r>
          </a:p>
        </p:txBody>
      </p:sp>
      <p:sp>
        <p:nvSpPr>
          <p:cNvPr id="7" name="Content Placeholder 5"/>
          <p:cNvSpPr txBox="1">
            <a:spLocks/>
          </p:cNvSpPr>
          <p:nvPr/>
        </p:nvSpPr>
        <p:spPr>
          <a:xfrm>
            <a:off x="4629149" y="2406230"/>
            <a:ext cx="4338008" cy="530525"/>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600" b="1" dirty="0">
                <a:solidFill>
                  <a:srgbClr val="EE2329"/>
                </a:solidFill>
                <a:latin typeface="Arial" panose="020B0604020202020204" pitchFamily="34" charset="0"/>
                <a:ea typeface="Tahoma" panose="020B0604030504040204" pitchFamily="34" charset="0"/>
                <a:cs typeface="Arial" panose="020B0604020202020204" pitchFamily="34" charset="0"/>
              </a:rPr>
              <a:t>How?</a:t>
            </a:r>
          </a:p>
          <a:p>
            <a:pPr marL="0" indent="0">
              <a:buNone/>
            </a:pPr>
            <a:endParaRPr lang="en-GB" sz="3300" b="1" dirty="0">
              <a:latin typeface="Arial" panose="020B0604020202020204" pitchFamily="34" charset="0"/>
              <a:cs typeface="Arial" panose="020B0604020202020204" pitchFamily="34" charset="0"/>
            </a:endParaRPr>
          </a:p>
        </p:txBody>
      </p:sp>
      <p:sp>
        <p:nvSpPr>
          <p:cNvPr id="8" name="TextBox 7"/>
          <p:cNvSpPr txBox="1"/>
          <p:nvPr/>
        </p:nvSpPr>
        <p:spPr>
          <a:xfrm>
            <a:off x="4741296" y="3196676"/>
            <a:ext cx="3838748" cy="2246769"/>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ISUOG Outreach builds a sustainable national health structure for providing OBGYN Ultrasound to all women in a specific underserved country. Outreach helps a country to provide quality and accessible care to all its women through training their trainers to raising the level of their skills and knowledge. ISUOG Outreach also works with their Governments to ensure sustainability through post-program support.</a:t>
            </a: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41388" t="11411" r="16230"/>
          <a:stretch/>
        </p:blipFill>
        <p:spPr>
          <a:xfrm>
            <a:off x="0" y="0"/>
            <a:ext cx="4374541" cy="685800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5535" y="6345379"/>
            <a:ext cx="1291218" cy="420255"/>
          </a:xfrm>
          <a:prstGeom prst="rect">
            <a:avLst/>
          </a:prstGeom>
        </p:spPr>
      </p:pic>
    </p:spTree>
    <p:extLst>
      <p:ext uri="{BB962C8B-B14F-4D97-AF65-F5344CB8AC3E}">
        <p14:creationId xmlns:p14="http://schemas.microsoft.com/office/powerpoint/2010/main" val="1207843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15546" y="388749"/>
            <a:ext cx="4338008" cy="530525"/>
          </a:xfrm>
        </p:spPr>
        <p:txBody>
          <a:bodyPr>
            <a:normAutofit lnSpcReduction="10000"/>
          </a:bodyPr>
          <a:lstStyle/>
          <a:p>
            <a:pPr marL="0" indent="0" algn="ctr">
              <a:buNone/>
            </a:pPr>
            <a:r>
              <a:rPr lang="en-GB" sz="3600" b="1" dirty="0">
                <a:solidFill>
                  <a:srgbClr val="FF0000"/>
                </a:solidFill>
                <a:latin typeface="Arial" panose="020B0604020202020204" pitchFamily="34" charset="0"/>
                <a:ea typeface="Tahoma" panose="020B0604030504040204" pitchFamily="34" charset="0"/>
                <a:cs typeface="Arial" panose="020B0604020202020204" pitchFamily="34" charset="0"/>
              </a:rPr>
              <a:t>Basic Training </a:t>
            </a:r>
          </a:p>
          <a:p>
            <a:pPr marL="0" indent="0">
              <a:buNone/>
            </a:pPr>
            <a:endParaRPr lang="en-GB" sz="3300" b="1" dirty="0">
              <a:latin typeface="Arial" panose="020B0604020202020204" pitchFamily="34" charset="0"/>
              <a:cs typeface="Arial" panose="020B0604020202020204" pitchFamily="34" charset="0"/>
            </a:endParaRPr>
          </a:p>
        </p:txBody>
      </p:sp>
      <p:sp>
        <p:nvSpPr>
          <p:cNvPr id="9" name="TextBox 8"/>
          <p:cNvSpPr txBox="1"/>
          <p:nvPr/>
        </p:nvSpPr>
        <p:spPr>
          <a:xfrm>
            <a:off x="237766" y="1208155"/>
            <a:ext cx="3945927" cy="4616648"/>
          </a:xfrm>
          <a:prstGeom prst="rect">
            <a:avLst/>
          </a:prstGeom>
          <a:noFill/>
        </p:spPr>
        <p:txBody>
          <a:bodyPr wrap="square" rtlCol="0">
            <a:spAutoFit/>
          </a:bodyPr>
          <a:lstStyle/>
          <a:p>
            <a:r>
              <a:rPr lang="en-GB" altLang="en-US" sz="1400" dirty="0">
                <a:latin typeface="Arial" panose="020B0604020202020204" pitchFamily="34" charset="0"/>
                <a:cs typeface="Arial" panose="020B0604020202020204" pitchFamily="34" charset="0"/>
              </a:rPr>
              <a:t>The Basic Training Task Force vision is that every ultrasound scan provider worldwide is competent, and the diagnosis of conditions is so effective that women’s health outcomes improve.  </a:t>
            </a:r>
          </a:p>
          <a:p>
            <a:endParaRPr lang="en-GB" altLang="en-US" sz="1400" dirty="0">
              <a:latin typeface="Arial" panose="020B0604020202020204" pitchFamily="34" charset="0"/>
              <a:cs typeface="Arial" panose="020B0604020202020204" pitchFamily="34" charset="0"/>
            </a:endParaRPr>
          </a:p>
          <a:p>
            <a:r>
              <a:rPr lang="en-GB" altLang="en-US" sz="1400" dirty="0">
                <a:latin typeface="Arial" panose="020B0604020202020204" pitchFamily="34" charset="0"/>
                <a:cs typeface="Arial" panose="020B0604020202020204" pitchFamily="34" charset="0"/>
              </a:rPr>
              <a:t>Our online Basic Training program provides trainees that are new to ultrasound an introduction to essential topics in obstetrics and gynecology</a:t>
            </a:r>
            <a:r>
              <a:rPr lang="en-GB" altLang="en-US" sz="1400" dirty="0" smtClean="0">
                <a:latin typeface="Arial" panose="020B0604020202020204" pitchFamily="34" charset="0"/>
                <a:cs typeface="Arial" panose="020B0604020202020204" pitchFamily="34" charset="0"/>
              </a:rPr>
              <a:t>.</a:t>
            </a:r>
          </a:p>
          <a:p>
            <a:endParaRPr lang="en-GB" altLang="en-US" sz="1400" dirty="0">
              <a:latin typeface="Arial" panose="020B0604020202020204" pitchFamily="34" charset="0"/>
              <a:cs typeface="Arial" panose="020B0604020202020204" pitchFamily="34" charset="0"/>
            </a:endParaRPr>
          </a:p>
          <a:p>
            <a:endParaRPr lang="en-GB" altLang="en-US" sz="1400" dirty="0">
              <a:latin typeface="Arial" panose="020B0604020202020204" pitchFamily="34" charset="0"/>
              <a:cs typeface="Arial" panose="020B0604020202020204" pitchFamily="34" charset="0"/>
            </a:endParaRPr>
          </a:p>
          <a:p>
            <a:endParaRPr lang="en-GB" altLang="en-US" sz="1400" dirty="0">
              <a:latin typeface="Arial" panose="020B0604020202020204" pitchFamily="34" charset="0"/>
              <a:cs typeface="Arial" panose="020B0604020202020204" pitchFamily="34" charset="0"/>
            </a:endParaRPr>
          </a:p>
          <a:p>
            <a:endParaRPr lang="en-GB" altLang="en-US" sz="1400" dirty="0" smtClean="0">
              <a:latin typeface="Arial" panose="020B0604020202020204" pitchFamily="34" charset="0"/>
              <a:cs typeface="Arial" panose="020B0604020202020204" pitchFamily="34" charset="0"/>
            </a:endParaRPr>
          </a:p>
          <a:p>
            <a:endParaRPr lang="en-GB" altLang="en-US" sz="1400" dirty="0" smtClean="0">
              <a:latin typeface="Arial" panose="020B0604020202020204" pitchFamily="34" charset="0"/>
              <a:cs typeface="Arial" panose="020B0604020202020204" pitchFamily="34" charset="0"/>
            </a:endParaRPr>
          </a:p>
          <a:p>
            <a:endParaRPr lang="en-GB" altLang="en-US" sz="1400" dirty="0">
              <a:latin typeface="Arial" panose="020B0604020202020204" pitchFamily="34" charset="0"/>
              <a:cs typeface="Arial" panose="020B0604020202020204" pitchFamily="34" charset="0"/>
            </a:endParaRPr>
          </a:p>
          <a:p>
            <a:pPr marL="214313" indent="-214313">
              <a:buFont typeface="Wingdings" panose="05000000000000000000" pitchFamily="2" charset="2"/>
              <a:buChar char="ü"/>
            </a:pPr>
            <a:r>
              <a:rPr lang="en-GB" altLang="en-US" sz="1400" dirty="0">
                <a:latin typeface="Arial" panose="020B0604020202020204" pitchFamily="34" charset="0"/>
                <a:cs typeface="Arial" panose="020B0604020202020204" pitchFamily="34" charset="0"/>
              </a:rPr>
              <a:t>Full curriculum of 30 lectures available for free</a:t>
            </a:r>
          </a:p>
          <a:p>
            <a:pPr marL="214313" indent="-214313">
              <a:buFont typeface="Wingdings" panose="05000000000000000000" pitchFamily="2" charset="2"/>
              <a:buChar char="ü"/>
            </a:pPr>
            <a:r>
              <a:rPr lang="en-GB" altLang="en-US" sz="1400" dirty="0">
                <a:latin typeface="Arial" panose="020B0604020202020204" pitchFamily="34" charset="0"/>
                <a:cs typeface="Arial" panose="020B0604020202020204" pitchFamily="34" charset="0"/>
              </a:rPr>
              <a:t>Developed by experts</a:t>
            </a:r>
          </a:p>
          <a:p>
            <a:pPr marL="214313" indent="-214313">
              <a:buFont typeface="Wingdings" panose="05000000000000000000" pitchFamily="2" charset="2"/>
              <a:buChar char="ü"/>
            </a:pPr>
            <a:r>
              <a:rPr lang="en-GB" altLang="en-US" sz="1400" dirty="0">
                <a:latin typeface="Arial" panose="020B0604020202020204" pitchFamily="34" charset="0"/>
                <a:cs typeface="Arial" panose="020B0604020202020204" pitchFamily="34" charset="0"/>
              </a:rPr>
              <a:t>Also available in English and Spanish</a:t>
            </a:r>
          </a:p>
          <a:p>
            <a:pPr marL="214313" indent="-214313">
              <a:buFont typeface="Wingdings" panose="05000000000000000000" pitchFamily="2" charset="2"/>
              <a:buChar char="ü"/>
            </a:pPr>
            <a:r>
              <a:rPr lang="en-GB" altLang="en-US" sz="1400" dirty="0">
                <a:latin typeface="Arial" panose="020B0604020202020204" pitchFamily="34" charset="0"/>
                <a:cs typeface="Arial" panose="020B0604020202020204" pitchFamily="34" charset="0"/>
              </a:rPr>
              <a:t>Lectures in Chinese, Portuguese &amp; Russian</a:t>
            </a:r>
          </a:p>
        </p:txBody>
      </p:sp>
      <p:sp>
        <p:nvSpPr>
          <p:cNvPr id="15" name="Content Placeholder 5"/>
          <p:cNvSpPr txBox="1">
            <a:spLocks/>
          </p:cNvSpPr>
          <p:nvPr/>
        </p:nvSpPr>
        <p:spPr>
          <a:xfrm>
            <a:off x="185020" y="3911670"/>
            <a:ext cx="4168534" cy="53052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000" b="1" dirty="0">
                <a:solidFill>
                  <a:srgbClr val="EE2329"/>
                </a:solidFill>
                <a:latin typeface="Arial" panose="020B0604020202020204" pitchFamily="34" charset="0"/>
                <a:ea typeface="Tahoma" panose="020B0604030504040204" pitchFamily="34" charset="0"/>
                <a:cs typeface="Arial" panose="020B0604020202020204" pitchFamily="34" charset="0"/>
              </a:rPr>
              <a:t>Online </a:t>
            </a:r>
            <a:r>
              <a:rPr lang="en-GB" sz="3000" b="1" dirty="0" smtClean="0">
                <a:solidFill>
                  <a:srgbClr val="EE2329"/>
                </a:solidFill>
                <a:latin typeface="Arial" panose="020B0604020202020204" pitchFamily="34" charset="0"/>
                <a:ea typeface="Tahoma" panose="020B0604030504040204" pitchFamily="34" charset="0"/>
                <a:cs typeface="Arial" panose="020B0604020202020204" pitchFamily="34" charset="0"/>
              </a:rPr>
              <a:t>free </a:t>
            </a:r>
            <a:r>
              <a:rPr lang="en-GB" sz="3000" b="1" dirty="0">
                <a:solidFill>
                  <a:srgbClr val="EE2329"/>
                </a:solidFill>
                <a:latin typeface="Arial" panose="020B0604020202020204" pitchFamily="34" charset="0"/>
                <a:ea typeface="Tahoma" panose="020B0604030504040204" pitchFamily="34" charset="0"/>
                <a:cs typeface="Arial" panose="020B0604020202020204" pitchFamily="34" charset="0"/>
              </a:rPr>
              <a:t>education</a:t>
            </a:r>
          </a:p>
          <a:p>
            <a:pPr marL="0" indent="0">
              <a:buNone/>
            </a:pPr>
            <a:endParaRPr lang="en-GB" sz="3300" b="1" dirty="0">
              <a:latin typeface="Arial" panose="020B0604020202020204" pitchFamily="34" charset="0"/>
              <a:cs typeface="Arial" panose="020B0604020202020204" pitchFamily="34" charset="0"/>
            </a:endParaRPr>
          </a:p>
        </p:txBody>
      </p:sp>
      <p:sp>
        <p:nvSpPr>
          <p:cNvPr id="7" name="Rectangle 6"/>
          <p:cNvSpPr/>
          <p:nvPr/>
        </p:nvSpPr>
        <p:spPr>
          <a:xfrm>
            <a:off x="359819" y="6113684"/>
            <a:ext cx="3649461" cy="338554"/>
          </a:xfrm>
          <a:prstGeom prst="rect">
            <a:avLst/>
          </a:prstGeom>
        </p:spPr>
        <p:txBody>
          <a:bodyPr wrap="none">
            <a:spAutoFit/>
          </a:bodyPr>
          <a:lstStyle/>
          <a:p>
            <a:r>
              <a:rPr lang="en-GB" sz="1600" b="1" dirty="0">
                <a:solidFill>
                  <a:srgbClr val="C00000"/>
                </a:solidFill>
              </a:rPr>
              <a:t>www.isuog.org/education/basic-training</a:t>
            </a: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t="-1990" r="52694" b="1"/>
          <a:stretch/>
        </p:blipFill>
        <p:spPr>
          <a:xfrm>
            <a:off x="4406300" y="-136951"/>
            <a:ext cx="4868593" cy="6994951"/>
          </a:xfrm>
          <a:prstGeom prst="rect">
            <a:avLst/>
          </a:prstGeom>
        </p:spPr>
      </p:pic>
    </p:spTree>
    <p:extLst>
      <p:ext uri="{BB962C8B-B14F-4D97-AF65-F5344CB8AC3E}">
        <p14:creationId xmlns:p14="http://schemas.microsoft.com/office/powerpoint/2010/main" val="2439552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693393" y="298067"/>
            <a:ext cx="4338008" cy="530525"/>
          </a:xfrm>
        </p:spPr>
        <p:txBody>
          <a:bodyPr>
            <a:normAutofit lnSpcReduction="10000"/>
          </a:bodyPr>
          <a:lstStyle/>
          <a:p>
            <a:pPr marL="0" indent="0" algn="ctr">
              <a:buNone/>
            </a:pPr>
            <a:r>
              <a:rPr lang="en-GB" sz="3600" b="1" dirty="0">
                <a:solidFill>
                  <a:srgbClr val="FF0000"/>
                </a:solidFill>
                <a:latin typeface="Arial" panose="020B0604020202020204" pitchFamily="34" charset="0"/>
                <a:ea typeface="Tahoma" panose="020B0604030504040204" pitchFamily="34" charset="0"/>
                <a:cs typeface="Arial" panose="020B0604020202020204" pitchFamily="34" charset="0"/>
              </a:rPr>
              <a:t>Run a BT</a:t>
            </a:r>
          </a:p>
          <a:p>
            <a:pPr marL="0" indent="0">
              <a:buNone/>
            </a:pPr>
            <a:endParaRPr lang="en-GB" sz="3300" b="1" dirty="0">
              <a:latin typeface="Arial" panose="020B0604020202020204" pitchFamily="34" charset="0"/>
              <a:cs typeface="Arial" panose="020B0604020202020204" pitchFamily="34" charset="0"/>
            </a:endParaRPr>
          </a:p>
        </p:txBody>
      </p:sp>
      <p:sp>
        <p:nvSpPr>
          <p:cNvPr id="9" name="TextBox 8"/>
          <p:cNvSpPr txBox="1"/>
          <p:nvPr/>
        </p:nvSpPr>
        <p:spPr>
          <a:xfrm>
            <a:off x="5268266" y="1048967"/>
            <a:ext cx="3465210" cy="1585049"/>
          </a:xfrm>
          <a:prstGeom prst="rect">
            <a:avLst/>
          </a:prstGeom>
          <a:noFill/>
        </p:spPr>
        <p:txBody>
          <a:bodyPr wrap="square" rtlCol="0">
            <a:spAutoFit/>
          </a:bodyPr>
          <a:lstStyle/>
          <a:p>
            <a:r>
              <a:rPr lang="en-GB" altLang="en-US" sz="1400" dirty="0">
                <a:latin typeface="Arial" panose="020B0604020202020204" pitchFamily="34" charset="0"/>
                <a:cs typeface="Arial" panose="020B0604020202020204" pitchFamily="34" charset="0"/>
              </a:rPr>
              <a:t>ISUOG now offers universities and training institutions the opportunity to run an ISUOG Basic Training program. ISUOG provides educational resources and administrative support at no cost. </a:t>
            </a:r>
          </a:p>
          <a:p>
            <a:endParaRPr lang="en-GB" altLang="en-US" sz="1350" dirty="0">
              <a:latin typeface="Arial" panose="020B0604020202020204" pitchFamily="34" charset="0"/>
              <a:cs typeface="Arial" panose="020B0604020202020204" pitchFamily="34" charset="0"/>
            </a:endParaRPr>
          </a:p>
          <a:p>
            <a:endParaRPr lang="en-GB" altLang="en-US" sz="1350" dirty="0">
              <a:latin typeface="Arial" panose="020B0604020202020204" pitchFamily="34" charset="0"/>
              <a:cs typeface="Arial" panose="020B0604020202020204" pitchFamily="34" charset="0"/>
            </a:endParaRPr>
          </a:p>
        </p:txBody>
      </p:sp>
      <p:sp>
        <p:nvSpPr>
          <p:cNvPr id="8" name="TextBox 7"/>
          <p:cNvSpPr txBox="1"/>
          <p:nvPr/>
        </p:nvSpPr>
        <p:spPr>
          <a:xfrm>
            <a:off x="5385404" y="5162971"/>
            <a:ext cx="3230937" cy="507831"/>
          </a:xfrm>
          <a:prstGeom prst="rect">
            <a:avLst/>
          </a:prstGeom>
          <a:noFill/>
        </p:spPr>
        <p:txBody>
          <a:bodyPr wrap="square" rtlCol="0">
            <a:spAutoFit/>
          </a:bodyPr>
          <a:lstStyle/>
          <a:p>
            <a:r>
              <a:rPr lang="en-GB" sz="1350" b="1" i="1" dirty="0">
                <a:solidFill>
                  <a:srgbClr val="C00000"/>
                </a:solidFill>
                <a:latin typeface="Arial" panose="020B0604020202020204" pitchFamily="34" charset="0"/>
                <a:cs typeface="Arial" panose="020B0604020202020204" pitchFamily="34" charset="0"/>
              </a:rPr>
              <a:t>Get in touch! Apply to run an ISUOG Basic Training Course today.</a:t>
            </a:r>
          </a:p>
        </p:txBody>
      </p:sp>
      <p:sp>
        <p:nvSpPr>
          <p:cNvPr id="12" name="TextBox 11"/>
          <p:cNvSpPr txBox="1"/>
          <p:nvPr/>
        </p:nvSpPr>
        <p:spPr>
          <a:xfrm>
            <a:off x="5183039" y="3737319"/>
            <a:ext cx="3635664" cy="1169551"/>
          </a:xfrm>
          <a:prstGeom prst="rect">
            <a:avLst/>
          </a:prstGeom>
          <a:noFill/>
        </p:spPr>
        <p:txBody>
          <a:bodyPr wrap="square" rtlCol="0">
            <a:spAutoFit/>
          </a:bodyPr>
          <a:lstStyle/>
          <a:p>
            <a:pPr marL="257175" indent="-257175">
              <a:buFont typeface="Wingdings" panose="05000000000000000000" pitchFamily="2" charset="2"/>
              <a:buChar char="ü"/>
            </a:pPr>
            <a:r>
              <a:rPr lang="en-GB" sz="1400" dirty="0">
                <a:latin typeface="Arial" panose="020B0604020202020204" pitchFamily="34" charset="0"/>
                <a:cs typeface="Arial" panose="020B0604020202020204" pitchFamily="34" charset="0"/>
              </a:rPr>
              <a:t>Resources and administrative support provided</a:t>
            </a:r>
          </a:p>
          <a:p>
            <a:pPr marL="257175" indent="-257175">
              <a:buFont typeface="Wingdings" panose="05000000000000000000" pitchFamily="2" charset="2"/>
              <a:buChar char="ü"/>
            </a:pPr>
            <a:r>
              <a:rPr lang="en-GB" sz="1400" dirty="0">
                <a:latin typeface="Arial" panose="020B0604020202020204" pitchFamily="34" charset="0"/>
                <a:cs typeface="Arial" panose="020B0604020202020204" pitchFamily="34" charset="0"/>
              </a:rPr>
              <a:t>Flexible and cost-efficient</a:t>
            </a:r>
          </a:p>
          <a:p>
            <a:pPr marL="257175" indent="-257175">
              <a:buFont typeface="Wingdings" panose="05000000000000000000" pitchFamily="2" charset="2"/>
              <a:buChar char="ü"/>
            </a:pPr>
            <a:r>
              <a:rPr lang="en-GB" sz="1400" dirty="0">
                <a:latin typeface="Arial" panose="020B0604020202020204" pitchFamily="34" charset="0"/>
                <a:cs typeface="Arial" panose="020B0604020202020204" pitchFamily="34" charset="0"/>
              </a:rPr>
              <a:t>Certification of completion can be obtained</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6487" r="23500" b="20105"/>
          <a:stretch/>
        </p:blipFill>
        <p:spPr>
          <a:xfrm>
            <a:off x="0" y="2759363"/>
            <a:ext cx="4696787" cy="4098637"/>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5658" t="10346" r="-251" b="21756"/>
          <a:stretch/>
        </p:blipFill>
        <p:spPr>
          <a:xfrm>
            <a:off x="0" y="0"/>
            <a:ext cx="4727905" cy="3432132"/>
          </a:xfrm>
          <a:prstGeom prst="rect">
            <a:avLst/>
          </a:prstGeom>
        </p:spPr>
      </p:pic>
      <p:sp>
        <p:nvSpPr>
          <p:cNvPr id="16" name="Content Placeholder 5"/>
          <p:cNvSpPr txBox="1">
            <a:spLocks/>
          </p:cNvSpPr>
          <p:nvPr/>
        </p:nvSpPr>
        <p:spPr>
          <a:xfrm>
            <a:off x="5151131" y="2634016"/>
            <a:ext cx="3699480" cy="84720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100" b="1" dirty="0">
                <a:solidFill>
                  <a:srgbClr val="EE2329"/>
                </a:solidFill>
                <a:latin typeface="Arial" panose="020B0604020202020204" pitchFamily="34" charset="0"/>
                <a:ea typeface="Tahoma" panose="020B0604030504040204" pitchFamily="34" charset="0"/>
                <a:cs typeface="Arial" panose="020B0604020202020204" pitchFamily="34" charset="0"/>
              </a:rPr>
              <a:t>Delivered by your own faculty in your own time</a:t>
            </a:r>
            <a:endParaRPr lang="en-GB" sz="2100" b="1"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5535" y="6345379"/>
            <a:ext cx="1291218" cy="420255"/>
          </a:xfrm>
          <a:prstGeom prst="rect">
            <a:avLst/>
          </a:prstGeom>
        </p:spPr>
      </p:pic>
    </p:spTree>
    <p:extLst>
      <p:ext uri="{BB962C8B-B14F-4D97-AF65-F5344CB8AC3E}">
        <p14:creationId xmlns:p14="http://schemas.microsoft.com/office/powerpoint/2010/main" val="1882040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2634" t="2881" r="13216" b="4458"/>
          <a:stretch/>
        </p:blipFill>
        <p:spPr>
          <a:xfrm>
            <a:off x="-156536" y="0"/>
            <a:ext cx="9770436" cy="6879266"/>
          </a:xfrm>
          <a:prstGeom prst="rect">
            <a:avLst/>
          </a:prstGeom>
        </p:spPr>
      </p:pic>
    </p:spTree>
    <p:extLst>
      <p:ext uri="{BB962C8B-B14F-4D97-AF65-F5344CB8AC3E}">
        <p14:creationId xmlns:p14="http://schemas.microsoft.com/office/powerpoint/2010/main" val="2784692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9" y="0"/>
            <a:ext cx="11429998" cy="6858000"/>
          </a:xfrm>
          <a:prstGeom prst="rect">
            <a:avLst/>
          </a:prstGeom>
        </p:spPr>
      </p:pic>
      <p:sp>
        <p:nvSpPr>
          <p:cNvPr id="4" name="TextBox 3"/>
          <p:cNvSpPr txBox="1"/>
          <p:nvPr/>
        </p:nvSpPr>
        <p:spPr>
          <a:xfrm>
            <a:off x="-1160391" y="6140880"/>
            <a:ext cx="11429997" cy="400110"/>
          </a:xfrm>
          <a:prstGeom prst="rect">
            <a:avLst/>
          </a:prstGeom>
          <a:solidFill>
            <a:srgbClr val="FF0000"/>
          </a:solidFill>
        </p:spPr>
        <p:txBody>
          <a:bodyPr wrap="square" rtlCol="0">
            <a:spAutoFit/>
          </a:bodyPr>
          <a:lstStyle/>
          <a:p>
            <a:pPr algn="ctr" defTabSz="457189">
              <a:defRPr/>
            </a:pPr>
            <a:r>
              <a:rPr lang="en-GB" sz="2000" dirty="0">
                <a:solidFill>
                  <a:prstClr val="white"/>
                </a:solidFill>
                <a:latin typeface="Arial" panose="020B0604020202020204" pitchFamily="34" charset="0"/>
                <a:cs typeface="Arial" panose="020B0604020202020204" pitchFamily="34" charset="0"/>
              </a:rPr>
              <a:t>www.isuog.org/clinical-resources/coronavirus-covid-19-resources.html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303" y="813459"/>
            <a:ext cx="11412605" cy="5010411"/>
          </a:xfrm>
          <a:prstGeom prst="rect">
            <a:avLst/>
          </a:prstGeom>
        </p:spPr>
      </p:pic>
    </p:spTree>
    <p:extLst>
      <p:ext uri="{BB962C8B-B14F-4D97-AF65-F5344CB8AC3E}">
        <p14:creationId xmlns:p14="http://schemas.microsoft.com/office/powerpoint/2010/main" val="1840507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805992" y="328559"/>
            <a:ext cx="4338008" cy="530525"/>
          </a:xfrm>
        </p:spPr>
        <p:txBody>
          <a:bodyPr>
            <a:normAutofit lnSpcReduction="10000"/>
          </a:bodyPr>
          <a:lstStyle/>
          <a:p>
            <a:pPr marL="0" indent="0" algn="ctr">
              <a:buNone/>
            </a:pPr>
            <a:r>
              <a:rPr lang="en-GB" sz="3600" b="1" dirty="0">
                <a:solidFill>
                  <a:srgbClr val="EE2329"/>
                </a:solidFill>
                <a:latin typeface="Arial" panose="020B0604020202020204" pitchFamily="34" charset="0"/>
                <a:ea typeface="Tahoma" panose="020B0604030504040204" pitchFamily="34" charset="0"/>
                <a:cs typeface="Arial" panose="020B0604020202020204" pitchFamily="34" charset="0"/>
              </a:rPr>
              <a:t>About ISUOG</a:t>
            </a:r>
          </a:p>
          <a:p>
            <a:pPr marL="0" indent="0">
              <a:buNone/>
            </a:pPr>
            <a:endParaRPr lang="en-GB" sz="3300" b="1" dirty="0">
              <a:latin typeface="Arial" panose="020B0604020202020204" pitchFamily="34" charset="0"/>
              <a:cs typeface="Arial" panose="020B0604020202020204" pitchFamily="34" charset="0"/>
            </a:endParaRPr>
          </a:p>
        </p:txBody>
      </p:sp>
      <p:sp>
        <p:nvSpPr>
          <p:cNvPr id="9" name="TextBox 8"/>
          <p:cNvSpPr txBox="1"/>
          <p:nvPr/>
        </p:nvSpPr>
        <p:spPr>
          <a:xfrm>
            <a:off x="5389892" y="2753171"/>
            <a:ext cx="3149816" cy="289310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ISUOG is a charitable organisation and the leading international society of experts in ultrasound for obstetrics and gynecology. </a:t>
            </a:r>
          </a:p>
          <a:p>
            <a:endParaRPr lang="en-GB" sz="1400" dirty="0" smtClean="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 Society includes Obstetricians and Gynaecologists, trainees, medical doctors, scientists, sonographers, radiologists, midwives and other health professionals who work to advance women’s health and well-being globally.  </a:t>
            </a:r>
          </a:p>
        </p:txBody>
      </p:sp>
      <p:sp>
        <p:nvSpPr>
          <p:cNvPr id="10" name="TextBox 9"/>
          <p:cNvSpPr txBox="1"/>
          <p:nvPr/>
        </p:nvSpPr>
        <p:spPr>
          <a:xfrm>
            <a:off x="5389892" y="1205963"/>
            <a:ext cx="3170208" cy="1200329"/>
          </a:xfrm>
          <a:prstGeom prst="rect">
            <a:avLst/>
          </a:prstGeom>
          <a:noFill/>
        </p:spPr>
        <p:txBody>
          <a:bodyPr wrap="square" rtlCol="0">
            <a:spAutoFit/>
          </a:bodyPr>
          <a:lstStyle/>
          <a:p>
            <a:pPr algn="ctr"/>
            <a:r>
              <a:rPr lang="en-GB" b="1" dirty="0">
                <a:solidFill>
                  <a:srgbClr val="EE2329"/>
                </a:solidFill>
                <a:latin typeface="Arial" panose="020B0604020202020204" pitchFamily="34" charset="0"/>
                <a:cs typeface="Arial" panose="020B0604020202020204" pitchFamily="34" charset="0"/>
              </a:rPr>
              <a:t>ISUOG stands for International Society of Ultrasound in Obstetrics and Gynecology</a:t>
            </a:r>
            <a:endParaRPr lang="en-GB" b="1" dirty="0">
              <a:solidFill>
                <a:srgbClr val="EE2329"/>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2856" r="32886"/>
          <a:stretch/>
        </p:blipFill>
        <p:spPr>
          <a:xfrm>
            <a:off x="0" y="0"/>
            <a:ext cx="4872625"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5535" y="6345379"/>
            <a:ext cx="1291218" cy="420255"/>
          </a:xfrm>
          <a:prstGeom prst="rect">
            <a:avLst/>
          </a:prstGeom>
        </p:spPr>
      </p:pic>
    </p:spTree>
    <p:extLst>
      <p:ext uri="{BB962C8B-B14F-4D97-AF65-F5344CB8AC3E}">
        <p14:creationId xmlns:p14="http://schemas.microsoft.com/office/powerpoint/2010/main" val="2811781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0"/>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10132" r="23350" b="9116"/>
          <a:stretch/>
        </p:blipFill>
        <p:spPr>
          <a:xfrm>
            <a:off x="268" y="-1"/>
            <a:ext cx="4859831" cy="6976997"/>
          </a:xfrm>
        </p:spPr>
      </p:pic>
      <p:sp>
        <p:nvSpPr>
          <p:cNvPr id="6" name="Content Placeholder 5"/>
          <p:cNvSpPr>
            <a:spLocks noGrp="1"/>
          </p:cNvSpPr>
          <p:nvPr>
            <p:ph sz="half" idx="2"/>
          </p:nvPr>
        </p:nvSpPr>
        <p:spPr>
          <a:xfrm>
            <a:off x="5042509" y="356330"/>
            <a:ext cx="4338008" cy="530525"/>
          </a:xfrm>
        </p:spPr>
        <p:txBody>
          <a:bodyPr>
            <a:normAutofit lnSpcReduction="10000"/>
          </a:bodyPr>
          <a:lstStyle/>
          <a:p>
            <a:pPr marL="0" indent="0" algn="ctr">
              <a:buNone/>
            </a:pPr>
            <a:r>
              <a:rPr lang="en-GB" sz="3600" b="1" dirty="0">
                <a:solidFill>
                  <a:srgbClr val="EE2329"/>
                </a:solidFill>
                <a:latin typeface="Arial" panose="020B0604020202020204" pitchFamily="34" charset="0"/>
                <a:ea typeface="Tahoma" panose="020B0604030504040204" pitchFamily="34" charset="0"/>
                <a:cs typeface="Arial" panose="020B0604020202020204" pitchFamily="34" charset="0"/>
              </a:rPr>
              <a:t>Our mission</a:t>
            </a:r>
          </a:p>
          <a:p>
            <a:pPr marL="0" indent="0">
              <a:buNone/>
            </a:pPr>
            <a:endParaRPr lang="en-GB" sz="3300" b="1" dirty="0">
              <a:latin typeface="Arial" panose="020B0604020202020204" pitchFamily="34" charset="0"/>
              <a:cs typeface="Arial" panose="020B0604020202020204" pitchFamily="34" charset="0"/>
            </a:endParaRPr>
          </a:p>
        </p:txBody>
      </p:sp>
      <p:sp>
        <p:nvSpPr>
          <p:cNvPr id="9" name="TextBox 8"/>
          <p:cNvSpPr txBox="1"/>
          <p:nvPr/>
        </p:nvSpPr>
        <p:spPr>
          <a:xfrm>
            <a:off x="5357193" y="1207524"/>
            <a:ext cx="3425086" cy="1384995"/>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Our mission is to improve women’s health through the provision, advancement and dissemination of the highest quality education, standards and research information around ultrasound in Obstetrics and Gynecology. </a:t>
            </a:r>
          </a:p>
        </p:txBody>
      </p:sp>
      <p:sp>
        <p:nvSpPr>
          <p:cNvPr id="7" name="Content Placeholder 5"/>
          <p:cNvSpPr txBox="1">
            <a:spLocks/>
          </p:cNvSpPr>
          <p:nvPr/>
        </p:nvSpPr>
        <p:spPr>
          <a:xfrm>
            <a:off x="4860099" y="3053615"/>
            <a:ext cx="4338008" cy="530525"/>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600" b="1" dirty="0">
                <a:solidFill>
                  <a:srgbClr val="EE2329"/>
                </a:solidFill>
                <a:latin typeface="Arial" panose="020B0604020202020204" pitchFamily="34" charset="0"/>
                <a:ea typeface="Tahoma" panose="020B0604030504040204" pitchFamily="34" charset="0"/>
                <a:cs typeface="Arial" panose="020B0604020202020204" pitchFamily="34" charset="0"/>
              </a:rPr>
              <a:t>How?</a:t>
            </a:r>
          </a:p>
          <a:p>
            <a:pPr marL="0" indent="0">
              <a:buNone/>
            </a:pPr>
            <a:endParaRPr lang="en-GB" sz="3300" b="1" dirty="0">
              <a:latin typeface="Arial" panose="020B0604020202020204" pitchFamily="34" charset="0"/>
              <a:cs typeface="Arial" panose="020B0604020202020204" pitchFamily="34" charset="0"/>
            </a:endParaRPr>
          </a:p>
        </p:txBody>
      </p:sp>
      <p:sp>
        <p:nvSpPr>
          <p:cNvPr id="8" name="TextBox 7"/>
          <p:cNvSpPr txBox="1"/>
          <p:nvPr/>
        </p:nvSpPr>
        <p:spPr>
          <a:xfrm>
            <a:off x="5357193" y="3780223"/>
            <a:ext cx="3343819" cy="1600438"/>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We strive to achieve this through our education and training initiatives, our free access guidelines, advocacy though our events and social media platforms and by inspiring research though our publication and growing our reach.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5535" y="6345379"/>
            <a:ext cx="1291218" cy="420255"/>
          </a:xfrm>
          <a:prstGeom prst="rect">
            <a:avLst/>
          </a:prstGeom>
        </p:spPr>
      </p:pic>
    </p:spTree>
    <p:extLst>
      <p:ext uri="{BB962C8B-B14F-4D97-AF65-F5344CB8AC3E}">
        <p14:creationId xmlns:p14="http://schemas.microsoft.com/office/powerpoint/2010/main" val="936331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1540177" y="315913"/>
            <a:ext cx="5988490" cy="602520"/>
          </a:xfrm>
        </p:spPr>
        <p:txBody>
          <a:bodyPr>
            <a:normAutofit/>
          </a:bodyPr>
          <a:lstStyle/>
          <a:p>
            <a:pPr marL="0" indent="0" algn="ctr">
              <a:buNone/>
            </a:pPr>
            <a:r>
              <a:rPr lang="en-GB" sz="3600" b="1" dirty="0">
                <a:solidFill>
                  <a:srgbClr val="EE2329"/>
                </a:solidFill>
                <a:latin typeface="Arial" panose="020B0604020202020204" pitchFamily="34" charset="0"/>
                <a:ea typeface="Tahoma" panose="020B0604030504040204" pitchFamily="34" charset="0"/>
                <a:cs typeface="Arial" panose="020B0604020202020204" pitchFamily="34" charset="0"/>
              </a:rPr>
              <a:t>Our society is growing</a:t>
            </a:r>
          </a:p>
          <a:p>
            <a:pPr marL="0" indent="0">
              <a:buNone/>
            </a:pPr>
            <a:endParaRPr lang="en-GB" sz="3600" b="1"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82719" y="3961008"/>
            <a:ext cx="4017658" cy="2262370"/>
          </a:xfrm>
          <a:prstGeom prst="rect">
            <a:avLst/>
          </a:prstGeom>
        </p:spPr>
      </p:pic>
      <p:sp>
        <p:nvSpPr>
          <p:cNvPr id="14" name="TextBox 13"/>
          <p:cNvSpPr txBox="1"/>
          <p:nvPr/>
        </p:nvSpPr>
        <p:spPr>
          <a:xfrm>
            <a:off x="5051417" y="1405116"/>
            <a:ext cx="3494762" cy="738664"/>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We encourage members from all professions in the specialty, at all levels of training, internationally. </a:t>
            </a:r>
          </a:p>
        </p:txBody>
      </p:sp>
      <p:sp>
        <p:nvSpPr>
          <p:cNvPr id="16" name="TextBox 15"/>
          <p:cNvSpPr txBox="1"/>
          <p:nvPr/>
        </p:nvSpPr>
        <p:spPr>
          <a:xfrm>
            <a:off x="5051417" y="2880983"/>
            <a:ext cx="3552647" cy="830997"/>
          </a:xfrm>
          <a:prstGeom prst="rect">
            <a:avLst/>
          </a:prstGeom>
          <a:noFill/>
        </p:spPr>
        <p:txBody>
          <a:bodyPr wrap="square" rtlCol="0">
            <a:spAutoFit/>
          </a:bodyPr>
          <a:lstStyle/>
          <a:p>
            <a:r>
              <a:rPr lang="en-GB" sz="1600" b="1" i="1" dirty="0">
                <a:solidFill>
                  <a:srgbClr val="C00000"/>
                </a:solidFill>
                <a:latin typeface="Arial" panose="020B0604020202020204" pitchFamily="34" charset="0"/>
                <a:cs typeface="Arial" panose="020B0604020202020204" pitchFamily="34" charset="0"/>
              </a:rPr>
              <a:t>98% of our members would recommend membership to a colleague </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6113" r="20981" b="12171"/>
          <a:stretch/>
        </p:blipFill>
        <p:spPr>
          <a:xfrm>
            <a:off x="878713" y="4199336"/>
            <a:ext cx="3655709" cy="2211074"/>
          </a:xfrm>
          <a:prstGeom prst="rect">
            <a:avLst/>
          </a:prstGeom>
        </p:spPr>
      </p:pic>
      <p:graphicFrame>
        <p:nvGraphicFramePr>
          <p:cNvPr id="11" name="Chart 10"/>
          <p:cNvGraphicFramePr>
            <a:graphicFrameLocks/>
          </p:cNvGraphicFramePr>
          <p:nvPr>
            <p:extLst>
              <p:ext uri="{D42A27DB-BD31-4B8C-83A1-F6EECF244321}">
                <p14:modId xmlns:p14="http://schemas.microsoft.com/office/powerpoint/2010/main" val="1884503068"/>
              </p:ext>
            </p:extLst>
          </p:nvPr>
        </p:nvGraphicFramePr>
        <p:xfrm>
          <a:off x="616317" y="1256055"/>
          <a:ext cx="4092254" cy="2658293"/>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5535" y="6345379"/>
            <a:ext cx="1291218" cy="420255"/>
          </a:xfrm>
          <a:prstGeom prst="rect">
            <a:avLst/>
          </a:prstGeom>
        </p:spPr>
      </p:pic>
    </p:spTree>
    <p:extLst>
      <p:ext uri="{BB962C8B-B14F-4D97-AF65-F5344CB8AC3E}">
        <p14:creationId xmlns:p14="http://schemas.microsoft.com/office/powerpoint/2010/main" val="1465394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438290" y="0"/>
            <a:ext cx="4705710" cy="6858000"/>
          </a:xfrm>
          <a:prstGeom prst="rect">
            <a:avLst/>
          </a:prstGeom>
          <a:solidFill>
            <a:srgbClr val="D8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Content Placeholder 5"/>
          <p:cNvSpPr>
            <a:spLocks noGrp="1"/>
          </p:cNvSpPr>
          <p:nvPr>
            <p:ph sz="half" idx="2"/>
          </p:nvPr>
        </p:nvSpPr>
        <p:spPr>
          <a:xfrm>
            <a:off x="37032" y="313041"/>
            <a:ext cx="4338008" cy="530525"/>
          </a:xfrm>
        </p:spPr>
        <p:txBody>
          <a:bodyPr>
            <a:normAutofit lnSpcReduction="10000"/>
          </a:bodyPr>
          <a:lstStyle/>
          <a:p>
            <a:pPr marL="0" indent="0" algn="ctr">
              <a:buNone/>
            </a:pPr>
            <a:r>
              <a:rPr lang="en-GB" sz="3600" b="1" dirty="0">
                <a:solidFill>
                  <a:srgbClr val="FF0000"/>
                </a:solidFill>
                <a:latin typeface="Arial" panose="020B0604020202020204" pitchFamily="34" charset="0"/>
                <a:ea typeface="Tahoma" panose="020B0604030504040204" pitchFamily="34" charset="0"/>
                <a:cs typeface="Arial" panose="020B0604020202020204" pitchFamily="34" charset="0"/>
              </a:rPr>
              <a:t>Research</a:t>
            </a:r>
          </a:p>
          <a:p>
            <a:pPr marL="0" indent="0">
              <a:buNone/>
            </a:pPr>
            <a:endParaRPr lang="en-GB" sz="3300" b="1" dirty="0">
              <a:latin typeface="Arial" panose="020B0604020202020204" pitchFamily="34" charset="0"/>
              <a:cs typeface="Arial" panose="020B0604020202020204" pitchFamily="34" charset="0"/>
            </a:endParaRPr>
          </a:p>
        </p:txBody>
      </p:sp>
      <p:sp>
        <p:nvSpPr>
          <p:cNvPr id="9" name="TextBox 8"/>
          <p:cNvSpPr txBox="1"/>
          <p:nvPr/>
        </p:nvSpPr>
        <p:spPr>
          <a:xfrm>
            <a:off x="236533" y="1255466"/>
            <a:ext cx="4063041" cy="1815882"/>
          </a:xfrm>
          <a:prstGeom prst="rect">
            <a:avLst/>
          </a:prstGeom>
          <a:noFill/>
        </p:spPr>
        <p:txBody>
          <a:bodyPr wrap="square" rtlCol="0">
            <a:spAutoFit/>
          </a:bodyPr>
          <a:lstStyle/>
          <a:p>
            <a:r>
              <a:rPr lang="en-GB" altLang="en-US" sz="1400" dirty="0">
                <a:latin typeface="Arial" panose="020B0604020202020204" pitchFamily="34" charset="0"/>
                <a:cs typeface="Arial" panose="020B0604020202020204" pitchFamily="34" charset="0"/>
              </a:rPr>
              <a:t>Our Journal, </a:t>
            </a:r>
            <a:r>
              <a:rPr lang="en-GB" altLang="en-US" sz="1400" i="1" dirty="0">
                <a:latin typeface="Arial" panose="020B0604020202020204" pitchFamily="34" charset="0"/>
                <a:cs typeface="Arial" panose="020B0604020202020204" pitchFamily="34" charset="0"/>
              </a:rPr>
              <a:t>Ultrasound in Obstetrics &amp; Gynecology </a:t>
            </a:r>
            <a:r>
              <a:rPr lang="en-GB" altLang="en-US" sz="1400" dirty="0">
                <a:latin typeface="Arial" panose="020B0604020202020204" pitchFamily="34" charset="0"/>
                <a:cs typeface="Arial" panose="020B0604020202020204" pitchFamily="34" charset="0"/>
              </a:rPr>
              <a:t>is the leading peer-reviewed journal on imaging within the field of obstetrics and gynecology.</a:t>
            </a:r>
          </a:p>
          <a:p>
            <a:endParaRPr lang="en-GB" altLang="en-US" sz="1400" dirty="0">
              <a:latin typeface="Arial" panose="020B0604020202020204" pitchFamily="34" charset="0"/>
              <a:cs typeface="Arial" panose="020B0604020202020204" pitchFamily="34" charset="0"/>
            </a:endParaRPr>
          </a:p>
          <a:p>
            <a:r>
              <a:rPr lang="en-GB" altLang="en-US" sz="1400" dirty="0">
                <a:latin typeface="Arial" panose="020B0604020202020204" pitchFamily="34" charset="0"/>
                <a:cs typeface="Arial" panose="020B0604020202020204" pitchFamily="34" charset="0"/>
              </a:rPr>
              <a:t>The UOG journal includes monthly systematic reviews, referee commentaries and expert perspectives.</a:t>
            </a:r>
          </a:p>
        </p:txBody>
      </p:sp>
      <p:sp>
        <p:nvSpPr>
          <p:cNvPr id="8" name="TextBox 7"/>
          <p:cNvSpPr txBox="1"/>
          <p:nvPr/>
        </p:nvSpPr>
        <p:spPr>
          <a:xfrm>
            <a:off x="236533" y="3227936"/>
            <a:ext cx="4063041" cy="738664"/>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Have your work published in the UOG, the average Altmetric score was 125 for our top 10 articles in </a:t>
            </a:r>
            <a:r>
              <a:rPr lang="en-GB" sz="1400" dirty="0" smtClean="0">
                <a:latin typeface="Arial" panose="020B0604020202020204" pitchFamily="34" charset="0"/>
                <a:cs typeface="Arial" panose="020B0604020202020204" pitchFamily="34" charset="0"/>
              </a:rPr>
              <a:t>2021</a:t>
            </a:r>
            <a:r>
              <a:rPr lang="en-GB" sz="1400" dirty="0">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2497" y="2310063"/>
            <a:ext cx="2091318" cy="298401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899" y="4092183"/>
            <a:ext cx="1239142" cy="427503"/>
          </a:xfrm>
          <a:prstGeom prst="rect">
            <a:avLst/>
          </a:prstGeom>
        </p:spPr>
      </p:pic>
      <p:sp>
        <p:nvSpPr>
          <p:cNvPr id="18" name="Rectangular Callout 17"/>
          <p:cNvSpPr/>
          <p:nvPr/>
        </p:nvSpPr>
        <p:spPr>
          <a:xfrm>
            <a:off x="4767723" y="925572"/>
            <a:ext cx="1080385" cy="883541"/>
          </a:xfrm>
          <a:prstGeom prst="wedgeRectCallout">
            <a:avLst>
              <a:gd name="adj1" fmla="val 20401"/>
              <a:gd name="adj2" fmla="val 67351"/>
            </a:avLst>
          </a:prstGeom>
          <a:solidFill>
            <a:srgbClr val="EE2329"/>
          </a:solidFill>
          <a:ln>
            <a:solidFill>
              <a:srgbClr val="EE2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Segoe UI Semibold" panose="020B0702040204020203" pitchFamily="34" charset="0"/>
                <a:cs typeface="Segoe UI Semibold" panose="020B0702040204020203" pitchFamily="34" charset="0"/>
              </a:rPr>
              <a:t>Impact factor </a:t>
            </a:r>
            <a:r>
              <a:rPr lang="en-GB" sz="1400" b="1" dirty="0" smtClean="0">
                <a:latin typeface="Segoe UI Semibold" panose="020B0702040204020203" pitchFamily="34" charset="0"/>
                <a:cs typeface="Segoe UI Semibold" panose="020B0702040204020203" pitchFamily="34" charset="0"/>
              </a:rPr>
              <a:t>8.678</a:t>
            </a:r>
            <a:endParaRPr lang="en-GB" sz="1400" b="1" dirty="0">
              <a:latin typeface="Segoe UI Semibold" panose="020B0702040204020203" pitchFamily="34" charset="0"/>
              <a:cs typeface="Segoe UI Semibold" panose="020B0702040204020203" pitchFamily="34" charset="0"/>
            </a:endParaRPr>
          </a:p>
        </p:txBody>
      </p:sp>
      <p:sp>
        <p:nvSpPr>
          <p:cNvPr id="31" name="Rectangular Callout 30"/>
          <p:cNvSpPr/>
          <p:nvPr/>
        </p:nvSpPr>
        <p:spPr>
          <a:xfrm>
            <a:off x="6170289" y="749876"/>
            <a:ext cx="1022548" cy="933936"/>
          </a:xfrm>
          <a:prstGeom prst="wedgeRectCallout">
            <a:avLst>
              <a:gd name="adj1" fmla="val 20401"/>
              <a:gd name="adj2" fmla="val 68565"/>
            </a:avLst>
          </a:prstGeom>
          <a:solidFill>
            <a:srgbClr val="680913"/>
          </a:solidFill>
          <a:ln>
            <a:solidFill>
              <a:srgbClr val="680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Segoe UI Semibold" panose="020B0702040204020203" pitchFamily="34" charset="0"/>
                <a:cs typeface="Segoe UI Semibold" panose="020B0702040204020203" pitchFamily="34" charset="0"/>
              </a:rPr>
              <a:t>6.6 million article downloads in 2021</a:t>
            </a:r>
          </a:p>
        </p:txBody>
      </p:sp>
      <p:sp>
        <p:nvSpPr>
          <p:cNvPr id="32" name="Rectangular Callout 31"/>
          <p:cNvSpPr/>
          <p:nvPr/>
        </p:nvSpPr>
        <p:spPr>
          <a:xfrm>
            <a:off x="7515018" y="512555"/>
            <a:ext cx="1128155" cy="969559"/>
          </a:xfrm>
          <a:prstGeom prst="wedgeRectCallout">
            <a:avLst>
              <a:gd name="adj1" fmla="val 22630"/>
              <a:gd name="adj2" fmla="val 68564"/>
            </a:avLst>
          </a:prstGeom>
          <a:solidFill>
            <a:srgbClr val="EE2329"/>
          </a:solidFill>
          <a:ln>
            <a:solidFill>
              <a:srgbClr val="EE2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Segoe UI Semibold" panose="020B0702040204020203" pitchFamily="34" charset="0"/>
                <a:cs typeface="Segoe UI Semibold" panose="020B0702040204020203" pitchFamily="34" charset="0"/>
              </a:rPr>
              <a:t>leading peer-reviewed journal</a:t>
            </a:r>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7723" y="2114120"/>
            <a:ext cx="2443242" cy="3555332"/>
          </a:xfrm>
          <a:prstGeom prst="rect">
            <a:avLst/>
          </a:prstGeom>
          <a:effectLst>
            <a:outerShdw blurRad="50800" dist="38100" dir="2700000" algn="tl" rotWithShape="0">
              <a:prstClr val="black">
                <a:alpha val="40000"/>
              </a:prstClr>
            </a:outerShdw>
          </a:effectLst>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526" y="5294073"/>
            <a:ext cx="3527056" cy="918504"/>
          </a:xfrm>
          <a:prstGeom prst="rect">
            <a:avLst/>
          </a:prstGeom>
        </p:spPr>
      </p:pic>
    </p:spTree>
    <p:extLst>
      <p:ext uri="{BB962C8B-B14F-4D97-AF65-F5344CB8AC3E}">
        <p14:creationId xmlns:p14="http://schemas.microsoft.com/office/powerpoint/2010/main" val="1223282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705711" y="1025236"/>
            <a:ext cx="4338008" cy="530525"/>
          </a:xfrm>
        </p:spPr>
        <p:txBody>
          <a:bodyPr>
            <a:normAutofit lnSpcReduction="10000"/>
          </a:bodyPr>
          <a:lstStyle/>
          <a:p>
            <a:pPr marL="0" indent="0" algn="ctr">
              <a:buNone/>
            </a:pPr>
            <a:r>
              <a:rPr lang="en-GB" sz="3600" b="1" dirty="0">
                <a:solidFill>
                  <a:srgbClr val="FF0000"/>
                </a:solidFill>
                <a:latin typeface="Arial" panose="020B0604020202020204" pitchFamily="34" charset="0"/>
                <a:ea typeface="Tahoma" panose="020B0604030504040204" pitchFamily="34" charset="0"/>
                <a:cs typeface="Arial" panose="020B0604020202020204" pitchFamily="34" charset="0"/>
              </a:rPr>
              <a:t>Run a BT</a:t>
            </a:r>
          </a:p>
          <a:p>
            <a:pPr marL="0" indent="0">
              <a:buNone/>
            </a:pPr>
            <a:endParaRPr lang="en-GB" sz="3300" b="1" dirty="0">
              <a:latin typeface="Arial" panose="020B0604020202020204" pitchFamily="34" charset="0"/>
              <a:cs typeface="Arial" panose="020B0604020202020204" pitchFamily="34" charset="0"/>
            </a:endParaRPr>
          </a:p>
        </p:txBody>
      </p:sp>
      <p:sp>
        <p:nvSpPr>
          <p:cNvPr id="13" name="Content Placeholder 5"/>
          <p:cNvSpPr>
            <a:spLocks noGrp="1"/>
          </p:cNvSpPr>
          <p:nvPr>
            <p:ph sz="half" idx="2"/>
          </p:nvPr>
        </p:nvSpPr>
        <p:spPr>
          <a:xfrm>
            <a:off x="240272" y="252479"/>
            <a:ext cx="4338008" cy="530525"/>
          </a:xfrm>
        </p:spPr>
        <p:txBody>
          <a:bodyPr>
            <a:normAutofit fontScale="92500" lnSpcReduction="10000"/>
          </a:bodyPr>
          <a:lstStyle/>
          <a:p>
            <a:pPr marL="0" indent="0" algn="ctr">
              <a:buNone/>
            </a:pPr>
            <a:r>
              <a:rPr lang="en-GB" sz="3600" b="1" dirty="0">
                <a:solidFill>
                  <a:srgbClr val="EE2329"/>
                </a:solidFill>
                <a:latin typeface="Arial" panose="020B0604020202020204" pitchFamily="34" charset="0"/>
                <a:ea typeface="Tahoma" panose="020B0604030504040204" pitchFamily="34" charset="0"/>
                <a:cs typeface="Arial" panose="020B0604020202020204" pitchFamily="34" charset="0"/>
              </a:rPr>
              <a:t>Practice Guidelines</a:t>
            </a:r>
          </a:p>
          <a:p>
            <a:pPr marL="0" indent="0">
              <a:buNone/>
            </a:pPr>
            <a:endParaRPr lang="en-GB" sz="3300" b="1" dirty="0">
              <a:latin typeface="Arial" panose="020B0604020202020204" pitchFamily="34" charset="0"/>
              <a:cs typeface="Arial" panose="020B0604020202020204" pitchFamily="34" charset="0"/>
            </a:endParaRPr>
          </a:p>
        </p:txBody>
      </p:sp>
      <p:sp>
        <p:nvSpPr>
          <p:cNvPr id="4" name="TextBox 3"/>
          <p:cNvSpPr txBox="1"/>
          <p:nvPr/>
        </p:nvSpPr>
        <p:spPr>
          <a:xfrm>
            <a:off x="474705" y="970985"/>
            <a:ext cx="3869141" cy="1169551"/>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The ISUOG Clinical Standards Committee (CSC) develops Practice Guidelines and Consensus Statements providing recommendations on how to improve and standardise medical care</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0177" r="34089"/>
          <a:stretch/>
        </p:blipFill>
        <p:spPr>
          <a:xfrm>
            <a:off x="4626591" y="0"/>
            <a:ext cx="4529935" cy="6858000"/>
          </a:xfrm>
          <a:prstGeom prst="rect">
            <a:avLst/>
          </a:prstGeom>
        </p:spPr>
      </p:pic>
      <p:sp>
        <p:nvSpPr>
          <p:cNvPr id="15" name="TextBox 14"/>
          <p:cNvSpPr txBox="1"/>
          <p:nvPr/>
        </p:nvSpPr>
        <p:spPr>
          <a:xfrm>
            <a:off x="694438" y="2453777"/>
            <a:ext cx="3869141" cy="738664"/>
          </a:xfrm>
          <a:prstGeom prst="rect">
            <a:avLst/>
          </a:prstGeom>
          <a:noFill/>
        </p:spPr>
        <p:txBody>
          <a:bodyPr wrap="square" rtlCol="0">
            <a:spAutoFit/>
          </a:bodyPr>
          <a:lstStyle/>
          <a:p>
            <a:pPr marL="214313" indent="-214313">
              <a:buFont typeface="Wingdings" panose="05000000000000000000" pitchFamily="2" charset="2"/>
              <a:buChar char="ü"/>
            </a:pPr>
            <a:r>
              <a:rPr lang="en-GB" sz="1400" dirty="0">
                <a:latin typeface="Arial" panose="020B0604020202020204" pitchFamily="34" charset="0"/>
                <a:cs typeface="Arial" panose="020B0604020202020204" pitchFamily="34" charset="0"/>
              </a:rPr>
              <a:t>16 Practice G</a:t>
            </a:r>
            <a:r>
              <a:rPr lang="en-GB" sz="1400" dirty="0" smtClean="0">
                <a:latin typeface="Arial" panose="020B0604020202020204" pitchFamily="34" charset="0"/>
                <a:cs typeface="Arial" panose="020B0604020202020204" pitchFamily="34" charset="0"/>
              </a:rPr>
              <a:t>uidelines </a:t>
            </a:r>
            <a:endParaRPr lang="en-GB" sz="1400" dirty="0">
              <a:latin typeface="Arial" panose="020B0604020202020204" pitchFamily="34" charset="0"/>
              <a:cs typeface="Arial" panose="020B0604020202020204" pitchFamily="34" charset="0"/>
            </a:endParaRPr>
          </a:p>
          <a:p>
            <a:pPr marL="214313" indent="-214313">
              <a:buFont typeface="Wingdings" panose="05000000000000000000" pitchFamily="2" charset="2"/>
              <a:buChar char="ü"/>
            </a:pPr>
            <a:r>
              <a:rPr lang="en-GB" sz="1400" dirty="0">
                <a:latin typeface="Arial" panose="020B0604020202020204" pitchFamily="34" charset="0"/>
                <a:cs typeface="Arial" panose="020B0604020202020204" pitchFamily="34" charset="0"/>
              </a:rPr>
              <a:t>10 Consensus statements</a:t>
            </a:r>
          </a:p>
          <a:p>
            <a:pPr marL="214313" indent="-214313">
              <a:buFont typeface="Wingdings" panose="05000000000000000000" pitchFamily="2" charset="2"/>
              <a:buChar char="ü"/>
            </a:pPr>
            <a:r>
              <a:rPr lang="en-GB" sz="1400" dirty="0">
                <a:latin typeface="Arial" panose="020B0604020202020204" pitchFamily="34" charset="0"/>
                <a:cs typeface="Arial" panose="020B0604020202020204" pitchFamily="34" charset="0"/>
              </a:rPr>
              <a:t>Translations in over 18 languages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847"/>
          <a:stretch/>
        </p:blipFill>
        <p:spPr>
          <a:xfrm>
            <a:off x="105432" y="3811309"/>
            <a:ext cx="2211611" cy="241163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043" y="3811309"/>
            <a:ext cx="2246536" cy="247229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5535" y="6345379"/>
            <a:ext cx="1291218" cy="420255"/>
          </a:xfrm>
          <a:prstGeom prst="rect">
            <a:avLst/>
          </a:prstGeom>
        </p:spPr>
      </p:pic>
    </p:spTree>
    <p:extLst>
      <p:ext uri="{BB962C8B-B14F-4D97-AF65-F5344CB8AC3E}">
        <p14:creationId xmlns:p14="http://schemas.microsoft.com/office/powerpoint/2010/main" val="1196900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588797" y="486259"/>
            <a:ext cx="4338008" cy="530525"/>
          </a:xfrm>
        </p:spPr>
        <p:txBody>
          <a:bodyPr>
            <a:normAutofit fontScale="92500" lnSpcReduction="10000"/>
          </a:bodyPr>
          <a:lstStyle/>
          <a:p>
            <a:pPr marL="0" indent="0" algn="ctr">
              <a:buNone/>
            </a:pPr>
            <a:r>
              <a:rPr lang="en-GB" sz="3600" b="1" dirty="0">
                <a:solidFill>
                  <a:srgbClr val="EE2329"/>
                </a:solidFill>
                <a:latin typeface="Arial" panose="020B0604020202020204" pitchFamily="34" charset="0"/>
                <a:ea typeface="Tahoma" panose="020B0604030504040204" pitchFamily="34" charset="0"/>
                <a:cs typeface="Arial" panose="020B0604020202020204" pitchFamily="34" charset="0"/>
              </a:rPr>
              <a:t>Trainee Membership</a:t>
            </a:r>
          </a:p>
          <a:p>
            <a:pPr marL="0" indent="0">
              <a:buNone/>
            </a:pPr>
            <a:endParaRPr lang="en-GB" sz="3300" b="1" dirty="0">
              <a:latin typeface="Arial" panose="020B0604020202020204" pitchFamily="34" charset="0"/>
              <a:cs typeface="Arial" panose="020B0604020202020204" pitchFamily="34" charset="0"/>
            </a:endParaRPr>
          </a:p>
        </p:txBody>
      </p:sp>
      <p:sp>
        <p:nvSpPr>
          <p:cNvPr id="9" name="TextBox 8"/>
          <p:cNvSpPr txBox="1"/>
          <p:nvPr/>
        </p:nvSpPr>
        <p:spPr>
          <a:xfrm>
            <a:off x="5001255" y="1306291"/>
            <a:ext cx="4063041" cy="738664"/>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We offer free two-year membership through institutions. Ask your institution to email </a:t>
            </a:r>
            <a:r>
              <a:rPr lang="en-GB" sz="1400" dirty="0" smtClean="0">
                <a:latin typeface="Arial" panose="020B0604020202020204" pitchFamily="34" charset="0"/>
                <a:cs typeface="Arial" panose="020B0604020202020204" pitchFamily="34" charset="0"/>
              </a:rPr>
              <a:t>us at </a:t>
            </a:r>
            <a:r>
              <a:rPr lang="en-GB" sz="1400" u="sng" dirty="0" smtClean="0">
                <a:solidFill>
                  <a:srgbClr val="680913"/>
                </a:solidFill>
                <a:latin typeface="Arial" panose="020B0604020202020204" pitchFamily="34" charset="0"/>
                <a:cs typeface="Arial" panose="020B0604020202020204" pitchFamily="34" charset="0"/>
              </a:rPr>
              <a:t>info@isuog.org </a:t>
            </a:r>
            <a:endParaRPr lang="en-GB" sz="1400" u="sng" dirty="0">
              <a:solidFill>
                <a:srgbClr val="680913"/>
              </a:solidFill>
              <a:latin typeface="Arial" panose="020B0604020202020204" pitchFamily="34" charset="0"/>
              <a:cs typeface="Arial" panose="020B0604020202020204" pitchFamily="34" charset="0"/>
            </a:endParaRPr>
          </a:p>
        </p:txBody>
      </p:sp>
      <p:sp>
        <p:nvSpPr>
          <p:cNvPr id="8" name="TextBox 7"/>
          <p:cNvSpPr txBox="1"/>
          <p:nvPr/>
        </p:nvSpPr>
        <p:spPr>
          <a:xfrm>
            <a:off x="4863764" y="4753444"/>
            <a:ext cx="4063041" cy="1384995"/>
          </a:xfrm>
          <a:prstGeom prst="rect">
            <a:avLst/>
          </a:prstGeom>
          <a:noFill/>
        </p:spPr>
        <p:txBody>
          <a:bodyPr wrap="square" rtlCol="0">
            <a:spAutoFit/>
          </a:bodyPr>
          <a:lstStyle/>
          <a:p>
            <a:pPr marL="214313" indent="-214313">
              <a:buFont typeface="Wingdings" panose="05000000000000000000" pitchFamily="2" charset="2"/>
              <a:buChar char="ü"/>
            </a:pPr>
            <a:r>
              <a:rPr lang="en-GB" sz="1400" dirty="0">
                <a:latin typeface="Arial" panose="020B0604020202020204" pitchFamily="34" charset="0"/>
                <a:cs typeface="Arial" panose="020B0604020202020204" pitchFamily="34" charset="0"/>
              </a:rPr>
              <a:t>Online subscription to the UOG Journal. </a:t>
            </a:r>
          </a:p>
          <a:p>
            <a:pPr marL="214313" indent="-214313">
              <a:buFont typeface="Wingdings" panose="05000000000000000000" pitchFamily="2" charset="2"/>
              <a:buChar char="ü"/>
            </a:pPr>
            <a:r>
              <a:rPr lang="en-GB" sz="1400" dirty="0">
                <a:latin typeface="Arial" panose="020B0604020202020204" pitchFamily="34" charset="0"/>
                <a:cs typeface="Arial" panose="020B0604020202020204" pitchFamily="34" charset="0"/>
              </a:rPr>
              <a:t>Reduced fees to our education courses, World Congress and International Symposium events. </a:t>
            </a:r>
          </a:p>
          <a:p>
            <a:pPr marL="214313" indent="-214313">
              <a:buFont typeface="Wingdings" panose="05000000000000000000" pitchFamily="2" charset="2"/>
              <a:buChar char="ü"/>
            </a:pPr>
            <a:r>
              <a:rPr lang="en-GB" sz="1400" dirty="0">
                <a:latin typeface="Arial" panose="020B0604020202020204" pitchFamily="34" charset="0"/>
                <a:cs typeface="Arial" panose="020B0604020202020204" pitchFamily="34" charset="0"/>
              </a:rPr>
              <a:t>Access to over 1000 web resources.</a:t>
            </a:r>
          </a:p>
          <a:p>
            <a:pPr marL="214313" indent="-214313">
              <a:buFont typeface="Wingdings" panose="05000000000000000000" pitchFamily="2" charset="2"/>
              <a:buChar char="ü"/>
            </a:pPr>
            <a:r>
              <a:rPr lang="en-GB" sz="1400" dirty="0">
                <a:latin typeface="Arial" panose="020B0604020202020204" pitchFamily="34" charset="0"/>
                <a:cs typeface="Arial" panose="020B0604020202020204" pitchFamily="34" charset="0"/>
              </a:rPr>
              <a:t>And much more…</a:t>
            </a:r>
          </a:p>
        </p:txBody>
      </p:sp>
      <p:sp>
        <p:nvSpPr>
          <p:cNvPr id="10" name="Content Placeholder 5"/>
          <p:cNvSpPr txBox="1">
            <a:spLocks/>
          </p:cNvSpPr>
          <p:nvPr/>
        </p:nvSpPr>
        <p:spPr>
          <a:xfrm>
            <a:off x="5001255" y="3941635"/>
            <a:ext cx="3395035" cy="53052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000" b="1" dirty="0">
                <a:solidFill>
                  <a:srgbClr val="EE2329"/>
                </a:solidFill>
                <a:latin typeface="Arial" panose="020B0604020202020204" pitchFamily="34" charset="0"/>
                <a:ea typeface="Tahoma" panose="020B0604030504040204" pitchFamily="34" charset="0"/>
                <a:cs typeface="Arial" panose="020B0604020202020204" pitchFamily="34" charset="0"/>
              </a:rPr>
              <a:t>Benefits include</a:t>
            </a:r>
          </a:p>
          <a:p>
            <a:pPr marL="0" indent="0">
              <a:buNone/>
            </a:pPr>
            <a:endParaRPr lang="en-GB" sz="3300" b="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8764" y="2396000"/>
            <a:ext cx="1500015" cy="498030"/>
          </a:xfrm>
          <a:prstGeom prst="rect">
            <a:avLst/>
          </a:prstGeom>
        </p:spPr>
      </p:pic>
      <p:pic>
        <p:nvPicPr>
          <p:cNvPr id="1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65543" y="3196828"/>
            <a:ext cx="1362729" cy="348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rotWithShape="1">
          <a:blip r:embed="rId4"/>
          <a:srcRect l="8346" t="11970" b="13830"/>
          <a:stretch/>
        </p:blipFill>
        <p:spPr>
          <a:xfrm>
            <a:off x="7341042" y="2367419"/>
            <a:ext cx="1585763" cy="569128"/>
          </a:xfrm>
          <a:prstGeom prst="rect">
            <a:avLst/>
          </a:prstGeom>
        </p:spPr>
      </p:pic>
      <p:pic>
        <p:nvPicPr>
          <p:cNvPr id="18" name="Picture 17"/>
          <p:cNvPicPr>
            <a:picLocks noChangeAspect="1"/>
          </p:cNvPicPr>
          <p:nvPr/>
        </p:nvPicPr>
        <p:blipFill rotWithShape="1">
          <a:blip r:embed="rId5"/>
          <a:srcRect t="7556" b="10860"/>
          <a:stretch/>
        </p:blipFill>
        <p:spPr>
          <a:xfrm>
            <a:off x="7976485" y="2992762"/>
            <a:ext cx="839610" cy="684985"/>
          </a:xfrm>
          <a:prstGeom prst="rect">
            <a:avLst/>
          </a:prstGeom>
        </p:spPr>
      </p:pic>
      <p:pic>
        <p:nvPicPr>
          <p:cNvPr id="19" name="Picture 18" descr="\\ISUOG-DC01\Users$\SMajidulla\My Documents\My Pictures\Logos\norwegian uni.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73279" y="3196828"/>
            <a:ext cx="1344052" cy="4320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37514" y="2386304"/>
            <a:ext cx="800292" cy="620065"/>
          </a:xfrm>
          <a:prstGeom prst="rect">
            <a:avLst/>
          </a:prstGeom>
        </p:spPr>
      </p:pic>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l="10187" r="46099"/>
          <a:stretch/>
        </p:blipFill>
        <p:spPr>
          <a:xfrm>
            <a:off x="1" y="0"/>
            <a:ext cx="4496844" cy="6858000"/>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75535" y="6345379"/>
            <a:ext cx="1291218" cy="420255"/>
          </a:xfrm>
          <a:prstGeom prst="rect">
            <a:avLst/>
          </a:prstGeom>
        </p:spPr>
      </p:pic>
    </p:spTree>
    <p:extLst>
      <p:ext uri="{BB962C8B-B14F-4D97-AF65-F5344CB8AC3E}">
        <p14:creationId xmlns:p14="http://schemas.microsoft.com/office/powerpoint/2010/main" val="2634856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534818" y="0"/>
            <a:ext cx="4637774"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7"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24309" y="1382657"/>
            <a:ext cx="3886200" cy="674793"/>
          </a:xfrm>
        </p:spPr>
      </p:pic>
      <p:grpSp>
        <p:nvGrpSpPr>
          <p:cNvPr id="9" name="Google Shape;3013;p214">
            <a:extLst>
              <a:ext uri="{FF2B5EF4-FFF2-40B4-BE49-F238E27FC236}">
                <a16:creationId xmlns:a16="http://schemas.microsoft.com/office/drawing/2014/main" id="{6CCD938C-4B5B-BB4B-A293-471796157D91}"/>
              </a:ext>
            </a:extLst>
          </p:cNvPr>
          <p:cNvGrpSpPr/>
          <p:nvPr/>
        </p:nvGrpSpPr>
        <p:grpSpPr>
          <a:xfrm>
            <a:off x="0" y="2516402"/>
            <a:ext cx="4596063" cy="2547478"/>
            <a:chOff x="310555" y="3851188"/>
            <a:chExt cx="4300682" cy="2383753"/>
          </a:xfrm>
        </p:grpSpPr>
        <p:pic>
          <p:nvPicPr>
            <p:cNvPr id="11" name="Google Shape;3014;p214">
              <a:extLst>
                <a:ext uri="{FF2B5EF4-FFF2-40B4-BE49-F238E27FC236}">
                  <a16:creationId xmlns:a16="http://schemas.microsoft.com/office/drawing/2014/main" id="{580DF2FF-44F2-FB4F-93D1-3F800FD824B5}"/>
                </a:ext>
              </a:extLst>
            </p:cNvPr>
            <p:cNvPicPr preferRelativeResize="0"/>
            <p:nvPr/>
          </p:nvPicPr>
          <p:blipFill rotWithShape="1">
            <a:blip r:embed="rId3">
              <a:alphaModFix amt="84000"/>
            </a:blip>
            <a:srcRect/>
            <a:stretch/>
          </p:blipFill>
          <p:spPr>
            <a:xfrm>
              <a:off x="310555" y="5976625"/>
              <a:ext cx="4300682" cy="258316"/>
            </a:xfrm>
            <a:prstGeom prst="rect">
              <a:avLst/>
            </a:prstGeom>
            <a:noFill/>
            <a:ln>
              <a:noFill/>
            </a:ln>
          </p:spPr>
        </p:pic>
        <p:grpSp>
          <p:nvGrpSpPr>
            <p:cNvPr id="12" name="Google Shape;3015;p214">
              <a:extLst>
                <a:ext uri="{FF2B5EF4-FFF2-40B4-BE49-F238E27FC236}">
                  <a16:creationId xmlns:a16="http://schemas.microsoft.com/office/drawing/2014/main" id="{C059D7F0-D603-7C42-A51C-F8AC885F52F7}"/>
                </a:ext>
              </a:extLst>
            </p:cNvPr>
            <p:cNvGrpSpPr/>
            <p:nvPr/>
          </p:nvGrpSpPr>
          <p:grpSpPr>
            <a:xfrm>
              <a:off x="455499" y="3851188"/>
              <a:ext cx="3975729" cy="2269488"/>
              <a:chOff x="0" y="0"/>
              <a:chExt cx="7953048" cy="4539865"/>
            </a:xfrm>
          </p:grpSpPr>
          <p:pic>
            <p:nvPicPr>
              <p:cNvPr id="13" name="Google Shape;3016;p214" descr="SafariBrowserBar.png">
                <a:extLst>
                  <a:ext uri="{FF2B5EF4-FFF2-40B4-BE49-F238E27FC236}">
                    <a16:creationId xmlns:a16="http://schemas.microsoft.com/office/drawing/2014/main" id="{398781CF-7AC3-9041-BA1E-76E25A5DE534}"/>
                  </a:ext>
                </a:extLst>
              </p:cNvPr>
              <p:cNvPicPr preferRelativeResize="0"/>
              <p:nvPr/>
            </p:nvPicPr>
            <p:blipFill rotWithShape="1">
              <a:blip r:embed="rId4">
                <a:alphaModFix/>
              </a:blip>
              <a:srcRect/>
              <a:stretch/>
            </p:blipFill>
            <p:spPr>
              <a:xfrm>
                <a:off x="913872" y="268935"/>
                <a:ext cx="6125233" cy="127643"/>
              </a:xfrm>
              <a:prstGeom prst="rect">
                <a:avLst/>
              </a:prstGeom>
              <a:noFill/>
              <a:ln>
                <a:noFill/>
              </a:ln>
            </p:spPr>
          </p:pic>
          <p:pic>
            <p:nvPicPr>
              <p:cNvPr id="14" name="Google Shape;3017;p214" descr="MacbookPro2018_Cutout.png">
                <a:extLst>
                  <a:ext uri="{FF2B5EF4-FFF2-40B4-BE49-F238E27FC236}">
                    <a16:creationId xmlns:a16="http://schemas.microsoft.com/office/drawing/2014/main" id="{2CFDD234-A122-F246-95B0-7E82966A4670}"/>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0" y="0"/>
                <a:ext cx="7953048" cy="4539865"/>
              </a:xfrm>
              <a:prstGeom prst="rect">
                <a:avLst/>
              </a:prstGeom>
              <a:noFill/>
              <a:ln>
                <a:noFill/>
              </a:ln>
            </p:spPr>
          </p:pic>
        </p:grpSp>
      </p:grpSp>
      <p:sp>
        <p:nvSpPr>
          <p:cNvPr id="15" name="Content Placeholder 5"/>
          <p:cNvSpPr>
            <a:spLocks noGrp="1"/>
          </p:cNvSpPr>
          <p:nvPr>
            <p:ph sz="half" idx="2"/>
          </p:nvPr>
        </p:nvSpPr>
        <p:spPr>
          <a:xfrm>
            <a:off x="5119471" y="365635"/>
            <a:ext cx="3745001" cy="626111"/>
          </a:xfrm>
        </p:spPr>
        <p:txBody>
          <a:bodyPr>
            <a:normAutofit fontScale="85000" lnSpcReduction="10000"/>
          </a:bodyPr>
          <a:lstStyle/>
          <a:p>
            <a:pPr marL="0" indent="0" algn="ctr">
              <a:buNone/>
            </a:pPr>
            <a:r>
              <a:rPr lang="en-GB" sz="3225" b="1" dirty="0">
                <a:latin typeface="Arial" panose="020B0604020202020204" pitchFamily="34" charset="0"/>
                <a:ea typeface="Tahoma" panose="020B0604030504040204" pitchFamily="34" charset="0"/>
                <a:cs typeface="Arial" panose="020B0604020202020204" pitchFamily="34" charset="0"/>
              </a:rPr>
              <a:t>Online CME Platform </a:t>
            </a:r>
          </a:p>
          <a:p>
            <a:pPr marL="0" indent="0">
              <a:buNone/>
            </a:pPr>
            <a:endParaRPr lang="en-GB" sz="3300" b="1"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864" y="2749830"/>
            <a:ext cx="3174029" cy="1915878"/>
          </a:xfrm>
          <a:prstGeom prst="rect">
            <a:avLst/>
          </a:prstGeom>
        </p:spPr>
      </p:pic>
      <p:sp>
        <p:nvSpPr>
          <p:cNvPr id="19" name="TextBox 18"/>
          <p:cNvSpPr txBox="1"/>
          <p:nvPr/>
        </p:nvSpPr>
        <p:spPr>
          <a:xfrm>
            <a:off x="5194441" y="1146101"/>
            <a:ext cx="3651852" cy="1161857"/>
          </a:xfrm>
          <a:prstGeom prst="rect">
            <a:avLst/>
          </a:prstGeom>
          <a:noFill/>
        </p:spPr>
        <p:txBody>
          <a:bodyPr wrap="square" rtlCol="0">
            <a:spAutoFit/>
          </a:bodyPr>
          <a:lstStyle/>
          <a:p>
            <a:r>
              <a:rPr lang="en-GB" altLang="en-US" sz="1400" dirty="0">
                <a:latin typeface="Arial" panose="020B0604020202020204" pitchFamily="34" charset="0"/>
                <a:cs typeface="Arial" panose="020B0604020202020204" pitchFamily="34" charset="0"/>
              </a:rPr>
              <a:t>Our CME platform, ISUOG Academy has over 100 courses so far. The platform offers a mixture of learning tools such as videos, guidelines articles and lectures. </a:t>
            </a:r>
          </a:p>
          <a:p>
            <a:endParaRPr lang="en-GB" altLang="en-US" sz="1350" dirty="0">
              <a:latin typeface="Arial" panose="020B0604020202020204" pitchFamily="34" charset="0"/>
              <a:cs typeface="Arial" panose="020B0604020202020204" pitchFamily="34" charset="0"/>
            </a:endParaRPr>
          </a:p>
        </p:txBody>
      </p:sp>
      <p:sp>
        <p:nvSpPr>
          <p:cNvPr id="20" name="TextBox 19"/>
          <p:cNvSpPr txBox="1"/>
          <p:nvPr/>
        </p:nvSpPr>
        <p:spPr>
          <a:xfrm>
            <a:off x="5267792" y="2660077"/>
            <a:ext cx="3244691" cy="2454518"/>
          </a:xfrm>
          <a:prstGeom prst="rect">
            <a:avLst/>
          </a:prstGeom>
          <a:noFill/>
        </p:spPr>
        <p:txBody>
          <a:bodyPr wrap="square" rtlCol="0">
            <a:spAutoFit/>
          </a:bodyPr>
          <a:lstStyle/>
          <a:p>
            <a:r>
              <a:rPr lang="en-GB" altLang="en-US" sz="1400" dirty="0">
                <a:latin typeface="Arial" panose="020B0604020202020204" pitchFamily="34" charset="0"/>
                <a:cs typeface="Arial" panose="020B0604020202020204" pitchFamily="34" charset="0"/>
              </a:rPr>
              <a:t>Activities include:</a:t>
            </a:r>
          </a:p>
          <a:p>
            <a:pPr marL="214313" indent="-214313">
              <a:buFont typeface="Wingdings" panose="05000000000000000000" pitchFamily="2" charset="2"/>
              <a:buChar char="ü"/>
            </a:pPr>
            <a:r>
              <a:rPr lang="en-GB" altLang="en-US" sz="1400" dirty="0">
                <a:latin typeface="Arial" panose="020B0604020202020204" pitchFamily="34" charset="0"/>
                <a:cs typeface="Arial" panose="020B0604020202020204" pitchFamily="34" charset="0"/>
              </a:rPr>
              <a:t>Practice Guidelines</a:t>
            </a:r>
          </a:p>
          <a:p>
            <a:pPr marL="214313" indent="-214313">
              <a:buFont typeface="Wingdings" panose="05000000000000000000" pitchFamily="2" charset="2"/>
              <a:buChar char="ü"/>
            </a:pPr>
            <a:r>
              <a:rPr lang="en-GB" altLang="en-US" sz="1400" dirty="0">
                <a:latin typeface="Arial" panose="020B0604020202020204" pitchFamily="34" charset="0"/>
                <a:cs typeface="Arial" panose="020B0604020202020204" pitchFamily="34" charset="0"/>
              </a:rPr>
              <a:t>Journal articles</a:t>
            </a:r>
          </a:p>
          <a:p>
            <a:pPr marL="214313" indent="-214313">
              <a:buFont typeface="Wingdings" panose="05000000000000000000" pitchFamily="2" charset="2"/>
              <a:buChar char="ü"/>
            </a:pPr>
            <a:r>
              <a:rPr lang="en-GB" altLang="en-US" sz="1400" dirty="0">
                <a:latin typeface="Arial" panose="020B0604020202020204" pitchFamily="34" charset="0"/>
                <a:cs typeface="Arial" panose="020B0604020202020204" pitchFamily="34" charset="0"/>
              </a:rPr>
              <a:t>Video </a:t>
            </a:r>
            <a:r>
              <a:rPr lang="en-GB" altLang="en-US" sz="1400" dirty="0" smtClean="0">
                <a:latin typeface="Arial" panose="020B0604020202020204" pitchFamily="34" charset="0"/>
                <a:cs typeface="Arial" panose="020B0604020202020204" pitchFamily="34" charset="0"/>
              </a:rPr>
              <a:t>lectures</a:t>
            </a:r>
          </a:p>
          <a:p>
            <a:endParaRPr lang="en-GB" altLang="en-US" sz="1400" dirty="0">
              <a:latin typeface="Arial" panose="020B0604020202020204" pitchFamily="34" charset="0"/>
              <a:cs typeface="Arial" panose="020B0604020202020204" pitchFamily="34" charset="0"/>
            </a:endParaRPr>
          </a:p>
          <a:p>
            <a:endParaRPr lang="en-GB" altLang="en-US" sz="1400" dirty="0">
              <a:latin typeface="Arial" panose="020B0604020202020204" pitchFamily="34" charset="0"/>
              <a:cs typeface="Arial" panose="020B0604020202020204" pitchFamily="34" charset="0"/>
            </a:endParaRPr>
          </a:p>
          <a:p>
            <a:r>
              <a:rPr lang="en-GB" altLang="en-US" sz="1400" dirty="0">
                <a:latin typeface="Arial" panose="020B0604020202020204" pitchFamily="34" charset="0"/>
                <a:cs typeface="Arial" panose="020B0604020202020204" pitchFamily="34" charset="0"/>
              </a:rPr>
              <a:t>Features include:</a:t>
            </a:r>
          </a:p>
          <a:p>
            <a:pPr marL="214313" indent="-214313">
              <a:buFont typeface="Wingdings" panose="05000000000000000000" pitchFamily="2" charset="2"/>
              <a:buChar char="ü"/>
            </a:pPr>
            <a:r>
              <a:rPr lang="en-GB" altLang="en-US" sz="1400" dirty="0">
                <a:latin typeface="Arial" panose="020B0604020202020204" pitchFamily="34" charset="0"/>
                <a:cs typeface="Arial" panose="020B0604020202020204" pitchFamily="34" charset="0"/>
              </a:rPr>
              <a:t> Responsive user experience</a:t>
            </a:r>
          </a:p>
          <a:p>
            <a:pPr marL="214313" indent="-214313">
              <a:buFont typeface="Wingdings" panose="05000000000000000000" pitchFamily="2" charset="2"/>
              <a:buChar char="ü"/>
            </a:pPr>
            <a:r>
              <a:rPr lang="en-GB" altLang="en-US" sz="1400" dirty="0">
                <a:latin typeface="Arial" panose="020B0604020202020204" pitchFamily="34" charset="0"/>
                <a:cs typeface="Arial" panose="020B0604020202020204" pitchFamily="34" charset="0"/>
              </a:rPr>
              <a:t> Structured learning</a:t>
            </a:r>
          </a:p>
          <a:p>
            <a:pPr marL="214313" indent="-214313">
              <a:buFont typeface="Wingdings" panose="05000000000000000000" pitchFamily="2" charset="2"/>
              <a:buChar char="ü"/>
            </a:pPr>
            <a:r>
              <a:rPr lang="en-GB" altLang="en-US" sz="1400" dirty="0">
                <a:latin typeface="Arial" panose="020B0604020202020204" pitchFamily="34" charset="0"/>
                <a:cs typeface="Arial" panose="020B0604020202020204" pitchFamily="34" charset="0"/>
              </a:rPr>
              <a:t> On the spot certification</a:t>
            </a:r>
          </a:p>
          <a:p>
            <a:r>
              <a:rPr lang="en-GB" altLang="en-US" sz="1350" dirty="0">
                <a:latin typeface="Arial" panose="020B0604020202020204" pitchFamily="34" charset="0"/>
                <a:cs typeface="Arial" panose="020B0604020202020204" pitchFamily="34" charset="0"/>
              </a:rPr>
              <a:t> </a:t>
            </a:r>
          </a:p>
        </p:txBody>
      </p:sp>
      <p:sp>
        <p:nvSpPr>
          <p:cNvPr id="23" name="TextBox 22"/>
          <p:cNvSpPr txBox="1"/>
          <p:nvPr/>
        </p:nvSpPr>
        <p:spPr>
          <a:xfrm>
            <a:off x="5052699" y="5693910"/>
            <a:ext cx="3811773" cy="584775"/>
          </a:xfrm>
          <a:prstGeom prst="rect">
            <a:avLst/>
          </a:prstGeom>
          <a:noFill/>
        </p:spPr>
        <p:txBody>
          <a:bodyPr wrap="square" rtlCol="0">
            <a:spAutoFit/>
          </a:bodyPr>
          <a:lstStyle/>
          <a:p>
            <a:r>
              <a:rPr lang="en-GB" sz="1600" b="1" i="1" dirty="0">
                <a:solidFill>
                  <a:srgbClr val="C00000"/>
                </a:solidFill>
                <a:latin typeface="Arial" panose="020B0604020202020204" pitchFamily="34" charset="0"/>
                <a:cs typeface="Arial" panose="020B0604020202020204" pitchFamily="34" charset="0"/>
              </a:rPr>
              <a:t>Earn CME credit anytime, anywhere. The process is simple!</a:t>
            </a: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4899" y="6305006"/>
            <a:ext cx="1291218" cy="420255"/>
          </a:xfrm>
          <a:prstGeom prst="rect">
            <a:avLst/>
          </a:prstGeom>
        </p:spPr>
      </p:pic>
    </p:spTree>
    <p:extLst>
      <p:ext uri="{BB962C8B-B14F-4D97-AF65-F5344CB8AC3E}">
        <p14:creationId xmlns:p14="http://schemas.microsoft.com/office/powerpoint/2010/main" val="1965956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331889" cy="6888532"/>
            <a:chOff x="0" y="0"/>
            <a:chExt cx="9331889" cy="6888532"/>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3798"/>
            <a:stretch/>
          </p:blipFill>
          <p:spPr>
            <a:xfrm>
              <a:off x="0" y="0"/>
              <a:ext cx="9331889" cy="6888532"/>
            </a:xfrm>
            <a:prstGeom prst="rect">
              <a:avLst/>
            </a:prstGeom>
          </p:spPr>
        </p:pic>
        <p:sp>
          <p:nvSpPr>
            <p:cNvPr id="2" name="Rectangle 1"/>
            <p:cNvSpPr/>
            <p:nvPr/>
          </p:nvSpPr>
          <p:spPr>
            <a:xfrm>
              <a:off x="3121891" y="5643418"/>
              <a:ext cx="3205018" cy="1108364"/>
            </a:xfrm>
            <a:prstGeom prst="rect">
              <a:avLst/>
            </a:prstGeom>
            <a:solidFill>
              <a:srgbClr val="680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44813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TotalTime>
  <Words>644</Words>
  <Application>Microsoft Office PowerPoint</Application>
  <PresentationFormat>On-screen Show (4:3)</PresentationFormat>
  <Paragraphs>77</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Segoe UI Semibold</vt:lpstr>
      <vt:lpstr>Tahoma</vt:lpstr>
      <vt:lpstr>Wingdings</vt:lpstr>
      <vt:lpstr>Office Theme</vt:lpstr>
      <vt:lpstr>WELCOME 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dc:title>
  <dc:creator>Isabelle Piris</dc:creator>
  <cp:lastModifiedBy>Isabelle Piris</cp:lastModifiedBy>
  <cp:revision>6</cp:revision>
  <dcterms:created xsi:type="dcterms:W3CDTF">2021-08-02T19:10:01Z</dcterms:created>
  <dcterms:modified xsi:type="dcterms:W3CDTF">2023-03-31T13:22:58Z</dcterms:modified>
</cp:coreProperties>
</file>