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5"/>
  </p:notesMasterIdLst>
  <p:sldIdLst>
    <p:sldId id="309" r:id="rId3"/>
    <p:sldId id="340" r:id="rId4"/>
    <p:sldId id="344" r:id="rId5"/>
    <p:sldId id="361" r:id="rId6"/>
    <p:sldId id="358" r:id="rId7"/>
    <p:sldId id="392" r:id="rId8"/>
    <p:sldId id="372" r:id="rId9"/>
    <p:sldId id="387" r:id="rId10"/>
    <p:sldId id="388" r:id="rId11"/>
    <p:sldId id="355" r:id="rId12"/>
    <p:sldId id="353" r:id="rId13"/>
    <p:sldId id="352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DDA"/>
    <a:srgbClr val="F0F3FB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7" autoAdjust="0"/>
    <p:restoredTop sz="90681" autoAdjust="0"/>
  </p:normalViewPr>
  <p:slideViewPr>
    <p:cSldViewPr snapToObjects="1">
      <p:cViewPr>
        <p:scale>
          <a:sx n="70" d="100"/>
          <a:sy n="70" d="100"/>
        </p:scale>
        <p:origin x="-204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333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056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524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830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7304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415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250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34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077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9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7771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56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 smtClean="0">
                <a:latin typeface="+mj-lt"/>
              </a:rPr>
              <a:t>UOG Journal Club: May 2017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4509120"/>
            <a:ext cx="2215262" cy="183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899592" y="2096849"/>
            <a:ext cx="7504762" cy="19389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>
                <a:latin typeface="+mj-lt"/>
              </a:rPr>
              <a:t>Increased nuchal translucency thickness and risk of neurodevelopmental </a:t>
            </a:r>
            <a:r>
              <a:rPr lang="en-US" sz="2000" b="1" dirty="0" smtClean="0">
                <a:latin typeface="+mj-lt"/>
              </a:rPr>
              <a:t>disorders</a:t>
            </a:r>
          </a:p>
          <a:p>
            <a:pPr algn="ctr" eaLnBrk="1" hangingPunct="1">
              <a:defRPr/>
            </a:pPr>
            <a:endParaRPr lang="en-US" sz="2000" b="1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+mj-lt"/>
              </a:rPr>
              <a:t>S.G. Hellmuth, L.H. Pedersen, C.B. Miltoft, O.B. Petersen, 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S. Kjærgaard, C. Ekelund </a:t>
            </a:r>
            <a:r>
              <a:rPr lang="en-US" sz="2000" dirty="0">
                <a:latin typeface="+mj-lt"/>
              </a:rPr>
              <a:t>a</a:t>
            </a:r>
            <a:r>
              <a:rPr lang="en-US" sz="2000" dirty="0" smtClean="0">
                <a:latin typeface="+mj-lt"/>
              </a:rPr>
              <a:t>nd A. Tabor</a:t>
            </a:r>
          </a:p>
          <a:p>
            <a:pPr algn="ctr" eaLnBrk="1" hangingPunct="1">
              <a:defRPr/>
            </a:pPr>
            <a:r>
              <a:rPr lang="en-US" i="1" dirty="0" smtClean="0">
                <a:latin typeface="+mj-lt"/>
              </a:rPr>
              <a:t>Volume 49, Issue </a:t>
            </a:r>
            <a:r>
              <a:rPr lang="en-US" i="1" dirty="0">
                <a:latin typeface="+mj-lt"/>
              </a:rPr>
              <a:t>5</a:t>
            </a:r>
            <a:r>
              <a:rPr lang="en-US" i="1" dirty="0" smtClean="0">
                <a:latin typeface="+mj-lt"/>
              </a:rPr>
              <a:t>; </a:t>
            </a:r>
            <a:r>
              <a:rPr lang="en-US" i="1" dirty="0" smtClean="0">
                <a:latin typeface="+mj-lt"/>
              </a:rPr>
              <a:t>Date: May (pages 592</a:t>
            </a:r>
            <a:r>
              <a:rPr lang="it-IT" altLang="en-US" i="1" dirty="0">
                <a:ea typeface="ＭＳ Ｐゴシック" pitchFamily="34" charset="-128"/>
              </a:rPr>
              <a:t>–</a:t>
            </a:r>
            <a:r>
              <a:rPr lang="en-US" i="1" dirty="0" smtClean="0">
                <a:latin typeface="+mj-lt"/>
              </a:rPr>
              <a:t>598)</a:t>
            </a: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915567" y="4964683"/>
            <a:ext cx="6048921" cy="61555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700" dirty="0" smtClean="0">
                <a:latin typeface="+mj-lt"/>
              </a:rPr>
              <a:t>Journal Club slides prepared by Dr Maddalena Morlando</a:t>
            </a:r>
          </a:p>
          <a:p>
            <a:pPr algn="ctr" eaLnBrk="1" hangingPunct="1">
              <a:defRPr/>
            </a:pPr>
            <a:r>
              <a:rPr lang="en-GB" sz="1700" dirty="0" smtClean="0">
                <a:latin typeface="+mj-lt"/>
              </a:rPr>
              <a:t>(UOG Editor for Trainees)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556262" y="1628800"/>
            <a:ext cx="2031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2" y="2366761"/>
            <a:ext cx="864096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/>
              <a:t>In euploid children, NT &gt; 99th percentile at first-trimester screening was associated with an increased risk of intellectual disability and ASD</a:t>
            </a:r>
            <a:r>
              <a:rPr lang="en-GB" dirty="0" smtClean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There </a:t>
            </a:r>
            <a:r>
              <a:rPr lang="en-GB" dirty="0"/>
              <a:t>was no association between NT &gt; 99th percentile and cerebral palsy, epilepsy or febrile </a:t>
            </a:r>
            <a:r>
              <a:rPr lang="en-GB" dirty="0" smtClean="0"/>
              <a:t>seizures.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There was no </a:t>
            </a:r>
            <a:r>
              <a:rPr lang="en-GB" dirty="0"/>
              <a:t>correlation between fetal NT </a:t>
            </a:r>
            <a:r>
              <a:rPr lang="en-GB" dirty="0" smtClean="0"/>
              <a:t>95th–99th </a:t>
            </a:r>
            <a:r>
              <a:rPr lang="en-GB" dirty="0"/>
              <a:t>percentiles and neurodevelopmental disorders. </a:t>
            </a:r>
            <a:endParaRPr lang="en-GB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Based </a:t>
            </a:r>
            <a:r>
              <a:rPr lang="en-GB" dirty="0"/>
              <a:t>on this very large unselected cohort, we can reassure parents of an expected normal outcome for euploid fetuses with NT </a:t>
            </a:r>
            <a:r>
              <a:rPr lang="en-GB" dirty="0" smtClean="0"/>
              <a:t>95th–99th </a:t>
            </a:r>
            <a:r>
              <a:rPr lang="en-GB" dirty="0"/>
              <a:t>percentiles</a:t>
            </a:r>
            <a:r>
              <a:rPr lang="en-GB" dirty="0" smtClean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In </a:t>
            </a:r>
            <a:r>
              <a:rPr lang="en-GB" dirty="0"/>
              <a:t>euploid fetuses with NT &gt; 99th </a:t>
            </a:r>
            <a:r>
              <a:rPr lang="en-GB" dirty="0" smtClean="0"/>
              <a:t>percentile, </a:t>
            </a:r>
            <a:r>
              <a:rPr lang="en-GB" dirty="0" smtClean="0"/>
              <a:t>the </a:t>
            </a:r>
            <a:r>
              <a:rPr lang="en-GB" dirty="0"/>
              <a:t>risk of intellectual disability and ASD is </a:t>
            </a:r>
            <a:r>
              <a:rPr lang="en-GB" dirty="0" smtClean="0"/>
              <a:t>increased, </a:t>
            </a:r>
            <a:r>
              <a:rPr lang="en-GB" dirty="0"/>
              <a:t>but the absolute risk is reassuringly low (&lt; 1</a:t>
            </a:r>
            <a:r>
              <a:rPr lang="en-GB" dirty="0" smtClean="0"/>
              <a:t>%).</a:t>
            </a:r>
            <a:endParaRPr lang="en-GB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1700808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Strengths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79512" y="2317229"/>
            <a:ext cx="878497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The large sample enabled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separate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examination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of the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impact of NT &gt; 99th percentile and NT 95th–99th percentiles.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All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results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were compared with a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control group of children with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normal NT.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The results are based on diagnoses made by physicians and are thus less prone to bias than are studies based on parental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evaluation.</a:t>
            </a:r>
            <a:endParaRPr lang="en-GB" kern="0" spc="-1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65090" y="4186822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Limitations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2" y="4837509"/>
            <a:ext cx="878497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Children were defined as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euploid if they had no pathogenic chromosomal analysis reported in the DCCR. The inclusion of children with undiagnosed chromosomal abnormalities might bias the estimates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. 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Neurodevelopmental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disorders are diagnosed rarely in early childhood, thus the relatively short follow-up will result in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unidentified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cases 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within the </a:t>
            </a:r>
            <a:r>
              <a:rPr lang="en-GB" kern="0" spc="-10" dirty="0">
                <a:solidFill>
                  <a:sysClr val="windowText" lastClr="000000"/>
                </a:solidFill>
                <a:latin typeface="Arial"/>
              </a:rPr>
              <a:t>study cohort</a:t>
            </a:r>
            <a:r>
              <a:rPr lang="en-GB" kern="0" spc="-10" dirty="0" smtClean="0">
                <a:solidFill>
                  <a:sysClr val="windowText" lastClr="000000"/>
                </a:solidFill>
                <a:latin typeface="Arial"/>
              </a:rPr>
              <a:t>.</a:t>
            </a:r>
            <a:endParaRPr lang="en-GB" kern="0" spc="-1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1434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884488" y="1862138"/>
            <a:ext cx="330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413792" y="2852936"/>
            <a:ext cx="8280920" cy="194421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n-US" altLang="en-US" sz="2000" dirty="0" smtClean="0"/>
              <a:t>Can we change our counselling for parents </a:t>
            </a:r>
            <a:r>
              <a:rPr lang="en-US" altLang="en-US" sz="2000" dirty="0" smtClean="0"/>
              <a:t>of a </a:t>
            </a:r>
            <a:r>
              <a:rPr lang="en-US" altLang="en-US" sz="2000" dirty="0" smtClean="0"/>
              <a:t>fetus with a NT measurement </a:t>
            </a:r>
            <a:r>
              <a:rPr lang="en-US" altLang="en-US" sz="2000" dirty="0" smtClean="0"/>
              <a:t>&gt;95th </a:t>
            </a:r>
            <a:r>
              <a:rPr lang="en-US" altLang="en-US" sz="2000" dirty="0" smtClean="0"/>
              <a:t>percentile and normal karyotype?</a:t>
            </a:r>
            <a:endParaRPr lang="en-US" altLang="en-US" sz="2000" dirty="0"/>
          </a:p>
          <a:p>
            <a:pPr algn="just">
              <a:defRPr/>
            </a:pPr>
            <a:endParaRPr lang="en-US" altLang="en-US" sz="2000" dirty="0" smtClean="0"/>
          </a:p>
          <a:p>
            <a:pPr algn="just">
              <a:defRPr/>
            </a:pPr>
            <a:r>
              <a:rPr lang="en-US" altLang="en-US" sz="2000" dirty="0" smtClean="0"/>
              <a:t>Can we reassure </a:t>
            </a:r>
            <a:r>
              <a:rPr lang="en-US" altLang="en-US" sz="2000" dirty="0"/>
              <a:t>parents of an expected normal outcome for euploid fetuses with NT &gt;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99th </a:t>
            </a:r>
            <a:r>
              <a:rPr lang="en-US" altLang="en-US" sz="2000" dirty="0" smtClean="0"/>
              <a:t>percentile?</a:t>
            </a:r>
            <a:endParaRPr lang="en-US" altLang="en-US" sz="2000" dirty="0"/>
          </a:p>
          <a:p>
            <a:pPr algn="just">
              <a:defRPr/>
            </a:pPr>
            <a:endParaRPr lang="en-US" altLang="en-US" sz="2000" dirty="0" smtClean="0"/>
          </a:p>
          <a:p>
            <a:pPr algn="just">
              <a:defRPr/>
            </a:pPr>
            <a:endParaRPr lang="en-US" altLang="en-US" sz="20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896310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323528" y="1844824"/>
            <a:ext cx="8352928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Associations between increased nuchal translucency (NT) and congenital malformations, chromosomal abnormalities, genetic syndromes and adverse pregnancy outcome have been demonstrated in numerous studies.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The long-term outcome in euploid children with increased </a:t>
            </a:r>
            <a:r>
              <a:rPr lang="en-GB" sz="1800" dirty="0" smtClean="0"/>
              <a:t>prenatal NT </a:t>
            </a:r>
            <a:r>
              <a:rPr lang="en-GB" sz="1800" dirty="0" smtClean="0"/>
              <a:t>is, however, still undetermined.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kern="1000" dirty="0" smtClean="0"/>
              <a:t>Some studies have shown an association between increased NT and neurodevelopmental delay in up to 7.4% of euploid children, while others found no difference in development.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kern="1000" dirty="0" smtClean="0"/>
              <a:t>Overall, studies on this matter are scarce and heterogeneous and have been performed mainly on small cohorts.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kern="1000" dirty="0" smtClean="0"/>
              <a:t>Therefore, the information provided to pregnant women and their partners in the case of a fetus with increased NT and normal karyotype is limited.</a:t>
            </a:r>
            <a:endParaRPr lang="en-GB" altLang="en-US" sz="1800" kern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323528" y="2852936"/>
            <a:ext cx="8496944" cy="150810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sz="2300" b="1" dirty="0" smtClean="0">
                <a:solidFill>
                  <a:srgbClr val="000000"/>
                </a:solidFill>
              </a:rPr>
              <a:t>To </a:t>
            </a:r>
            <a:r>
              <a:rPr lang="en-GB" altLang="en-US" sz="2300" b="1" dirty="0">
                <a:solidFill>
                  <a:srgbClr val="000000"/>
                </a:solidFill>
              </a:rPr>
              <a:t>investigate in euploid children the association between increased prenatal NT and neurodevelopmental disorders, defined as intellectual disability, autism spectrum disorders (ASD), cerebral palsy, epilepsy or febrile seizures.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633788" y="2093913"/>
            <a:ext cx="180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0000"/>
                </a:solidFill>
              </a:rPr>
              <a:t>Objective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Methods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179388" y="2358427"/>
            <a:ext cx="8712076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liveborn singleton infants in Denmark who had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NT measurement when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CRL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was 45–84mm, between 1 January 2008 and 31 March 2012, were included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11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Data were obtained on maternal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characteristics,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first-trimester risk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assessment, and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neonatal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outcome.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Children were divided by prenatal NT thickness into three groups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Group 1:	NT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&lt; 95th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NT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95th–99th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3: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NT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&gt; 99th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20675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were retrieved from the Danish Fetal Medicine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Database, where all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data from the screening program have been collected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from 2008.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ttangolo 1"/>
          <p:cNvSpPr/>
          <p:nvPr/>
        </p:nvSpPr>
        <p:spPr>
          <a:xfrm>
            <a:off x="323528" y="2261478"/>
            <a:ext cx="8568952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Chorionic villus sampling or amniocentesis was offered to women with a first-trimester risk of trisomy 21 of &gt; 1:300 or of trisomies 18 or 13 of &gt; 1:150. Invasive testing was also performed if a fetal malformation was detected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Postnatal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chromosome analysis included G-banded karyotyping,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multiplex ligation-dependent probe amplification (MLPA) for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microdeletions, subtelomere MLPA or array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comparative genomic hybridization (CGH).</a:t>
            </a: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children with mosaicism or chromosomal abnormalities with evidence of pathogenicity, including those associated with genetic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syndromes,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were excluded.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Liveborn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children with no prenatal or postnatal genetic analyses were considered not to have manifestations leading to genetic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analysis,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and are referred to as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euploid.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Methods</a:t>
            </a:r>
            <a:endParaRPr lang="en-GB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ttangolo 1"/>
          <p:cNvSpPr/>
          <p:nvPr/>
        </p:nvSpPr>
        <p:spPr>
          <a:xfrm>
            <a:off x="291145" y="2366761"/>
            <a:ext cx="856895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All children in the cohort were followed prospectively from birth until 31 December 2014, providing a follow-up of 2 – 6 years. </a:t>
            </a: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Data were retrieved from the National Patient Register (NPR) and Danish Psychiatric Central Register (DPCR), both nationwide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registries.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Diagnoses were categorized using the International Classification of Diseases, tenth revision (ICD-10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Diagnoses of intellectual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disability, cerebral palsy, epilepsy and febrile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seizures were investigated from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NPR. Diagnoses of ASD from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the DPCR.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Diagnoses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of childhood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autism 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were analyzed separately. </a:t>
            </a: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Methods</a:t>
            </a:r>
            <a:endParaRPr lang="en-GB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3424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59435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395536" y="2394402"/>
            <a:ext cx="8280920" cy="416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A total </a:t>
            </a:r>
            <a:r>
              <a:rPr lang="en-GB" dirty="0"/>
              <a:t>of </a:t>
            </a:r>
            <a:r>
              <a:rPr lang="en-GB" dirty="0" smtClean="0"/>
              <a:t>229688 </a:t>
            </a:r>
            <a:r>
              <a:rPr lang="en-GB" dirty="0" smtClean="0"/>
              <a:t>NT </a:t>
            </a:r>
            <a:r>
              <a:rPr lang="en-GB" dirty="0"/>
              <a:t>scans </a:t>
            </a:r>
            <a:r>
              <a:rPr lang="en-GB" dirty="0"/>
              <a:t>were </a:t>
            </a:r>
            <a:r>
              <a:rPr lang="en-GB" dirty="0" smtClean="0"/>
              <a:t>performed at </a:t>
            </a:r>
            <a:r>
              <a:rPr lang="en-GB" dirty="0" smtClean="0"/>
              <a:t>CRL </a:t>
            </a:r>
            <a:r>
              <a:rPr lang="en-GB" dirty="0"/>
              <a:t>of 45 – 84 </a:t>
            </a:r>
            <a:r>
              <a:rPr lang="en-GB" dirty="0" smtClean="0"/>
              <a:t>mm.</a:t>
            </a:r>
            <a:endParaRPr lang="en-GB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Of these, </a:t>
            </a:r>
            <a:r>
              <a:rPr lang="en-GB" dirty="0" smtClean="0"/>
              <a:t>222964 </a:t>
            </a:r>
            <a:r>
              <a:rPr lang="en-GB" dirty="0" smtClean="0"/>
              <a:t>(97.1%) resulted in a live birth.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dirty="0" smtClean="0"/>
              <a:t>Prenatal </a:t>
            </a:r>
            <a:r>
              <a:rPr lang="en-GB" dirty="0"/>
              <a:t>or postnatal chromosome analysis was performed in </a:t>
            </a:r>
            <a:r>
              <a:rPr lang="en-GB" dirty="0" smtClean="0"/>
              <a:t>10719 </a:t>
            </a:r>
            <a:r>
              <a:rPr lang="en-GB" dirty="0"/>
              <a:t>(4.8%) of the </a:t>
            </a:r>
            <a:r>
              <a:rPr lang="en-GB" dirty="0" smtClean="0"/>
              <a:t>liveborn </a:t>
            </a:r>
            <a:r>
              <a:rPr lang="en-GB" dirty="0" smtClean="0"/>
              <a:t>children, </a:t>
            </a:r>
            <a:r>
              <a:rPr lang="en-GB" dirty="0" smtClean="0"/>
              <a:t>of whom 459 </a:t>
            </a:r>
            <a:r>
              <a:rPr lang="en-GB" dirty="0"/>
              <a:t>(4.3%) had an abnormal </a:t>
            </a:r>
            <a:r>
              <a:rPr lang="en-GB" dirty="0" smtClean="0"/>
              <a:t>karyotype.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b="1" dirty="0" smtClean="0"/>
              <a:t>222 </a:t>
            </a:r>
            <a:r>
              <a:rPr lang="en-GB" b="1" dirty="0"/>
              <a:t>505 </a:t>
            </a:r>
            <a:r>
              <a:rPr lang="en-GB" b="1" dirty="0" smtClean="0"/>
              <a:t>children </a:t>
            </a:r>
            <a:r>
              <a:rPr lang="en-GB" b="1" dirty="0"/>
              <a:t>were assumed to be chromosomally </a:t>
            </a:r>
            <a:r>
              <a:rPr lang="en-GB" b="1" dirty="0" smtClean="0"/>
              <a:t>normal and were divided into the 3 groups: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b="1" dirty="0" smtClean="0"/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NT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&lt; 95th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percentile: </a:t>
            </a:r>
            <a:r>
              <a:rPr lang="en-GB" b="1" dirty="0" smtClean="0"/>
              <a:t>217103 </a:t>
            </a:r>
            <a:r>
              <a:rPr lang="en-GB" b="1" dirty="0"/>
              <a:t>(97.6%) </a:t>
            </a: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2 - NT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95th–99th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percentiles: </a:t>
            </a:r>
            <a:r>
              <a:rPr lang="en-GB" b="1" dirty="0" smtClean="0"/>
              <a:t>4760 </a:t>
            </a:r>
            <a:r>
              <a:rPr lang="en-GB" b="1" dirty="0"/>
              <a:t>(2.1%)</a:t>
            </a: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3 - NT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&gt; 99th </a:t>
            </a:r>
            <a:r>
              <a:rPr lang="en-US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percentile: </a:t>
            </a:r>
            <a:r>
              <a:rPr lang="en-GB" b="1" dirty="0" smtClean="0"/>
              <a:t>642 </a:t>
            </a:r>
            <a:r>
              <a:rPr lang="en-GB" b="1" dirty="0"/>
              <a:t>(0.3%) </a:t>
            </a:r>
          </a:p>
          <a:p>
            <a:pPr marL="582613" algn="just" eaLnBrk="1" hangingPunct="1">
              <a:lnSpc>
                <a:spcPct val="90000"/>
              </a:lnSpc>
              <a:defRPr/>
            </a:pPr>
            <a:endParaRPr lang="en-GB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total of </a:t>
            </a:r>
            <a:r>
              <a:rPr lang="en-GB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10424 </a:t>
            </a:r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children had a diagnosis of intellectual </a:t>
            </a:r>
            <a:r>
              <a:rPr lang="en-GB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disability, ASD</a:t>
            </a:r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, cerebral palsy, epilepsy or febrile seizures. </a:t>
            </a:r>
          </a:p>
          <a:p>
            <a:pPr marL="44450" indent="103188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251520" y="2636912"/>
            <a:ext cx="8496944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b="1" dirty="0" smtClean="0"/>
              <a:t>The </a:t>
            </a:r>
            <a:r>
              <a:rPr lang="en-GB" b="1" dirty="0"/>
              <a:t>prevalence of children with one or more diagnoses was similar in all groups</a:t>
            </a:r>
            <a:r>
              <a:rPr lang="en-GB" dirty="0"/>
              <a:t>, with 4.7% in Groups </a:t>
            </a:r>
            <a:r>
              <a:rPr lang="en-GB" dirty="0" smtClean="0"/>
              <a:t>1 and 2 and 4.8% in Group 3.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b="1" dirty="0"/>
              <a:t>Fetal NT </a:t>
            </a:r>
            <a:r>
              <a:rPr lang="en-GB" b="1" dirty="0" smtClean="0"/>
              <a:t>&gt;99th </a:t>
            </a:r>
            <a:r>
              <a:rPr lang="en-GB" b="1" dirty="0"/>
              <a:t>percentile was associated with intellectual </a:t>
            </a:r>
            <a:r>
              <a:rPr lang="en-GB" b="1" dirty="0" smtClean="0"/>
              <a:t>disability </a:t>
            </a:r>
            <a:r>
              <a:rPr lang="en-GB" dirty="0" smtClean="0"/>
              <a:t>(0.3%), </a:t>
            </a:r>
            <a:r>
              <a:rPr lang="en-GB" dirty="0"/>
              <a:t>with an OR of 6.16 (95% CI, </a:t>
            </a:r>
            <a:r>
              <a:rPr lang="en-GB" dirty="0" smtClean="0"/>
              <a:t>1.51–25.0</a:t>
            </a:r>
            <a:r>
              <a:rPr lang="en-GB" dirty="0" smtClean="0"/>
              <a:t>) </a:t>
            </a:r>
            <a:r>
              <a:rPr lang="en-GB" b="1" dirty="0" smtClean="0"/>
              <a:t>and ASD </a:t>
            </a:r>
            <a:r>
              <a:rPr lang="en-GB" dirty="0" smtClean="0"/>
              <a:t>(0.78%), </a:t>
            </a:r>
            <a:r>
              <a:rPr lang="en-GB" dirty="0" smtClean="0"/>
              <a:t>with an </a:t>
            </a:r>
            <a:r>
              <a:rPr lang="en-GB" dirty="0" smtClean="0"/>
              <a:t>OR of </a:t>
            </a:r>
            <a:r>
              <a:rPr lang="en-GB" dirty="0"/>
              <a:t>2.48 (95% CI, </a:t>
            </a:r>
            <a:r>
              <a:rPr lang="en-GB" dirty="0" smtClean="0"/>
              <a:t>1.02–5.99</a:t>
            </a:r>
            <a:r>
              <a:rPr lang="en-GB" dirty="0" smtClean="0"/>
              <a:t>).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b="1" dirty="0"/>
              <a:t>Cerebral palsy, epilepsy and febrile seizures showed no association with an NT &gt; 99th </a:t>
            </a:r>
            <a:r>
              <a:rPr lang="en-GB" b="1" dirty="0" smtClean="0"/>
              <a:t>percentile</a:t>
            </a:r>
            <a:r>
              <a:rPr lang="en-GB" dirty="0" smtClean="0"/>
              <a:t>. There was no </a:t>
            </a:r>
            <a:r>
              <a:rPr lang="en-GB" dirty="0"/>
              <a:t>association between NT 95th–99th percentiles and any of the investigated neurological or psychiatric diagnoses.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2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628800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504056" y="5901138"/>
            <a:ext cx="838842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1600" dirty="0"/>
              <a:t>Fetal NT &gt;99th percentile was associated with intellectual </a:t>
            </a:r>
            <a:r>
              <a:rPr lang="en-GB" sz="1600" dirty="0" smtClean="0"/>
              <a:t>disability and ASD.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6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1600" dirty="0"/>
              <a:t>The </a:t>
            </a:r>
            <a:r>
              <a:rPr lang="en-GB" sz="1600" dirty="0" smtClean="0"/>
              <a:t>prevalence </a:t>
            </a:r>
            <a:r>
              <a:rPr lang="en-GB" sz="1600" dirty="0"/>
              <a:t>of diagnoses </a:t>
            </a:r>
            <a:r>
              <a:rPr lang="en-GB" sz="1600" dirty="0" smtClean="0"/>
              <a:t>of </a:t>
            </a:r>
            <a:r>
              <a:rPr lang="en-GB" sz="1600" dirty="0"/>
              <a:t>the ICD-10 G-group </a:t>
            </a:r>
            <a:r>
              <a:rPr lang="en-GB" sz="1600" dirty="0" smtClean="0"/>
              <a:t>was </a:t>
            </a:r>
            <a:r>
              <a:rPr lang="en-GB" sz="1600" dirty="0"/>
              <a:t>higher in Group </a:t>
            </a:r>
            <a:r>
              <a:rPr lang="en-GB" sz="1600" dirty="0" smtClean="0"/>
              <a:t>3</a:t>
            </a:r>
            <a:endParaRPr lang="en-GB" sz="1600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169063" y="2204864"/>
            <a:ext cx="8867433" cy="3505772"/>
            <a:chOff x="97496" y="2443508"/>
            <a:chExt cx="8867433" cy="3505772"/>
          </a:xfrm>
        </p:grpSpPr>
        <p:grpSp>
          <p:nvGrpSpPr>
            <p:cNvPr id="12" name="Gruppo 11"/>
            <p:cNvGrpSpPr/>
            <p:nvPr/>
          </p:nvGrpSpPr>
          <p:grpSpPr>
            <a:xfrm>
              <a:off x="107504" y="2443508"/>
              <a:ext cx="8857425" cy="3505772"/>
              <a:chOff x="251079" y="2420888"/>
              <a:chExt cx="8604889" cy="3292943"/>
            </a:xfrm>
          </p:grpSpPr>
          <p:pic>
            <p:nvPicPr>
              <p:cNvPr id="10" name="Immagine 9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3571"/>
              <a:stretch/>
            </p:blipFill>
            <p:spPr>
              <a:xfrm>
                <a:off x="251079" y="2420888"/>
                <a:ext cx="1651234" cy="3292943"/>
              </a:xfrm>
              <a:prstGeom prst="rect">
                <a:avLst/>
              </a:prstGeom>
            </p:spPr>
          </p:pic>
          <p:pic>
            <p:nvPicPr>
              <p:cNvPr id="23" name="Immagine 2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494" r="-1070"/>
              <a:stretch/>
            </p:blipFill>
            <p:spPr>
              <a:xfrm>
                <a:off x="1863018" y="2420888"/>
                <a:ext cx="6992950" cy="3292943"/>
              </a:xfrm>
              <a:prstGeom prst="rect">
                <a:avLst/>
              </a:prstGeom>
            </p:spPr>
          </p:pic>
        </p:grpSp>
        <p:cxnSp>
          <p:nvCxnSpPr>
            <p:cNvPr id="14" name="Connettore 1 13"/>
            <p:cNvCxnSpPr/>
            <p:nvPr/>
          </p:nvCxnSpPr>
          <p:spPr bwMode="auto">
            <a:xfrm>
              <a:off x="1807198" y="2852936"/>
              <a:ext cx="1468658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Connettore 1 31"/>
            <p:cNvCxnSpPr/>
            <p:nvPr/>
          </p:nvCxnSpPr>
          <p:spPr bwMode="auto">
            <a:xfrm>
              <a:off x="3923928" y="2708920"/>
              <a:ext cx="1898955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Connettore 1 33"/>
            <p:cNvCxnSpPr/>
            <p:nvPr/>
          </p:nvCxnSpPr>
          <p:spPr bwMode="auto">
            <a:xfrm>
              <a:off x="6777621" y="2708920"/>
              <a:ext cx="1682811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ttangolo 30"/>
            <p:cNvSpPr/>
            <p:nvPr/>
          </p:nvSpPr>
          <p:spPr bwMode="auto">
            <a:xfrm>
              <a:off x="107504" y="3861048"/>
              <a:ext cx="1719709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Rettangolo 36"/>
            <p:cNvSpPr/>
            <p:nvPr/>
          </p:nvSpPr>
          <p:spPr bwMode="auto">
            <a:xfrm>
              <a:off x="6516216" y="3861048"/>
              <a:ext cx="2339752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Rettangolo 37"/>
            <p:cNvSpPr/>
            <p:nvPr/>
          </p:nvSpPr>
          <p:spPr bwMode="auto">
            <a:xfrm>
              <a:off x="97496" y="5445224"/>
              <a:ext cx="1719709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Rettangolo 39"/>
            <p:cNvSpPr/>
            <p:nvPr/>
          </p:nvSpPr>
          <p:spPr bwMode="auto">
            <a:xfrm>
              <a:off x="6480720" y="5445224"/>
              <a:ext cx="2339752" cy="337420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1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22871</TotalTime>
  <Words>1183</Words>
  <Application>Microsoft Office PowerPoint</Application>
  <PresentationFormat>On-screen Show (4:3)</PresentationFormat>
  <Paragraphs>123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Alice Garrett</cp:lastModifiedBy>
  <cp:revision>839</cp:revision>
  <dcterms:created xsi:type="dcterms:W3CDTF">2011-05-07T13:59:23Z</dcterms:created>
  <dcterms:modified xsi:type="dcterms:W3CDTF">2017-04-20T08:32:56Z</dcterms:modified>
</cp:coreProperties>
</file>