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4812" r:id="rId2"/>
  </p:sldMasterIdLst>
  <p:notesMasterIdLst>
    <p:notesMasterId r:id="rId15"/>
  </p:notesMasterIdLst>
  <p:sldIdLst>
    <p:sldId id="329" r:id="rId3"/>
    <p:sldId id="350" r:id="rId4"/>
    <p:sldId id="349" r:id="rId5"/>
    <p:sldId id="384" r:id="rId6"/>
    <p:sldId id="398" r:id="rId7"/>
    <p:sldId id="379" r:id="rId8"/>
    <p:sldId id="387" r:id="rId9"/>
    <p:sldId id="399" r:id="rId10"/>
    <p:sldId id="353" r:id="rId11"/>
    <p:sldId id="400" r:id="rId12"/>
    <p:sldId id="381" r:id="rId13"/>
    <p:sldId id="371" r:id="rId14"/>
  </p:sldIdLst>
  <p:sldSz cx="9144000" cy="6858000" type="screen4x3"/>
  <p:notesSz cx="6761163" cy="994251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618">
          <p15:clr>
            <a:srgbClr val="A4A3A4"/>
          </p15:clr>
        </p15:guide>
        <p15:guide id="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6E4"/>
    <a:srgbClr val="EADEE7"/>
    <a:srgbClr val="ED1D24"/>
    <a:srgbClr val="445895"/>
    <a:srgbClr val="CDDEFF"/>
    <a:srgbClr val="002060"/>
    <a:srgbClr val="F0F3FB"/>
    <a:srgbClr val="E2E1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67" autoAdjust="0"/>
    <p:restoredTop sz="88376" autoAdjust="0"/>
  </p:normalViewPr>
  <p:slideViewPr>
    <p:cSldViewPr>
      <p:cViewPr>
        <p:scale>
          <a:sx n="80" d="100"/>
          <a:sy n="80" d="100"/>
        </p:scale>
        <p:origin x="336" y="-228"/>
      </p:cViewPr>
      <p:guideLst>
        <p:guide orient="horz" pos="2160"/>
        <p:guide pos="2880"/>
        <p:guide orient="horz" pos="618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i="0">
                <a:latin typeface="Arial" charset="0"/>
              </a:defRPr>
            </a:lvl1pPr>
          </a:lstStyle>
          <a:p>
            <a:pPr>
              <a:defRPr/>
            </a:pPr>
            <a:fld id="{E85DC6F2-61F7-47F7-BDDB-8773C9C1B552}" type="datetimeFigureOut">
              <a:rPr lang="it-IT"/>
              <a:pPr>
                <a:defRPr/>
              </a:pPr>
              <a:t>17/04/2020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35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i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A07579C-B849-46E4-81D5-095676F8793D}" type="slidenum">
              <a:rPr lang="en-US"/>
              <a:pPr>
                <a:defRPr/>
              </a:pPr>
              <a:t>‹#›</a:t>
            </a:fld>
            <a:endParaRPr lang="it-IT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29690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6D345E7-095D-4628-A017-2AA883E147ED}" type="slidenum">
              <a:rPr lang="en-GB" altLang="it-IT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GB" altLang="it-IT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it-IT" dirty="0"/>
          </a:p>
        </p:txBody>
      </p:sp>
    </p:spTree>
    <p:extLst>
      <p:ext uri="{BB962C8B-B14F-4D97-AF65-F5344CB8AC3E}">
        <p14:creationId xmlns:p14="http://schemas.microsoft.com/office/powerpoint/2010/main" val="254650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22532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EC641F3-085E-404A-B442-0231AFD4B84A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lang="it-IT" altLang="it-IT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4713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24580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CE584FA-CD33-4012-8C28-E8FE9CE9CBC9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3</a:t>
            </a:fld>
            <a:endParaRPr lang="it-IT" altLang="it-IT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5550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07579C-B849-46E4-81D5-095676F8793D}" type="slidenum">
              <a:rPr lang="en-US" smtClean="0"/>
              <a:pPr>
                <a:defRPr/>
              </a:pPr>
              <a:t>6</a:t>
            </a:fld>
            <a:endParaRPr lang="it-IT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24853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34820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A44F31C-2D1F-4EC9-B3F1-334B594AA577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9</a:t>
            </a:fld>
            <a:endParaRPr lang="it-IT" altLang="it-IT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8687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34820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A44F31C-2D1F-4EC9-B3F1-334B594AA577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10</a:t>
            </a:fld>
            <a:endParaRPr lang="it-IT" altLang="it-IT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070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59396" name="Segnaposto numero diapositiva 3"/>
          <p:cNvSpPr txBox="1">
            <a:spLocks noGrp="1"/>
          </p:cNvSpPr>
          <p:nvPr/>
        </p:nvSpPr>
        <p:spPr bwMode="auto">
          <a:xfrm>
            <a:off x="3829050" y="9444038"/>
            <a:ext cx="2930525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D62B56D-1B15-44DE-B517-41FD56C48F94}" type="slidenum">
              <a:rPr lang="x-none" altLang="it-IT" i="0">
                <a:solidFill>
                  <a:srgbClr val="000000"/>
                </a:solidFill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12</a:t>
            </a:fld>
            <a:endParaRPr lang="it-IT" altLang="it-IT" i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301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E3EC82-1B01-4E61-8144-D6203CB61C62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0175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D8DF2-7700-485C-A24B-6C4C21AB59CF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803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C36B0-32BF-4C1D-8B14-A851CC5C51F3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7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3B851-8467-4832-92CA-ED9F07BADCA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44333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4CE0B-E619-4A04-AFDC-98E880E5E2A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76757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D40B0-C877-4B88-B941-F24B4AD5AAE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1941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C06DB-2521-444A-8DBE-D0AA6A95A11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27672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F55CC-90EC-4ED1-B27D-C5BB50F5A40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47622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1B118-3A41-4160-BC46-15821FE1628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38244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5A405-2C77-4A47-9402-95622389C78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57828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66658-6B9B-46F2-8D64-99C8FA404B3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7852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09CB6-6D70-440F-BE29-455026851B21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26864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1DCDB-A505-4D00-A47A-42AB4F4F12D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61720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8D181-7187-4539-95BF-29D4AC90ABA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89475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5E476-6F4A-42B8-8255-3D7FB57E1F99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1626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07470-8E3A-4B11-89EA-065FF43B9312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7632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03EB94-954C-42B7-BC7B-F6998BFAAE35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5884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78C1A-D1D9-4F7B-859A-60F116829842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048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89177E-B0CC-4BAA-86B1-C7EC57F86527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9769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3A35F0-57CA-4226-B22C-AEDC13518215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844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13055-48F1-4760-A228-BF2BB82244EF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1009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95BB04-7A9D-4F2A-9B1F-9B9D5AF2E16F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987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Click to edit Master text styles</a:t>
            </a:r>
          </a:p>
          <a:p>
            <a:pPr lvl="1"/>
            <a:r>
              <a:rPr lang="en-GB" altLang="it-IT"/>
              <a:t>Second level</a:t>
            </a:r>
          </a:p>
          <a:p>
            <a:pPr lvl="2"/>
            <a:r>
              <a:rPr lang="en-GB" altLang="it-IT"/>
              <a:t>Third level</a:t>
            </a:r>
          </a:p>
          <a:p>
            <a:pPr lvl="3"/>
            <a:r>
              <a:rPr lang="en-GB" altLang="it-IT"/>
              <a:t>Fourth level</a:t>
            </a:r>
          </a:p>
          <a:p>
            <a:pPr lvl="4"/>
            <a:r>
              <a:rPr lang="en-GB" altLang="it-IT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i="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i="0">
                <a:latin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i="0"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13D8571-8C07-428E-A66A-16124D03FB04}" type="slidenum">
              <a:rPr lang="en-US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585" r:id="rId1"/>
    <p:sldLayoutId id="2147487586" r:id="rId2"/>
    <p:sldLayoutId id="2147487587" r:id="rId3"/>
    <p:sldLayoutId id="2147487588" r:id="rId4"/>
    <p:sldLayoutId id="2147487589" r:id="rId5"/>
    <p:sldLayoutId id="2147487590" r:id="rId6"/>
    <p:sldLayoutId id="2147487591" r:id="rId7"/>
    <p:sldLayoutId id="2147487592" r:id="rId8"/>
    <p:sldLayoutId id="2147487593" r:id="rId9"/>
    <p:sldLayoutId id="2147487594" r:id="rId10"/>
    <p:sldLayoutId id="21474875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Click to edit Master text styles</a:t>
            </a:r>
          </a:p>
          <a:p>
            <a:pPr lvl="1"/>
            <a:r>
              <a:rPr lang="en-GB" altLang="it-IT"/>
              <a:t>Second level</a:t>
            </a:r>
          </a:p>
          <a:p>
            <a:pPr lvl="2"/>
            <a:r>
              <a:rPr lang="en-GB" altLang="it-IT"/>
              <a:t>Third level</a:t>
            </a:r>
          </a:p>
          <a:p>
            <a:pPr lvl="3"/>
            <a:r>
              <a:rPr lang="en-GB" altLang="it-IT"/>
              <a:t>Fourth level</a:t>
            </a:r>
          </a:p>
          <a:p>
            <a:pPr lvl="4"/>
            <a:r>
              <a:rPr lang="en-GB" altLang="it-IT"/>
              <a:t>Fifth level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i="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i="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i="0">
                <a:solidFill>
                  <a:srgbClr val="000000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62B089E-E7A4-431C-A446-EF849B64A32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618" r:id="rId1"/>
    <p:sldLayoutId id="2147487619" r:id="rId2"/>
    <p:sldLayoutId id="2147487620" r:id="rId3"/>
    <p:sldLayoutId id="2147487621" r:id="rId4"/>
    <p:sldLayoutId id="2147487622" r:id="rId5"/>
    <p:sldLayoutId id="2147487623" r:id="rId6"/>
    <p:sldLayoutId id="2147487624" r:id="rId7"/>
    <p:sldLayoutId id="2147487625" r:id="rId8"/>
    <p:sldLayoutId id="2147487626" r:id="rId9"/>
    <p:sldLayoutId id="2147487627" r:id="rId10"/>
    <p:sldLayoutId id="214748762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17415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416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7411" name="Text Box 5"/>
          <p:cNvSpPr txBox="1">
            <a:spLocks noChangeArrowheads="1"/>
          </p:cNvSpPr>
          <p:nvPr/>
        </p:nvSpPr>
        <p:spPr bwMode="auto">
          <a:xfrm>
            <a:off x="228600" y="1295400"/>
            <a:ext cx="87487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it-IT" b="1" i="0" dirty="0">
                <a:solidFill>
                  <a:srgbClr val="000000"/>
                </a:solidFill>
                <a:cs typeface="Arial" panose="020B0604020202020204" pitchFamily="34" charset="0"/>
              </a:rPr>
              <a:t>UOG Journal Club: May 2020</a:t>
            </a:r>
          </a:p>
        </p:txBody>
      </p:sp>
      <p:sp>
        <p:nvSpPr>
          <p:cNvPr id="17412" name="TextBox 1"/>
          <p:cNvSpPr txBox="1">
            <a:spLocks noChangeArrowheads="1"/>
          </p:cNvSpPr>
          <p:nvPr/>
        </p:nvSpPr>
        <p:spPr bwMode="auto">
          <a:xfrm>
            <a:off x="251520" y="2060848"/>
            <a:ext cx="8424936" cy="2573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it-IT" sz="2600" b="1" i="0" dirty="0" err="1"/>
              <a:t>Should</a:t>
            </a:r>
            <a:r>
              <a:rPr lang="it-IT" sz="2600" b="1" i="0" dirty="0"/>
              <a:t> </a:t>
            </a:r>
            <a:r>
              <a:rPr lang="it-IT" sz="2600" b="1" i="0" dirty="0" err="1"/>
              <a:t>cell</a:t>
            </a:r>
            <a:r>
              <a:rPr lang="it-IT" sz="2600" b="1" i="0" dirty="0"/>
              <a:t>-free DNA </a:t>
            </a:r>
            <a:r>
              <a:rPr lang="it-IT" sz="2600" b="1" i="0" dirty="0" err="1"/>
              <a:t>testing</a:t>
            </a:r>
            <a:r>
              <a:rPr lang="it-IT" sz="2600" b="1" i="0" dirty="0"/>
              <a:t> be </a:t>
            </a:r>
            <a:r>
              <a:rPr lang="it-IT" sz="2600" b="1" i="0" dirty="0" err="1"/>
              <a:t>used</a:t>
            </a:r>
            <a:r>
              <a:rPr lang="it-IT" sz="2600" b="1" i="0" dirty="0"/>
              <a:t> in </a:t>
            </a:r>
            <a:r>
              <a:rPr lang="it-IT" sz="2600" b="1" i="0" dirty="0" err="1"/>
              <a:t>pregnancy</a:t>
            </a:r>
            <a:r>
              <a:rPr lang="it-IT" sz="2600" b="1" i="0" dirty="0"/>
              <a:t> with </a:t>
            </a:r>
            <a:r>
              <a:rPr lang="it-IT" sz="2600" b="1" i="0" dirty="0" err="1"/>
              <a:t>increased</a:t>
            </a:r>
            <a:r>
              <a:rPr lang="it-IT" sz="2600" b="1" i="0" dirty="0"/>
              <a:t> </a:t>
            </a:r>
            <a:r>
              <a:rPr lang="it-IT" sz="2600" b="1" i="0" dirty="0" err="1"/>
              <a:t>fetal</a:t>
            </a:r>
            <a:r>
              <a:rPr lang="it-IT" sz="2600" b="1" i="0" dirty="0"/>
              <a:t> </a:t>
            </a:r>
            <a:r>
              <a:rPr lang="it-IT" sz="2600" b="1" i="0" dirty="0" err="1"/>
              <a:t>nuchal</a:t>
            </a:r>
            <a:r>
              <a:rPr lang="it-IT" sz="2600" b="1" i="0" dirty="0"/>
              <a:t> </a:t>
            </a:r>
            <a:r>
              <a:rPr lang="it-IT" sz="2600" b="1" i="0" dirty="0" err="1"/>
              <a:t>translucency</a:t>
            </a:r>
            <a:r>
              <a:rPr lang="it-IT" sz="2600" b="1" i="0" dirty="0"/>
              <a:t>?</a:t>
            </a:r>
          </a:p>
          <a:p>
            <a:pPr algn="ctr">
              <a:buNone/>
            </a:pPr>
            <a:endParaRPr lang="it-IT" sz="2600" b="1" i="0" dirty="0"/>
          </a:p>
          <a:p>
            <a:pPr algn="ctr">
              <a:buNone/>
            </a:pPr>
            <a:r>
              <a:rPr lang="it-IT" sz="1600" i="0" dirty="0"/>
              <a:t>J. </a:t>
            </a:r>
            <a:r>
              <a:rPr lang="it-IT" sz="1600" i="0" dirty="0" smtClean="0"/>
              <a:t>MIRANDA, </a:t>
            </a:r>
            <a:r>
              <a:rPr lang="it-IT" sz="1600" i="0" dirty="0"/>
              <a:t>F. PAZ Y </a:t>
            </a:r>
            <a:r>
              <a:rPr lang="it-IT" sz="1600" i="0" dirty="0" smtClean="0"/>
              <a:t>MINO, </a:t>
            </a:r>
            <a:r>
              <a:rPr lang="it-IT" sz="1600" i="0" dirty="0"/>
              <a:t>V. </a:t>
            </a:r>
            <a:r>
              <a:rPr lang="it-IT" sz="1600" i="0" dirty="0" smtClean="0"/>
              <a:t>BOROBIO, </a:t>
            </a:r>
            <a:r>
              <a:rPr lang="it-IT" sz="1600" i="0" dirty="0"/>
              <a:t>C. </a:t>
            </a:r>
            <a:r>
              <a:rPr lang="it-IT" sz="1600" i="0" dirty="0" smtClean="0"/>
              <a:t>BADENAS,</a:t>
            </a:r>
            <a:endParaRPr lang="it-IT" sz="1600" i="0" dirty="0"/>
          </a:p>
          <a:p>
            <a:pPr algn="ctr">
              <a:buNone/>
            </a:pPr>
            <a:r>
              <a:rPr lang="it-IT" sz="1600" i="0" dirty="0"/>
              <a:t>L. RODRIGUEZ-REVENGA, M. PAUTA and A. BORRELL</a:t>
            </a:r>
            <a:endParaRPr lang="en" sz="1600" i="0" dirty="0"/>
          </a:p>
          <a:p>
            <a:pPr>
              <a:buNone/>
            </a:pPr>
            <a:endParaRPr lang="sv-SE" sz="1800" i="0" dirty="0"/>
          </a:p>
          <a:p>
            <a:pPr algn="ctr" eaLnBrk="1" hangingPunct="1">
              <a:spcBef>
                <a:spcPct val="0"/>
              </a:spcBef>
              <a:spcAft>
                <a:spcPts val="600"/>
              </a:spcAft>
              <a:buNone/>
              <a:defRPr/>
            </a:pPr>
            <a:r>
              <a:rPr lang="it-IT" sz="1800" dirty="0" smtClean="0"/>
              <a:t>Volume 55, Issue 5</a:t>
            </a:r>
            <a:endParaRPr lang="en-GB" sz="1800" b="1" dirty="0"/>
          </a:p>
        </p:txBody>
      </p:sp>
      <p:sp>
        <p:nvSpPr>
          <p:cNvPr id="17413" name="TextBox 2"/>
          <p:cNvSpPr txBox="1">
            <a:spLocks noChangeArrowheads="1"/>
          </p:cNvSpPr>
          <p:nvPr/>
        </p:nvSpPr>
        <p:spPr bwMode="auto">
          <a:xfrm>
            <a:off x="2120230" y="5301208"/>
            <a:ext cx="6263208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1900" i="0" dirty="0">
                <a:solidFill>
                  <a:srgbClr val="000000"/>
                </a:solidFill>
                <a:cs typeface="Arial" panose="020B0604020202020204" pitchFamily="34" charset="0"/>
              </a:rPr>
              <a:t>Journal Club slides prepared by Dr Alessandra </a:t>
            </a:r>
            <a:r>
              <a:rPr lang="en-GB" altLang="it-IT" sz="1900" i="0" dirty="0" err="1">
                <a:solidFill>
                  <a:srgbClr val="000000"/>
                </a:solidFill>
                <a:cs typeface="Arial" panose="020B0604020202020204" pitchFamily="34" charset="0"/>
              </a:rPr>
              <a:t>Familiari</a:t>
            </a:r>
            <a:endParaRPr lang="en-GB" altLang="it-IT" sz="1900" i="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1900" i="0" dirty="0">
                <a:solidFill>
                  <a:srgbClr val="000000"/>
                </a:solidFill>
                <a:cs typeface="Arial" panose="020B0604020202020204" pitchFamily="34" charset="0"/>
              </a:rPr>
              <a:t>(UOG Editor for Trainees)</a:t>
            </a:r>
          </a:p>
        </p:txBody>
      </p:sp>
      <p:pic>
        <p:nvPicPr>
          <p:cNvPr id="17414" name="Picture 51" descr="\\ISUOG-DC01\users\ostirrup\Desktop\Journal Club logo.tif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080443"/>
            <a:ext cx="1575693" cy="1303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/>
      <p:bldP spid="17412" grpId="0"/>
      <p:bldP spid="174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3798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799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TextBox 1">
            <a:extLst>
              <a:ext uri="{FF2B5EF4-FFF2-40B4-BE49-F238E27FC236}">
                <a16:creationId xmlns:a16="http://schemas.microsoft.com/office/drawing/2014/main" id="{928A8418-32BE-474B-A487-6A37AC498E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1911" y="1609636"/>
            <a:ext cx="64801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 smtClean="0">
                <a:solidFill>
                  <a:srgbClr val="000000"/>
                </a:solidFill>
              </a:rPr>
              <a:t>Discussion</a:t>
            </a:r>
            <a:endParaRPr lang="en-GB" altLang="it-IT" sz="2800" b="1" i="0" dirty="0">
              <a:solidFill>
                <a:srgbClr val="000000"/>
              </a:solidFill>
            </a:endParaRPr>
          </a:p>
        </p:txBody>
      </p:sp>
      <p:sp>
        <p:nvSpPr>
          <p:cNvPr id="14" name="Rectangle 19">
            <a:extLst>
              <a:ext uri="{FF2B5EF4-FFF2-40B4-BE49-F238E27FC236}">
                <a16:creationId xmlns:a16="http://schemas.microsoft.com/office/drawing/2014/main" id="{91FD3785-E4F9-914C-9BCD-EF5E092273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2417209"/>
            <a:ext cx="8352928" cy="3693319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it-IT" sz="1800" i="0" dirty="0"/>
              <a:t>I</a:t>
            </a:r>
            <a:r>
              <a:rPr lang="it-IT" sz="1800" i="0" dirty="0" smtClean="0"/>
              <a:t>n </a:t>
            </a:r>
            <a:r>
              <a:rPr lang="it-IT" sz="1800" i="0" dirty="0"/>
              <a:t>fetuses with increased NT in the first trimester, conventional cfDNA testing does not appear to be a valuable test, since </a:t>
            </a:r>
            <a:r>
              <a:rPr lang="it-IT" sz="1800" b="1" i="0" dirty="0" smtClean="0"/>
              <a:t>12–19</a:t>
            </a:r>
            <a:r>
              <a:rPr lang="it-IT" sz="1800" b="1" i="0" dirty="0"/>
              <a:t>% </a:t>
            </a:r>
            <a:r>
              <a:rPr lang="it-IT" sz="1800" i="0" dirty="0"/>
              <a:t>of genetic abnormalities would be missed by such a test, accounting for </a:t>
            </a:r>
            <a:r>
              <a:rPr lang="it-IT" sz="1800" b="1" i="0" dirty="0"/>
              <a:t>4.4–7.1</a:t>
            </a:r>
            <a:r>
              <a:rPr lang="it-IT" sz="1800" b="1" i="0" dirty="0"/>
              <a:t>%</a:t>
            </a:r>
            <a:r>
              <a:rPr lang="it-IT" sz="1800" i="0" dirty="0"/>
              <a:t> of the studied </a:t>
            </a:r>
            <a:r>
              <a:rPr lang="it-IT" sz="1800" i="0" dirty="0" smtClean="0"/>
              <a:t>fetuses.</a:t>
            </a:r>
          </a:p>
          <a:p>
            <a:pPr algn="just"/>
            <a:endParaRPr lang="it-IT" sz="1800" i="0" dirty="0"/>
          </a:p>
          <a:p>
            <a:pPr algn="just"/>
            <a:r>
              <a:rPr lang="it-IT" sz="1800" i="0" dirty="0"/>
              <a:t>The first-trimester anomaly scan was able to identify additional structural anomalies in </a:t>
            </a:r>
            <a:r>
              <a:rPr lang="it-IT" sz="1800" b="1" i="0" dirty="0"/>
              <a:t>11%</a:t>
            </a:r>
            <a:r>
              <a:rPr lang="it-IT" sz="1800" i="0" dirty="0"/>
              <a:t> of euploid fetuses with an enlarged NT in the first trimester and no genetic anomalies, accounting for </a:t>
            </a:r>
            <a:r>
              <a:rPr lang="it-IT" sz="1800" b="1" i="0" dirty="0"/>
              <a:t>6.6%</a:t>
            </a:r>
            <a:r>
              <a:rPr lang="it-IT" sz="1800" i="0" dirty="0"/>
              <a:t> of the studied fetuses</a:t>
            </a:r>
            <a:r>
              <a:rPr lang="it-IT" sz="1800" i="0" dirty="0" smtClean="0"/>
              <a:t>.</a:t>
            </a:r>
          </a:p>
          <a:p>
            <a:pPr algn="just"/>
            <a:endParaRPr lang="it-IT" sz="1800" i="0" dirty="0"/>
          </a:p>
          <a:p>
            <a:pPr algn="just"/>
            <a:r>
              <a:rPr lang="it-IT" sz="1800" i="0" dirty="0" smtClean="0"/>
              <a:t>Second-trimester follow</a:t>
            </a:r>
            <a:r>
              <a:rPr lang="it-IT" sz="1800" i="0" dirty="0"/>
              <a:t>-</a:t>
            </a:r>
            <a:r>
              <a:rPr lang="it-IT" sz="1800" i="0" dirty="0" smtClean="0"/>
              <a:t>up </a:t>
            </a:r>
            <a:r>
              <a:rPr lang="it-IT" sz="1800" i="0" dirty="0"/>
              <a:t>ultrasound assessment allowed identification of structural anomalies in a further </a:t>
            </a:r>
            <a:r>
              <a:rPr lang="it-IT" sz="1800" b="1" i="0" dirty="0"/>
              <a:t>8.4%</a:t>
            </a:r>
            <a:r>
              <a:rPr lang="it-IT" sz="1800" i="0" dirty="0"/>
              <a:t> of the studied population</a:t>
            </a:r>
            <a:r>
              <a:rPr lang="it-IT" sz="1800" i="0" dirty="0" smtClean="0"/>
              <a:t>.</a:t>
            </a:r>
          </a:p>
          <a:p>
            <a:pPr algn="just"/>
            <a:endParaRPr lang="en" sz="1800" i="0" dirty="0"/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EB21DF19-6C27-324B-A377-1D1ECAA2BA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61564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Should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cell-free</a:t>
            </a:r>
            <a:r>
              <a:rPr lang="de-DE" altLang="it-IT" sz="1400" dirty="0">
                <a:solidFill>
                  <a:schemeClr val="bg1"/>
                </a:solidFill>
              </a:rPr>
              <a:t> DNA </a:t>
            </a:r>
            <a:r>
              <a:rPr lang="de-DE" altLang="it-IT" sz="1400" dirty="0" err="1">
                <a:solidFill>
                  <a:schemeClr val="bg1"/>
                </a:solidFill>
              </a:rPr>
              <a:t>testing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be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used</a:t>
            </a:r>
            <a:r>
              <a:rPr lang="de-DE" altLang="it-IT" sz="1400" dirty="0">
                <a:solidFill>
                  <a:schemeClr val="bg1"/>
                </a:solidFill>
              </a:rPr>
              <a:t> in </a:t>
            </a:r>
            <a:r>
              <a:rPr lang="de-DE" altLang="it-IT" sz="1400" dirty="0" err="1">
                <a:solidFill>
                  <a:schemeClr val="bg1"/>
                </a:solidFill>
              </a:rPr>
              <a:t>pregnancy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with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increased</a:t>
            </a:r>
            <a:r>
              <a:rPr lang="de-DE" altLang="it-IT" sz="1400" dirty="0">
                <a:solidFill>
                  <a:schemeClr val="bg1"/>
                </a:solidFill>
              </a:rPr>
              <a:t> fetal </a:t>
            </a:r>
            <a:r>
              <a:rPr lang="de-DE" altLang="it-IT" sz="1400" dirty="0" err="1">
                <a:solidFill>
                  <a:schemeClr val="bg1"/>
                </a:solidFill>
              </a:rPr>
              <a:t>nuchal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translucency</a:t>
            </a:r>
            <a:r>
              <a:rPr lang="de-DE" altLang="it-IT" sz="1400" dirty="0">
                <a:solidFill>
                  <a:schemeClr val="bg1"/>
                </a:solidFill>
              </a:rPr>
              <a:t>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Miranda et al</a:t>
            </a:r>
            <a:r>
              <a:rPr lang="en-GB" altLang="it-IT" sz="1400" dirty="0">
                <a:solidFill>
                  <a:schemeClr val="bg1"/>
                </a:solidFill>
              </a:rPr>
              <a:t>, UOG 2020</a:t>
            </a:r>
          </a:p>
        </p:txBody>
      </p:sp>
    </p:spTree>
    <p:extLst>
      <p:ext uri="{BB962C8B-B14F-4D97-AF65-F5344CB8AC3E}">
        <p14:creationId xmlns:p14="http://schemas.microsoft.com/office/powerpoint/2010/main" val="2617460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" name="Picture 3" descr="ISUOG-red-bann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4" descr="UOG reverse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389365" y="2132856"/>
            <a:ext cx="8458200" cy="2160591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defPPr>
              <a:defRPr lang="en-GB"/>
            </a:defPPr>
            <a:lvl1pPr marL="0" indent="0" algn="ctr">
              <a:spcBef>
                <a:spcPct val="20000"/>
              </a:spcBef>
              <a:buNone/>
              <a:defRPr sz="1700" b="1" i="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0" dirty="0"/>
              <a:t>A strength of this study is that genetic testing was performed consistently during the study using a protocol for increased NT that </a:t>
            </a:r>
            <a:r>
              <a:rPr lang="it-IT" b="0" dirty="0" smtClean="0"/>
              <a:t>was </a:t>
            </a:r>
            <a:r>
              <a:rPr lang="it-IT" b="0" dirty="0"/>
              <a:t>updated in 2013 to replace karyotyping with CMA</a:t>
            </a:r>
            <a:r>
              <a:rPr lang="it-IT" b="0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sz="1000" b="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" b="0" dirty="0"/>
              <a:t>A limitation of the study is the retrospective design and </a:t>
            </a:r>
            <a:r>
              <a:rPr lang="it-IT" b="0" dirty="0" smtClean="0"/>
              <a:t>the assumption of </a:t>
            </a:r>
            <a:r>
              <a:rPr lang="it-IT" b="0" dirty="0"/>
              <a:t>a theoretical detection rate of 100% for genetic anomalies detectable by </a:t>
            </a:r>
            <a:r>
              <a:rPr lang="it-IT" b="0" dirty="0" smtClean="0"/>
              <a:t>cfDNA, </a:t>
            </a:r>
            <a:r>
              <a:rPr lang="it-IT" b="0" dirty="0"/>
              <a:t>when in clinical practice this rate ranges from 99% for trisomy 21 to 90% for monosomy </a:t>
            </a:r>
            <a:r>
              <a:rPr lang="it-IT" b="0" dirty="0" smtClean="0"/>
              <a:t>X.</a:t>
            </a:r>
            <a:endParaRPr lang="en" b="0" dirty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2483768" y="1484784"/>
            <a:ext cx="449834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/>
              <a:t>Strengths and limitations</a:t>
            </a:r>
            <a:endParaRPr lang="en-GB" altLang="it-IT" sz="2800" dirty="0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475038" y="4489956"/>
            <a:ext cx="214193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/>
              <a:t>Conclusion</a:t>
            </a:r>
            <a:endParaRPr lang="en-GB" altLang="it-IT" sz="2800" dirty="0"/>
          </a:p>
        </p:txBody>
      </p:sp>
      <p:sp>
        <p:nvSpPr>
          <p:cNvPr id="13" name="TextBox 1">
            <a:extLst>
              <a:ext uri="{FF2B5EF4-FFF2-40B4-BE49-F238E27FC236}">
                <a16:creationId xmlns:a16="http://schemas.microsoft.com/office/drawing/2014/main" id="{A9FDFE4E-F434-B641-8FF5-AD0AB7AAA3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5157192"/>
            <a:ext cx="8640959" cy="1255728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defPPr>
              <a:defRPr lang="en-GB"/>
            </a:defPPr>
            <a:lvl1pPr marL="0" indent="0" algn="ctr">
              <a:spcBef>
                <a:spcPct val="20000"/>
              </a:spcBef>
              <a:buNone/>
              <a:defRPr sz="1700" b="1" i="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800" b="0" dirty="0"/>
              <a:t>c</a:t>
            </a:r>
            <a:r>
              <a:rPr lang="it-IT" sz="1800" b="0" dirty="0" smtClean="0"/>
              <a:t>fDNA </a:t>
            </a:r>
            <a:r>
              <a:rPr lang="it-IT" sz="1800" b="0" dirty="0"/>
              <a:t>testing misses </a:t>
            </a:r>
            <a:r>
              <a:rPr lang="it-IT" sz="1800" b="0" dirty="0" smtClean="0"/>
              <a:t>12–19</a:t>
            </a:r>
            <a:r>
              <a:rPr lang="it-IT" sz="1800" b="0" dirty="0"/>
              <a:t>% of genetic anomalies in fetuses with NT </a:t>
            </a:r>
            <a:r>
              <a:rPr lang="it-IT" sz="1800" b="0" dirty="0" smtClean="0"/>
              <a:t>&gt; 99th </a:t>
            </a:r>
            <a:r>
              <a:rPr lang="it-IT" sz="1800" b="0" dirty="0"/>
              <a:t>centile.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800" b="0" dirty="0"/>
              <a:t> First-trimester ultrasound </a:t>
            </a:r>
            <a:r>
              <a:rPr lang="it-IT" sz="1800" b="0" dirty="0" smtClean="0"/>
              <a:t>can identify </a:t>
            </a:r>
            <a:r>
              <a:rPr lang="it-IT" sz="1800" b="0" dirty="0"/>
              <a:t>a major structural abnormality in 11% of fetuses with NT &gt; 99th centile and no genetic anomaly.</a:t>
            </a:r>
            <a:endParaRPr lang="en" sz="1800" b="0" dirty="0"/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E29864AC-EA4A-2A48-96F3-25511D87E2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61564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Should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cell-free</a:t>
            </a:r>
            <a:r>
              <a:rPr lang="de-DE" altLang="it-IT" sz="1400" dirty="0">
                <a:solidFill>
                  <a:schemeClr val="bg1"/>
                </a:solidFill>
              </a:rPr>
              <a:t> DNA </a:t>
            </a:r>
            <a:r>
              <a:rPr lang="de-DE" altLang="it-IT" sz="1400" dirty="0" err="1">
                <a:solidFill>
                  <a:schemeClr val="bg1"/>
                </a:solidFill>
              </a:rPr>
              <a:t>testing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be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used</a:t>
            </a:r>
            <a:r>
              <a:rPr lang="de-DE" altLang="it-IT" sz="1400" dirty="0">
                <a:solidFill>
                  <a:schemeClr val="bg1"/>
                </a:solidFill>
              </a:rPr>
              <a:t> in </a:t>
            </a:r>
            <a:r>
              <a:rPr lang="de-DE" altLang="it-IT" sz="1400" dirty="0" err="1">
                <a:solidFill>
                  <a:schemeClr val="bg1"/>
                </a:solidFill>
              </a:rPr>
              <a:t>pregnancy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with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increased</a:t>
            </a:r>
            <a:r>
              <a:rPr lang="de-DE" altLang="it-IT" sz="1400" dirty="0">
                <a:solidFill>
                  <a:schemeClr val="bg1"/>
                </a:solidFill>
              </a:rPr>
              <a:t> fetal </a:t>
            </a:r>
            <a:r>
              <a:rPr lang="de-DE" altLang="it-IT" sz="1400" dirty="0" err="1">
                <a:solidFill>
                  <a:schemeClr val="bg1"/>
                </a:solidFill>
              </a:rPr>
              <a:t>nuchal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translucency</a:t>
            </a:r>
            <a:r>
              <a:rPr lang="de-DE" altLang="it-IT" sz="1400" dirty="0">
                <a:solidFill>
                  <a:schemeClr val="bg1"/>
                </a:solidFill>
              </a:rPr>
              <a:t>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Miranda et al</a:t>
            </a:r>
            <a:r>
              <a:rPr lang="en-GB" altLang="it-IT" sz="1400" dirty="0">
                <a:solidFill>
                  <a:schemeClr val="bg1"/>
                </a:solidFill>
              </a:rPr>
              <a:t>, UOG 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370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58376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8377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7653" name="TextBox 1"/>
          <p:cNvSpPr txBox="1">
            <a:spLocks noChangeArrowheads="1"/>
          </p:cNvSpPr>
          <p:nvPr/>
        </p:nvSpPr>
        <p:spPr bwMode="auto">
          <a:xfrm>
            <a:off x="1331640" y="1743199"/>
            <a:ext cx="64801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>
                <a:solidFill>
                  <a:srgbClr val="000000"/>
                </a:solidFill>
              </a:rPr>
              <a:t>Discussion points</a:t>
            </a:r>
          </a:p>
        </p:txBody>
      </p:sp>
      <p:sp>
        <p:nvSpPr>
          <p:cNvPr id="10" name="TextBox 1">
            <a:extLst>
              <a:ext uri="{FF2B5EF4-FFF2-40B4-BE49-F238E27FC236}">
                <a16:creationId xmlns:a16="http://schemas.microsoft.com/office/drawing/2014/main" id="{656D02D9-2CA9-004D-89D0-F914E68F6A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648" y="2701275"/>
            <a:ext cx="8625831" cy="3447098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defPPr>
              <a:defRPr lang="en-GB"/>
            </a:defPPr>
            <a:lvl1pPr marL="0" indent="0" algn="ctr">
              <a:spcBef>
                <a:spcPct val="20000"/>
              </a:spcBef>
              <a:buNone/>
              <a:defRPr sz="1700" b="1" i="0"/>
            </a:lvl1pPr>
            <a:lvl2pPr marL="742950" indent="-285750">
              <a:spcBef>
                <a:spcPct val="20000"/>
              </a:spcBef>
              <a:buChar char="–"/>
              <a:defRPr sz="2800"/>
            </a:lvl2pPr>
            <a:lvl3pPr marL="1143000" indent="-228600">
              <a:spcBef>
                <a:spcPct val="20000"/>
              </a:spcBef>
              <a:buChar char="•"/>
              <a:defRPr sz="2400"/>
            </a:lvl3pPr>
            <a:lvl4pPr marL="1600200" indent="-228600">
              <a:spcBef>
                <a:spcPct val="20000"/>
              </a:spcBef>
              <a:buChar char="–"/>
              <a:defRPr sz="2000"/>
            </a:lvl4pPr>
            <a:lvl5pPr marL="2057400" indent="-228600">
              <a:spcBef>
                <a:spcPct val="20000"/>
              </a:spcBef>
              <a:buChar char="»"/>
              <a:defRPr sz="2000"/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/>
            </a:lvl9pPr>
          </a:lstStyle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" b="0" dirty="0"/>
              <a:t>Does this paper change the present clinical practice in managing fetuses with </a:t>
            </a:r>
            <a:r>
              <a:rPr lang="en" b="0" dirty="0" smtClean="0"/>
              <a:t>      NT&gt; 99</a:t>
            </a:r>
            <a:r>
              <a:rPr lang="en" b="0" baseline="30000" dirty="0" smtClean="0"/>
              <a:t>th</a:t>
            </a:r>
            <a:r>
              <a:rPr lang="en" b="0" dirty="0" smtClean="0"/>
              <a:t> percentile?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" sz="1000" b="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" b="0" dirty="0"/>
              <a:t>If </a:t>
            </a:r>
            <a:r>
              <a:rPr lang="it-IT" b="0" dirty="0"/>
              <a:t>cfDNA testing does not appear to be the appropriate genetic test in fetuses with </a:t>
            </a:r>
            <a:r>
              <a:rPr lang="it-IT" b="0" dirty="0" smtClean="0"/>
              <a:t> NT </a:t>
            </a:r>
            <a:r>
              <a:rPr lang="it-IT" b="0" dirty="0"/>
              <a:t>&gt; 99th centile, which population would benefit from this test</a:t>
            </a:r>
            <a:r>
              <a:rPr lang="it-IT" b="0" dirty="0" smtClean="0"/>
              <a:t>?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" sz="1000" b="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" b="0" dirty="0"/>
              <a:t>Should the proposed clinical management protocol be extended to all </a:t>
            </a:r>
            <a:r>
              <a:rPr lang="en" b="0" dirty="0" smtClean="0"/>
              <a:t>high-risk </a:t>
            </a:r>
            <a:r>
              <a:rPr lang="en" b="0" dirty="0"/>
              <a:t>pregnancies</a:t>
            </a:r>
            <a:r>
              <a:rPr lang="en" b="0" dirty="0" smtClean="0"/>
              <a:t>?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" sz="1000" b="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0" dirty="0"/>
              <a:t>Do we need a study to better define the sensitivity of extended cfDNA testing</a:t>
            </a:r>
            <a:r>
              <a:rPr lang="it-IT" b="0" dirty="0" smtClean="0"/>
              <a:t>?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" sz="1000" b="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" b="0" dirty="0"/>
              <a:t>Do the results of this study add information for an updated counselling to </a:t>
            </a:r>
            <a:r>
              <a:rPr lang="en" b="0" dirty="0" smtClean="0"/>
              <a:t>high-risk </a:t>
            </a:r>
            <a:r>
              <a:rPr lang="en" b="0" dirty="0"/>
              <a:t>pregnancies?</a:t>
            </a: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5DB98048-EC1F-804F-AAA8-556157103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61564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Should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cell-free</a:t>
            </a:r>
            <a:r>
              <a:rPr lang="de-DE" altLang="it-IT" sz="1400" dirty="0">
                <a:solidFill>
                  <a:schemeClr val="bg1"/>
                </a:solidFill>
              </a:rPr>
              <a:t> DNA </a:t>
            </a:r>
            <a:r>
              <a:rPr lang="de-DE" altLang="it-IT" sz="1400" dirty="0" err="1">
                <a:solidFill>
                  <a:schemeClr val="bg1"/>
                </a:solidFill>
              </a:rPr>
              <a:t>testing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be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used</a:t>
            </a:r>
            <a:r>
              <a:rPr lang="de-DE" altLang="it-IT" sz="1400" dirty="0">
                <a:solidFill>
                  <a:schemeClr val="bg1"/>
                </a:solidFill>
              </a:rPr>
              <a:t> in </a:t>
            </a:r>
            <a:r>
              <a:rPr lang="de-DE" altLang="it-IT" sz="1400" dirty="0" err="1">
                <a:solidFill>
                  <a:schemeClr val="bg1"/>
                </a:solidFill>
              </a:rPr>
              <a:t>pregnancy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with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increased</a:t>
            </a:r>
            <a:r>
              <a:rPr lang="de-DE" altLang="it-IT" sz="1400" dirty="0">
                <a:solidFill>
                  <a:schemeClr val="bg1"/>
                </a:solidFill>
              </a:rPr>
              <a:t> fetal </a:t>
            </a:r>
            <a:r>
              <a:rPr lang="de-DE" altLang="it-IT" sz="1400" dirty="0" err="1">
                <a:solidFill>
                  <a:schemeClr val="bg1"/>
                </a:solidFill>
              </a:rPr>
              <a:t>nuchal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translucency</a:t>
            </a:r>
            <a:r>
              <a:rPr lang="de-DE" altLang="it-IT" sz="1400" dirty="0">
                <a:solidFill>
                  <a:schemeClr val="bg1"/>
                </a:solidFill>
              </a:rPr>
              <a:t>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Miranda et al</a:t>
            </a:r>
            <a:r>
              <a:rPr lang="en-GB" altLang="it-IT" sz="1400" dirty="0">
                <a:solidFill>
                  <a:schemeClr val="bg1"/>
                </a:solidFill>
              </a:rPr>
              <a:t>, UOG 2020</a:t>
            </a:r>
          </a:p>
        </p:txBody>
      </p:sp>
    </p:spTree>
    <p:extLst>
      <p:ext uri="{BB962C8B-B14F-4D97-AF65-F5344CB8AC3E}">
        <p14:creationId xmlns:p14="http://schemas.microsoft.com/office/powerpoint/2010/main" val="4107461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1512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1513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1507" name="Rettangolo 1"/>
          <p:cNvSpPr>
            <a:spLocks noChangeArrowheads="1"/>
          </p:cNvSpPr>
          <p:nvPr/>
        </p:nvSpPr>
        <p:spPr bwMode="auto">
          <a:xfrm>
            <a:off x="68263" y="922338"/>
            <a:ext cx="2286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 i="0" dirty="0">
              <a:solidFill>
                <a:srgbClr val="000000"/>
              </a:solidFill>
            </a:endParaRPr>
          </a:p>
        </p:txBody>
      </p:sp>
      <p:sp>
        <p:nvSpPr>
          <p:cNvPr id="21508" name="Titolo 1"/>
          <p:cNvSpPr txBox="1">
            <a:spLocks/>
          </p:cNvSpPr>
          <p:nvPr/>
        </p:nvSpPr>
        <p:spPr bwMode="auto">
          <a:xfrm>
            <a:off x="323850" y="2403475"/>
            <a:ext cx="88566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2000" b="1" i="0" dirty="0">
              <a:solidFill>
                <a:schemeClr val="tx2"/>
              </a:solidFill>
            </a:endParaRPr>
          </a:p>
        </p:txBody>
      </p:sp>
      <p:sp>
        <p:nvSpPr>
          <p:cNvPr id="21509" name="TextBox 1"/>
          <p:cNvSpPr txBox="1">
            <a:spLocks noChangeArrowheads="1"/>
          </p:cNvSpPr>
          <p:nvPr/>
        </p:nvSpPr>
        <p:spPr bwMode="auto">
          <a:xfrm>
            <a:off x="228600" y="1556792"/>
            <a:ext cx="86423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/>
              <a:t>Introduction</a:t>
            </a:r>
          </a:p>
        </p:txBody>
      </p:sp>
      <p:sp>
        <p:nvSpPr>
          <p:cNvPr id="21511" name="Text Box 5"/>
          <p:cNvSpPr txBox="1">
            <a:spLocks noChangeArrowheads="1"/>
          </p:cNvSpPr>
          <p:nvPr/>
        </p:nvSpPr>
        <p:spPr bwMode="auto">
          <a:xfrm>
            <a:off x="0" y="961564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Should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cell-free</a:t>
            </a:r>
            <a:r>
              <a:rPr lang="de-DE" altLang="it-IT" sz="1400" dirty="0">
                <a:solidFill>
                  <a:schemeClr val="bg1"/>
                </a:solidFill>
              </a:rPr>
              <a:t> DNA </a:t>
            </a:r>
            <a:r>
              <a:rPr lang="de-DE" altLang="it-IT" sz="1400" dirty="0" err="1">
                <a:solidFill>
                  <a:schemeClr val="bg1"/>
                </a:solidFill>
              </a:rPr>
              <a:t>testing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be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used</a:t>
            </a:r>
            <a:r>
              <a:rPr lang="de-DE" altLang="it-IT" sz="1400" dirty="0">
                <a:solidFill>
                  <a:schemeClr val="bg1"/>
                </a:solidFill>
              </a:rPr>
              <a:t> in </a:t>
            </a:r>
            <a:r>
              <a:rPr lang="de-DE" altLang="it-IT" sz="1400" dirty="0" err="1">
                <a:solidFill>
                  <a:schemeClr val="bg1"/>
                </a:solidFill>
              </a:rPr>
              <a:t>pregnancy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with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increased</a:t>
            </a:r>
            <a:r>
              <a:rPr lang="de-DE" altLang="it-IT" sz="1400" dirty="0">
                <a:solidFill>
                  <a:schemeClr val="bg1"/>
                </a:solidFill>
              </a:rPr>
              <a:t> fetal </a:t>
            </a:r>
            <a:r>
              <a:rPr lang="de-DE" altLang="it-IT" sz="1400" dirty="0" err="1">
                <a:solidFill>
                  <a:schemeClr val="bg1"/>
                </a:solidFill>
              </a:rPr>
              <a:t>nuchal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translucency</a:t>
            </a:r>
            <a:r>
              <a:rPr lang="de-DE" altLang="it-IT" sz="1400" dirty="0">
                <a:solidFill>
                  <a:schemeClr val="bg1"/>
                </a:solidFill>
              </a:rPr>
              <a:t>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Miranda et al</a:t>
            </a:r>
            <a:r>
              <a:rPr lang="en-GB" altLang="it-IT" sz="1400" dirty="0">
                <a:solidFill>
                  <a:schemeClr val="bg1"/>
                </a:solidFill>
              </a:rPr>
              <a:t>, UOG 2020</a:t>
            </a:r>
          </a:p>
        </p:txBody>
      </p:sp>
      <p:sp>
        <p:nvSpPr>
          <p:cNvPr id="10" name="Rectangle 19">
            <a:extLst>
              <a:ext uri="{FF2B5EF4-FFF2-40B4-BE49-F238E27FC236}">
                <a16:creationId xmlns:a16="http://schemas.microsoft.com/office/drawing/2014/main" id="{3C764A0E-E2D8-F747-A4B6-34F5FD7061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2420888"/>
            <a:ext cx="8547100" cy="3637919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sz="1800" i="0" dirty="0"/>
              <a:t>The introduction of fetal cell-free DNA (cfDNA) as a screening test for fetal aneuploidy questionned the utility of the components of first-trimester combined screening, such as nuchal translucency (NT) measurement</a:t>
            </a:r>
            <a:r>
              <a:rPr lang="it-IT" sz="1800" i="0" dirty="0" smtClean="0"/>
              <a:t>.</a:t>
            </a:r>
          </a:p>
          <a:p>
            <a:endParaRPr lang="it-IT" sz="1000" i="0" dirty="0"/>
          </a:p>
          <a:p>
            <a:r>
              <a:rPr lang="it-IT" sz="1800" i="0" dirty="0"/>
              <a:t>Fetuses with increased nuchal translucency (NT) thickness are at increased risk of chromosomal and cardiac anomalies</a:t>
            </a:r>
            <a:r>
              <a:rPr lang="it-IT" sz="1800" i="0" dirty="0" smtClean="0"/>
              <a:t>.</a:t>
            </a:r>
          </a:p>
          <a:p>
            <a:endParaRPr lang="en" sz="1000" i="0" dirty="0"/>
          </a:p>
          <a:p>
            <a:r>
              <a:rPr lang="it-IT" sz="1800" i="0" dirty="0"/>
              <a:t>I</a:t>
            </a:r>
            <a:r>
              <a:rPr lang="it-IT" sz="1800" i="0" dirty="0" smtClean="0"/>
              <a:t>ncreased </a:t>
            </a:r>
            <a:r>
              <a:rPr lang="it-IT" sz="1800" i="0" dirty="0"/>
              <a:t>NT is a marker for cardiac and other structural anomalies, microdeletion syndromes and some single-gene disorders that cannot be detected </a:t>
            </a:r>
            <a:r>
              <a:rPr lang="it-IT" sz="1800" i="0" dirty="0" smtClean="0"/>
              <a:t>by </a:t>
            </a:r>
            <a:r>
              <a:rPr lang="it-IT" sz="1800" i="0" dirty="0"/>
              <a:t>cfDNA</a:t>
            </a:r>
            <a:r>
              <a:rPr lang="it-IT" sz="1800" i="0" dirty="0" smtClean="0"/>
              <a:t>.</a:t>
            </a:r>
          </a:p>
          <a:p>
            <a:endParaRPr lang="it-IT" sz="1000" i="0" dirty="0"/>
          </a:p>
          <a:p>
            <a:r>
              <a:rPr lang="en" sz="1800" i="0" dirty="0"/>
              <a:t>There is uncertainty over the role of </a:t>
            </a:r>
            <a:r>
              <a:rPr lang="en" sz="1800" i="0" dirty="0" smtClean="0"/>
              <a:t>cfDNA </a:t>
            </a:r>
            <a:r>
              <a:rPr lang="en" sz="1800" i="0" dirty="0"/>
              <a:t>testing in fetuses with increased </a:t>
            </a:r>
            <a:r>
              <a:rPr lang="en" sz="1800" i="0" dirty="0" smtClean="0"/>
              <a:t>NT.</a:t>
            </a:r>
          </a:p>
          <a:p>
            <a:endParaRPr lang="en" sz="1800" i="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3558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3559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3557" name="Rectangle 8"/>
          <p:cNvSpPr>
            <a:spLocks noChangeArrowheads="1"/>
          </p:cNvSpPr>
          <p:nvPr/>
        </p:nvSpPr>
        <p:spPr bwMode="auto">
          <a:xfrm>
            <a:off x="3071427" y="1823552"/>
            <a:ext cx="300114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it-IT" sz="2800" b="1" i="0" dirty="0">
                <a:solidFill>
                  <a:srgbClr val="000000"/>
                </a:solidFill>
              </a:rPr>
              <a:t>Aim of the study</a:t>
            </a:r>
          </a:p>
        </p:txBody>
      </p:sp>
      <p:sp>
        <p:nvSpPr>
          <p:cNvPr id="11" name="Rectangle 19">
            <a:extLst>
              <a:ext uri="{FF2B5EF4-FFF2-40B4-BE49-F238E27FC236}">
                <a16:creationId xmlns:a16="http://schemas.microsoft.com/office/drawing/2014/main" id="{98DEB3B6-8CA8-774C-A228-27BC9A2FA2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84" y="2924944"/>
            <a:ext cx="7488832" cy="2308324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200000"/>
              </a:lnSpc>
              <a:buNone/>
            </a:pPr>
            <a:r>
              <a:rPr lang="en" sz="1800" i="0" dirty="0"/>
              <a:t>The objective of this study was </a:t>
            </a:r>
            <a:r>
              <a:rPr lang="it-IT" sz="1800" i="0" dirty="0"/>
              <a:t>to evaluate which genetic and structural anomalies would be missed if only cfDNA testing was performed in fetuses with NT</a:t>
            </a:r>
            <a:r>
              <a:rPr lang="it-IT" sz="1800" i="0" dirty="0" smtClean="0"/>
              <a:t>&gt; 99</a:t>
            </a:r>
            <a:r>
              <a:rPr lang="it-IT" sz="1800" i="0" baseline="30000" dirty="0" smtClean="0"/>
              <a:t>th</a:t>
            </a:r>
            <a:r>
              <a:rPr lang="it-IT" sz="1800" i="0" dirty="0" smtClean="0"/>
              <a:t> </a:t>
            </a:r>
            <a:r>
              <a:rPr lang="it-IT" sz="1800" i="0" dirty="0"/>
              <a:t>percentile in order to assess the suitability of </a:t>
            </a:r>
            <a:r>
              <a:rPr lang="it-IT" sz="1800" i="0" dirty="0" smtClean="0"/>
              <a:t>cfDNA as the sole test in </a:t>
            </a:r>
            <a:r>
              <a:rPr lang="it-IT" sz="1800" i="0" dirty="0"/>
              <a:t>these high-risk pregnancies.</a:t>
            </a:r>
            <a:endParaRPr lang="en-US" sz="1800" i="0" dirty="0"/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4838E5E7-39EE-3C47-ADFA-400EC24398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61564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Should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cell-free</a:t>
            </a:r>
            <a:r>
              <a:rPr lang="de-DE" altLang="it-IT" sz="1400" dirty="0">
                <a:solidFill>
                  <a:schemeClr val="bg1"/>
                </a:solidFill>
              </a:rPr>
              <a:t> DNA </a:t>
            </a:r>
            <a:r>
              <a:rPr lang="de-DE" altLang="it-IT" sz="1400" dirty="0" err="1">
                <a:solidFill>
                  <a:schemeClr val="bg1"/>
                </a:solidFill>
              </a:rPr>
              <a:t>testing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be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used</a:t>
            </a:r>
            <a:r>
              <a:rPr lang="de-DE" altLang="it-IT" sz="1400" dirty="0">
                <a:solidFill>
                  <a:schemeClr val="bg1"/>
                </a:solidFill>
              </a:rPr>
              <a:t> in </a:t>
            </a:r>
            <a:r>
              <a:rPr lang="de-DE" altLang="it-IT" sz="1400" dirty="0" err="1">
                <a:solidFill>
                  <a:schemeClr val="bg1"/>
                </a:solidFill>
              </a:rPr>
              <a:t>pregnancy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with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increased</a:t>
            </a:r>
            <a:r>
              <a:rPr lang="de-DE" altLang="it-IT" sz="1400" dirty="0">
                <a:solidFill>
                  <a:schemeClr val="bg1"/>
                </a:solidFill>
              </a:rPr>
              <a:t> fetal </a:t>
            </a:r>
            <a:r>
              <a:rPr lang="de-DE" altLang="it-IT" sz="1400" dirty="0" err="1">
                <a:solidFill>
                  <a:schemeClr val="bg1"/>
                </a:solidFill>
              </a:rPr>
              <a:t>nuchal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translucency</a:t>
            </a:r>
            <a:r>
              <a:rPr lang="de-DE" altLang="it-IT" sz="1400" dirty="0">
                <a:solidFill>
                  <a:schemeClr val="bg1"/>
                </a:solidFill>
              </a:rPr>
              <a:t>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Miranda et al</a:t>
            </a:r>
            <a:r>
              <a:rPr lang="en-GB" altLang="it-IT" sz="1400" dirty="0">
                <a:solidFill>
                  <a:schemeClr val="bg1"/>
                </a:solidFill>
              </a:rPr>
              <a:t>, UOG 2020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5" name="Picture 3" descr="ISUOG-red-bann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4" descr="UOG reverse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Rectangle 19"/>
          <p:cNvSpPr>
            <a:spLocks noChangeArrowheads="1"/>
          </p:cNvSpPr>
          <p:nvPr/>
        </p:nvSpPr>
        <p:spPr bwMode="auto">
          <a:xfrm>
            <a:off x="467544" y="2193851"/>
            <a:ext cx="8136904" cy="880241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" sz="1600" b="1" i="0" dirty="0" smtClean="0"/>
              <a:t>Study design</a:t>
            </a:r>
            <a:r>
              <a:rPr lang="en" sz="1600" i="0" dirty="0" smtClean="0"/>
              <a:t>: retrospective </a:t>
            </a:r>
            <a:r>
              <a:rPr lang="en" sz="1600" i="0" dirty="0"/>
              <a:t>cohort </a:t>
            </a:r>
            <a:r>
              <a:rPr lang="en" sz="1600" i="0" dirty="0" smtClean="0"/>
              <a:t>study.</a:t>
            </a:r>
            <a:endParaRPr lang="en" sz="1600" i="0" dirty="0"/>
          </a:p>
          <a:p>
            <a:pPr marL="0" indent="0">
              <a:lnSpc>
                <a:spcPct val="150000"/>
              </a:lnSpc>
              <a:buNone/>
            </a:pPr>
            <a:r>
              <a:rPr lang="it-IT" sz="1600" b="1" i="0" dirty="0" smtClean="0"/>
              <a:t>Study population</a:t>
            </a:r>
            <a:r>
              <a:rPr lang="it-IT" sz="1600" dirty="0" smtClean="0"/>
              <a:t>: </a:t>
            </a:r>
            <a:r>
              <a:rPr lang="it-IT" sz="1600" i="0" dirty="0" smtClean="0"/>
              <a:t>226 </a:t>
            </a:r>
            <a:r>
              <a:rPr lang="it-IT" sz="1600" i="0" dirty="0"/>
              <a:t>fetuses with NT &gt; 99th centile at </a:t>
            </a:r>
            <a:r>
              <a:rPr lang="it-IT" sz="1600" i="0" dirty="0" smtClean="0"/>
              <a:t>11–14 </a:t>
            </a:r>
            <a:r>
              <a:rPr lang="it-IT" sz="1600" i="0" dirty="0"/>
              <a:t>weeks’ </a:t>
            </a:r>
            <a:r>
              <a:rPr lang="it-IT" sz="1600" i="0" dirty="0" smtClean="0"/>
              <a:t>gestation.</a:t>
            </a:r>
            <a:endParaRPr lang="en" sz="1600" i="0" dirty="0"/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2816521" y="1537628"/>
            <a:ext cx="351095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/>
              <a:t>Methods</a:t>
            </a:r>
            <a:endParaRPr lang="en-GB" altLang="it-IT" sz="2400" b="1" i="0" dirty="0"/>
          </a:p>
        </p:txBody>
      </p:sp>
      <p:sp>
        <p:nvSpPr>
          <p:cNvPr id="12" name="Rectangle 19">
            <a:extLst>
              <a:ext uri="{FF2B5EF4-FFF2-40B4-BE49-F238E27FC236}">
                <a16:creationId xmlns:a16="http://schemas.microsoft.com/office/drawing/2014/main" id="{FF50F827-BFB2-B740-BC09-8291C90412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4" y="3220058"/>
            <a:ext cx="8136903" cy="1865126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just">
              <a:buNone/>
            </a:pPr>
            <a:r>
              <a:rPr lang="it-IT" sz="1600" i="0" dirty="0" smtClean="0"/>
              <a:t>All </a:t>
            </a:r>
            <a:r>
              <a:rPr lang="it-IT" sz="1600" i="0" dirty="0"/>
              <a:t>pregnancies with NT &gt; 99th centile, were offered chorionic villus sampling (CVS) irrespective of the obtained combined risk. </a:t>
            </a:r>
            <a:r>
              <a:rPr lang="fr-FR" sz="1600" i="0" dirty="0"/>
              <a:t>Quantitative fluorescence </a:t>
            </a:r>
            <a:r>
              <a:rPr lang="fr-FR" sz="1600" i="0" dirty="0" err="1"/>
              <a:t>polymerase</a:t>
            </a:r>
            <a:r>
              <a:rPr lang="fr-FR" sz="1600" i="0" dirty="0"/>
              <a:t> </a:t>
            </a:r>
            <a:r>
              <a:rPr lang="fr-FR" sz="1600" i="0" dirty="0" err="1"/>
              <a:t>chain</a:t>
            </a:r>
            <a:r>
              <a:rPr lang="fr-FR" sz="1600" i="0" dirty="0"/>
              <a:t> </a:t>
            </a:r>
            <a:r>
              <a:rPr lang="fr-FR" sz="1600" i="0" dirty="0" err="1" smtClean="0"/>
              <a:t>reaction</a:t>
            </a:r>
            <a:r>
              <a:rPr lang="fr-FR" sz="1600" i="0" dirty="0" smtClean="0"/>
              <a:t> (QF-PCR)</a:t>
            </a:r>
            <a:r>
              <a:rPr lang="it-IT" sz="1600" i="0" dirty="0" smtClean="0"/>
              <a:t> </a:t>
            </a:r>
            <a:r>
              <a:rPr lang="it-IT" sz="1600" i="0" dirty="0"/>
              <a:t>was performed and, if normal, subsequent </a:t>
            </a:r>
            <a:r>
              <a:rPr lang="it-IT" sz="1600" i="0" dirty="0" smtClean="0"/>
              <a:t>chromosomal microarray (CMA) analysis </a:t>
            </a:r>
            <a:r>
              <a:rPr lang="it-IT" sz="1600" i="0" dirty="0"/>
              <a:t>was carried out. </a:t>
            </a:r>
            <a:endParaRPr lang="it-IT" sz="1600" i="0" dirty="0" smtClean="0"/>
          </a:p>
          <a:p>
            <a:pPr marL="0" indent="0" algn="just">
              <a:buNone/>
            </a:pPr>
            <a:r>
              <a:rPr lang="it-IT" sz="1600" i="0" dirty="0" smtClean="0"/>
              <a:t>Results </a:t>
            </a:r>
            <a:r>
              <a:rPr lang="it-IT" sz="1600" i="0" dirty="0"/>
              <a:t>of both QF-PCR and CMA were evaluated to determine the rate of chromosomal or submicroscopic anomalies that would theoretically be missed by cfDNA testing. </a:t>
            </a:r>
          </a:p>
        </p:txBody>
      </p:sp>
      <p:sp>
        <p:nvSpPr>
          <p:cNvPr id="13" name="Rectangle 19">
            <a:extLst>
              <a:ext uri="{FF2B5EF4-FFF2-40B4-BE49-F238E27FC236}">
                <a16:creationId xmlns:a16="http://schemas.microsoft.com/office/drawing/2014/main" id="{1E44A953-75E8-7B44-A7B2-937FB2D2D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5" y="5232916"/>
            <a:ext cx="8136902" cy="1077218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buNone/>
            </a:pPr>
            <a:r>
              <a:rPr lang="en" sz="1600" b="1" i="0" dirty="0" smtClean="0"/>
              <a:t>Primary outcome</a:t>
            </a:r>
            <a:r>
              <a:rPr lang="en" sz="1600" i="0" dirty="0" smtClean="0"/>
              <a:t>: to compare</a:t>
            </a:r>
            <a:r>
              <a:rPr lang="it-IT" sz="1600" i="0" dirty="0" smtClean="0"/>
              <a:t> </a:t>
            </a:r>
            <a:r>
              <a:rPr lang="en-GB" sz="1600" i="0" dirty="0"/>
              <a:t>the theoretical performance of </a:t>
            </a:r>
            <a:r>
              <a:rPr lang="en-GB" sz="1600" i="0" dirty="0" smtClean="0"/>
              <a:t>two </a:t>
            </a:r>
            <a:r>
              <a:rPr lang="en-GB" sz="1600" i="0" dirty="0" err="1" smtClean="0"/>
              <a:t>cfDNA</a:t>
            </a:r>
            <a:r>
              <a:rPr lang="en-GB" sz="1600" i="0" dirty="0" smtClean="0"/>
              <a:t> testing models, </a:t>
            </a:r>
            <a:r>
              <a:rPr lang="en-GB" sz="1600" i="0" dirty="0"/>
              <a:t>targeted </a:t>
            </a:r>
            <a:r>
              <a:rPr lang="en-GB" sz="1600" i="0" dirty="0" err="1"/>
              <a:t>cfDNA</a:t>
            </a:r>
            <a:r>
              <a:rPr lang="en-GB" sz="1600" i="0" dirty="0"/>
              <a:t> (involving </a:t>
            </a:r>
            <a:r>
              <a:rPr lang="en-GB" sz="1600" i="0" dirty="0" smtClean="0"/>
              <a:t>chromosomes13</a:t>
            </a:r>
            <a:r>
              <a:rPr lang="en-GB" sz="1600" i="0" dirty="0"/>
              <a:t>, 18 and 21) and extended </a:t>
            </a:r>
            <a:r>
              <a:rPr lang="en-GB" sz="1600" i="0" dirty="0" err="1"/>
              <a:t>cfDNA</a:t>
            </a:r>
            <a:r>
              <a:rPr lang="en-GB" sz="1600" i="0" dirty="0"/>
              <a:t> (</a:t>
            </a:r>
            <a:r>
              <a:rPr lang="en-GB" sz="1600" i="0" dirty="0" smtClean="0"/>
              <a:t>involving chromosomes </a:t>
            </a:r>
            <a:r>
              <a:rPr lang="en-GB" sz="1600" i="0" dirty="0"/>
              <a:t>13, 18, 21 and sex </a:t>
            </a:r>
            <a:r>
              <a:rPr lang="en-GB" sz="1600" i="0" dirty="0" smtClean="0"/>
              <a:t>chromosomes), with </a:t>
            </a:r>
            <a:r>
              <a:rPr lang="en-GB" sz="1600" i="0" dirty="0"/>
              <a:t>that of </a:t>
            </a:r>
            <a:r>
              <a:rPr lang="en-GB" sz="1600" i="0" dirty="0" smtClean="0"/>
              <a:t>cytogenetic testing </a:t>
            </a:r>
            <a:r>
              <a:rPr lang="en-GB" sz="1600" i="0" dirty="0"/>
              <a:t>and ultrasound assessment in the first and </a:t>
            </a:r>
            <a:r>
              <a:rPr lang="en-GB" sz="1600" i="0" dirty="0" smtClean="0"/>
              <a:t>second or </a:t>
            </a:r>
            <a:r>
              <a:rPr lang="en-GB" sz="1600" i="0" dirty="0"/>
              <a:t>third trimesters.</a:t>
            </a:r>
            <a:endParaRPr lang="en" sz="1600" i="0" dirty="0"/>
          </a:p>
        </p:txBody>
      </p:sp>
      <p:sp>
        <p:nvSpPr>
          <p:cNvPr id="11" name="Text Box 5">
            <a:extLst>
              <a:ext uri="{FF2B5EF4-FFF2-40B4-BE49-F238E27FC236}">
                <a16:creationId xmlns:a16="http://schemas.microsoft.com/office/drawing/2014/main" id="{CA3D8374-E16B-D24B-B504-89AD8D4A94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61564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Should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cell-free</a:t>
            </a:r>
            <a:r>
              <a:rPr lang="de-DE" altLang="it-IT" sz="1400" dirty="0">
                <a:solidFill>
                  <a:schemeClr val="bg1"/>
                </a:solidFill>
              </a:rPr>
              <a:t> DNA </a:t>
            </a:r>
            <a:r>
              <a:rPr lang="de-DE" altLang="it-IT" sz="1400" dirty="0" err="1">
                <a:solidFill>
                  <a:schemeClr val="bg1"/>
                </a:solidFill>
              </a:rPr>
              <a:t>testing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be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used</a:t>
            </a:r>
            <a:r>
              <a:rPr lang="de-DE" altLang="it-IT" sz="1400" dirty="0">
                <a:solidFill>
                  <a:schemeClr val="bg1"/>
                </a:solidFill>
              </a:rPr>
              <a:t> in </a:t>
            </a:r>
            <a:r>
              <a:rPr lang="de-DE" altLang="it-IT" sz="1400" dirty="0" err="1">
                <a:solidFill>
                  <a:schemeClr val="bg1"/>
                </a:solidFill>
              </a:rPr>
              <a:t>pregnancy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with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increased</a:t>
            </a:r>
            <a:r>
              <a:rPr lang="de-DE" altLang="it-IT" sz="1400" dirty="0">
                <a:solidFill>
                  <a:schemeClr val="bg1"/>
                </a:solidFill>
              </a:rPr>
              <a:t> fetal </a:t>
            </a:r>
            <a:r>
              <a:rPr lang="de-DE" altLang="it-IT" sz="1400" dirty="0" err="1">
                <a:solidFill>
                  <a:schemeClr val="bg1"/>
                </a:solidFill>
              </a:rPr>
              <a:t>nuchal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translucency</a:t>
            </a:r>
            <a:r>
              <a:rPr lang="de-DE" altLang="it-IT" sz="1400" dirty="0">
                <a:solidFill>
                  <a:schemeClr val="bg1"/>
                </a:solidFill>
              </a:rPr>
              <a:t>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Miranda et al</a:t>
            </a:r>
            <a:r>
              <a:rPr lang="en-GB" altLang="it-IT" sz="1400" dirty="0">
                <a:solidFill>
                  <a:schemeClr val="bg1"/>
                </a:solidFill>
              </a:rPr>
              <a:t>, UOG 2020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" name="Picture 3" descr="ISUOG-red-bann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4" descr="UOG reverse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TextBox 1">
            <a:extLst>
              <a:ext uri="{FF2B5EF4-FFF2-40B4-BE49-F238E27FC236}">
                <a16:creationId xmlns:a16="http://schemas.microsoft.com/office/drawing/2014/main" id="{CE54CB8A-E64E-4344-A7AA-0461111873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664" y="1609636"/>
            <a:ext cx="576076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/>
              <a:t>Results</a:t>
            </a:r>
          </a:p>
        </p:txBody>
      </p:sp>
      <p:sp>
        <p:nvSpPr>
          <p:cNvPr id="11" name="Rectangle 19">
            <a:extLst>
              <a:ext uri="{FF2B5EF4-FFF2-40B4-BE49-F238E27FC236}">
                <a16:creationId xmlns:a16="http://schemas.microsoft.com/office/drawing/2014/main" id="{E3650230-CF15-A641-B2BE-791822C4CA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539" y="2182681"/>
            <a:ext cx="8460941" cy="4081117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it-IT" sz="1800" i="0" dirty="0" smtClean="0"/>
              <a:t>Included </a:t>
            </a:r>
            <a:r>
              <a:rPr lang="it-IT" sz="1800" i="0" dirty="0"/>
              <a:t>were </a:t>
            </a:r>
            <a:r>
              <a:rPr lang="it-IT" sz="1800" i="0" dirty="0" smtClean="0"/>
              <a:t>226 </a:t>
            </a:r>
            <a:r>
              <a:rPr lang="it-IT" sz="1800" i="0" dirty="0" smtClean="0"/>
              <a:t>pregnancies (</a:t>
            </a:r>
            <a:r>
              <a:rPr lang="it-IT" sz="1800" i="0" dirty="0" smtClean="0"/>
              <a:t>198 singleton </a:t>
            </a:r>
            <a:r>
              <a:rPr lang="it-IT" sz="1800" i="0" dirty="0"/>
              <a:t>and 28 </a:t>
            </a:r>
            <a:r>
              <a:rPr lang="it-IT" sz="1800" i="0" dirty="0" smtClean="0"/>
              <a:t>twin) in </a:t>
            </a:r>
            <a:r>
              <a:rPr lang="it-IT" sz="1800" i="0" dirty="0" smtClean="0"/>
              <a:t>which </a:t>
            </a:r>
            <a:r>
              <a:rPr lang="it-IT" sz="1800" i="0" dirty="0"/>
              <a:t>at least one fetus had </a:t>
            </a:r>
            <a:r>
              <a:rPr lang="it-IT" sz="1800" i="0" dirty="0" smtClean="0"/>
              <a:t>NT &gt; 99th percentile</a:t>
            </a:r>
          </a:p>
          <a:p>
            <a:pPr algn="just"/>
            <a:endParaRPr lang="it-IT" sz="1800" i="0" dirty="0"/>
          </a:p>
          <a:p>
            <a:pPr algn="just"/>
            <a:r>
              <a:rPr lang="it-IT" sz="1800" i="0" dirty="0"/>
              <a:t>QF-PCR revealed a typical aneuploidy that would be detectable by both targeted and extended cfDNA analysis in 68 (30%) fetuses</a:t>
            </a:r>
            <a:r>
              <a:rPr lang="it-IT" sz="1800" i="0" dirty="0" smtClean="0"/>
              <a:t>.</a:t>
            </a:r>
          </a:p>
          <a:p>
            <a:pPr algn="just"/>
            <a:endParaRPr lang="it-IT" sz="1800" i="0" dirty="0"/>
          </a:p>
          <a:p>
            <a:pPr algn="just"/>
            <a:r>
              <a:rPr lang="it-IT" sz="1800" i="0" dirty="0"/>
              <a:t>CMA revealed 3 clinically relevant atypical chromosomal abnormalities and 5 submicroscopic pathogenic variants</a:t>
            </a:r>
            <a:r>
              <a:rPr lang="it-IT" sz="1800" i="0" dirty="0" smtClean="0"/>
              <a:t>.</a:t>
            </a:r>
          </a:p>
          <a:p>
            <a:pPr algn="just"/>
            <a:endParaRPr lang="it-IT" sz="1800" i="0" dirty="0"/>
          </a:p>
          <a:p>
            <a:pPr algn="just"/>
            <a:r>
              <a:rPr lang="it-IT" sz="1800" i="0" dirty="0"/>
              <a:t>In two fetuses with a normal CMA result, persistence of increased NT prompted testing for, and diagnosis of, Noonan syndrome in the second trimester using stored fetal DNA</a:t>
            </a:r>
            <a:r>
              <a:rPr lang="it-IT" sz="1800" i="0" dirty="0" smtClean="0"/>
              <a:t>.</a:t>
            </a:r>
          </a:p>
          <a:p>
            <a:pPr algn="just"/>
            <a:endParaRPr lang="it-IT" sz="1800" i="0" dirty="0"/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497F9E63-228C-6F46-8485-93180A12AF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61564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Should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cell-free</a:t>
            </a:r>
            <a:r>
              <a:rPr lang="de-DE" altLang="it-IT" sz="1400" dirty="0">
                <a:solidFill>
                  <a:schemeClr val="bg1"/>
                </a:solidFill>
              </a:rPr>
              <a:t> DNA </a:t>
            </a:r>
            <a:r>
              <a:rPr lang="de-DE" altLang="it-IT" sz="1400" dirty="0" err="1">
                <a:solidFill>
                  <a:schemeClr val="bg1"/>
                </a:solidFill>
              </a:rPr>
              <a:t>testing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be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used</a:t>
            </a:r>
            <a:r>
              <a:rPr lang="de-DE" altLang="it-IT" sz="1400" dirty="0">
                <a:solidFill>
                  <a:schemeClr val="bg1"/>
                </a:solidFill>
              </a:rPr>
              <a:t> in </a:t>
            </a:r>
            <a:r>
              <a:rPr lang="de-DE" altLang="it-IT" sz="1400" dirty="0" err="1">
                <a:solidFill>
                  <a:schemeClr val="bg1"/>
                </a:solidFill>
              </a:rPr>
              <a:t>pregnancy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with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increased</a:t>
            </a:r>
            <a:r>
              <a:rPr lang="de-DE" altLang="it-IT" sz="1400" dirty="0">
                <a:solidFill>
                  <a:schemeClr val="bg1"/>
                </a:solidFill>
              </a:rPr>
              <a:t> fetal </a:t>
            </a:r>
            <a:r>
              <a:rPr lang="de-DE" altLang="it-IT" sz="1400" dirty="0" err="1">
                <a:solidFill>
                  <a:schemeClr val="bg1"/>
                </a:solidFill>
              </a:rPr>
              <a:t>nuchal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translucency</a:t>
            </a:r>
            <a:r>
              <a:rPr lang="de-DE" altLang="it-IT" sz="1400" dirty="0">
                <a:solidFill>
                  <a:schemeClr val="bg1"/>
                </a:solidFill>
              </a:rPr>
              <a:t>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Miranda et al</a:t>
            </a:r>
            <a:r>
              <a:rPr lang="en-GB" altLang="it-IT" sz="1400" dirty="0">
                <a:solidFill>
                  <a:schemeClr val="bg1"/>
                </a:solidFill>
              </a:rPr>
              <a:t>, UOG 2020</a:t>
            </a:r>
          </a:p>
        </p:txBody>
      </p:sp>
    </p:spTree>
    <p:extLst>
      <p:ext uri="{BB962C8B-B14F-4D97-AF65-F5344CB8AC3E}">
        <p14:creationId xmlns:p14="http://schemas.microsoft.com/office/powerpoint/2010/main" val="41037211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1691617" y="1619364"/>
            <a:ext cx="576076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/>
              <a:t>Results</a:t>
            </a:r>
          </a:p>
        </p:txBody>
      </p:sp>
      <p:sp>
        <p:nvSpPr>
          <p:cNvPr id="7" name="Rectangle 6"/>
          <p:cNvSpPr/>
          <p:nvPr/>
        </p:nvSpPr>
        <p:spPr>
          <a:xfrm>
            <a:off x="476831" y="2132856"/>
            <a:ext cx="306606" cy="36899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A0856A89-B5C4-D144-99C7-75BD89D242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61564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Should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cell-free</a:t>
            </a:r>
            <a:r>
              <a:rPr lang="de-DE" altLang="it-IT" sz="1400" dirty="0">
                <a:solidFill>
                  <a:schemeClr val="bg1"/>
                </a:solidFill>
              </a:rPr>
              <a:t> DNA </a:t>
            </a:r>
            <a:r>
              <a:rPr lang="de-DE" altLang="it-IT" sz="1400" dirty="0" err="1">
                <a:solidFill>
                  <a:schemeClr val="bg1"/>
                </a:solidFill>
              </a:rPr>
              <a:t>testing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be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used</a:t>
            </a:r>
            <a:r>
              <a:rPr lang="de-DE" altLang="it-IT" sz="1400" dirty="0">
                <a:solidFill>
                  <a:schemeClr val="bg1"/>
                </a:solidFill>
              </a:rPr>
              <a:t> in </a:t>
            </a:r>
            <a:r>
              <a:rPr lang="de-DE" altLang="it-IT" sz="1400" dirty="0" err="1">
                <a:solidFill>
                  <a:schemeClr val="bg1"/>
                </a:solidFill>
              </a:rPr>
              <a:t>pregnancy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with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increased</a:t>
            </a:r>
            <a:r>
              <a:rPr lang="de-DE" altLang="it-IT" sz="1400" dirty="0">
                <a:solidFill>
                  <a:schemeClr val="bg1"/>
                </a:solidFill>
              </a:rPr>
              <a:t> fetal </a:t>
            </a:r>
            <a:r>
              <a:rPr lang="de-DE" altLang="it-IT" sz="1400" dirty="0" err="1">
                <a:solidFill>
                  <a:schemeClr val="bg1"/>
                </a:solidFill>
              </a:rPr>
              <a:t>nuchal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translucency</a:t>
            </a:r>
            <a:r>
              <a:rPr lang="de-DE" altLang="it-IT" sz="1400" dirty="0">
                <a:solidFill>
                  <a:schemeClr val="bg1"/>
                </a:solidFill>
              </a:rPr>
              <a:t>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Miranda et al</a:t>
            </a:r>
            <a:r>
              <a:rPr lang="en-GB" altLang="it-IT" sz="1400" dirty="0">
                <a:solidFill>
                  <a:schemeClr val="bg1"/>
                </a:solidFill>
              </a:rPr>
              <a:t>, UOG 2020</a:t>
            </a:r>
          </a:p>
        </p:txBody>
      </p:sp>
      <p:sp>
        <p:nvSpPr>
          <p:cNvPr id="13" name="Rectangle 19">
            <a:extLst>
              <a:ext uri="{FF2B5EF4-FFF2-40B4-BE49-F238E27FC236}">
                <a16:creationId xmlns:a16="http://schemas.microsoft.com/office/drawing/2014/main" id="{AEA1371C-D1D8-B544-B7DA-BE422270C1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831" y="2475581"/>
            <a:ext cx="8271633" cy="3693319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it-IT" sz="1800" i="0" dirty="0"/>
              <a:t>Of the </a:t>
            </a:r>
            <a:r>
              <a:rPr lang="it-IT" sz="1800" i="0" dirty="0" smtClean="0"/>
              <a:t>84 </a:t>
            </a:r>
            <a:r>
              <a:rPr lang="it-IT" sz="1800" i="0" dirty="0" smtClean="0"/>
              <a:t>(</a:t>
            </a:r>
            <a:r>
              <a:rPr lang="it-IT" sz="1800" i="0" dirty="0"/>
              <a:t>37.2</a:t>
            </a:r>
            <a:r>
              <a:rPr lang="it-IT" sz="1800" i="0" dirty="0" smtClean="0"/>
              <a:t>%) </a:t>
            </a:r>
            <a:r>
              <a:rPr lang="it-IT" sz="1800" i="0" dirty="0" smtClean="0"/>
              <a:t>genetic </a:t>
            </a:r>
            <a:r>
              <a:rPr lang="it-IT" sz="1800" i="0" dirty="0"/>
              <a:t>anomalies identified in the study </a:t>
            </a:r>
            <a:r>
              <a:rPr lang="it-IT" sz="1800" i="0" dirty="0" smtClean="0"/>
              <a:t>population: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1800" i="0" dirty="0"/>
              <a:t>-</a:t>
            </a:r>
            <a:r>
              <a:rPr lang="it-IT" sz="1800" i="0" dirty="0" smtClean="0"/>
              <a:t> 68 </a:t>
            </a:r>
            <a:r>
              <a:rPr lang="it-IT" sz="1800" i="0" dirty="0"/>
              <a:t>would be detectable by targeted cfDNA </a:t>
            </a:r>
            <a:r>
              <a:rPr lang="it-IT" sz="1800" i="0" dirty="0" smtClean="0"/>
              <a:t>testing; </a:t>
            </a:r>
            <a:endParaRPr lang="it-IT" sz="1800" i="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1800" i="0" dirty="0" smtClean="0"/>
              <a:t>- </a:t>
            </a:r>
            <a:r>
              <a:rPr lang="it-IT" sz="1800" i="0" dirty="0" smtClean="0"/>
              <a:t>74 </a:t>
            </a:r>
            <a:r>
              <a:rPr lang="it-IT" sz="1800" i="0" dirty="0"/>
              <a:t>would be detectable by </a:t>
            </a:r>
            <a:r>
              <a:rPr lang="it-IT" sz="1800" i="0" dirty="0"/>
              <a:t>the extended cfDNA </a:t>
            </a:r>
            <a:r>
              <a:rPr lang="it-IT" sz="1800" i="0" dirty="0" smtClean="0"/>
              <a:t>approach.</a:t>
            </a:r>
            <a:endParaRPr lang="it-IT" sz="1800" i="0" dirty="0"/>
          </a:p>
          <a:p>
            <a:pPr marL="0" indent="0" algn="just">
              <a:lnSpc>
                <a:spcPct val="150000"/>
              </a:lnSpc>
              <a:buNone/>
            </a:pPr>
            <a:endParaRPr lang="it-IT" sz="1800" i="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it-IT" sz="1800" i="0" dirty="0"/>
              <a:t>This means that </a:t>
            </a:r>
            <a:r>
              <a:rPr lang="it-IT" sz="1800" b="1" i="0" dirty="0"/>
              <a:t>19.0% (16/84) </a:t>
            </a:r>
            <a:r>
              <a:rPr lang="it-IT" sz="1800" i="0" dirty="0"/>
              <a:t>and</a:t>
            </a:r>
            <a:r>
              <a:rPr lang="it-IT" sz="1800" b="1" i="0" dirty="0"/>
              <a:t> 11.9% (10/84) </a:t>
            </a:r>
            <a:r>
              <a:rPr lang="it-IT" sz="1800" i="0" dirty="0"/>
              <a:t>of the fetuses with </a:t>
            </a:r>
            <a:r>
              <a:rPr lang="it-IT" sz="1800" i="0" dirty="0" smtClean="0"/>
              <a:t>increased </a:t>
            </a:r>
            <a:r>
              <a:rPr lang="it-IT" sz="1800" i="0" dirty="0"/>
              <a:t>NT and a genetic anomaly detectable prenatally would be missed if the targeted and extended, respectively, cfDNA testing were used.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it-IT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" name="Picture 3" descr="ISUOG-red-bann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4" descr="UOG reverse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228600" y="1465620"/>
            <a:ext cx="86423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/>
              <a:t>Results</a:t>
            </a:r>
          </a:p>
        </p:txBody>
      </p:sp>
      <p:sp>
        <p:nvSpPr>
          <p:cNvPr id="7" name="Rectangle 6"/>
          <p:cNvSpPr/>
          <p:nvPr/>
        </p:nvSpPr>
        <p:spPr>
          <a:xfrm>
            <a:off x="476831" y="2132856"/>
            <a:ext cx="306606" cy="36899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EC474859-91A9-2741-B3E3-F679550A0C94}"/>
              </a:ext>
            </a:extLst>
          </p:cNvPr>
          <p:cNvSpPr txBox="1"/>
          <p:nvPr/>
        </p:nvSpPr>
        <p:spPr>
          <a:xfrm>
            <a:off x="228600" y="6165304"/>
            <a:ext cx="8789849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400" i="0" dirty="0"/>
              <a:t>Chromosomal, submicroscopic and monogenic anomalies undetectable by targeted </a:t>
            </a:r>
            <a:r>
              <a:rPr lang="it-IT" sz="1400" i="0" dirty="0" smtClean="0"/>
              <a:t>cfDNA </a:t>
            </a:r>
            <a:r>
              <a:rPr lang="it-IT" sz="1400" i="0" dirty="0"/>
              <a:t>testing identified in </a:t>
            </a:r>
            <a:r>
              <a:rPr lang="it-IT" sz="1400" i="0" dirty="0" smtClean="0"/>
              <a:t>the study population of fetuses </a:t>
            </a:r>
            <a:r>
              <a:rPr lang="it-IT" sz="1400" i="0" dirty="0"/>
              <a:t>with </a:t>
            </a:r>
            <a:r>
              <a:rPr lang="it-IT" sz="1400" i="0" dirty="0" smtClean="0"/>
              <a:t>NT&gt; </a:t>
            </a:r>
            <a:r>
              <a:rPr lang="it-IT" sz="1400" i="0" dirty="0"/>
              <a:t>99th centile in first </a:t>
            </a:r>
            <a:r>
              <a:rPr lang="it-IT" sz="1400" i="0" dirty="0" smtClean="0"/>
              <a:t>trimester.</a:t>
            </a:r>
            <a:endParaRPr lang="en" sz="1400" i="0" dirty="0"/>
          </a:p>
        </p:txBody>
      </p:sp>
      <p:sp>
        <p:nvSpPr>
          <p:cNvPr id="11" name="Text Box 5">
            <a:extLst>
              <a:ext uri="{FF2B5EF4-FFF2-40B4-BE49-F238E27FC236}">
                <a16:creationId xmlns:a16="http://schemas.microsoft.com/office/drawing/2014/main" id="{10B433E2-8BAD-9845-AF6F-F509EC9D64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61564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Should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cell-free</a:t>
            </a:r>
            <a:r>
              <a:rPr lang="de-DE" altLang="it-IT" sz="1400" dirty="0">
                <a:solidFill>
                  <a:schemeClr val="bg1"/>
                </a:solidFill>
              </a:rPr>
              <a:t> DNA </a:t>
            </a:r>
            <a:r>
              <a:rPr lang="de-DE" altLang="it-IT" sz="1400" dirty="0" err="1">
                <a:solidFill>
                  <a:schemeClr val="bg1"/>
                </a:solidFill>
              </a:rPr>
              <a:t>testing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be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used</a:t>
            </a:r>
            <a:r>
              <a:rPr lang="de-DE" altLang="it-IT" sz="1400" dirty="0">
                <a:solidFill>
                  <a:schemeClr val="bg1"/>
                </a:solidFill>
              </a:rPr>
              <a:t> in </a:t>
            </a:r>
            <a:r>
              <a:rPr lang="de-DE" altLang="it-IT" sz="1400" dirty="0" err="1">
                <a:solidFill>
                  <a:schemeClr val="bg1"/>
                </a:solidFill>
              </a:rPr>
              <a:t>pregnancy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with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increased</a:t>
            </a:r>
            <a:r>
              <a:rPr lang="de-DE" altLang="it-IT" sz="1400" dirty="0">
                <a:solidFill>
                  <a:schemeClr val="bg1"/>
                </a:solidFill>
              </a:rPr>
              <a:t> fetal </a:t>
            </a:r>
            <a:r>
              <a:rPr lang="de-DE" altLang="it-IT" sz="1400" dirty="0" err="1">
                <a:solidFill>
                  <a:schemeClr val="bg1"/>
                </a:solidFill>
              </a:rPr>
              <a:t>nuchal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translucency</a:t>
            </a:r>
            <a:r>
              <a:rPr lang="de-DE" altLang="it-IT" sz="1400" dirty="0">
                <a:solidFill>
                  <a:schemeClr val="bg1"/>
                </a:solidFill>
              </a:rPr>
              <a:t>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Miranda et al</a:t>
            </a:r>
            <a:r>
              <a:rPr lang="en-GB" altLang="it-IT" sz="1400" dirty="0">
                <a:solidFill>
                  <a:schemeClr val="bg1"/>
                </a:solidFill>
              </a:rPr>
              <a:t>, UOG 2020</a:t>
            </a:r>
          </a:p>
        </p:txBody>
      </p:sp>
      <p:pic>
        <p:nvPicPr>
          <p:cNvPr id="9" name="Immagine 8" descr="Immagine che contiene screenshot&#10;&#10;Descrizione generata automaticamente">
            <a:extLst>
              <a:ext uri="{FF2B5EF4-FFF2-40B4-BE49-F238E27FC236}">
                <a16:creationId xmlns:a16="http://schemas.microsoft.com/office/drawing/2014/main" id="{14311E41-3094-0747-AF31-B049E40062F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669" y="1938905"/>
            <a:ext cx="8305795" cy="4082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097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" name="Picture 3" descr="ISUOG-red-bann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Picture 4" descr="UOG reversed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7" name="Rectangle 6"/>
          <p:cNvSpPr/>
          <p:nvPr/>
        </p:nvSpPr>
        <p:spPr>
          <a:xfrm>
            <a:off x="476831" y="2132856"/>
            <a:ext cx="306606" cy="36899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FD88F1DA-68B8-AB45-8A0D-5A7678FD1E1E}"/>
              </a:ext>
            </a:extLst>
          </p:cNvPr>
          <p:cNvSpPr txBox="1"/>
          <p:nvPr/>
        </p:nvSpPr>
        <p:spPr>
          <a:xfrm>
            <a:off x="321120" y="6290156"/>
            <a:ext cx="8501758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it-IT" sz="1400" dirty="0"/>
              <a:t>Major fetal malformations detected on first- and second- or third-trimester ultrasound</a:t>
            </a:r>
            <a:r>
              <a:rPr lang="it-IT" sz="1400" dirty="0" smtClean="0"/>
              <a:t>, </a:t>
            </a:r>
            <a:r>
              <a:rPr lang="it-IT" sz="1400" dirty="0"/>
              <a:t>in fetuses with </a:t>
            </a:r>
            <a:r>
              <a:rPr lang="it-IT" sz="1400" dirty="0" smtClean="0"/>
              <a:t>NT &gt; 99th </a:t>
            </a:r>
            <a:r>
              <a:rPr lang="it-IT" sz="1400" dirty="0"/>
              <a:t>centile in first trimester and normal result on </a:t>
            </a:r>
            <a:r>
              <a:rPr lang="it-IT" sz="1400" dirty="0" smtClean="0"/>
              <a:t>QF-PCR </a:t>
            </a:r>
            <a:r>
              <a:rPr lang="it-IT" sz="1400" dirty="0"/>
              <a:t>and </a:t>
            </a:r>
            <a:r>
              <a:rPr lang="it-IT" sz="1400" dirty="0" smtClean="0"/>
              <a:t>CMA.</a:t>
            </a:r>
            <a:endParaRPr lang="en" sz="1400" dirty="0"/>
          </a:p>
        </p:txBody>
      </p:sp>
      <p:sp>
        <p:nvSpPr>
          <p:cNvPr id="12" name="Text Box 5">
            <a:extLst>
              <a:ext uri="{FF2B5EF4-FFF2-40B4-BE49-F238E27FC236}">
                <a16:creationId xmlns:a16="http://schemas.microsoft.com/office/drawing/2014/main" id="{1449D2EE-21F9-AA40-98A7-BF84F600AA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61564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Should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cell-free</a:t>
            </a:r>
            <a:r>
              <a:rPr lang="de-DE" altLang="it-IT" sz="1400" dirty="0">
                <a:solidFill>
                  <a:schemeClr val="bg1"/>
                </a:solidFill>
              </a:rPr>
              <a:t> DNA </a:t>
            </a:r>
            <a:r>
              <a:rPr lang="de-DE" altLang="it-IT" sz="1400" dirty="0" err="1">
                <a:solidFill>
                  <a:schemeClr val="bg1"/>
                </a:solidFill>
              </a:rPr>
              <a:t>testing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be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used</a:t>
            </a:r>
            <a:r>
              <a:rPr lang="de-DE" altLang="it-IT" sz="1400" dirty="0">
                <a:solidFill>
                  <a:schemeClr val="bg1"/>
                </a:solidFill>
              </a:rPr>
              <a:t> in </a:t>
            </a:r>
            <a:r>
              <a:rPr lang="de-DE" altLang="it-IT" sz="1400" dirty="0" err="1">
                <a:solidFill>
                  <a:schemeClr val="bg1"/>
                </a:solidFill>
              </a:rPr>
              <a:t>pregnancy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with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increased</a:t>
            </a:r>
            <a:r>
              <a:rPr lang="de-DE" altLang="it-IT" sz="1400" dirty="0">
                <a:solidFill>
                  <a:schemeClr val="bg1"/>
                </a:solidFill>
              </a:rPr>
              <a:t> fetal </a:t>
            </a:r>
            <a:r>
              <a:rPr lang="de-DE" altLang="it-IT" sz="1400" dirty="0" err="1">
                <a:solidFill>
                  <a:schemeClr val="bg1"/>
                </a:solidFill>
              </a:rPr>
              <a:t>nuchal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translucency</a:t>
            </a:r>
            <a:r>
              <a:rPr lang="de-DE" altLang="it-IT" sz="1400" dirty="0">
                <a:solidFill>
                  <a:schemeClr val="bg1"/>
                </a:solidFill>
              </a:rPr>
              <a:t>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Miranda et al</a:t>
            </a:r>
            <a:r>
              <a:rPr lang="en-GB" altLang="it-IT" sz="1400" dirty="0">
                <a:solidFill>
                  <a:schemeClr val="bg1"/>
                </a:solidFill>
              </a:rPr>
              <a:t>, UOG 2020</a:t>
            </a:r>
          </a:p>
        </p:txBody>
      </p:sp>
      <p:pic>
        <p:nvPicPr>
          <p:cNvPr id="6" name="Immagine 5" descr="Immagine che contiene screenshot&#10;&#10;Descrizione generata automaticamente">
            <a:extLst>
              <a:ext uri="{FF2B5EF4-FFF2-40B4-BE49-F238E27FC236}">
                <a16:creationId xmlns:a16="http://schemas.microsoft.com/office/drawing/2014/main" id="{F9E90F0A-4CCC-7343-8588-35613F006A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731" y="1700808"/>
            <a:ext cx="3907045" cy="3960440"/>
          </a:xfrm>
          <a:prstGeom prst="rect">
            <a:avLst/>
          </a:prstGeom>
        </p:spPr>
      </p:pic>
      <p:pic>
        <p:nvPicPr>
          <p:cNvPr id="15" name="Immagine 14" descr="Immagine che contiene testo, screenshot, quotidiano&#10;&#10;Descrizione generata automaticamente">
            <a:extLst>
              <a:ext uri="{FF2B5EF4-FFF2-40B4-BE49-F238E27FC236}">
                <a16:creationId xmlns:a16="http://schemas.microsoft.com/office/drawing/2014/main" id="{CC417E9A-7948-BD41-98D6-E4296068134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8170" y="1700808"/>
            <a:ext cx="4050011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348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3798" name="Picture 3" descr="ISUOG-red-bann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799" name="Picture 4" descr="UOG revers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Rectangle 19">
            <a:extLst>
              <a:ext uri="{FF2B5EF4-FFF2-40B4-BE49-F238E27FC236}">
                <a16:creationId xmlns:a16="http://schemas.microsoft.com/office/drawing/2014/main" id="{9F167E8E-5FA6-BE49-BCAA-D77142CF50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528" y="2322978"/>
            <a:ext cx="8424936" cy="3976473"/>
          </a:xfrm>
          <a:prstGeom prst="rect">
            <a:avLst/>
          </a:prstGeom>
          <a:solidFill>
            <a:srgbClr val="F0F3FB"/>
          </a:solidFill>
          <a:ln w="19050">
            <a:solidFill>
              <a:srgbClr val="445895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buNone/>
            </a:pPr>
            <a:r>
              <a:rPr lang="it-IT" sz="1700" i="0" dirty="0"/>
              <a:t>In the 142 fetuses with no genetic anomalies </a:t>
            </a:r>
            <a:r>
              <a:rPr lang="it-IT" sz="1700" i="0" dirty="0" smtClean="0"/>
              <a:t>identified:</a:t>
            </a:r>
            <a:endParaRPr lang="it-IT" sz="1700" dirty="0"/>
          </a:p>
          <a:p>
            <a:pPr algn="just">
              <a:buFontTx/>
              <a:buChar char="-"/>
            </a:pPr>
            <a:r>
              <a:rPr lang="it-IT" sz="1800" i="0" dirty="0"/>
              <a:t>Early anomaly scan and early fetal echocardiography identified structural defects in 15 (10.6%) fetuses, resulting in one miscarriage, eight terminations of pregnancy, three intrauterine fetal demises and three live births</a:t>
            </a:r>
            <a:r>
              <a:rPr lang="it-IT" sz="1800" i="0" dirty="0" smtClean="0"/>
              <a:t>.</a:t>
            </a:r>
          </a:p>
          <a:p>
            <a:pPr algn="just">
              <a:buFontTx/>
              <a:buChar char="-"/>
            </a:pPr>
            <a:endParaRPr lang="it-IT" sz="1800" i="0" dirty="0"/>
          </a:p>
          <a:p>
            <a:pPr algn="just">
              <a:buFontTx/>
              <a:buChar char="-"/>
            </a:pPr>
            <a:r>
              <a:rPr lang="it-IT" sz="1800" i="0" dirty="0"/>
              <a:t> In the 127 remaining fetuses with normal first-trimester genetic testing and imaging findings, second-trimester imaging (fetal </a:t>
            </a:r>
            <a:r>
              <a:rPr lang="it-IT" sz="1800" i="0" dirty="0" smtClean="0"/>
              <a:t>echocardiogram + anomaly </a:t>
            </a:r>
            <a:r>
              <a:rPr lang="it-IT" sz="1800" i="0" dirty="0"/>
              <a:t>scan) identified structural anomalies in 19 (15.0</a:t>
            </a:r>
            <a:r>
              <a:rPr lang="it-IT" sz="1800" i="0" dirty="0" smtClean="0"/>
              <a:t>%).</a:t>
            </a:r>
          </a:p>
          <a:p>
            <a:pPr algn="just">
              <a:buFontTx/>
              <a:buChar char="-"/>
            </a:pPr>
            <a:endParaRPr lang="it-IT" sz="1800" i="0" dirty="0"/>
          </a:p>
          <a:p>
            <a:pPr algn="just">
              <a:buFontTx/>
              <a:buChar char="-"/>
            </a:pPr>
            <a:r>
              <a:rPr lang="it-IT" sz="1800" i="0" dirty="0"/>
              <a:t> The remaining 108/226 (47.8%) fetuses with increased NT in the first trimester had a normal perinatal outcome</a:t>
            </a:r>
            <a:r>
              <a:rPr lang="it-IT" sz="1800" i="0" dirty="0" smtClean="0"/>
              <a:t>.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endParaRPr lang="it-IT" sz="1700" i="0" dirty="0"/>
          </a:p>
        </p:txBody>
      </p:sp>
      <p:sp>
        <p:nvSpPr>
          <p:cNvPr id="13" name="TextBox 1">
            <a:extLst>
              <a:ext uri="{FF2B5EF4-FFF2-40B4-BE49-F238E27FC236}">
                <a16:creationId xmlns:a16="http://schemas.microsoft.com/office/drawing/2014/main" id="{3D3AD445-D3C5-8F46-8BE3-D48E1D4E36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2287" y="1523675"/>
            <a:ext cx="455942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it-IT" sz="2800" b="1" i="0" dirty="0"/>
              <a:t>Results</a:t>
            </a:r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62A0408A-4F2D-C04A-A51E-98B2608053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61564"/>
            <a:ext cx="9143999" cy="523220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 err="1">
                <a:solidFill>
                  <a:schemeClr val="bg1"/>
                </a:solidFill>
              </a:rPr>
              <a:t>Should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cell-free</a:t>
            </a:r>
            <a:r>
              <a:rPr lang="de-DE" altLang="it-IT" sz="1400" dirty="0">
                <a:solidFill>
                  <a:schemeClr val="bg1"/>
                </a:solidFill>
              </a:rPr>
              <a:t> DNA </a:t>
            </a:r>
            <a:r>
              <a:rPr lang="de-DE" altLang="it-IT" sz="1400" dirty="0" err="1">
                <a:solidFill>
                  <a:schemeClr val="bg1"/>
                </a:solidFill>
              </a:rPr>
              <a:t>testing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be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used</a:t>
            </a:r>
            <a:r>
              <a:rPr lang="de-DE" altLang="it-IT" sz="1400" dirty="0">
                <a:solidFill>
                  <a:schemeClr val="bg1"/>
                </a:solidFill>
              </a:rPr>
              <a:t> in </a:t>
            </a:r>
            <a:r>
              <a:rPr lang="de-DE" altLang="it-IT" sz="1400" dirty="0" err="1">
                <a:solidFill>
                  <a:schemeClr val="bg1"/>
                </a:solidFill>
              </a:rPr>
              <a:t>pregnancy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with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increased</a:t>
            </a:r>
            <a:r>
              <a:rPr lang="de-DE" altLang="it-IT" sz="1400" dirty="0">
                <a:solidFill>
                  <a:schemeClr val="bg1"/>
                </a:solidFill>
              </a:rPr>
              <a:t> fetal </a:t>
            </a:r>
            <a:r>
              <a:rPr lang="de-DE" altLang="it-IT" sz="1400" dirty="0" err="1">
                <a:solidFill>
                  <a:schemeClr val="bg1"/>
                </a:solidFill>
              </a:rPr>
              <a:t>nuchal</a:t>
            </a:r>
            <a:r>
              <a:rPr lang="de-DE" altLang="it-IT" sz="1400" dirty="0">
                <a:solidFill>
                  <a:schemeClr val="bg1"/>
                </a:solidFill>
              </a:rPr>
              <a:t> </a:t>
            </a:r>
            <a:r>
              <a:rPr lang="de-DE" altLang="it-IT" sz="1400" dirty="0" err="1">
                <a:solidFill>
                  <a:schemeClr val="bg1"/>
                </a:solidFill>
              </a:rPr>
              <a:t>translucency</a:t>
            </a:r>
            <a:r>
              <a:rPr lang="de-DE" altLang="it-IT" sz="1400" dirty="0">
                <a:solidFill>
                  <a:schemeClr val="bg1"/>
                </a:solidFill>
              </a:rPr>
              <a:t>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it-IT" sz="1400" dirty="0">
                <a:solidFill>
                  <a:schemeClr val="bg1"/>
                </a:solidFill>
              </a:rPr>
              <a:t>Miranda et al</a:t>
            </a:r>
            <a:r>
              <a:rPr lang="en-GB" altLang="it-IT" sz="1400" dirty="0">
                <a:solidFill>
                  <a:schemeClr val="bg1"/>
                </a:solidFill>
              </a:rPr>
              <a:t>, UOG 2020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42647</TotalTime>
  <Words>1245</Words>
  <Application>Microsoft Office PowerPoint</Application>
  <PresentationFormat>On-screen Show (4:3)</PresentationFormat>
  <Paragraphs>101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Default Design</vt:lpstr>
      <vt:lpstr>5_Default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ISUOGUSR</dc:creator>
  <cp:lastModifiedBy>Renata Kotsia</cp:lastModifiedBy>
  <cp:revision>875</cp:revision>
  <cp:lastPrinted>2011-09-13T15:07:48Z</cp:lastPrinted>
  <dcterms:created xsi:type="dcterms:W3CDTF">2016-05-13T18:06:14Z</dcterms:created>
  <dcterms:modified xsi:type="dcterms:W3CDTF">2020-04-17T14:50:15Z</dcterms:modified>
</cp:coreProperties>
</file>