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5"/>
  </p:notesMasterIdLst>
  <p:sldIdLst>
    <p:sldId id="329" r:id="rId3"/>
    <p:sldId id="350" r:id="rId4"/>
    <p:sldId id="349" r:id="rId5"/>
    <p:sldId id="384" r:id="rId6"/>
    <p:sldId id="398" r:id="rId7"/>
    <p:sldId id="379" r:id="rId8"/>
    <p:sldId id="387" r:id="rId9"/>
    <p:sldId id="399" r:id="rId10"/>
    <p:sldId id="353" r:id="rId11"/>
    <p:sldId id="400" r:id="rId12"/>
    <p:sldId id="381" r:id="rId13"/>
    <p:sldId id="371" r:id="rId1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18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7" autoAdjust="0"/>
    <p:restoredTop sz="88376" autoAdjust="0"/>
  </p:normalViewPr>
  <p:slideViewPr>
    <p:cSldViewPr>
      <p:cViewPr>
        <p:scale>
          <a:sx n="80" d="100"/>
          <a:sy n="80" d="100"/>
        </p:scale>
        <p:origin x="336" y="-228"/>
      </p:cViewPr>
      <p:guideLst>
        <p:guide orient="horz" pos="2160"/>
        <p:guide pos="2880"/>
        <p:guide orient="horz" pos="61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17/04/2020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6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070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 May 2020</a:t>
            </a: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251520" y="2060848"/>
            <a:ext cx="8424936" cy="257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it-IT" sz="2600" b="1" i="0" dirty="0" err="1"/>
              <a:t>Should</a:t>
            </a:r>
            <a:r>
              <a:rPr lang="it-IT" sz="2600" b="1" i="0" dirty="0"/>
              <a:t> </a:t>
            </a:r>
            <a:r>
              <a:rPr lang="it-IT" sz="2600" b="1" i="0" dirty="0" err="1"/>
              <a:t>cell</a:t>
            </a:r>
            <a:r>
              <a:rPr lang="it-IT" sz="2600" b="1" i="0" dirty="0"/>
              <a:t>-free DNA </a:t>
            </a:r>
            <a:r>
              <a:rPr lang="it-IT" sz="2600" b="1" i="0" dirty="0" err="1"/>
              <a:t>testing</a:t>
            </a:r>
            <a:r>
              <a:rPr lang="it-IT" sz="2600" b="1" i="0" dirty="0"/>
              <a:t> be </a:t>
            </a:r>
            <a:r>
              <a:rPr lang="it-IT" sz="2600" b="1" i="0" dirty="0" err="1"/>
              <a:t>used</a:t>
            </a:r>
            <a:r>
              <a:rPr lang="it-IT" sz="2600" b="1" i="0" dirty="0"/>
              <a:t> in </a:t>
            </a:r>
            <a:r>
              <a:rPr lang="it-IT" sz="2600" b="1" i="0" dirty="0" err="1"/>
              <a:t>pregnancy</a:t>
            </a:r>
            <a:r>
              <a:rPr lang="it-IT" sz="2600" b="1" i="0" dirty="0"/>
              <a:t> with </a:t>
            </a:r>
            <a:r>
              <a:rPr lang="it-IT" sz="2600" b="1" i="0" dirty="0" err="1"/>
              <a:t>increased</a:t>
            </a:r>
            <a:r>
              <a:rPr lang="it-IT" sz="2600" b="1" i="0" dirty="0"/>
              <a:t> </a:t>
            </a:r>
            <a:r>
              <a:rPr lang="it-IT" sz="2600" b="1" i="0" dirty="0" err="1"/>
              <a:t>fetal</a:t>
            </a:r>
            <a:r>
              <a:rPr lang="it-IT" sz="2600" b="1" i="0" dirty="0"/>
              <a:t> </a:t>
            </a:r>
            <a:r>
              <a:rPr lang="it-IT" sz="2600" b="1" i="0" dirty="0" err="1"/>
              <a:t>nuchal</a:t>
            </a:r>
            <a:r>
              <a:rPr lang="it-IT" sz="2600" b="1" i="0" dirty="0"/>
              <a:t> </a:t>
            </a:r>
            <a:r>
              <a:rPr lang="it-IT" sz="2600" b="1" i="0" dirty="0" err="1"/>
              <a:t>translucency</a:t>
            </a:r>
            <a:r>
              <a:rPr lang="it-IT" sz="2600" b="1" i="0" dirty="0"/>
              <a:t>?</a:t>
            </a:r>
          </a:p>
          <a:p>
            <a:pPr algn="ctr">
              <a:buNone/>
            </a:pPr>
            <a:endParaRPr lang="it-IT" sz="2600" b="1" i="0" dirty="0"/>
          </a:p>
          <a:p>
            <a:pPr algn="ctr">
              <a:buNone/>
            </a:pPr>
            <a:r>
              <a:rPr lang="it-IT" sz="1600" i="0" dirty="0"/>
              <a:t>J. </a:t>
            </a:r>
            <a:r>
              <a:rPr lang="it-IT" sz="1600" i="0" dirty="0" smtClean="0"/>
              <a:t>MIRANDA, </a:t>
            </a:r>
            <a:r>
              <a:rPr lang="it-IT" sz="1600" i="0" dirty="0"/>
              <a:t>F. PAZ Y </a:t>
            </a:r>
            <a:r>
              <a:rPr lang="it-IT" sz="1600" i="0" dirty="0" smtClean="0"/>
              <a:t>MINO, </a:t>
            </a:r>
            <a:r>
              <a:rPr lang="it-IT" sz="1600" i="0" dirty="0"/>
              <a:t>V. </a:t>
            </a:r>
            <a:r>
              <a:rPr lang="it-IT" sz="1600" i="0" dirty="0" smtClean="0"/>
              <a:t>BOROBIO, </a:t>
            </a:r>
            <a:r>
              <a:rPr lang="it-IT" sz="1600" i="0" dirty="0"/>
              <a:t>C. </a:t>
            </a:r>
            <a:r>
              <a:rPr lang="it-IT" sz="1600" i="0" dirty="0" smtClean="0"/>
              <a:t>BADENAS,</a:t>
            </a:r>
            <a:endParaRPr lang="it-IT" sz="1600" i="0" dirty="0"/>
          </a:p>
          <a:p>
            <a:pPr algn="ctr">
              <a:buNone/>
            </a:pPr>
            <a:r>
              <a:rPr lang="it-IT" sz="1600" i="0" dirty="0"/>
              <a:t>L. RODRIGUEZ-REVENGA, M. PAUTA and A. BORRELL</a:t>
            </a:r>
            <a:endParaRPr lang="en" sz="1600" i="0" dirty="0"/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 smtClean="0"/>
              <a:t>Volume 55, Issue 5</a:t>
            </a: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120230" y="5301208"/>
            <a:ext cx="626320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Dr Alessandra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Familiari</a:t>
            </a: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">
            <a:extLst>
              <a:ext uri="{FF2B5EF4-FFF2-40B4-BE49-F238E27FC236}">
                <a16:creationId xmlns:a16="http://schemas.microsoft.com/office/drawing/2014/main" id="{928A8418-32BE-474B-A487-6A37AC498E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1" y="1609636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Discussion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14" name="Rectangle 19">
            <a:extLst>
              <a:ext uri="{FF2B5EF4-FFF2-40B4-BE49-F238E27FC236}">
                <a16:creationId xmlns:a16="http://schemas.microsoft.com/office/drawing/2014/main" id="{91FD3785-E4F9-914C-9BCD-EF5E09227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534" y="2417209"/>
            <a:ext cx="8352928" cy="369331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it-IT" sz="1800" i="0" dirty="0"/>
              <a:t>I</a:t>
            </a:r>
            <a:r>
              <a:rPr lang="it-IT" sz="1800" i="0" dirty="0" smtClean="0"/>
              <a:t>n </a:t>
            </a:r>
            <a:r>
              <a:rPr lang="it-IT" sz="1800" i="0" dirty="0"/>
              <a:t>fetuses with increased NT in the first trimester, conventional cfDNA testing does not appear to be a valuable test, since </a:t>
            </a:r>
            <a:r>
              <a:rPr lang="it-IT" sz="1800" b="1" i="0" dirty="0" smtClean="0"/>
              <a:t>12–19</a:t>
            </a:r>
            <a:r>
              <a:rPr lang="it-IT" sz="1800" b="1" i="0" dirty="0"/>
              <a:t>% </a:t>
            </a:r>
            <a:r>
              <a:rPr lang="it-IT" sz="1800" i="0" dirty="0"/>
              <a:t>of genetic abnormalities would be missed by such a test, accounting for </a:t>
            </a:r>
            <a:r>
              <a:rPr lang="it-IT" sz="1800" b="1" i="0" dirty="0"/>
              <a:t>4.4–7.1</a:t>
            </a:r>
            <a:r>
              <a:rPr lang="it-IT" sz="1800" b="1" i="0" dirty="0"/>
              <a:t>%</a:t>
            </a:r>
            <a:r>
              <a:rPr lang="it-IT" sz="1800" i="0" dirty="0"/>
              <a:t> of the studied </a:t>
            </a:r>
            <a:r>
              <a:rPr lang="it-IT" sz="1800" i="0" dirty="0" smtClean="0"/>
              <a:t>fetuses.</a:t>
            </a:r>
          </a:p>
          <a:p>
            <a:pPr algn="just"/>
            <a:endParaRPr lang="it-IT" sz="1800" i="0" dirty="0"/>
          </a:p>
          <a:p>
            <a:pPr algn="just"/>
            <a:r>
              <a:rPr lang="it-IT" sz="1800" i="0" dirty="0"/>
              <a:t>The first-trimester anomaly scan was able to identify additional structural anomalies in </a:t>
            </a:r>
            <a:r>
              <a:rPr lang="it-IT" sz="1800" b="1" i="0" dirty="0"/>
              <a:t>11%</a:t>
            </a:r>
            <a:r>
              <a:rPr lang="it-IT" sz="1800" i="0" dirty="0"/>
              <a:t> of euploid fetuses with an enlarged NT in the first trimester and no genetic anomalies, accounting for </a:t>
            </a:r>
            <a:r>
              <a:rPr lang="it-IT" sz="1800" b="1" i="0" dirty="0"/>
              <a:t>6.6%</a:t>
            </a:r>
            <a:r>
              <a:rPr lang="it-IT" sz="1800" i="0" dirty="0"/>
              <a:t> of the studied fetuses</a:t>
            </a:r>
            <a:r>
              <a:rPr lang="it-IT" sz="1800" i="0" dirty="0" smtClean="0"/>
              <a:t>.</a:t>
            </a:r>
          </a:p>
          <a:p>
            <a:pPr algn="just"/>
            <a:endParaRPr lang="it-IT" sz="1800" i="0" dirty="0"/>
          </a:p>
          <a:p>
            <a:pPr algn="just"/>
            <a:r>
              <a:rPr lang="it-IT" sz="1800" i="0" dirty="0" smtClean="0"/>
              <a:t>Second-trimester follow</a:t>
            </a:r>
            <a:r>
              <a:rPr lang="it-IT" sz="1800" i="0" dirty="0"/>
              <a:t>-</a:t>
            </a:r>
            <a:r>
              <a:rPr lang="it-IT" sz="1800" i="0" dirty="0" smtClean="0"/>
              <a:t>up </a:t>
            </a:r>
            <a:r>
              <a:rPr lang="it-IT" sz="1800" i="0" dirty="0"/>
              <a:t>ultrasound assessment allowed identification of structural anomalies in a further </a:t>
            </a:r>
            <a:r>
              <a:rPr lang="it-IT" sz="1800" b="1" i="0" dirty="0"/>
              <a:t>8.4%</a:t>
            </a:r>
            <a:r>
              <a:rPr lang="it-IT" sz="1800" i="0" dirty="0"/>
              <a:t> of the studied population</a:t>
            </a:r>
            <a:r>
              <a:rPr lang="it-IT" sz="1800" i="0" dirty="0" smtClean="0"/>
              <a:t>.</a:t>
            </a:r>
          </a:p>
          <a:p>
            <a:pPr algn="just"/>
            <a:endParaRPr lang="en" sz="1800" i="0" dirty="0"/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EB21DF19-6C27-324B-A377-1D1ECAA2B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  <p:extLst>
      <p:ext uri="{BB962C8B-B14F-4D97-AF65-F5344CB8AC3E}">
        <p14:creationId xmlns:p14="http://schemas.microsoft.com/office/powerpoint/2010/main" val="261746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9365" y="2132856"/>
            <a:ext cx="8458200" cy="216059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dirty="0"/>
              <a:t>A strength of this study is that genetic testing was performed consistently during the study using a protocol for increased NT that </a:t>
            </a:r>
            <a:r>
              <a:rPr lang="it-IT" b="0" dirty="0" smtClean="0"/>
              <a:t>was </a:t>
            </a:r>
            <a:r>
              <a:rPr lang="it-IT" b="0" dirty="0"/>
              <a:t>updated in 2013 to replace karyotyping with CMA</a:t>
            </a:r>
            <a:r>
              <a:rPr lang="it-IT" b="0" dirty="0" smtClean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0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b="0" dirty="0"/>
              <a:t>A limitation of the study is the retrospective design and </a:t>
            </a:r>
            <a:r>
              <a:rPr lang="it-IT" b="0" dirty="0" smtClean="0"/>
              <a:t>the assumption of </a:t>
            </a:r>
            <a:r>
              <a:rPr lang="it-IT" b="0" dirty="0"/>
              <a:t>a theoretical detection rate of 100% for genetic anomalies detectable by </a:t>
            </a:r>
            <a:r>
              <a:rPr lang="it-IT" b="0" dirty="0" smtClean="0"/>
              <a:t>cfDNA, </a:t>
            </a:r>
            <a:r>
              <a:rPr lang="it-IT" b="0" dirty="0"/>
              <a:t>when in clinical practice this rate ranges from 99% for trisomy 21 to 90% for monosomy </a:t>
            </a:r>
            <a:r>
              <a:rPr lang="it-IT" b="0" dirty="0" smtClean="0"/>
              <a:t>X.</a:t>
            </a:r>
            <a:endParaRPr lang="en" b="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483768" y="1484784"/>
            <a:ext cx="44983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Strengths and limitations</a:t>
            </a:r>
            <a:endParaRPr lang="en-GB" altLang="it-IT" sz="28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75038" y="4489956"/>
            <a:ext cx="21419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Conclusion</a:t>
            </a:r>
            <a:endParaRPr lang="en-GB" altLang="it-IT" sz="280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A9FDFE4E-F434-B641-8FF5-AD0AB7AAA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5157192"/>
            <a:ext cx="8640959" cy="125572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b="0" dirty="0"/>
              <a:t>c</a:t>
            </a:r>
            <a:r>
              <a:rPr lang="it-IT" sz="1800" b="0" dirty="0" smtClean="0"/>
              <a:t>fDNA </a:t>
            </a:r>
            <a:r>
              <a:rPr lang="it-IT" sz="1800" b="0" dirty="0"/>
              <a:t>testing misses </a:t>
            </a:r>
            <a:r>
              <a:rPr lang="it-IT" sz="1800" b="0" dirty="0" smtClean="0"/>
              <a:t>12–19</a:t>
            </a:r>
            <a:r>
              <a:rPr lang="it-IT" sz="1800" b="0" dirty="0"/>
              <a:t>% of genetic anomalies in fetuses with NT </a:t>
            </a:r>
            <a:r>
              <a:rPr lang="it-IT" sz="1800" b="0" dirty="0" smtClean="0"/>
              <a:t>&gt; 99th </a:t>
            </a:r>
            <a:r>
              <a:rPr lang="it-IT" sz="1800" b="0" dirty="0"/>
              <a:t>centile.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b="0" dirty="0"/>
              <a:t> First-trimester ultrasound </a:t>
            </a:r>
            <a:r>
              <a:rPr lang="it-IT" sz="1800" b="0" dirty="0" smtClean="0"/>
              <a:t>can identify </a:t>
            </a:r>
            <a:r>
              <a:rPr lang="it-IT" sz="1800" b="0" dirty="0"/>
              <a:t>a major structural abnormality in 11% of fetuses with NT &gt; 99th centile and no genetic anomaly.</a:t>
            </a:r>
            <a:endParaRPr lang="en" sz="1800" b="0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E29864AC-EA4A-2A48-96F3-25511D87E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1743199"/>
            <a:ext cx="64801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656D02D9-2CA9-004D-89D0-F914E68F6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648" y="2701275"/>
            <a:ext cx="8625831" cy="344709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en-GB"/>
            </a:defPPr>
            <a:lvl1pPr marL="0" indent="0" algn="ctr">
              <a:spcBef>
                <a:spcPct val="20000"/>
              </a:spcBef>
              <a:buNone/>
              <a:defRPr sz="1700" b="1" i="0"/>
            </a:lvl1pPr>
            <a:lvl2pPr marL="742950" indent="-285750">
              <a:spcBef>
                <a:spcPct val="20000"/>
              </a:spcBef>
              <a:buChar char="–"/>
              <a:defRPr sz="2800"/>
            </a:lvl2pPr>
            <a:lvl3pPr marL="1143000" indent="-228600">
              <a:spcBef>
                <a:spcPct val="20000"/>
              </a:spcBef>
              <a:buChar char="•"/>
              <a:defRPr sz="2400"/>
            </a:lvl3pPr>
            <a:lvl4pPr marL="1600200" indent="-228600">
              <a:spcBef>
                <a:spcPct val="20000"/>
              </a:spcBef>
              <a:buChar char="–"/>
              <a:defRPr sz="2000"/>
            </a:lvl4pPr>
            <a:lvl5pPr marL="2057400" indent="-228600">
              <a:spcBef>
                <a:spcPct val="20000"/>
              </a:spcBef>
              <a:buChar char="»"/>
              <a:defRPr sz="2000"/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b="0" dirty="0"/>
              <a:t>Does this paper change the present clinical practice in managing fetuses with </a:t>
            </a:r>
            <a:r>
              <a:rPr lang="en" b="0" dirty="0" smtClean="0"/>
              <a:t>      NT&gt; 99</a:t>
            </a:r>
            <a:r>
              <a:rPr lang="en" b="0" baseline="30000" dirty="0" smtClean="0"/>
              <a:t>th</a:t>
            </a:r>
            <a:r>
              <a:rPr lang="en" b="0" dirty="0" smtClean="0"/>
              <a:t> percentile?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" sz="10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b="0" dirty="0"/>
              <a:t>If </a:t>
            </a:r>
            <a:r>
              <a:rPr lang="it-IT" b="0" dirty="0"/>
              <a:t>cfDNA testing does not appear to be the appropriate genetic test in fetuses with </a:t>
            </a:r>
            <a:r>
              <a:rPr lang="it-IT" b="0" dirty="0" smtClean="0"/>
              <a:t> NT </a:t>
            </a:r>
            <a:r>
              <a:rPr lang="it-IT" b="0" dirty="0"/>
              <a:t>&gt; 99th centile, which population would benefit from this test</a:t>
            </a:r>
            <a:r>
              <a:rPr lang="it-IT" b="0" dirty="0" smtClean="0"/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" sz="10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b="0" dirty="0"/>
              <a:t>Should the proposed clinical management protocol be extended to all </a:t>
            </a:r>
            <a:r>
              <a:rPr lang="en" b="0" dirty="0" smtClean="0"/>
              <a:t>high-risk </a:t>
            </a:r>
            <a:r>
              <a:rPr lang="en" b="0" dirty="0"/>
              <a:t>pregnancies</a:t>
            </a:r>
            <a:r>
              <a:rPr lang="en" b="0" dirty="0" smtClean="0"/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" sz="10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b="0" dirty="0"/>
              <a:t>Do we need a study to better define the sensitivity of extended cfDNA testing</a:t>
            </a:r>
            <a:r>
              <a:rPr lang="it-IT" b="0" dirty="0" smtClean="0"/>
              <a:t>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" sz="1000" b="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" b="0" dirty="0"/>
              <a:t>Do the results of this study add information for an updated counselling to </a:t>
            </a:r>
            <a:r>
              <a:rPr lang="en" b="0" dirty="0" smtClean="0"/>
              <a:t>high-risk </a:t>
            </a:r>
            <a:r>
              <a:rPr lang="en" b="0" dirty="0"/>
              <a:t>pregnancies?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5DB98048-EC1F-804F-AAA8-556157103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556792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sp>
        <p:nvSpPr>
          <p:cNvPr id="10" name="Rectangle 19">
            <a:extLst>
              <a:ext uri="{FF2B5EF4-FFF2-40B4-BE49-F238E27FC236}">
                <a16:creationId xmlns:a16="http://schemas.microsoft.com/office/drawing/2014/main" id="{3C764A0E-E2D8-F747-A4B6-34F5FD706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420888"/>
            <a:ext cx="8547100" cy="363791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sz="1800" i="0" dirty="0"/>
              <a:t>The introduction of fetal cell-free DNA (cfDNA) as a screening test for fetal aneuploidy questionned the utility of the components of first-trimester combined screening, such as nuchal translucency (NT) measurement</a:t>
            </a:r>
            <a:r>
              <a:rPr lang="it-IT" sz="1800" i="0" dirty="0" smtClean="0"/>
              <a:t>.</a:t>
            </a:r>
          </a:p>
          <a:p>
            <a:endParaRPr lang="it-IT" sz="1000" i="0" dirty="0"/>
          </a:p>
          <a:p>
            <a:r>
              <a:rPr lang="it-IT" sz="1800" i="0" dirty="0"/>
              <a:t>Fetuses with increased nuchal translucency (NT) thickness are at increased risk of chromosomal and cardiac anomalies</a:t>
            </a:r>
            <a:r>
              <a:rPr lang="it-IT" sz="1800" i="0" dirty="0" smtClean="0"/>
              <a:t>.</a:t>
            </a:r>
          </a:p>
          <a:p>
            <a:endParaRPr lang="en" sz="1000" i="0" dirty="0"/>
          </a:p>
          <a:p>
            <a:r>
              <a:rPr lang="it-IT" sz="1800" i="0" dirty="0"/>
              <a:t>I</a:t>
            </a:r>
            <a:r>
              <a:rPr lang="it-IT" sz="1800" i="0" dirty="0" smtClean="0"/>
              <a:t>ncreased </a:t>
            </a:r>
            <a:r>
              <a:rPr lang="it-IT" sz="1800" i="0" dirty="0"/>
              <a:t>NT is a marker for cardiac and other structural anomalies, microdeletion syndromes and some single-gene disorders that cannot be detected </a:t>
            </a:r>
            <a:r>
              <a:rPr lang="it-IT" sz="1800" i="0" dirty="0" smtClean="0"/>
              <a:t>by </a:t>
            </a:r>
            <a:r>
              <a:rPr lang="it-IT" sz="1800" i="0" dirty="0"/>
              <a:t>cfDNA</a:t>
            </a:r>
            <a:r>
              <a:rPr lang="it-IT" sz="1800" i="0" dirty="0" smtClean="0"/>
              <a:t>.</a:t>
            </a:r>
          </a:p>
          <a:p>
            <a:endParaRPr lang="it-IT" sz="1000" i="0" dirty="0"/>
          </a:p>
          <a:p>
            <a:r>
              <a:rPr lang="en" sz="1800" i="0" dirty="0"/>
              <a:t>There is uncertainty over the role of </a:t>
            </a:r>
            <a:r>
              <a:rPr lang="en" sz="1800" i="0" dirty="0" smtClean="0"/>
              <a:t>cfDNA </a:t>
            </a:r>
            <a:r>
              <a:rPr lang="en" sz="1800" i="0" dirty="0"/>
              <a:t>testing in fetuses with increased </a:t>
            </a:r>
            <a:r>
              <a:rPr lang="en" sz="1800" i="0" dirty="0" smtClean="0"/>
              <a:t>NT.</a:t>
            </a:r>
          </a:p>
          <a:p>
            <a:endParaRPr lang="en" sz="1800" i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71427" y="1823552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>
                <a:solidFill>
                  <a:srgbClr val="000000"/>
                </a:solidFill>
              </a:rPr>
              <a:t>Aim of the study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98DEB3B6-8CA8-774C-A228-27BC9A2FA2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2924944"/>
            <a:ext cx="7488832" cy="230832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en" sz="1800" i="0" dirty="0"/>
              <a:t>The objective of this study was </a:t>
            </a:r>
            <a:r>
              <a:rPr lang="it-IT" sz="1800" i="0" dirty="0"/>
              <a:t>to evaluate which genetic and structural anomalies would be missed if only cfDNA testing was performed in fetuses with NT</a:t>
            </a:r>
            <a:r>
              <a:rPr lang="it-IT" sz="1800" i="0" dirty="0" smtClean="0"/>
              <a:t>&gt; 99</a:t>
            </a:r>
            <a:r>
              <a:rPr lang="it-IT" sz="1800" i="0" baseline="30000" dirty="0" smtClean="0"/>
              <a:t>th</a:t>
            </a:r>
            <a:r>
              <a:rPr lang="it-IT" sz="1800" i="0" dirty="0" smtClean="0"/>
              <a:t> </a:t>
            </a:r>
            <a:r>
              <a:rPr lang="it-IT" sz="1800" i="0" dirty="0"/>
              <a:t>percentile in order to assess the suitability of </a:t>
            </a:r>
            <a:r>
              <a:rPr lang="it-IT" sz="1800" i="0" dirty="0" smtClean="0"/>
              <a:t>cfDNA as the sole test in </a:t>
            </a:r>
            <a:r>
              <a:rPr lang="it-IT" sz="1800" i="0" dirty="0"/>
              <a:t>these high-risk pregnancies.</a:t>
            </a:r>
            <a:endParaRPr lang="en-US" sz="1800" i="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4838E5E7-39EE-3C47-ADFA-400EC2439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193851"/>
            <a:ext cx="8136904" cy="88024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" sz="1600" b="1" i="0" dirty="0" smtClean="0"/>
              <a:t>Study design</a:t>
            </a:r>
            <a:r>
              <a:rPr lang="en" sz="1600" i="0" dirty="0" smtClean="0"/>
              <a:t>: retrospective </a:t>
            </a:r>
            <a:r>
              <a:rPr lang="en" sz="1600" i="0" dirty="0"/>
              <a:t>cohort </a:t>
            </a:r>
            <a:r>
              <a:rPr lang="en" sz="1600" i="0" dirty="0" smtClean="0"/>
              <a:t>study.</a:t>
            </a:r>
            <a:endParaRPr lang="en" sz="1600" i="0" dirty="0"/>
          </a:p>
          <a:p>
            <a:pPr marL="0" indent="0">
              <a:lnSpc>
                <a:spcPct val="150000"/>
              </a:lnSpc>
              <a:buNone/>
            </a:pPr>
            <a:r>
              <a:rPr lang="it-IT" sz="1600" b="1" i="0" dirty="0" smtClean="0"/>
              <a:t>Study population</a:t>
            </a:r>
            <a:r>
              <a:rPr lang="it-IT" sz="1600" dirty="0" smtClean="0"/>
              <a:t>: </a:t>
            </a:r>
            <a:r>
              <a:rPr lang="it-IT" sz="1600" i="0" dirty="0" smtClean="0"/>
              <a:t>226 </a:t>
            </a:r>
            <a:r>
              <a:rPr lang="it-IT" sz="1600" i="0" dirty="0"/>
              <a:t>fetuses with NT &gt; 99th centile at </a:t>
            </a:r>
            <a:r>
              <a:rPr lang="it-IT" sz="1600" i="0" dirty="0" smtClean="0"/>
              <a:t>11–14 </a:t>
            </a:r>
            <a:r>
              <a:rPr lang="it-IT" sz="1600" i="0" dirty="0"/>
              <a:t>weeks’ </a:t>
            </a:r>
            <a:r>
              <a:rPr lang="it-IT" sz="1600" i="0" dirty="0" smtClean="0"/>
              <a:t>gestation.</a:t>
            </a:r>
            <a:endParaRPr lang="en" sz="1600" i="0" dirty="0"/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16521" y="1537628"/>
            <a:ext cx="35109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F50F827-BFB2-B740-BC09-8291C90412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220058"/>
            <a:ext cx="8136903" cy="1865126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buNone/>
            </a:pPr>
            <a:r>
              <a:rPr lang="it-IT" sz="1600" i="0" dirty="0" smtClean="0"/>
              <a:t>All </a:t>
            </a:r>
            <a:r>
              <a:rPr lang="it-IT" sz="1600" i="0" dirty="0"/>
              <a:t>pregnancies with NT &gt; 99th centile, were offered chorionic villus sampling (CVS) irrespective of the obtained combined risk. </a:t>
            </a:r>
            <a:r>
              <a:rPr lang="fr-FR" sz="1600" i="0" dirty="0"/>
              <a:t>Quantitative fluorescence </a:t>
            </a:r>
            <a:r>
              <a:rPr lang="fr-FR" sz="1600" i="0" dirty="0" err="1"/>
              <a:t>polymerase</a:t>
            </a:r>
            <a:r>
              <a:rPr lang="fr-FR" sz="1600" i="0" dirty="0"/>
              <a:t> </a:t>
            </a:r>
            <a:r>
              <a:rPr lang="fr-FR" sz="1600" i="0" dirty="0" err="1"/>
              <a:t>chain</a:t>
            </a:r>
            <a:r>
              <a:rPr lang="fr-FR" sz="1600" i="0" dirty="0"/>
              <a:t> </a:t>
            </a:r>
            <a:r>
              <a:rPr lang="fr-FR" sz="1600" i="0" dirty="0" err="1" smtClean="0"/>
              <a:t>reaction</a:t>
            </a:r>
            <a:r>
              <a:rPr lang="fr-FR" sz="1600" i="0" dirty="0" smtClean="0"/>
              <a:t> (QF-PCR)</a:t>
            </a:r>
            <a:r>
              <a:rPr lang="it-IT" sz="1600" i="0" dirty="0" smtClean="0"/>
              <a:t> </a:t>
            </a:r>
            <a:r>
              <a:rPr lang="it-IT" sz="1600" i="0" dirty="0"/>
              <a:t>was performed and, if normal, subsequent </a:t>
            </a:r>
            <a:r>
              <a:rPr lang="it-IT" sz="1600" i="0" dirty="0" smtClean="0"/>
              <a:t>chromosomal microarray (CMA) analysis </a:t>
            </a:r>
            <a:r>
              <a:rPr lang="it-IT" sz="1600" i="0" dirty="0"/>
              <a:t>was carried out. </a:t>
            </a:r>
            <a:endParaRPr lang="it-IT" sz="1600" i="0" dirty="0" smtClean="0"/>
          </a:p>
          <a:p>
            <a:pPr marL="0" indent="0" algn="just">
              <a:buNone/>
            </a:pPr>
            <a:r>
              <a:rPr lang="it-IT" sz="1600" i="0" dirty="0" smtClean="0"/>
              <a:t>Results </a:t>
            </a:r>
            <a:r>
              <a:rPr lang="it-IT" sz="1600" i="0" dirty="0"/>
              <a:t>of both QF-PCR and CMA were evaluated to determine the rate of chromosomal or submicroscopic anomalies that would theoretically be missed by cfDNA testing. 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1E44A953-75E8-7B44-A7B2-937FB2D2D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5" y="5232916"/>
            <a:ext cx="8136902" cy="1077218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>
              <a:buNone/>
            </a:pPr>
            <a:r>
              <a:rPr lang="en" sz="1600" b="1" i="0" dirty="0" smtClean="0"/>
              <a:t>Primary outcome</a:t>
            </a:r>
            <a:r>
              <a:rPr lang="en" sz="1600" i="0" dirty="0" smtClean="0"/>
              <a:t>: to compare</a:t>
            </a:r>
            <a:r>
              <a:rPr lang="it-IT" sz="1600" i="0" dirty="0" smtClean="0"/>
              <a:t> </a:t>
            </a:r>
            <a:r>
              <a:rPr lang="en-GB" sz="1600" i="0" dirty="0"/>
              <a:t>the theoretical performance of </a:t>
            </a:r>
            <a:r>
              <a:rPr lang="en-GB" sz="1600" i="0" dirty="0" smtClean="0"/>
              <a:t>two </a:t>
            </a:r>
            <a:r>
              <a:rPr lang="en-GB" sz="1600" i="0" dirty="0" err="1" smtClean="0"/>
              <a:t>cfDNA</a:t>
            </a:r>
            <a:r>
              <a:rPr lang="en-GB" sz="1600" i="0" dirty="0" smtClean="0"/>
              <a:t> testing models, </a:t>
            </a:r>
            <a:r>
              <a:rPr lang="en-GB" sz="1600" i="0" dirty="0"/>
              <a:t>targeted </a:t>
            </a:r>
            <a:r>
              <a:rPr lang="en-GB" sz="1600" i="0" dirty="0" err="1"/>
              <a:t>cfDNA</a:t>
            </a:r>
            <a:r>
              <a:rPr lang="en-GB" sz="1600" i="0" dirty="0"/>
              <a:t> (involving </a:t>
            </a:r>
            <a:r>
              <a:rPr lang="en-GB" sz="1600" i="0" dirty="0" smtClean="0"/>
              <a:t>chromosomes13</a:t>
            </a:r>
            <a:r>
              <a:rPr lang="en-GB" sz="1600" i="0" dirty="0"/>
              <a:t>, 18 and 21) and extended </a:t>
            </a:r>
            <a:r>
              <a:rPr lang="en-GB" sz="1600" i="0" dirty="0" err="1"/>
              <a:t>cfDNA</a:t>
            </a:r>
            <a:r>
              <a:rPr lang="en-GB" sz="1600" i="0" dirty="0"/>
              <a:t> (</a:t>
            </a:r>
            <a:r>
              <a:rPr lang="en-GB" sz="1600" i="0" dirty="0" smtClean="0"/>
              <a:t>involving chromosomes </a:t>
            </a:r>
            <a:r>
              <a:rPr lang="en-GB" sz="1600" i="0" dirty="0"/>
              <a:t>13, 18, 21 and sex </a:t>
            </a:r>
            <a:r>
              <a:rPr lang="en-GB" sz="1600" i="0" dirty="0" smtClean="0"/>
              <a:t>chromosomes), with </a:t>
            </a:r>
            <a:r>
              <a:rPr lang="en-GB" sz="1600" i="0" dirty="0"/>
              <a:t>that of </a:t>
            </a:r>
            <a:r>
              <a:rPr lang="en-GB" sz="1600" i="0" dirty="0" smtClean="0"/>
              <a:t>cytogenetic testing </a:t>
            </a:r>
            <a:r>
              <a:rPr lang="en-GB" sz="1600" i="0" dirty="0"/>
              <a:t>and ultrasound assessment in the first and </a:t>
            </a:r>
            <a:r>
              <a:rPr lang="en-GB" sz="1600" i="0" dirty="0" smtClean="0"/>
              <a:t>second or </a:t>
            </a:r>
            <a:r>
              <a:rPr lang="en-GB" sz="1600" i="0" dirty="0"/>
              <a:t>third trimesters.</a:t>
            </a:r>
            <a:endParaRPr lang="en" sz="1600" i="0" dirty="0"/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CA3D8374-E16B-D24B-B504-89AD8D4A9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Box 1">
            <a:extLst>
              <a:ext uri="{FF2B5EF4-FFF2-40B4-BE49-F238E27FC236}">
                <a16:creationId xmlns:a16="http://schemas.microsoft.com/office/drawing/2014/main" id="{CE54CB8A-E64E-4344-A7AA-046111187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7664" y="1609636"/>
            <a:ext cx="57607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11" name="Rectangle 19">
            <a:extLst>
              <a:ext uri="{FF2B5EF4-FFF2-40B4-BE49-F238E27FC236}">
                <a16:creationId xmlns:a16="http://schemas.microsoft.com/office/drawing/2014/main" id="{E3650230-CF15-A641-B2BE-791822C4CA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39" y="2182681"/>
            <a:ext cx="8460941" cy="408111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it-IT" sz="1800" i="0" dirty="0" smtClean="0"/>
              <a:t>Included </a:t>
            </a:r>
            <a:r>
              <a:rPr lang="it-IT" sz="1800" i="0" dirty="0"/>
              <a:t>were </a:t>
            </a:r>
            <a:r>
              <a:rPr lang="it-IT" sz="1800" i="0" dirty="0" smtClean="0"/>
              <a:t>226 </a:t>
            </a:r>
            <a:r>
              <a:rPr lang="it-IT" sz="1800" i="0" dirty="0" smtClean="0"/>
              <a:t>pregnancies (</a:t>
            </a:r>
            <a:r>
              <a:rPr lang="it-IT" sz="1800" i="0" dirty="0" smtClean="0"/>
              <a:t>198 singleton </a:t>
            </a:r>
            <a:r>
              <a:rPr lang="it-IT" sz="1800" i="0" dirty="0"/>
              <a:t>and 28 </a:t>
            </a:r>
            <a:r>
              <a:rPr lang="it-IT" sz="1800" i="0" dirty="0" smtClean="0"/>
              <a:t>twin) in </a:t>
            </a:r>
            <a:r>
              <a:rPr lang="it-IT" sz="1800" i="0" dirty="0" smtClean="0"/>
              <a:t>which </a:t>
            </a:r>
            <a:r>
              <a:rPr lang="it-IT" sz="1800" i="0" dirty="0"/>
              <a:t>at least one fetus had </a:t>
            </a:r>
            <a:r>
              <a:rPr lang="it-IT" sz="1800" i="0" dirty="0" smtClean="0"/>
              <a:t>NT &gt; 99th percentile</a:t>
            </a:r>
          </a:p>
          <a:p>
            <a:pPr algn="just"/>
            <a:endParaRPr lang="it-IT" sz="1800" i="0" dirty="0"/>
          </a:p>
          <a:p>
            <a:pPr algn="just"/>
            <a:r>
              <a:rPr lang="it-IT" sz="1800" i="0" dirty="0"/>
              <a:t>QF-PCR revealed a typical aneuploidy that would be detectable by both targeted and extended cfDNA analysis in 68 (30%) fetuses</a:t>
            </a:r>
            <a:r>
              <a:rPr lang="it-IT" sz="1800" i="0" dirty="0" smtClean="0"/>
              <a:t>.</a:t>
            </a:r>
          </a:p>
          <a:p>
            <a:pPr algn="just"/>
            <a:endParaRPr lang="it-IT" sz="1800" i="0" dirty="0"/>
          </a:p>
          <a:p>
            <a:pPr algn="just"/>
            <a:r>
              <a:rPr lang="it-IT" sz="1800" i="0" dirty="0"/>
              <a:t>CMA revealed 3 clinically relevant atypical chromosomal abnormalities and 5 submicroscopic pathogenic variants</a:t>
            </a:r>
            <a:r>
              <a:rPr lang="it-IT" sz="1800" i="0" dirty="0" smtClean="0"/>
              <a:t>.</a:t>
            </a:r>
          </a:p>
          <a:p>
            <a:pPr algn="just"/>
            <a:endParaRPr lang="it-IT" sz="1800" i="0" dirty="0"/>
          </a:p>
          <a:p>
            <a:pPr algn="just"/>
            <a:r>
              <a:rPr lang="it-IT" sz="1800" i="0" dirty="0"/>
              <a:t>In two fetuses with a normal CMA result, persistence of increased NT prompted testing for, and diagnosis of, Noonan syndrome in the second trimester using stored fetal DNA</a:t>
            </a:r>
            <a:r>
              <a:rPr lang="it-IT" sz="1800" i="0" dirty="0" smtClean="0"/>
              <a:t>.</a:t>
            </a:r>
          </a:p>
          <a:p>
            <a:pPr algn="just"/>
            <a:endParaRPr lang="it-IT" sz="1800" i="0" dirty="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497F9E63-228C-6F46-8485-93180A12AF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  <p:extLst>
      <p:ext uri="{BB962C8B-B14F-4D97-AF65-F5344CB8AC3E}">
        <p14:creationId xmlns:p14="http://schemas.microsoft.com/office/powerpoint/2010/main" val="4103721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691617" y="1619364"/>
            <a:ext cx="57607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A0856A89-B5C4-D144-99C7-75BD89D24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sp>
        <p:nvSpPr>
          <p:cNvPr id="13" name="Rectangle 19">
            <a:extLst>
              <a:ext uri="{FF2B5EF4-FFF2-40B4-BE49-F238E27FC236}">
                <a16:creationId xmlns:a16="http://schemas.microsoft.com/office/drawing/2014/main" id="{AEA1371C-D1D8-B544-B7DA-BE422270C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831" y="2475581"/>
            <a:ext cx="8271633" cy="369331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r>
              <a:rPr lang="it-IT" sz="1800" i="0" dirty="0"/>
              <a:t>Of the </a:t>
            </a:r>
            <a:r>
              <a:rPr lang="it-IT" sz="1800" i="0" dirty="0" smtClean="0"/>
              <a:t>84 </a:t>
            </a:r>
            <a:r>
              <a:rPr lang="it-IT" sz="1800" i="0" dirty="0" smtClean="0"/>
              <a:t>(</a:t>
            </a:r>
            <a:r>
              <a:rPr lang="it-IT" sz="1800" i="0" dirty="0"/>
              <a:t>37.2</a:t>
            </a:r>
            <a:r>
              <a:rPr lang="it-IT" sz="1800" i="0" dirty="0" smtClean="0"/>
              <a:t>%) </a:t>
            </a:r>
            <a:r>
              <a:rPr lang="it-IT" sz="1800" i="0" dirty="0" smtClean="0"/>
              <a:t>genetic </a:t>
            </a:r>
            <a:r>
              <a:rPr lang="it-IT" sz="1800" i="0" dirty="0"/>
              <a:t>anomalies identified in the study </a:t>
            </a:r>
            <a:r>
              <a:rPr lang="it-IT" sz="1800" i="0" dirty="0" smtClean="0"/>
              <a:t>population: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800" i="0" dirty="0"/>
              <a:t>-</a:t>
            </a:r>
            <a:r>
              <a:rPr lang="it-IT" sz="1800" i="0" dirty="0" smtClean="0"/>
              <a:t> 68 </a:t>
            </a:r>
            <a:r>
              <a:rPr lang="it-IT" sz="1800" i="0" dirty="0"/>
              <a:t>would be detectable by targeted cfDNA </a:t>
            </a:r>
            <a:r>
              <a:rPr lang="it-IT" sz="1800" i="0" dirty="0" smtClean="0"/>
              <a:t>testing; </a:t>
            </a:r>
            <a:endParaRPr lang="it-IT" sz="1800" i="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800" i="0" dirty="0" smtClean="0"/>
              <a:t>- </a:t>
            </a:r>
            <a:r>
              <a:rPr lang="it-IT" sz="1800" i="0" dirty="0" smtClean="0"/>
              <a:t>74 </a:t>
            </a:r>
            <a:r>
              <a:rPr lang="it-IT" sz="1800" i="0" dirty="0"/>
              <a:t>would be detectable by </a:t>
            </a:r>
            <a:r>
              <a:rPr lang="it-IT" sz="1800" i="0" dirty="0"/>
              <a:t>the extended cfDNA </a:t>
            </a:r>
            <a:r>
              <a:rPr lang="it-IT" sz="1800" i="0" dirty="0" smtClean="0"/>
              <a:t>approach.</a:t>
            </a:r>
            <a:endParaRPr lang="it-IT" sz="1800" i="0" dirty="0"/>
          </a:p>
          <a:p>
            <a:pPr marL="0" indent="0" algn="just">
              <a:lnSpc>
                <a:spcPct val="150000"/>
              </a:lnSpc>
              <a:buNone/>
            </a:pPr>
            <a:endParaRPr lang="it-IT" sz="1800" i="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it-IT" sz="1800" i="0" dirty="0"/>
              <a:t>This means that </a:t>
            </a:r>
            <a:r>
              <a:rPr lang="it-IT" sz="1800" b="1" i="0" dirty="0"/>
              <a:t>19.0% (16/84) </a:t>
            </a:r>
            <a:r>
              <a:rPr lang="it-IT" sz="1800" i="0" dirty="0"/>
              <a:t>and</a:t>
            </a:r>
            <a:r>
              <a:rPr lang="it-IT" sz="1800" b="1" i="0" dirty="0"/>
              <a:t> 11.9% (10/84) </a:t>
            </a:r>
            <a:r>
              <a:rPr lang="it-IT" sz="1800" i="0" dirty="0"/>
              <a:t>of the fetuses with </a:t>
            </a:r>
            <a:r>
              <a:rPr lang="it-IT" sz="1800" i="0" dirty="0" smtClean="0"/>
              <a:t>increased </a:t>
            </a:r>
            <a:r>
              <a:rPr lang="it-IT" sz="1800" i="0" dirty="0"/>
              <a:t>NT and a genetic anomaly detectable prenatally would be missed if the targeted and extended, respectively, cfDNA testing were used.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it-IT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465620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C474859-91A9-2741-B3E3-F679550A0C94}"/>
              </a:ext>
            </a:extLst>
          </p:cNvPr>
          <p:cNvSpPr txBox="1"/>
          <p:nvPr/>
        </p:nvSpPr>
        <p:spPr>
          <a:xfrm>
            <a:off x="228600" y="6165304"/>
            <a:ext cx="8789849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i="0" dirty="0"/>
              <a:t>Chromosomal, submicroscopic and monogenic anomalies undetectable by targeted </a:t>
            </a:r>
            <a:r>
              <a:rPr lang="it-IT" sz="1400" i="0" dirty="0" smtClean="0"/>
              <a:t>cfDNA </a:t>
            </a:r>
            <a:r>
              <a:rPr lang="it-IT" sz="1400" i="0" dirty="0"/>
              <a:t>testing identified in </a:t>
            </a:r>
            <a:r>
              <a:rPr lang="it-IT" sz="1400" i="0" dirty="0" smtClean="0"/>
              <a:t>the study population of fetuses </a:t>
            </a:r>
            <a:r>
              <a:rPr lang="it-IT" sz="1400" i="0" dirty="0"/>
              <a:t>with </a:t>
            </a:r>
            <a:r>
              <a:rPr lang="it-IT" sz="1400" i="0" dirty="0" smtClean="0"/>
              <a:t>NT&gt; </a:t>
            </a:r>
            <a:r>
              <a:rPr lang="it-IT" sz="1400" i="0" dirty="0"/>
              <a:t>99th centile in first </a:t>
            </a:r>
            <a:r>
              <a:rPr lang="it-IT" sz="1400" i="0" dirty="0" smtClean="0"/>
              <a:t>trimester.</a:t>
            </a:r>
            <a:endParaRPr lang="en" sz="1400" i="0" dirty="0"/>
          </a:p>
        </p:txBody>
      </p:sp>
      <p:sp>
        <p:nvSpPr>
          <p:cNvPr id="11" name="Text Box 5">
            <a:extLst>
              <a:ext uri="{FF2B5EF4-FFF2-40B4-BE49-F238E27FC236}">
                <a16:creationId xmlns:a16="http://schemas.microsoft.com/office/drawing/2014/main" id="{10B433E2-8BAD-9845-AF6F-F509EC9D64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pic>
        <p:nvPicPr>
          <p:cNvPr id="9" name="Immagine 8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14311E41-3094-0747-AF31-B049E40062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69" y="1938905"/>
            <a:ext cx="8305795" cy="4082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097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D88F1DA-68B8-AB45-8A0D-5A7678FD1E1E}"/>
              </a:ext>
            </a:extLst>
          </p:cNvPr>
          <p:cNvSpPr txBox="1"/>
          <p:nvPr/>
        </p:nvSpPr>
        <p:spPr>
          <a:xfrm>
            <a:off x="321120" y="6290156"/>
            <a:ext cx="8501758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it-IT" sz="1400" dirty="0"/>
              <a:t>Major fetal malformations detected on first- and second- or third-trimester ultrasound</a:t>
            </a:r>
            <a:r>
              <a:rPr lang="it-IT" sz="1400" dirty="0" smtClean="0"/>
              <a:t>, </a:t>
            </a:r>
            <a:r>
              <a:rPr lang="it-IT" sz="1400" dirty="0"/>
              <a:t>in fetuses with </a:t>
            </a:r>
            <a:r>
              <a:rPr lang="it-IT" sz="1400" dirty="0" smtClean="0"/>
              <a:t>NT &gt; 99th </a:t>
            </a:r>
            <a:r>
              <a:rPr lang="it-IT" sz="1400" dirty="0"/>
              <a:t>centile in first trimester and normal result on </a:t>
            </a:r>
            <a:r>
              <a:rPr lang="it-IT" sz="1400" dirty="0" smtClean="0"/>
              <a:t>QF-PCR </a:t>
            </a:r>
            <a:r>
              <a:rPr lang="it-IT" sz="1400" dirty="0"/>
              <a:t>and </a:t>
            </a:r>
            <a:r>
              <a:rPr lang="it-IT" sz="1400" dirty="0" smtClean="0"/>
              <a:t>CMA.</a:t>
            </a:r>
            <a:endParaRPr lang="en" sz="1400" dirty="0"/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1449D2EE-21F9-AA40-98A7-BF84F600A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  <p:pic>
        <p:nvPicPr>
          <p:cNvPr id="6" name="Immagine 5" descr="Immagine che contiene screenshot&#10;&#10;Descrizione generata automaticamente">
            <a:extLst>
              <a:ext uri="{FF2B5EF4-FFF2-40B4-BE49-F238E27FC236}">
                <a16:creationId xmlns:a16="http://schemas.microsoft.com/office/drawing/2014/main" id="{F9E90F0A-4CCC-7343-8588-35613F006A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31" y="1700808"/>
            <a:ext cx="3907045" cy="3960440"/>
          </a:xfrm>
          <a:prstGeom prst="rect">
            <a:avLst/>
          </a:prstGeom>
        </p:spPr>
      </p:pic>
      <p:pic>
        <p:nvPicPr>
          <p:cNvPr id="15" name="Immagine 14" descr="Immagine che contiene testo, screenshot, quotidiano&#10;&#10;Descrizione generata automaticamente">
            <a:extLst>
              <a:ext uri="{FF2B5EF4-FFF2-40B4-BE49-F238E27FC236}">
                <a16:creationId xmlns:a16="http://schemas.microsoft.com/office/drawing/2014/main" id="{CC417E9A-7948-BD41-98D6-E429606813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8170" y="1700808"/>
            <a:ext cx="4050011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4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>
            <a:extLst>
              <a:ext uri="{FF2B5EF4-FFF2-40B4-BE49-F238E27FC236}">
                <a16:creationId xmlns:a16="http://schemas.microsoft.com/office/drawing/2014/main" id="{9F167E8E-5FA6-BE49-BCAA-D77142CF50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2322978"/>
            <a:ext cx="8424936" cy="3976473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150000"/>
              </a:lnSpc>
              <a:buNone/>
            </a:pPr>
            <a:r>
              <a:rPr lang="it-IT" sz="1700" i="0" dirty="0"/>
              <a:t>In the 142 fetuses with no genetic anomalies </a:t>
            </a:r>
            <a:r>
              <a:rPr lang="it-IT" sz="1700" i="0" dirty="0" smtClean="0"/>
              <a:t>identified:</a:t>
            </a:r>
            <a:endParaRPr lang="it-IT" sz="1700" dirty="0"/>
          </a:p>
          <a:p>
            <a:pPr algn="just">
              <a:buFontTx/>
              <a:buChar char="-"/>
            </a:pPr>
            <a:r>
              <a:rPr lang="it-IT" sz="1800" i="0" dirty="0"/>
              <a:t>Early anomaly scan and early fetal echocardiography identified structural defects in 15 (10.6%) fetuses, resulting in one miscarriage, eight terminations of pregnancy, three intrauterine fetal demises and three live births</a:t>
            </a:r>
            <a:r>
              <a:rPr lang="it-IT" sz="1800" i="0" dirty="0" smtClean="0"/>
              <a:t>.</a:t>
            </a:r>
          </a:p>
          <a:p>
            <a:pPr algn="just">
              <a:buFontTx/>
              <a:buChar char="-"/>
            </a:pPr>
            <a:endParaRPr lang="it-IT" sz="1800" i="0" dirty="0"/>
          </a:p>
          <a:p>
            <a:pPr algn="just">
              <a:buFontTx/>
              <a:buChar char="-"/>
            </a:pPr>
            <a:r>
              <a:rPr lang="it-IT" sz="1800" i="0" dirty="0"/>
              <a:t> In the 127 remaining fetuses with normal first-trimester genetic testing and imaging findings, second-trimester imaging (fetal </a:t>
            </a:r>
            <a:r>
              <a:rPr lang="it-IT" sz="1800" i="0" dirty="0" smtClean="0"/>
              <a:t>echocardiogram + anomaly </a:t>
            </a:r>
            <a:r>
              <a:rPr lang="it-IT" sz="1800" i="0" dirty="0"/>
              <a:t>scan) identified structural anomalies in 19 (15.0</a:t>
            </a:r>
            <a:r>
              <a:rPr lang="it-IT" sz="1800" i="0" dirty="0" smtClean="0"/>
              <a:t>%).</a:t>
            </a:r>
          </a:p>
          <a:p>
            <a:pPr algn="just">
              <a:buFontTx/>
              <a:buChar char="-"/>
            </a:pPr>
            <a:endParaRPr lang="it-IT" sz="1800" i="0" dirty="0"/>
          </a:p>
          <a:p>
            <a:pPr algn="just">
              <a:buFontTx/>
              <a:buChar char="-"/>
            </a:pPr>
            <a:r>
              <a:rPr lang="it-IT" sz="1800" i="0" dirty="0"/>
              <a:t> The remaining 108/226 (47.8%) fetuses with increased NT in the first trimester had a normal perinatal outcome</a:t>
            </a:r>
            <a:r>
              <a:rPr lang="it-IT" sz="1800" i="0" dirty="0" smtClean="0"/>
              <a:t>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endParaRPr lang="it-IT" sz="1700" i="0" dirty="0"/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3D3AD445-D3C5-8F46-8BE3-D48E1D4E3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2287" y="1523675"/>
            <a:ext cx="45594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Results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2A0408A-4F2D-C04A-A51E-98B260805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err="1">
                <a:solidFill>
                  <a:schemeClr val="bg1"/>
                </a:solidFill>
              </a:rPr>
              <a:t>Should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cell-free</a:t>
            </a:r>
            <a:r>
              <a:rPr lang="de-DE" altLang="it-IT" sz="1400" dirty="0">
                <a:solidFill>
                  <a:schemeClr val="bg1"/>
                </a:solidFill>
              </a:rPr>
              <a:t> DNA </a:t>
            </a:r>
            <a:r>
              <a:rPr lang="de-DE" altLang="it-IT" sz="1400" dirty="0" err="1">
                <a:solidFill>
                  <a:schemeClr val="bg1"/>
                </a:solidFill>
              </a:rPr>
              <a:t>testing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be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used</a:t>
            </a:r>
            <a:r>
              <a:rPr lang="de-DE" altLang="it-IT" sz="1400" dirty="0">
                <a:solidFill>
                  <a:schemeClr val="bg1"/>
                </a:solidFill>
              </a:rPr>
              <a:t> in </a:t>
            </a:r>
            <a:r>
              <a:rPr lang="de-DE" altLang="it-IT" sz="1400" dirty="0" err="1">
                <a:solidFill>
                  <a:schemeClr val="bg1"/>
                </a:solidFill>
              </a:rPr>
              <a:t>pregnancy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with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increased</a:t>
            </a:r>
            <a:r>
              <a:rPr lang="de-DE" altLang="it-IT" sz="1400" dirty="0">
                <a:solidFill>
                  <a:schemeClr val="bg1"/>
                </a:solidFill>
              </a:rPr>
              <a:t> fetal </a:t>
            </a:r>
            <a:r>
              <a:rPr lang="de-DE" altLang="it-IT" sz="1400" dirty="0" err="1">
                <a:solidFill>
                  <a:schemeClr val="bg1"/>
                </a:solidFill>
              </a:rPr>
              <a:t>nuchal</a:t>
            </a:r>
            <a:r>
              <a:rPr lang="de-DE" altLang="it-IT" sz="1400" dirty="0">
                <a:solidFill>
                  <a:schemeClr val="bg1"/>
                </a:solidFill>
              </a:rPr>
              <a:t> </a:t>
            </a:r>
            <a:r>
              <a:rPr lang="de-DE" altLang="it-IT" sz="1400" dirty="0" err="1">
                <a:solidFill>
                  <a:schemeClr val="bg1"/>
                </a:solidFill>
              </a:rPr>
              <a:t>translucency</a:t>
            </a:r>
            <a:r>
              <a:rPr lang="de-DE" altLang="it-IT" sz="1400" dirty="0">
                <a:solidFill>
                  <a:schemeClr val="bg1"/>
                </a:solidFill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Miranda et al</a:t>
            </a:r>
            <a:r>
              <a:rPr lang="en-GB" altLang="it-IT" sz="1400" dirty="0">
                <a:solidFill>
                  <a:schemeClr val="bg1"/>
                </a:solidFill>
              </a:rPr>
              <a:t>, UOG 2020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42647</TotalTime>
  <Words>1245</Words>
  <Application>Microsoft Office PowerPoint</Application>
  <PresentationFormat>On-screen Show (4:3)</PresentationFormat>
  <Paragraphs>101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Renata Kotsia</cp:lastModifiedBy>
  <cp:revision>875</cp:revision>
  <cp:lastPrinted>2011-09-13T15:07:48Z</cp:lastPrinted>
  <dcterms:created xsi:type="dcterms:W3CDTF">2016-05-13T18:06:14Z</dcterms:created>
  <dcterms:modified xsi:type="dcterms:W3CDTF">2020-04-17T14:50:15Z</dcterms:modified>
</cp:coreProperties>
</file>