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812" r:id="rId2"/>
  </p:sldMasterIdLst>
  <p:notesMasterIdLst>
    <p:notesMasterId r:id="rId18"/>
  </p:notesMasterIdLst>
  <p:sldIdLst>
    <p:sldId id="329" r:id="rId3"/>
    <p:sldId id="350" r:id="rId4"/>
    <p:sldId id="349" r:id="rId5"/>
    <p:sldId id="384" r:id="rId6"/>
    <p:sldId id="396" r:id="rId7"/>
    <p:sldId id="404" r:id="rId8"/>
    <p:sldId id="400" r:id="rId9"/>
    <p:sldId id="401" r:id="rId10"/>
    <p:sldId id="379" r:id="rId11"/>
    <p:sldId id="387" r:id="rId12"/>
    <p:sldId id="399" r:id="rId13"/>
    <p:sldId id="402" r:id="rId14"/>
    <p:sldId id="353" r:id="rId15"/>
    <p:sldId id="403" r:id="rId16"/>
    <p:sldId id="371" r:id="rId17"/>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4319">
          <p15:clr>
            <a:srgbClr val="A4A3A4"/>
          </p15:clr>
        </p15:guide>
        <p15:guide id="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6E4"/>
    <a:srgbClr val="EADEE7"/>
    <a:srgbClr val="ED1D24"/>
    <a:srgbClr val="445895"/>
    <a:srgbClr val="CDDEFF"/>
    <a:srgbClr val="002060"/>
    <a:srgbClr val="F0F3FB"/>
    <a:srgbClr val="E2E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91B129-73B5-480B-8435-6E0261C0502E}" v="61" dt="2019-03-26T17:21:48.746"/>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46" autoAdjust="0"/>
    <p:restoredTop sz="88379" autoAdjust="0"/>
  </p:normalViewPr>
  <p:slideViewPr>
    <p:cSldViewPr>
      <p:cViewPr varScale="1">
        <p:scale>
          <a:sx n="90" d="100"/>
          <a:sy n="90" d="100"/>
        </p:scale>
        <p:origin x="618" y="84"/>
      </p:cViewPr>
      <p:guideLst>
        <p:guide orient="horz" pos="2160"/>
        <p:guide pos="2880"/>
        <p:guide orient="horz" pos="4319"/>
        <p:guide/>
      </p:guideLst>
    </p:cSldViewPr>
  </p:slideViewPr>
  <p:notesTextViewPr>
    <p:cViewPr>
      <p:scale>
        <a:sx n="100" d="100"/>
        <a:sy n="100" d="100"/>
      </p:scale>
      <p:origin x="0" y="0"/>
    </p:cViewPr>
  </p:notesTextViewPr>
  <p:sorterViewPr>
    <p:cViewPr>
      <p:scale>
        <a:sx n="100" d="100"/>
        <a:sy n="100" d="100"/>
      </p:scale>
      <p:origin x="0" y="17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ben Fernandez" userId="b2ddae9f6de01a07" providerId="LiveId" clId="{5491B129-73B5-480B-8435-6E0261C0502E}"/>
    <pc:docChg chg="undo custSel modSld">
      <pc:chgData name="Ruben Fernandez" userId="b2ddae9f6de01a07" providerId="LiveId" clId="{5491B129-73B5-480B-8435-6E0261C0502E}" dt="2019-04-21T21:46:38.040" v="2841" actId="313"/>
      <pc:docMkLst>
        <pc:docMk/>
      </pc:docMkLst>
      <pc:sldChg chg="modSp">
        <pc:chgData name="Ruben Fernandez" userId="b2ddae9f6de01a07" providerId="LiveId" clId="{5491B129-73B5-480B-8435-6E0261C0502E}" dt="2019-04-05T17:44:28.624" v="1502" actId="313"/>
        <pc:sldMkLst>
          <pc:docMk/>
          <pc:sldMk cId="0" sldId="349"/>
        </pc:sldMkLst>
        <pc:spChg chg="mod">
          <ac:chgData name="Ruben Fernandez" userId="b2ddae9f6de01a07" providerId="LiveId" clId="{5491B129-73B5-480B-8435-6E0261C0502E}" dt="2019-04-05T17:38:29.311" v="1038" actId="6549"/>
          <ac:spMkLst>
            <pc:docMk/>
            <pc:sldMk cId="0" sldId="349"/>
            <ac:spMk id="8" creationId="{00000000-0000-0000-0000-000000000000}"/>
          </ac:spMkLst>
        </pc:spChg>
        <pc:spChg chg="mod">
          <ac:chgData name="Ruben Fernandez" userId="b2ddae9f6de01a07" providerId="LiveId" clId="{5491B129-73B5-480B-8435-6E0261C0502E}" dt="2019-04-05T17:44:28.624" v="1502" actId="313"/>
          <ac:spMkLst>
            <pc:docMk/>
            <pc:sldMk cId="0" sldId="349"/>
            <ac:spMk id="9" creationId="{00000000-0000-0000-0000-000000000000}"/>
          </ac:spMkLst>
        </pc:spChg>
        <pc:spChg chg="mod">
          <ac:chgData name="Ruben Fernandez" userId="b2ddae9f6de01a07" providerId="LiveId" clId="{5491B129-73B5-480B-8435-6E0261C0502E}" dt="2019-04-05T17:38:46.624" v="1077" actId="790"/>
          <ac:spMkLst>
            <pc:docMk/>
            <pc:sldMk cId="0" sldId="349"/>
            <ac:spMk id="23557" creationId="{00000000-0000-0000-0000-000000000000}"/>
          </ac:spMkLst>
        </pc:spChg>
      </pc:sldChg>
      <pc:sldChg chg="modSp">
        <pc:chgData name="Ruben Fernandez" userId="b2ddae9f6de01a07" providerId="LiveId" clId="{5491B129-73B5-480B-8435-6E0261C0502E}" dt="2019-04-05T17:38:03.855" v="971" actId="790"/>
        <pc:sldMkLst>
          <pc:docMk/>
          <pc:sldMk cId="0" sldId="350"/>
        </pc:sldMkLst>
        <pc:spChg chg="mod">
          <ac:chgData name="Ruben Fernandez" userId="b2ddae9f6de01a07" providerId="LiveId" clId="{5491B129-73B5-480B-8435-6E0261C0502E}" dt="2019-04-05T17:38:03.855" v="971" actId="790"/>
          <ac:spMkLst>
            <pc:docMk/>
            <pc:sldMk cId="0" sldId="350"/>
            <ac:spMk id="12" creationId="{00000000-0000-0000-0000-000000000000}"/>
          </ac:spMkLst>
        </pc:spChg>
      </pc:sldChg>
      <pc:sldChg chg="modSp">
        <pc:chgData name="Ruben Fernandez" userId="b2ddae9f6de01a07" providerId="LiveId" clId="{5491B129-73B5-480B-8435-6E0261C0502E}" dt="2019-04-05T17:51:08.038" v="1576" actId="313"/>
        <pc:sldMkLst>
          <pc:docMk/>
          <pc:sldMk cId="0" sldId="384"/>
        </pc:sldMkLst>
        <pc:spChg chg="mod">
          <ac:chgData name="Ruben Fernandez" userId="b2ddae9f6de01a07" providerId="LiveId" clId="{5491B129-73B5-480B-8435-6E0261C0502E}" dt="2019-04-05T17:45:33.024" v="1570"/>
          <ac:spMkLst>
            <pc:docMk/>
            <pc:sldMk cId="0" sldId="384"/>
            <ac:spMk id="8" creationId="{00000000-0000-0000-0000-000000000000}"/>
          </ac:spMkLst>
        </pc:spChg>
        <pc:spChg chg="mod">
          <ac:chgData name="Ruben Fernandez" userId="b2ddae9f6de01a07" providerId="LiveId" clId="{5491B129-73B5-480B-8435-6E0261C0502E}" dt="2019-04-05T17:51:08.038" v="1576" actId="313"/>
          <ac:spMkLst>
            <pc:docMk/>
            <pc:sldMk cId="0" sldId="384"/>
            <ac:spMk id="9" creationId="{00000000-0000-0000-0000-000000000000}"/>
          </ac:spMkLst>
        </pc:spChg>
      </pc:sldChg>
      <pc:sldChg chg="modSp">
        <pc:chgData name="Ruben Fernandez" userId="b2ddae9f6de01a07" providerId="LiveId" clId="{5491B129-73B5-480B-8435-6E0261C0502E}" dt="2019-04-21T21:46:38.040" v="2841" actId="313"/>
        <pc:sldMkLst>
          <pc:docMk/>
          <pc:sldMk cId="3270071325" sldId="404"/>
        </pc:sldMkLst>
        <pc:spChg chg="mod">
          <ac:chgData name="Ruben Fernandez" userId="b2ddae9f6de01a07" providerId="LiveId" clId="{5491B129-73B5-480B-8435-6E0261C0502E}" dt="2019-04-21T21:46:38.040" v="2841" actId="313"/>
          <ac:spMkLst>
            <pc:docMk/>
            <pc:sldMk cId="3270071325" sldId="404"/>
            <ac:spMk id="12" creationId="{00000000-0000-0000-0000-000000000000}"/>
          </ac:spMkLst>
        </pc:spChg>
      </pc:sldChg>
    </pc:docChg>
  </pc:docChgLst>
  <pc:docChgLst>
    <pc:chgData name="Ruben Fernandez" userId="b2ddae9f6de01a07" providerId="LiveId" clId="{437BEB47-62ED-419A-8830-8061BEE7DC78}"/>
    <pc:docChg chg="custSel modSld">
      <pc:chgData name="Ruben Fernandez" userId="b2ddae9f6de01a07" providerId="LiveId" clId="{437BEB47-62ED-419A-8830-8061BEE7DC78}" dt="2019-03-26T17:28:37.547" v="343" actId="313"/>
      <pc:docMkLst>
        <pc:docMk/>
      </pc:docMkLst>
      <pc:sldChg chg="modSp">
        <pc:chgData name="Ruben Fernandez" userId="b2ddae9f6de01a07" providerId="LiveId" clId="{437BEB47-62ED-419A-8830-8061BEE7DC78}" dt="2019-03-26T17:21:48.746" v="61" actId="20577"/>
        <pc:sldMkLst>
          <pc:docMk/>
          <pc:sldMk cId="0" sldId="329"/>
        </pc:sldMkLst>
        <pc:spChg chg="mod">
          <ac:chgData name="Ruben Fernandez" userId="b2ddae9f6de01a07" providerId="LiveId" clId="{437BEB47-62ED-419A-8830-8061BEE7DC78}" dt="2019-03-26T17:21:48.746" v="61" actId="20577"/>
          <ac:spMkLst>
            <pc:docMk/>
            <pc:sldMk cId="0" sldId="329"/>
            <ac:spMk id="17413" creationId="{00000000-0000-0000-0000-000000000000}"/>
          </ac:spMkLst>
        </pc:spChg>
      </pc:sldChg>
      <pc:sldChg chg="modSp">
        <pc:chgData name="Ruben Fernandez" userId="b2ddae9f6de01a07" providerId="LiveId" clId="{437BEB47-62ED-419A-8830-8061BEE7DC78}" dt="2019-03-26T17:28:37.547" v="343" actId="313"/>
        <pc:sldMkLst>
          <pc:docMk/>
          <pc:sldMk cId="0" sldId="350"/>
        </pc:sldMkLst>
        <pc:spChg chg="mod">
          <ac:chgData name="Ruben Fernandez" userId="b2ddae9f6de01a07" providerId="LiveId" clId="{437BEB47-62ED-419A-8830-8061BEE7DC78}" dt="2019-03-26T17:28:37.547" v="343" actId="313"/>
          <ac:spMkLst>
            <pc:docMk/>
            <pc:sldMk cId="0" sldId="350"/>
            <ac:spMk id="21509" creationId="{00000000-0000-0000-0000-000000000000}"/>
          </ac:spMkLst>
        </pc:spChg>
        <pc:spChg chg="mod">
          <ac:chgData name="Ruben Fernandez" userId="b2ddae9f6de01a07" providerId="LiveId" clId="{437BEB47-62ED-419A-8830-8061BEE7DC78}" dt="2019-03-26T17:28:05.422" v="339" actId="313"/>
          <ac:spMkLst>
            <pc:docMk/>
            <pc:sldMk cId="0" sldId="350"/>
            <ac:spMk id="21511"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charset="0"/>
              </a:defRPr>
            </a:lvl1pPr>
          </a:lstStyle>
          <a:p>
            <a:pPr>
              <a:defRPr/>
            </a:pPr>
            <a:endParaRPr lang="it-IT" dirty="0"/>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charset="0"/>
              </a:defRPr>
            </a:lvl1pPr>
          </a:lstStyle>
          <a:p>
            <a:pPr>
              <a:defRPr/>
            </a:pPr>
            <a:fld id="{E85DC6F2-61F7-47F7-BDDB-8773C9C1B552}" type="datetimeFigureOut">
              <a:rPr lang="it-IT"/>
              <a:pPr>
                <a:defRPr/>
              </a:pPr>
              <a:t>14/05/2019</a:t>
            </a:fld>
            <a:endParaRPr lang="it-IT" dirty="0"/>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it-IT" noProof="0" dirty="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charset="0"/>
              </a:defRPr>
            </a:lvl1pPr>
          </a:lstStyle>
          <a:p>
            <a:pPr>
              <a:defRPr/>
            </a:pPr>
            <a:endParaRPr lang="it-IT" dirty="0"/>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i="0">
                <a:cs typeface="Arial" panose="020B0604020202020204" pitchFamily="34" charset="0"/>
              </a:defRPr>
            </a:lvl1pPr>
          </a:lstStyle>
          <a:p>
            <a:pPr>
              <a:defRPr/>
            </a:pPr>
            <a:fld id="{7A07579C-B849-46E4-81D5-095676F8793D}" type="slidenum">
              <a:rPr lang="en-US"/>
              <a:pPr>
                <a:defRPr/>
              </a:pPr>
              <a:t>‹#›</a:t>
            </a:fld>
            <a:endParaRPr lang="it-IT" dirty="0">
              <a:cs typeface="+mn-cs"/>
            </a:endParaRPr>
          </a:p>
        </p:txBody>
      </p:sp>
    </p:spTree>
    <p:extLst>
      <p:ext uri="{BB962C8B-B14F-4D97-AF65-F5344CB8AC3E}">
        <p14:creationId xmlns:p14="http://schemas.microsoft.com/office/powerpoint/2010/main" val="2362969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dirty="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t-IT" dirty="0"/>
          </a:p>
        </p:txBody>
      </p:sp>
    </p:spTree>
    <p:extLst>
      <p:ext uri="{BB962C8B-B14F-4D97-AF65-F5344CB8AC3E}">
        <p14:creationId xmlns:p14="http://schemas.microsoft.com/office/powerpoint/2010/main" val="2546507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59396"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D62B56D-1B15-44DE-B517-41FD56C48F94}" type="slidenum">
              <a:rPr lang="x-none" altLang="it-IT" i="0">
                <a:solidFill>
                  <a:srgbClr val="000000"/>
                </a:solidFill>
                <a:latin typeface="Arial" panose="020B0604020202020204" pitchFamily="34" charset="0"/>
              </a:rPr>
              <a:pPr algn="r" eaLnBrk="1" hangingPunct="1">
                <a:spcBef>
                  <a:spcPct val="0"/>
                </a:spcBef>
              </a:pPr>
              <a:t>15</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301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2532"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EC641F3-085E-404A-B442-0231AFD4B84A}" type="slidenum">
              <a:rPr lang="x-none" altLang="it-IT" i="0">
                <a:solidFill>
                  <a:srgbClr val="000000"/>
                </a:solidFill>
                <a:latin typeface="Arial" panose="020B0604020202020204" pitchFamily="34" charset="0"/>
              </a:rPr>
              <a:pPr algn="r" eaLnBrk="1" hangingPunct="1">
                <a:spcBef>
                  <a:spcPct val="0"/>
                </a:spcBef>
              </a:pPr>
              <a:t>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471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4579"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458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3</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555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8676" name="Segnaposto numero diapositiv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5</a:t>
            </a:fld>
            <a:endParaRPr lang="it-IT" altLang="it-IT" i="0" dirty="0">
              <a:solidFill>
                <a:srgbClr val="000000"/>
              </a:solidFill>
            </a:endParaRPr>
          </a:p>
        </p:txBody>
      </p:sp>
    </p:spTree>
    <p:extLst>
      <p:ext uri="{BB962C8B-B14F-4D97-AF65-F5344CB8AC3E}">
        <p14:creationId xmlns:p14="http://schemas.microsoft.com/office/powerpoint/2010/main" val="2975822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8676" name="Segnaposto numero diapositiv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6</a:t>
            </a:fld>
            <a:endParaRPr lang="it-IT" altLang="it-IT" i="0" dirty="0">
              <a:solidFill>
                <a:srgbClr val="000000"/>
              </a:solidFill>
            </a:endParaRPr>
          </a:p>
        </p:txBody>
      </p:sp>
    </p:spTree>
    <p:extLst>
      <p:ext uri="{BB962C8B-B14F-4D97-AF65-F5344CB8AC3E}">
        <p14:creationId xmlns:p14="http://schemas.microsoft.com/office/powerpoint/2010/main" val="35869289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8676" name="Segnaposto numero diapositiv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7</a:t>
            </a:fld>
            <a:endParaRPr lang="it-IT" altLang="it-IT" i="0" dirty="0">
              <a:solidFill>
                <a:srgbClr val="000000"/>
              </a:solidFill>
            </a:endParaRPr>
          </a:p>
        </p:txBody>
      </p:sp>
    </p:spTree>
    <p:extLst>
      <p:ext uri="{BB962C8B-B14F-4D97-AF65-F5344CB8AC3E}">
        <p14:creationId xmlns:p14="http://schemas.microsoft.com/office/powerpoint/2010/main" val="2975822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5"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8676" name="Segnaposto numero diapositiv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i="1">
                <a:solidFill>
                  <a:schemeClr val="tx1"/>
                </a:solidFill>
                <a:latin typeface="Arial" panose="020B0604020202020204" pitchFamily="34" charset="0"/>
              </a:defRPr>
            </a:lvl1pPr>
            <a:lvl2pPr marL="742950" indent="-285750">
              <a:defRPr i="1">
                <a:solidFill>
                  <a:schemeClr val="tx1"/>
                </a:solidFill>
                <a:latin typeface="Arial" panose="020B0604020202020204" pitchFamily="34" charset="0"/>
              </a:defRPr>
            </a:lvl2pPr>
            <a:lvl3pPr marL="1143000" indent="-228600">
              <a:defRPr i="1">
                <a:solidFill>
                  <a:schemeClr val="tx1"/>
                </a:solidFill>
                <a:latin typeface="Arial" panose="020B0604020202020204" pitchFamily="34" charset="0"/>
              </a:defRPr>
            </a:lvl3pPr>
            <a:lvl4pPr marL="1600200" indent="-228600">
              <a:defRPr i="1">
                <a:solidFill>
                  <a:schemeClr val="tx1"/>
                </a:solidFill>
                <a:latin typeface="Arial" panose="020B0604020202020204" pitchFamily="34" charset="0"/>
              </a:defRPr>
            </a:lvl4pPr>
            <a:lvl5pPr marL="2057400" indent="-228600">
              <a:defRPr i="1">
                <a:solidFill>
                  <a:schemeClr val="tx1"/>
                </a:solidFill>
                <a:latin typeface="Arial" panose="020B0604020202020204" pitchFamily="34" charset="0"/>
              </a:defRPr>
            </a:lvl5pPr>
            <a:lvl6pPr marL="2514600" indent="-228600" eaLnBrk="0" fontAlgn="base" hangingPunct="0">
              <a:spcBef>
                <a:spcPct val="0"/>
              </a:spcBef>
              <a:spcAft>
                <a:spcPct val="0"/>
              </a:spcAft>
              <a:defRPr i="1">
                <a:solidFill>
                  <a:schemeClr val="tx1"/>
                </a:solidFill>
                <a:latin typeface="Arial" panose="020B0604020202020204" pitchFamily="34" charset="0"/>
              </a:defRPr>
            </a:lvl6pPr>
            <a:lvl7pPr marL="2971800" indent="-228600" eaLnBrk="0" fontAlgn="base" hangingPunct="0">
              <a:spcBef>
                <a:spcPct val="0"/>
              </a:spcBef>
              <a:spcAft>
                <a:spcPct val="0"/>
              </a:spcAft>
              <a:defRPr i="1">
                <a:solidFill>
                  <a:schemeClr val="tx1"/>
                </a:solidFill>
                <a:latin typeface="Arial" panose="020B0604020202020204" pitchFamily="34" charset="0"/>
              </a:defRPr>
            </a:lvl7pPr>
            <a:lvl8pPr marL="3429000" indent="-228600" eaLnBrk="0" fontAlgn="base" hangingPunct="0">
              <a:spcBef>
                <a:spcPct val="0"/>
              </a:spcBef>
              <a:spcAft>
                <a:spcPct val="0"/>
              </a:spcAft>
              <a:defRPr i="1">
                <a:solidFill>
                  <a:schemeClr val="tx1"/>
                </a:solidFill>
                <a:latin typeface="Arial" panose="020B0604020202020204" pitchFamily="34" charset="0"/>
              </a:defRPr>
            </a:lvl8pPr>
            <a:lvl9pPr marL="3886200" indent="-228600" eaLnBrk="0" fontAlgn="base" hangingPunct="0">
              <a:spcBef>
                <a:spcPct val="0"/>
              </a:spcBef>
              <a:spcAft>
                <a:spcPct val="0"/>
              </a:spcAft>
              <a:defRPr i="1">
                <a:solidFill>
                  <a:schemeClr val="tx1"/>
                </a:solidFill>
                <a:latin typeface="Arial" panose="020B0604020202020204" pitchFamily="34" charset="0"/>
              </a:defRPr>
            </a:lvl9pPr>
          </a:lstStyle>
          <a:p>
            <a:fld id="{A11BDE67-22A4-453D-8F1D-E9555A3F8F59}" type="slidenum">
              <a:rPr lang="it-IT" altLang="it-IT" i="0" smtClean="0">
                <a:solidFill>
                  <a:srgbClr val="000000"/>
                </a:solidFill>
              </a:rPr>
              <a:pPr/>
              <a:t>8</a:t>
            </a:fld>
            <a:endParaRPr lang="it-IT" altLang="it-IT" i="0" dirty="0">
              <a:solidFill>
                <a:srgbClr val="000000"/>
              </a:solidFill>
            </a:endParaRPr>
          </a:p>
        </p:txBody>
      </p:sp>
    </p:spTree>
    <p:extLst>
      <p:ext uri="{BB962C8B-B14F-4D97-AF65-F5344CB8AC3E}">
        <p14:creationId xmlns:p14="http://schemas.microsoft.com/office/powerpoint/2010/main" val="29758227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dirty="0"/>
              <a:t>*** </a:t>
            </a:r>
            <a:r>
              <a:rPr lang="es-HN" sz="1200" noProof="0" dirty="0"/>
              <a:t>La tabla de características de base están en el archivo suplementario  el cual no tengo acceso.</a:t>
            </a:r>
            <a:r>
              <a:rPr lang="en-US" sz="1200" dirty="0"/>
              <a:t> </a:t>
            </a:r>
          </a:p>
          <a:p>
            <a:endParaRPr lang="en-US" dirty="0"/>
          </a:p>
        </p:txBody>
      </p:sp>
      <p:sp>
        <p:nvSpPr>
          <p:cNvPr id="4" name="Slide Number Placeholder 3"/>
          <p:cNvSpPr>
            <a:spLocks noGrp="1"/>
          </p:cNvSpPr>
          <p:nvPr>
            <p:ph type="sldNum" sz="quarter" idx="10"/>
          </p:nvPr>
        </p:nvSpPr>
        <p:spPr/>
        <p:txBody>
          <a:bodyPr/>
          <a:lstStyle/>
          <a:p>
            <a:pPr>
              <a:defRPr/>
            </a:pPr>
            <a:fld id="{7A07579C-B849-46E4-81D5-095676F8793D}" type="slidenum">
              <a:rPr lang="en-US" smtClean="0"/>
              <a:pPr>
                <a:defRPr/>
              </a:pPr>
              <a:t>9</a:t>
            </a:fld>
            <a:endParaRPr lang="it-IT" dirty="0">
              <a:cs typeface="+mn-cs"/>
            </a:endParaRPr>
          </a:p>
        </p:txBody>
      </p:sp>
    </p:spTree>
    <p:extLst>
      <p:ext uri="{BB962C8B-B14F-4D97-AF65-F5344CB8AC3E}">
        <p14:creationId xmlns:p14="http://schemas.microsoft.com/office/powerpoint/2010/main" val="27524853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13</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8868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DE3EC82-1B01-4E61-8144-D6203CB61C62}" type="slidenum">
              <a:rPr lang="en-US"/>
              <a:pPr>
                <a:defRPr/>
              </a:pPr>
              <a:t>‹#›</a:t>
            </a:fld>
            <a:endParaRPr lang="en-GB" dirty="0"/>
          </a:p>
        </p:txBody>
      </p:sp>
    </p:spTree>
    <p:extLst>
      <p:ext uri="{BB962C8B-B14F-4D97-AF65-F5344CB8AC3E}">
        <p14:creationId xmlns:p14="http://schemas.microsoft.com/office/powerpoint/2010/main" val="424017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40D8DF2-7700-485C-A24B-6C4C21AB59CF}" type="slidenum">
              <a:rPr lang="en-US"/>
              <a:pPr>
                <a:defRPr/>
              </a:pPr>
              <a:t>‹#›</a:t>
            </a:fld>
            <a:endParaRPr lang="en-GB" dirty="0"/>
          </a:p>
        </p:txBody>
      </p:sp>
    </p:spTree>
    <p:extLst>
      <p:ext uri="{BB962C8B-B14F-4D97-AF65-F5344CB8AC3E}">
        <p14:creationId xmlns:p14="http://schemas.microsoft.com/office/powerpoint/2010/main" val="38780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07C36B0-32BF-4C1D-8B14-A851CC5C51F3}" type="slidenum">
              <a:rPr lang="en-US"/>
              <a:pPr>
                <a:defRPr/>
              </a:pPr>
              <a:t>‹#›</a:t>
            </a:fld>
            <a:endParaRPr lang="en-GB" dirty="0"/>
          </a:p>
        </p:txBody>
      </p:sp>
    </p:spTree>
    <p:extLst>
      <p:ext uri="{BB962C8B-B14F-4D97-AF65-F5344CB8AC3E}">
        <p14:creationId xmlns:p14="http://schemas.microsoft.com/office/powerpoint/2010/main" val="1603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a:t>
            </a:fld>
            <a:endParaRPr lang="en-GB" dirty="0"/>
          </a:p>
        </p:txBody>
      </p:sp>
    </p:spTree>
    <p:extLst>
      <p:ext uri="{BB962C8B-B14F-4D97-AF65-F5344CB8AC3E}">
        <p14:creationId xmlns:p14="http://schemas.microsoft.com/office/powerpoint/2010/main" val="64443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a:t>
            </a:fld>
            <a:endParaRPr lang="en-GB" dirty="0"/>
          </a:p>
        </p:txBody>
      </p:sp>
    </p:spTree>
    <p:extLst>
      <p:ext uri="{BB962C8B-B14F-4D97-AF65-F5344CB8AC3E}">
        <p14:creationId xmlns:p14="http://schemas.microsoft.com/office/powerpoint/2010/main" val="2717675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a:t>
            </a:fld>
            <a:endParaRPr lang="en-GB" dirty="0"/>
          </a:p>
        </p:txBody>
      </p:sp>
    </p:spTree>
    <p:extLst>
      <p:ext uri="{BB962C8B-B14F-4D97-AF65-F5344CB8AC3E}">
        <p14:creationId xmlns:p14="http://schemas.microsoft.com/office/powerpoint/2010/main" val="2110194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a:t>
            </a:fld>
            <a:endParaRPr lang="en-GB" dirty="0"/>
          </a:p>
        </p:txBody>
      </p:sp>
    </p:spTree>
    <p:extLst>
      <p:ext uri="{BB962C8B-B14F-4D97-AF65-F5344CB8AC3E}">
        <p14:creationId xmlns:p14="http://schemas.microsoft.com/office/powerpoint/2010/main" val="1042767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a:t>
            </a:fld>
            <a:endParaRPr lang="en-GB" dirty="0"/>
          </a:p>
        </p:txBody>
      </p:sp>
    </p:spTree>
    <p:extLst>
      <p:ext uri="{BB962C8B-B14F-4D97-AF65-F5344CB8AC3E}">
        <p14:creationId xmlns:p14="http://schemas.microsoft.com/office/powerpoint/2010/main" val="734762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a:t>
            </a:fld>
            <a:endParaRPr lang="en-GB" dirty="0"/>
          </a:p>
        </p:txBody>
      </p:sp>
    </p:spTree>
    <p:extLst>
      <p:ext uri="{BB962C8B-B14F-4D97-AF65-F5344CB8AC3E}">
        <p14:creationId xmlns:p14="http://schemas.microsoft.com/office/powerpoint/2010/main" val="503824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a:t>
            </a:fld>
            <a:endParaRPr lang="en-GB" dirty="0"/>
          </a:p>
        </p:txBody>
      </p:sp>
    </p:spTree>
    <p:extLst>
      <p:ext uri="{BB962C8B-B14F-4D97-AF65-F5344CB8AC3E}">
        <p14:creationId xmlns:p14="http://schemas.microsoft.com/office/powerpoint/2010/main" val="2175782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a:t>
            </a:fld>
            <a:endParaRPr lang="en-GB" dirty="0"/>
          </a:p>
        </p:txBody>
      </p:sp>
    </p:spTree>
    <p:extLst>
      <p:ext uri="{BB962C8B-B14F-4D97-AF65-F5344CB8AC3E}">
        <p14:creationId xmlns:p14="http://schemas.microsoft.com/office/powerpoint/2010/main" val="10278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7C909CB6-6D70-440F-BE29-455026851B21}" type="slidenum">
              <a:rPr lang="en-US"/>
              <a:pPr>
                <a:defRPr/>
              </a:pPr>
              <a:t>‹#›</a:t>
            </a:fld>
            <a:endParaRPr lang="en-GB" dirty="0"/>
          </a:p>
        </p:txBody>
      </p:sp>
    </p:spTree>
    <p:extLst>
      <p:ext uri="{BB962C8B-B14F-4D97-AF65-F5344CB8AC3E}">
        <p14:creationId xmlns:p14="http://schemas.microsoft.com/office/powerpoint/2010/main" val="10926864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a:t>
            </a:fld>
            <a:endParaRPr lang="en-GB" dirty="0"/>
          </a:p>
        </p:txBody>
      </p:sp>
    </p:spTree>
    <p:extLst>
      <p:ext uri="{BB962C8B-B14F-4D97-AF65-F5344CB8AC3E}">
        <p14:creationId xmlns:p14="http://schemas.microsoft.com/office/powerpoint/2010/main" val="40961720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a:t>
            </a:fld>
            <a:endParaRPr lang="en-GB" dirty="0"/>
          </a:p>
        </p:txBody>
      </p:sp>
    </p:spTree>
    <p:extLst>
      <p:ext uri="{BB962C8B-B14F-4D97-AF65-F5344CB8AC3E}">
        <p14:creationId xmlns:p14="http://schemas.microsoft.com/office/powerpoint/2010/main" val="1388947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a:t>
            </a:fld>
            <a:endParaRPr lang="en-GB" dirty="0"/>
          </a:p>
        </p:txBody>
      </p:sp>
    </p:spTree>
    <p:extLst>
      <p:ext uri="{BB962C8B-B14F-4D97-AF65-F5344CB8AC3E}">
        <p14:creationId xmlns:p14="http://schemas.microsoft.com/office/powerpoint/2010/main" val="275162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7007470-8E3A-4B11-89EA-065FF43B9312}" type="slidenum">
              <a:rPr lang="en-US"/>
              <a:pPr>
                <a:defRPr/>
              </a:pPr>
              <a:t>‹#›</a:t>
            </a:fld>
            <a:endParaRPr lang="en-GB" dirty="0"/>
          </a:p>
        </p:txBody>
      </p:sp>
    </p:spTree>
    <p:extLst>
      <p:ext uri="{BB962C8B-B14F-4D97-AF65-F5344CB8AC3E}">
        <p14:creationId xmlns:p14="http://schemas.microsoft.com/office/powerpoint/2010/main" val="279763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7803EB94-954C-42B7-BC7B-F6998BFAAE35}" type="slidenum">
              <a:rPr lang="en-US"/>
              <a:pPr>
                <a:defRPr/>
              </a:pPr>
              <a:t>‹#›</a:t>
            </a:fld>
            <a:endParaRPr lang="en-GB" dirty="0"/>
          </a:p>
        </p:txBody>
      </p:sp>
    </p:spTree>
    <p:extLst>
      <p:ext uri="{BB962C8B-B14F-4D97-AF65-F5344CB8AC3E}">
        <p14:creationId xmlns:p14="http://schemas.microsoft.com/office/powerpoint/2010/main" val="134588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43178C1A-D1D9-4F7B-859A-60F116829842}" type="slidenum">
              <a:rPr lang="en-US"/>
              <a:pPr>
                <a:defRPr/>
              </a:pPr>
              <a:t>‹#›</a:t>
            </a:fld>
            <a:endParaRPr lang="en-GB" dirty="0"/>
          </a:p>
        </p:txBody>
      </p:sp>
    </p:spTree>
    <p:extLst>
      <p:ext uri="{BB962C8B-B14F-4D97-AF65-F5344CB8AC3E}">
        <p14:creationId xmlns:p14="http://schemas.microsoft.com/office/powerpoint/2010/main" val="366048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E389177E-B0CC-4BAA-86B1-C7EC57F86527}" type="slidenum">
              <a:rPr lang="en-US"/>
              <a:pPr>
                <a:defRPr/>
              </a:pPr>
              <a:t>‹#›</a:t>
            </a:fld>
            <a:endParaRPr lang="en-GB" dirty="0"/>
          </a:p>
        </p:txBody>
      </p:sp>
    </p:spTree>
    <p:extLst>
      <p:ext uri="{BB962C8B-B14F-4D97-AF65-F5344CB8AC3E}">
        <p14:creationId xmlns:p14="http://schemas.microsoft.com/office/powerpoint/2010/main" val="989769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7C3A35F0-57CA-4226-B22C-AEDC13518215}" type="slidenum">
              <a:rPr lang="en-US"/>
              <a:pPr>
                <a:defRPr/>
              </a:pPr>
              <a:t>‹#›</a:t>
            </a:fld>
            <a:endParaRPr lang="en-GB" dirty="0"/>
          </a:p>
        </p:txBody>
      </p:sp>
    </p:spTree>
    <p:extLst>
      <p:ext uri="{BB962C8B-B14F-4D97-AF65-F5344CB8AC3E}">
        <p14:creationId xmlns:p14="http://schemas.microsoft.com/office/powerpoint/2010/main" val="40684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D0913055-48F1-4760-A228-BF2BB82244EF}" type="slidenum">
              <a:rPr lang="en-US"/>
              <a:pPr>
                <a:defRPr/>
              </a:pPr>
              <a:t>‹#›</a:t>
            </a:fld>
            <a:endParaRPr lang="en-GB" dirty="0"/>
          </a:p>
        </p:txBody>
      </p:sp>
    </p:spTree>
    <p:extLst>
      <p:ext uri="{BB962C8B-B14F-4D97-AF65-F5344CB8AC3E}">
        <p14:creationId xmlns:p14="http://schemas.microsoft.com/office/powerpoint/2010/main" val="741009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6695BB04-7A9D-4F2A-9B1F-9B9D5AF2E16F}" type="slidenum">
              <a:rPr lang="en-US"/>
              <a:pPr>
                <a:defRPr/>
              </a:pPr>
              <a:t>‹#›</a:t>
            </a:fld>
            <a:endParaRPr lang="en-GB" dirty="0"/>
          </a:p>
        </p:txBody>
      </p:sp>
    </p:spTree>
    <p:extLst>
      <p:ext uri="{BB962C8B-B14F-4D97-AF65-F5344CB8AC3E}">
        <p14:creationId xmlns:p14="http://schemas.microsoft.com/office/powerpoint/2010/main" val="21298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i="0">
                <a:latin typeface="Arial"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i="0">
                <a:cs typeface="Arial" panose="020B0604020202020204" pitchFamily="34" charset="0"/>
              </a:defRPr>
            </a:lvl1pPr>
          </a:lstStyle>
          <a:p>
            <a:pPr>
              <a:defRPr/>
            </a:pPr>
            <a:fld id="{E13D8571-8C07-428E-A66A-16124D03FB04}" type="slidenum">
              <a:rPr lang="en-US"/>
              <a:pPr>
                <a:defRPr/>
              </a:pPr>
              <a:t>‹#›</a:t>
            </a:fld>
            <a:endParaRPr lang="en-GB" dirty="0"/>
          </a:p>
        </p:txBody>
      </p:sp>
    </p:spTree>
  </p:cSld>
  <p:clrMap bg1="lt1" tx1="dk1" bg2="lt2" tx2="dk2" accent1="accent1" accent2="accent2" accent3="accent3" accent4="accent4" accent5="accent5" accent6="accent6" hlink="hlink" folHlink="folHlink"/>
  <p:sldLayoutIdLst>
    <p:sldLayoutId id="2147487585" r:id="rId1"/>
    <p:sldLayoutId id="2147487586" r:id="rId2"/>
    <p:sldLayoutId id="2147487587" r:id="rId3"/>
    <p:sldLayoutId id="2147487588" r:id="rId4"/>
    <p:sldLayoutId id="2147487589" r:id="rId5"/>
    <p:sldLayoutId id="2147487590" r:id="rId6"/>
    <p:sldLayoutId id="2147487591" r:id="rId7"/>
    <p:sldLayoutId id="2147487592" r:id="rId8"/>
    <p:sldLayoutId id="2147487593" r:id="rId9"/>
    <p:sldLayoutId id="2147487594" r:id="rId10"/>
    <p:sldLayoutId id="21474875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i="0">
                <a:solidFill>
                  <a:srgbClr val="000000"/>
                </a:solidFill>
                <a:latin typeface="Arial" charset="0"/>
                <a:cs typeface="Arial" charset="0"/>
              </a:defRPr>
            </a:lvl1pPr>
          </a:lstStyle>
          <a:p>
            <a:pPr>
              <a:defRPr/>
            </a:pPr>
            <a:endParaRPr lang="en-GB" dirty="0"/>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cs typeface="Arial" charset="0"/>
              </a:defRPr>
            </a:lvl1pPr>
          </a:lstStyle>
          <a:p>
            <a:pPr>
              <a:defRPr/>
            </a:pPr>
            <a:endParaRPr lang="en-GB"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7618" r:id="rId1"/>
    <p:sldLayoutId id="2147487619" r:id="rId2"/>
    <p:sldLayoutId id="2147487620" r:id="rId3"/>
    <p:sldLayoutId id="2147487621" r:id="rId4"/>
    <p:sldLayoutId id="2147487622" r:id="rId5"/>
    <p:sldLayoutId id="2147487623" r:id="rId6"/>
    <p:sldLayoutId id="2147487624" r:id="rId7"/>
    <p:sldLayoutId id="2147487625" r:id="rId8"/>
    <p:sldLayoutId id="2147487626" r:id="rId9"/>
    <p:sldLayoutId id="2147487627" r:id="rId10"/>
    <p:sldLayoutId id="214748762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6"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7411" name="Text Box 5"/>
          <p:cNvSpPr txBox="1">
            <a:spLocks noChangeArrowheads="1"/>
          </p:cNvSpPr>
          <p:nvPr/>
        </p:nvSpPr>
        <p:spPr bwMode="auto">
          <a:xfrm>
            <a:off x="228600" y="1295400"/>
            <a:ext cx="8748713" cy="5857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857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b="1" i="0" dirty="0">
                <a:solidFill>
                  <a:srgbClr val="000000"/>
                </a:solidFill>
                <a:cs typeface="Arial" panose="020B0604020202020204" pitchFamily="34" charset="0"/>
              </a:rPr>
              <a:t>UOG Journal Club: Abril 2019</a:t>
            </a:r>
          </a:p>
        </p:txBody>
      </p:sp>
      <p:sp>
        <p:nvSpPr>
          <p:cNvPr id="17412" name="TextBox 1"/>
          <p:cNvSpPr txBox="1">
            <a:spLocks noChangeArrowheads="1"/>
          </p:cNvSpPr>
          <p:nvPr/>
        </p:nvSpPr>
        <p:spPr bwMode="auto">
          <a:xfrm>
            <a:off x="457200" y="2133600"/>
            <a:ext cx="8305800" cy="23144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2000" b="1" i="0" dirty="0"/>
              <a:t>Rangos de referencias para valores Doppler de arterias umbilical</a:t>
            </a:r>
            <a:r>
              <a:rPr lang="en-US" sz="2000" b="1" i="0" dirty="0"/>
              <a:t> </a:t>
            </a:r>
            <a:r>
              <a:rPr lang="es-HN" sz="2000" b="1" i="0" dirty="0"/>
              <a:t>y cerebral media e índice cerebroplacentario: revisión sistemática</a:t>
            </a:r>
            <a:endParaRPr lang="es-HN" sz="2000" i="0" dirty="0"/>
          </a:p>
          <a:p>
            <a:pPr algn="ctr">
              <a:buNone/>
            </a:pPr>
            <a:endParaRPr lang="sv-SE" sz="1800" dirty="0" smtClean="0"/>
          </a:p>
          <a:p>
            <a:pPr algn="ctr">
              <a:buNone/>
            </a:pPr>
            <a:r>
              <a:rPr lang="sv-SE" sz="1800" i="0" dirty="0" smtClean="0"/>
              <a:t>D</a:t>
            </a:r>
            <a:r>
              <a:rPr lang="sv-SE" sz="1800" i="0" dirty="0"/>
              <a:t>. </a:t>
            </a:r>
            <a:r>
              <a:rPr lang="sv-SE" sz="1800" i="0" cap="all" dirty="0"/>
              <a:t>Oros, S. Ruiz-Martinez, E. Staines-Uria, A. Conde-Agudelo, </a:t>
            </a:r>
          </a:p>
          <a:p>
            <a:pPr algn="ctr">
              <a:buNone/>
            </a:pPr>
            <a:r>
              <a:rPr lang="sv-SE" sz="1800" i="0" cap="all" dirty="0"/>
              <a:t>J. Villar, E. Fabre </a:t>
            </a:r>
            <a:r>
              <a:rPr lang="sv-SE" sz="1800" i="0" dirty="0"/>
              <a:t>and</a:t>
            </a:r>
            <a:r>
              <a:rPr lang="sv-SE" sz="1800" i="0" cap="all" dirty="0"/>
              <a:t> A. T. </a:t>
            </a:r>
            <a:r>
              <a:rPr lang="sv-SE" sz="1800" i="0" cap="all" dirty="0" err="1"/>
              <a:t>Papageorghiou</a:t>
            </a:r>
            <a:endParaRPr lang="sv-SE" sz="1800" i="0" cap="all" dirty="0"/>
          </a:p>
          <a:p>
            <a:pPr>
              <a:buNone/>
            </a:pPr>
            <a:endParaRPr lang="sv-SE" sz="1800" i="0" dirty="0"/>
          </a:p>
          <a:p>
            <a:pPr algn="ctr" eaLnBrk="1" hangingPunct="1">
              <a:spcBef>
                <a:spcPct val="0"/>
              </a:spcBef>
              <a:spcAft>
                <a:spcPts val="600"/>
              </a:spcAft>
              <a:buNone/>
              <a:defRPr/>
            </a:pPr>
            <a:r>
              <a:rPr lang="it-IT" sz="1800" dirty="0"/>
              <a:t>Volumen 53, Numero </a:t>
            </a:r>
            <a:r>
              <a:rPr lang="it-IT" sz="1800" dirty="0" smtClean="0"/>
              <a:t>4, paginas 454-464</a:t>
            </a:r>
            <a:endParaRPr lang="en-GB" sz="1800" b="1" dirty="0"/>
          </a:p>
        </p:txBody>
      </p:sp>
      <p:sp>
        <p:nvSpPr>
          <p:cNvPr id="17413" name="TextBox 2"/>
          <p:cNvSpPr txBox="1">
            <a:spLocks noChangeArrowheads="1"/>
          </p:cNvSpPr>
          <p:nvPr/>
        </p:nvSpPr>
        <p:spPr bwMode="auto">
          <a:xfrm>
            <a:off x="2123728" y="5080443"/>
            <a:ext cx="6639272" cy="12618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1900" i="0" dirty="0">
                <a:solidFill>
                  <a:srgbClr val="000000"/>
                </a:solidFill>
                <a:cs typeface="Arial" panose="020B0604020202020204" pitchFamily="34" charset="0"/>
              </a:rPr>
              <a:t>Slides de Journal Club preparadas por Dr Fiona Brownfoot</a:t>
            </a:r>
          </a:p>
          <a:p>
            <a:pPr algn="ctr" eaLnBrk="1" hangingPunct="1">
              <a:spcBef>
                <a:spcPct val="0"/>
              </a:spcBef>
              <a:buFontTx/>
              <a:buNone/>
            </a:pPr>
            <a:r>
              <a:rPr lang="en-GB" altLang="it-IT" sz="1900" i="0" dirty="0">
                <a:solidFill>
                  <a:srgbClr val="000000"/>
                </a:solidFill>
                <a:cs typeface="Arial" panose="020B0604020202020204" pitchFamily="34" charset="0"/>
              </a:rPr>
              <a:t>(UOG Editor para </a:t>
            </a:r>
            <a:r>
              <a:rPr lang="en-GB" altLang="it-IT" sz="1900" i="0" dirty="0" err="1">
                <a:solidFill>
                  <a:srgbClr val="000000"/>
                </a:solidFill>
                <a:cs typeface="Arial" panose="020B0604020202020204" pitchFamily="34" charset="0"/>
              </a:rPr>
              <a:t>Practicantes</a:t>
            </a:r>
            <a:r>
              <a:rPr lang="en-GB" altLang="it-IT" sz="1900" i="0" dirty="0" smtClean="0">
                <a:solidFill>
                  <a:srgbClr val="000000"/>
                </a:solidFill>
                <a:cs typeface="Arial" panose="020B0604020202020204" pitchFamily="34" charset="0"/>
              </a:rPr>
              <a:t>)</a:t>
            </a:r>
          </a:p>
          <a:p>
            <a:pPr algn="ctr" eaLnBrk="1" hangingPunct="1">
              <a:spcBef>
                <a:spcPct val="0"/>
              </a:spcBef>
              <a:buFontTx/>
              <a:buNone/>
            </a:pPr>
            <a:endParaRPr lang="en-GB" altLang="it-IT" sz="1900" i="0" dirty="0" smtClean="0">
              <a:solidFill>
                <a:srgbClr val="000000"/>
              </a:solidFill>
              <a:cs typeface="Arial" panose="020B0604020202020204" pitchFamily="34" charset="0"/>
            </a:endParaRPr>
          </a:p>
          <a:p>
            <a:pPr eaLnBrk="1" hangingPunct="1">
              <a:spcBef>
                <a:spcPct val="0"/>
              </a:spcBef>
              <a:buFontTx/>
              <a:buNone/>
            </a:pPr>
            <a:r>
              <a:rPr lang="en-GB" altLang="it-IT" sz="1900" i="0" dirty="0" err="1" smtClean="0">
                <a:solidFill>
                  <a:srgbClr val="000000"/>
                </a:solidFill>
                <a:cs typeface="Arial" panose="020B0604020202020204" pitchFamily="34" charset="0"/>
              </a:rPr>
              <a:t>Traducido</a:t>
            </a:r>
            <a:r>
              <a:rPr lang="en-GB" altLang="it-IT" sz="1900" i="0" dirty="0" smtClean="0">
                <a:solidFill>
                  <a:srgbClr val="000000"/>
                </a:solidFill>
                <a:cs typeface="Arial" panose="020B0604020202020204" pitchFamily="34" charset="0"/>
              </a:rPr>
              <a:t> </a:t>
            </a:r>
            <a:r>
              <a:rPr lang="en-GB" altLang="it-IT" sz="1900" i="0" dirty="0" err="1">
                <a:solidFill>
                  <a:srgbClr val="000000"/>
                </a:solidFill>
                <a:cs typeface="Arial" panose="020B0604020202020204" pitchFamily="34" charset="0"/>
              </a:rPr>
              <a:t>por</a:t>
            </a:r>
            <a:r>
              <a:rPr lang="en-GB" altLang="it-IT" sz="1900" i="0" dirty="0">
                <a:solidFill>
                  <a:srgbClr val="000000"/>
                </a:solidFill>
                <a:cs typeface="Arial" panose="020B0604020202020204" pitchFamily="34" charset="0"/>
              </a:rPr>
              <a:t> Dr Ruben D. Fernandez </a:t>
            </a:r>
            <a:r>
              <a:rPr lang="en-GB" altLang="it-IT" sz="1900" i="0" dirty="0" smtClean="0">
                <a:solidFill>
                  <a:srgbClr val="000000"/>
                </a:solidFill>
                <a:cs typeface="Arial" panose="020B0604020202020204" pitchFamily="34" charset="0"/>
              </a:rPr>
              <a:t>Jr</a:t>
            </a:r>
            <a:endParaRPr lang="en-GB" altLang="it-IT" sz="1900" i="0" dirty="0">
              <a:solidFill>
                <a:srgbClr val="000000"/>
              </a:solidFill>
              <a:cs typeface="Arial" panose="020B0604020202020204" pitchFamily="34" charset="0"/>
            </a:endParaRPr>
          </a:p>
        </p:txBody>
      </p:sp>
      <p:pic>
        <p:nvPicPr>
          <p:cNvPr id="17414"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520" y="5080443"/>
            <a:ext cx="1575693" cy="13039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2"/>
                                        </p:tgtEl>
                                        <p:attrNameLst>
                                          <p:attrName>style.visibility</p:attrName>
                                        </p:attrNameLst>
                                      </p:cBhvr>
                                      <p:to>
                                        <p:strVal val="visible"/>
                                      </p:to>
                                    </p:set>
                                    <p:animEffect transition="in" filter="fade">
                                      <p:cBhvr>
                                        <p:cTn id="10" dur="500"/>
                                        <p:tgtEl>
                                          <p:spTgt spid="174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3"/>
                                        </p:tgtEl>
                                        <p:attrNameLst>
                                          <p:attrName>style.visibility</p:attrName>
                                        </p:attrNameLst>
                                      </p:cBhvr>
                                      <p:to>
                                        <p:strVal val="visible"/>
                                      </p:to>
                                    </p:set>
                                    <p:animEffect transition="in" filter="fade">
                                      <p:cBhvr>
                                        <p:cTn id="13" dur="500"/>
                                        <p:tgtEl>
                                          <p:spTgt spid="17413"/>
                                        </p:tgtEl>
                                      </p:cBhvr>
                                    </p:animEffect>
                                  </p:childTnLst>
                                </p:cTn>
                              </p:par>
                              <p:par>
                                <p:cTn id="14" presetID="10" presetClass="entr" presetSubtype="0" fill="hold" nodeType="with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250824" y="1880467"/>
            <a:ext cx="864235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400" b="1" i="0" dirty="0"/>
              <a:t>Resultados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Rangos de referencia para valores Doppler de arterias umbilical y cerebral media e índice cerebroplacentario: revisión sistemática</a:t>
            </a:r>
            <a:endParaRPr lang="en-US" sz="1400" b="1" i="0" dirty="0">
              <a:solidFill>
                <a:schemeClr val="bg1"/>
              </a:solidFill>
            </a:endParaRP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8" name="Rectangle 7"/>
          <p:cNvSpPr/>
          <p:nvPr/>
        </p:nvSpPr>
        <p:spPr>
          <a:xfrm>
            <a:off x="323528" y="2564904"/>
            <a:ext cx="8532440" cy="4093428"/>
          </a:xfrm>
          <a:prstGeom prst="rect">
            <a:avLst/>
          </a:prstGeom>
        </p:spPr>
        <p:txBody>
          <a:bodyPr wrap="square">
            <a:spAutoFit/>
          </a:bodyPr>
          <a:lstStyle/>
          <a:p>
            <a:pPr marL="285750" indent="-285750">
              <a:buFont typeface="Arial"/>
              <a:buChar char="•"/>
            </a:pPr>
            <a:r>
              <a:rPr lang="es-HN" sz="1600" i="0" dirty="0"/>
              <a:t>La colección de datos fue prospectiva, pero solo en 19 estudios se recolecto datos explícitamente para propósitos de investigación.</a:t>
            </a:r>
            <a:r>
              <a:rPr lang="en-US" sz="1600" i="0" dirty="0"/>
              <a:t> </a:t>
            </a:r>
          </a:p>
          <a:p>
            <a:pPr marL="285750" indent="-285750">
              <a:buFont typeface="Arial"/>
              <a:buChar char="•"/>
            </a:pPr>
            <a:endParaRPr lang="en-US" sz="1000" i="0" dirty="0"/>
          </a:p>
          <a:p>
            <a:pPr marL="285750" indent="-285750">
              <a:buFont typeface="Arial"/>
              <a:buChar char="•"/>
            </a:pPr>
            <a:r>
              <a:rPr lang="es-HN" sz="1600" i="0" dirty="0"/>
              <a:t>Embarazos de bajo riesgo fueron incluidos en 22 (57.9%) estudios.</a:t>
            </a:r>
            <a:r>
              <a:rPr lang="en-US" sz="1600" i="0" dirty="0"/>
              <a:t> </a:t>
            </a:r>
          </a:p>
          <a:p>
            <a:pPr marL="285750" indent="-285750">
              <a:buFont typeface="Arial"/>
              <a:buChar char="•"/>
            </a:pPr>
            <a:endParaRPr lang="en-US" sz="1000" i="0" dirty="0">
              <a:latin typeface="Arial"/>
              <a:cs typeface="Arial"/>
            </a:endParaRPr>
          </a:p>
          <a:p>
            <a:pPr marL="285750" indent="-285750">
              <a:buFont typeface="Arial"/>
              <a:buChar char="•"/>
            </a:pPr>
            <a:r>
              <a:rPr lang="es-HN" sz="1600" i="0" dirty="0">
                <a:latin typeface="Arial"/>
                <a:cs typeface="Arial"/>
              </a:rPr>
              <a:t>Dopplers reportaron:</a:t>
            </a:r>
          </a:p>
          <a:p>
            <a:r>
              <a:rPr lang="es-HN" sz="1600" i="0" dirty="0">
                <a:latin typeface="Arial"/>
                <a:cs typeface="Arial"/>
              </a:rPr>
              <a:t>  -Rangos de referencia para Doppler de UA y MCA fueron reportados en 30 y 19 estudios, respectivamente. </a:t>
            </a:r>
          </a:p>
          <a:p>
            <a:r>
              <a:rPr lang="es-HN" sz="1600" i="0" dirty="0">
                <a:latin typeface="Arial"/>
                <a:cs typeface="Arial"/>
              </a:rPr>
              <a:t>  -11 estudios reportaron rangos de referencia para ambos UA y MCA. </a:t>
            </a:r>
          </a:p>
          <a:p>
            <a:r>
              <a:rPr lang="es-HN" sz="1600" i="0" dirty="0">
                <a:latin typeface="Arial"/>
                <a:cs typeface="Arial"/>
              </a:rPr>
              <a:t>  -4 estudios reportaron rangos de referencia para CPR. </a:t>
            </a:r>
          </a:p>
          <a:p>
            <a:r>
              <a:rPr lang="es-HN" sz="1600" i="0" dirty="0">
                <a:latin typeface="Arial"/>
                <a:cs typeface="Arial"/>
              </a:rPr>
              <a:t>  -PI fueron reportados en 31 estudios. </a:t>
            </a:r>
          </a:p>
          <a:p>
            <a:r>
              <a:rPr lang="es-HN" sz="1600" i="0" dirty="0">
                <a:latin typeface="Arial"/>
                <a:cs typeface="Arial"/>
              </a:rPr>
              <a:t>  -Índice de Resistencia en 22 estudios.</a:t>
            </a:r>
          </a:p>
          <a:p>
            <a:r>
              <a:rPr lang="es-HN" sz="1600" i="0" dirty="0">
                <a:latin typeface="Arial"/>
                <a:cs typeface="Arial"/>
              </a:rPr>
              <a:t>  -Relación sistole-diastole en 21 estudios.</a:t>
            </a:r>
          </a:p>
          <a:p>
            <a:pPr marL="285750" indent="-285750">
              <a:buFont typeface="Arial"/>
              <a:buChar char="•"/>
            </a:pPr>
            <a:endParaRPr lang="en-US" sz="1000" dirty="0"/>
          </a:p>
          <a:p>
            <a:pPr marL="285750" indent="-285750">
              <a:buFont typeface="Arial"/>
              <a:buChar char="•"/>
            </a:pPr>
            <a:r>
              <a:rPr lang="es-HN" i="0" dirty="0"/>
              <a:t>Una ecuación para la media y DS fue reportada en 23 de 38 estudios, mientras tablas impresas de las curvas de percentil y media fueron vistas en 25 publicaciones.</a:t>
            </a:r>
            <a:r>
              <a:rPr lang="en-US" i="0" dirty="0"/>
              <a:t> </a:t>
            </a:r>
          </a:p>
        </p:txBody>
      </p:sp>
    </p:spTree>
    <p:extLst>
      <p:ext uri="{BB962C8B-B14F-4D97-AF65-F5344CB8AC3E}">
        <p14:creationId xmlns:p14="http://schemas.microsoft.com/office/powerpoint/2010/main" val="579097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251520" y="1887215"/>
            <a:ext cx="864235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400" b="1" i="0" dirty="0"/>
              <a:t>Resultados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1"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Rangos de referencia para valores Doppler de arterias umbilical y cerebral media e índice cerebroplacentario: revisión sistemática</a:t>
            </a:r>
            <a:endParaRPr lang="en-US" sz="1400" b="1" i="0" dirty="0">
              <a:solidFill>
                <a:schemeClr val="bg1"/>
              </a:solidFill>
            </a:endParaRP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8" name="Rectangle 7"/>
          <p:cNvSpPr/>
          <p:nvPr/>
        </p:nvSpPr>
        <p:spPr>
          <a:xfrm>
            <a:off x="467544" y="2493471"/>
            <a:ext cx="8460432" cy="4031873"/>
          </a:xfrm>
          <a:prstGeom prst="rect">
            <a:avLst/>
          </a:prstGeom>
        </p:spPr>
        <p:txBody>
          <a:bodyPr wrap="square">
            <a:spAutoFit/>
          </a:bodyPr>
          <a:lstStyle/>
          <a:p>
            <a:pPr marL="285750" indent="-285750">
              <a:buFont typeface="Arial"/>
              <a:buChar char="•"/>
            </a:pPr>
            <a:r>
              <a:rPr lang="es-HN" sz="1600" i="0" dirty="0"/>
              <a:t>El puntaje de calidad media en general de los estudios incluidos fue de 51.4% (95% CI, 47.1–55.8%).</a:t>
            </a:r>
          </a:p>
          <a:p>
            <a:r>
              <a:rPr lang="es-HN" sz="1600" i="0" dirty="0"/>
              <a:t> </a:t>
            </a:r>
            <a:endParaRPr lang="es-HN" sz="1600" b="1" i="0" dirty="0"/>
          </a:p>
          <a:p>
            <a:pPr marL="285750" indent="-285750">
              <a:buFont typeface="Arial"/>
              <a:buChar char="•"/>
            </a:pPr>
            <a:r>
              <a:rPr lang="es-HN" sz="1600" i="0" dirty="0"/>
              <a:t>Los puntajes de calidad para el diseño de estudio y métodos de reporte y estadísticos fue de 47.4% (95% CI, 42.6–52.1%) y 54.3% (95% CI, 48.8–59.7%), respectivamente.</a:t>
            </a:r>
            <a:r>
              <a:rPr lang="en-US" sz="1600" i="0" dirty="0"/>
              <a:t> </a:t>
            </a:r>
          </a:p>
          <a:p>
            <a:pPr marL="285750" indent="-285750">
              <a:buFont typeface="Arial"/>
              <a:buChar char="•"/>
            </a:pPr>
            <a:endParaRPr lang="en-US" sz="1600" i="0" dirty="0"/>
          </a:p>
          <a:p>
            <a:pPr marL="285750" indent="-285750">
              <a:buFont typeface="Arial"/>
              <a:buChar char="•"/>
            </a:pPr>
            <a:r>
              <a:rPr lang="es-HN" sz="1600" i="0" dirty="0">
                <a:cs typeface="Arial"/>
              </a:rPr>
              <a:t>El puntaje metodológico en general fue similar  para los estudios enfocados en:</a:t>
            </a:r>
          </a:p>
          <a:p>
            <a:pPr lvl="1"/>
            <a:r>
              <a:rPr lang="es-HN" sz="1600" i="0" dirty="0">
                <a:cs typeface="Arial"/>
              </a:rPr>
              <a:t>-UA (media, 49.0%; rango, 20.8 – 70.8%), </a:t>
            </a:r>
          </a:p>
          <a:p>
            <a:pPr lvl="1"/>
            <a:r>
              <a:rPr lang="es-HN" sz="1600" i="0" dirty="0">
                <a:cs typeface="Arial"/>
              </a:rPr>
              <a:t>-MCA (media, 55.0%; rango, 29.1 – 79.1%), </a:t>
            </a:r>
          </a:p>
          <a:p>
            <a:pPr lvl="1"/>
            <a:r>
              <a:rPr lang="es-HN" sz="1600" i="0" dirty="0">
                <a:cs typeface="Arial"/>
              </a:rPr>
              <a:t>-CPR (media, 54.1%; rango, 41.6–62.5%).</a:t>
            </a:r>
          </a:p>
          <a:p>
            <a:pPr lvl="1"/>
            <a:endParaRPr lang="en-US" sz="1600" i="0" dirty="0">
              <a:cs typeface="Arial"/>
            </a:endParaRPr>
          </a:p>
          <a:p>
            <a:pPr marL="285750" indent="-285750">
              <a:buFont typeface="Arial" panose="020B0604020202020204" pitchFamily="34" charset="0"/>
              <a:buChar char="•"/>
            </a:pPr>
            <a:r>
              <a:rPr lang="es-HN" sz="1600" i="0" dirty="0"/>
              <a:t>Año de publicación (P = 0.506), tamaño de la muestra de mujeres participantes (P = 0.119), evaluaciones ultrasonográficas (P=0.215), duración del estudio (P=0.251), hospital de enseñanza (P=0.395), numero de sitios participantes (P = 0.278) o numero de sonografista (P = 0.447) no fueron predictores significativos para puntaje de calidad en el análisis de regresión múltiple o univariable.</a:t>
            </a:r>
            <a:endParaRPr lang="es-HN" sz="1600" dirty="0"/>
          </a:p>
        </p:txBody>
      </p:sp>
    </p:spTree>
    <p:extLst>
      <p:ext uri="{BB962C8B-B14F-4D97-AF65-F5344CB8AC3E}">
        <p14:creationId xmlns:p14="http://schemas.microsoft.com/office/powerpoint/2010/main" val="4100846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228600" y="1844824"/>
            <a:ext cx="864235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400" b="1" i="0" dirty="0"/>
              <a:t>Resultados</a:t>
            </a:r>
          </a:p>
        </p:txBody>
      </p:sp>
      <p:sp>
        <p:nvSpPr>
          <p:cNvPr id="7" name="Rectangle 6"/>
          <p:cNvSpPr/>
          <p:nvPr/>
        </p:nvSpPr>
        <p:spPr>
          <a:xfrm>
            <a:off x="1" y="2420888"/>
            <a:ext cx="9143998" cy="648072"/>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r>
              <a:rPr lang="es-HN" i="0" dirty="0"/>
              <a:t>A pesar de la calidad metodológica alta, todos los estudios reportaron rangos de referencia algo variables.</a:t>
            </a:r>
            <a:r>
              <a:rPr lang="it-IT" i="0" dirty="0"/>
              <a:t> </a:t>
            </a:r>
          </a:p>
        </p:txBody>
      </p:sp>
      <p:sp>
        <p:nvSpPr>
          <p:cNvPr id="11"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Rangos de referencia para valores Doppler de arterias umbilical y cerebral media e índice cerebroplacentario: revisión sistemática</a:t>
            </a:r>
            <a:endParaRPr lang="en-US" sz="1400" b="1" i="0" dirty="0">
              <a:solidFill>
                <a:schemeClr val="bg1"/>
              </a:solidFill>
            </a:endParaRP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8" name="Rectangle 7"/>
          <p:cNvSpPr/>
          <p:nvPr/>
        </p:nvSpPr>
        <p:spPr>
          <a:xfrm>
            <a:off x="467544" y="2132856"/>
            <a:ext cx="8532440" cy="646331"/>
          </a:xfrm>
          <a:prstGeom prst="rect">
            <a:avLst/>
          </a:prstGeom>
        </p:spPr>
        <p:txBody>
          <a:bodyPr wrap="square">
            <a:spAutoFit/>
          </a:bodyPr>
          <a:lstStyle/>
          <a:p>
            <a:pPr marL="285750" indent="-285750">
              <a:buFont typeface="Arial"/>
              <a:buChar char="•"/>
            </a:pPr>
            <a:endParaRPr lang="en-US" dirty="0"/>
          </a:p>
          <a:p>
            <a:endParaRPr lang="en-US" i="0" dirty="0"/>
          </a:p>
        </p:txBody>
      </p:sp>
      <p:pic>
        <p:nvPicPr>
          <p:cNvPr id="9" name="Picture 8"/>
          <p:cNvPicPr>
            <a:picLocks noChangeAspect="1"/>
          </p:cNvPicPr>
          <p:nvPr/>
        </p:nvPicPr>
        <p:blipFill rotWithShape="1">
          <a:blip r:embed="rId4">
            <a:extLst>
              <a:ext uri="{BEBA8EAE-BF5A-486C-A8C5-ECC9F3942E4B}">
                <a14:imgProps xmlns:a14="http://schemas.microsoft.com/office/drawing/2010/main">
                  <a14:imgLayer r:embed="rId5">
                    <a14:imgEffect>
                      <a14:brightnessContrast contrast="-40000"/>
                    </a14:imgEffect>
                  </a14:imgLayer>
                </a14:imgProps>
              </a:ext>
            </a:extLst>
          </a:blip>
          <a:srcRect l="11111"/>
          <a:stretch/>
        </p:blipFill>
        <p:spPr>
          <a:xfrm rot="5400000">
            <a:off x="3098485" y="294003"/>
            <a:ext cx="2880318" cy="9006296"/>
          </a:xfrm>
          <a:prstGeom prst="rect">
            <a:avLst/>
          </a:prstGeom>
        </p:spPr>
      </p:pic>
    </p:spTree>
    <p:extLst>
      <p:ext uri="{BB962C8B-B14F-4D97-AF65-F5344CB8AC3E}">
        <p14:creationId xmlns:p14="http://schemas.microsoft.com/office/powerpoint/2010/main" val="3413058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31747" name="TextBox 1"/>
          <p:cNvSpPr txBox="1">
            <a:spLocks noChangeArrowheads="1"/>
          </p:cNvSpPr>
          <p:nvPr/>
        </p:nvSpPr>
        <p:spPr bwMode="auto">
          <a:xfrm>
            <a:off x="228600" y="2452241"/>
            <a:ext cx="8642350" cy="2862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indent="0" eaLnBrk="1" hangingPunct="1">
              <a:spcBef>
                <a:spcPct val="0"/>
              </a:spcBef>
              <a:spcAft>
                <a:spcPts val="1200"/>
              </a:spcAft>
              <a:buNone/>
              <a:defRPr/>
            </a:pPr>
            <a:r>
              <a:rPr lang="es-HN" sz="1600" i="0" dirty="0"/>
              <a:t>Existe una heterogeneidad considerable en la calidad metodológica de los estudios ultrasonográficos orientados a crear rangos de referencia para los índices Doppler de UA y MCA y la CPR.</a:t>
            </a:r>
          </a:p>
          <a:p>
            <a:pPr lvl="1" indent="0" eaLnBrk="1" hangingPunct="1">
              <a:spcBef>
                <a:spcPct val="0"/>
              </a:spcBef>
              <a:spcAft>
                <a:spcPts val="1200"/>
              </a:spcAft>
              <a:buNone/>
              <a:defRPr/>
            </a:pPr>
            <a:r>
              <a:rPr lang="es-HN" sz="1600" i="0" dirty="0"/>
              <a:t>Estas diferencias pueden en parte explicar las diferencias en los rangos de referencia reportadas y esto puede explicar algunas discrepancias observadas en las investigaciones perinatales basada en Doppler.</a:t>
            </a:r>
          </a:p>
          <a:p>
            <a:pPr lvl="1" indent="0" eaLnBrk="1" hangingPunct="1">
              <a:spcBef>
                <a:spcPct val="0"/>
              </a:spcBef>
              <a:spcAft>
                <a:spcPts val="1200"/>
              </a:spcAft>
              <a:buNone/>
              <a:defRPr/>
            </a:pPr>
            <a:r>
              <a:rPr lang="es-HN" sz="1600" i="0" dirty="0"/>
              <a:t>Aun solo evaluando aquellos estudios con los puntajes mas altos de calidad metodológica, los puntos de corte clínicos variaron significativamente y pueden conducir a diferencias importantes en el manejo clínico, demostrando que cerca del 40-50% de los fetos pueden ser mal clasificados por usar una tabla en ves de otra.</a:t>
            </a:r>
            <a:r>
              <a:rPr lang="en-US" sz="1600" i="0" dirty="0"/>
              <a:t> </a:t>
            </a:r>
          </a:p>
        </p:txBody>
      </p:sp>
      <p:sp>
        <p:nvSpPr>
          <p:cNvPr id="33796" name="Rectangle 1"/>
          <p:cNvSpPr>
            <a:spLocks noChangeArrowheads="1"/>
          </p:cNvSpPr>
          <p:nvPr/>
        </p:nvSpPr>
        <p:spPr bwMode="auto">
          <a:xfrm>
            <a:off x="3707904" y="1844824"/>
            <a:ext cx="190308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HN" altLang="it-IT" sz="2800" b="1" i="0" dirty="0"/>
              <a:t>Discusión</a:t>
            </a:r>
            <a:endParaRPr lang="es-HN" altLang="it-IT" sz="2400" dirty="0"/>
          </a:p>
        </p:txBody>
      </p:sp>
      <p:sp>
        <p:nvSpPr>
          <p:cNvPr id="9"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Rangos de referencia para valores Doppler de arterias umbilical y cerebral media e índice cerebroplacentario: revisión sistemática</a:t>
            </a:r>
            <a:endParaRPr lang="en-US" sz="1400" b="1" i="0" dirty="0">
              <a:solidFill>
                <a:schemeClr val="bg1"/>
              </a:solidFill>
            </a:endParaRP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2" name="Rectangle 1"/>
          <p:cNvSpPr/>
          <p:nvPr/>
        </p:nvSpPr>
        <p:spPr>
          <a:xfrm>
            <a:off x="168732" y="5398760"/>
            <a:ext cx="8642350" cy="1261884"/>
          </a:xfrm>
          <a:prstGeom prst="rect">
            <a:avLst/>
          </a:prstGeom>
        </p:spPr>
        <p:txBody>
          <a:bodyPr wrap="square">
            <a:spAutoFit/>
          </a:bodyPr>
          <a:lstStyle/>
          <a:p>
            <a:pPr marL="285750" indent="-285750" algn="ctr" eaLnBrk="1" hangingPunct="1">
              <a:spcAft>
                <a:spcPts val="1200"/>
              </a:spcAft>
              <a:defRPr/>
            </a:pPr>
            <a:r>
              <a:rPr lang="es-HN" b="1" i="0" dirty="0"/>
              <a:t>Limitaciones del estudio</a:t>
            </a:r>
          </a:p>
          <a:p>
            <a:pPr marL="1028700" lvl="1" eaLnBrk="1" hangingPunct="1">
              <a:spcAft>
                <a:spcPts val="1200"/>
              </a:spcAft>
              <a:defRPr/>
            </a:pPr>
            <a:r>
              <a:rPr lang="es-HN" sz="1600" i="0" dirty="0"/>
              <a:t>Inclusión de estudios publicados solo en idioma ingles o español; es posible que variaciones biológicas pudieran corresponder a las diferencias en los resultados Doppler.</a:t>
            </a:r>
            <a:endParaRPr lang="es-HN" sz="1600" b="1" i="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1747"/>
                                        </p:tgtEl>
                                        <p:attrNameLst>
                                          <p:attrName>style.visibility</p:attrName>
                                        </p:attrNameLst>
                                      </p:cBhvr>
                                      <p:to>
                                        <p:strVal val="visible"/>
                                      </p:to>
                                    </p:set>
                                    <p:animEffect transition="in" filter="fade">
                                      <p:cBhvr>
                                        <p:cTn id="7" dur="500"/>
                                        <p:tgtEl>
                                          <p:spTgt spid="317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9" name="Rectangle 1"/>
          <p:cNvSpPr>
            <a:spLocks noChangeArrowheads="1"/>
          </p:cNvSpPr>
          <p:nvPr/>
        </p:nvSpPr>
        <p:spPr bwMode="auto">
          <a:xfrm>
            <a:off x="3419872" y="1825660"/>
            <a:ext cx="2141933"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s-HN" altLang="it-IT" sz="2800" b="1" i="0" dirty="0"/>
              <a:t>Conclusión</a:t>
            </a:r>
            <a:endParaRPr lang="es-HN" altLang="it-IT" sz="2400" dirty="0"/>
          </a:p>
        </p:txBody>
      </p:sp>
      <p:sp>
        <p:nvSpPr>
          <p:cNvPr id="10" name="TextBox 1"/>
          <p:cNvSpPr txBox="1">
            <a:spLocks noChangeArrowheads="1"/>
          </p:cNvSpPr>
          <p:nvPr/>
        </p:nvSpPr>
        <p:spPr bwMode="auto">
          <a:xfrm>
            <a:off x="442880" y="2470127"/>
            <a:ext cx="8458200" cy="352711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1800" i="0" dirty="0"/>
              <a:t> Esta revisión sistemática identifico muchos estudios ultrasonográficos con pobre metodología y reportando rangos de referencia para índices Doppler de UA y MCA y la CPR.</a:t>
            </a:r>
          </a:p>
          <a:p>
            <a:r>
              <a:rPr lang="es-HN" sz="1800" i="0" dirty="0"/>
              <a:t> Esto debe de tomarse en cuenta en estudios futuros y recomendamos usar esta lista de verificación de buenas practicas metodológicas en futuros estudios orientados a crear rangos de referencia para parámetros Doppler de UA y MCA y la CPR.</a:t>
            </a:r>
          </a:p>
          <a:p>
            <a:r>
              <a:rPr lang="es-HN" sz="1800" i="0" dirty="0"/>
              <a:t> Nuestro objetivo era recomendar rangos de referencia basados en sesgo metodológico de bajo riesgo para el uso en servicios clínicos, sin embargo, aun en estos estudios hay diferencias de importancia clínica con lo es considerado normal y anormal; se necesitan investigaciones urgentes para llegar a un consenso en este tema o crear tablas de calidad optima para su uso general.</a:t>
            </a:r>
          </a:p>
        </p:txBody>
      </p:sp>
      <p:sp>
        <p:nvSpPr>
          <p:cNvPr id="11"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Rangos de referencia para valores Doppler de arterias umbilical y cerebral media e índice cerebroplacentario: revisión sistemática</a:t>
            </a:r>
            <a:endParaRPr lang="en-US" sz="1400" b="1" i="0" dirty="0">
              <a:solidFill>
                <a:schemeClr val="bg1"/>
              </a:solidFill>
            </a:endParaRP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Tree>
    <p:extLst>
      <p:ext uri="{BB962C8B-B14F-4D97-AF65-F5344CB8AC3E}">
        <p14:creationId xmlns:p14="http://schemas.microsoft.com/office/powerpoint/2010/main" val="869733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2"/>
          <p:cNvGrpSpPr>
            <a:grpSpLocks/>
          </p:cNvGrpSpPr>
          <p:nvPr/>
        </p:nvGrpSpPr>
        <p:grpSpPr bwMode="auto">
          <a:xfrm>
            <a:off x="0" y="-15875"/>
            <a:ext cx="9144000" cy="923925"/>
            <a:chOff x="0" y="3755"/>
            <a:chExt cx="5760" cy="582"/>
          </a:xfrm>
        </p:grpSpPr>
        <p:pic>
          <p:nvPicPr>
            <p:cNvPr id="5837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837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7653" name="TextBox 1"/>
          <p:cNvSpPr txBox="1">
            <a:spLocks noChangeArrowheads="1"/>
          </p:cNvSpPr>
          <p:nvPr/>
        </p:nvSpPr>
        <p:spPr bwMode="auto">
          <a:xfrm>
            <a:off x="1331640" y="1988840"/>
            <a:ext cx="6480175"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400" b="1" i="0" dirty="0">
                <a:solidFill>
                  <a:srgbClr val="000000"/>
                </a:solidFill>
              </a:rPr>
              <a:t>Puntos de discusión</a:t>
            </a:r>
          </a:p>
        </p:txBody>
      </p:sp>
      <p:sp>
        <p:nvSpPr>
          <p:cNvPr id="9" name="Segnaposto contenuto 2"/>
          <p:cNvSpPr txBox="1">
            <a:spLocks/>
          </p:cNvSpPr>
          <p:nvPr/>
        </p:nvSpPr>
        <p:spPr bwMode="auto">
          <a:xfrm>
            <a:off x="251247" y="2708920"/>
            <a:ext cx="8639175" cy="259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pPr>
            <a:r>
              <a:rPr lang="es-HN" altLang="it-IT" sz="2000" i="0" dirty="0"/>
              <a:t>Dado la gran variabilidad entre los estudios, talvez los índices Doppler cambien dependiendo de la población.</a:t>
            </a:r>
          </a:p>
          <a:p>
            <a:pPr eaLnBrk="1" hangingPunct="1">
              <a:spcBef>
                <a:spcPct val="0"/>
              </a:spcBef>
            </a:pPr>
            <a:endParaRPr lang="es-HN" altLang="it-IT" sz="2000" i="0" dirty="0"/>
          </a:p>
          <a:p>
            <a:pPr eaLnBrk="1" hangingPunct="1">
              <a:spcBef>
                <a:spcPct val="0"/>
              </a:spcBef>
            </a:pPr>
            <a:r>
              <a:rPr lang="es-HN" altLang="it-IT" sz="2000" i="0" dirty="0"/>
              <a:t>Seria interesante ver si los diferentes rangos Doppler resulte en  diferencias en el resultado clínico de los embarazos. </a:t>
            </a:r>
          </a:p>
          <a:p>
            <a:pPr eaLnBrk="1" hangingPunct="1">
              <a:spcBef>
                <a:spcPct val="0"/>
              </a:spcBef>
            </a:pPr>
            <a:endParaRPr lang="en-US" altLang="it-IT" sz="2000" i="0" dirty="0"/>
          </a:p>
          <a:p>
            <a:pPr eaLnBrk="1" hangingPunct="1">
              <a:spcBef>
                <a:spcPct val="0"/>
              </a:spcBef>
            </a:pPr>
            <a:r>
              <a:rPr lang="es-HN" altLang="it-IT" sz="2000" i="0" dirty="0"/>
              <a:t>Diferencias en el crecimiento fetal, por </a:t>
            </a:r>
            <a:r>
              <a:rPr lang="es-HN" altLang="it-IT" sz="2000" i="0"/>
              <a:t>ejemplo macrosomía, </a:t>
            </a:r>
            <a:r>
              <a:rPr lang="es-HN" altLang="it-IT" sz="2000" i="0" dirty="0"/>
              <a:t>cambio los rangos Doppler?</a:t>
            </a:r>
          </a:p>
        </p:txBody>
      </p:sp>
      <p:sp>
        <p:nvSpPr>
          <p:cNvPr id="12"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Rangos de referencia para valores Doppler de arterias umbilical y cerebral media e índice cerebroplacentario: revisión sistemática</a:t>
            </a:r>
            <a:endParaRPr lang="en-US" sz="1400" b="1" i="0" dirty="0">
              <a:solidFill>
                <a:schemeClr val="bg1"/>
              </a:solidFill>
            </a:endParaRP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Tree>
    <p:extLst>
      <p:ext uri="{BB962C8B-B14F-4D97-AF65-F5344CB8AC3E}">
        <p14:creationId xmlns:p14="http://schemas.microsoft.com/office/powerpoint/2010/main" val="41074610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animEffect transition="in" filter="fade">
                                      <p:cBhvr>
                                        <p:cTn id="7" dur="500"/>
                                        <p:tgtEl>
                                          <p:spTgt spid="2765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0" y="-15875"/>
            <a:ext cx="9144000" cy="923925"/>
            <a:chOff x="0" y="3755"/>
            <a:chExt cx="5760" cy="582"/>
          </a:xfrm>
        </p:grpSpPr>
        <p:pic>
          <p:nvPicPr>
            <p:cNvPr id="2151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51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150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i="0" dirty="0">
              <a:solidFill>
                <a:srgbClr val="000000"/>
              </a:solidFill>
            </a:endParaRPr>
          </a:p>
        </p:txBody>
      </p:sp>
      <p:sp>
        <p:nvSpPr>
          <p:cNvPr id="21508" name="Titolo 1"/>
          <p:cNvSpPr txBox="1">
            <a:spLocks/>
          </p:cNvSpPr>
          <p:nvPr/>
        </p:nvSpPr>
        <p:spPr bwMode="auto">
          <a:xfrm>
            <a:off x="323850" y="2403475"/>
            <a:ext cx="8856663" cy="5111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000" b="1" i="0" dirty="0">
              <a:solidFill>
                <a:schemeClr val="tx2"/>
              </a:solidFill>
            </a:endParaRPr>
          </a:p>
        </p:txBody>
      </p:sp>
      <p:sp>
        <p:nvSpPr>
          <p:cNvPr id="21509" name="TextBox 1"/>
          <p:cNvSpPr txBox="1">
            <a:spLocks noChangeArrowheads="1"/>
          </p:cNvSpPr>
          <p:nvPr/>
        </p:nvSpPr>
        <p:spPr bwMode="auto">
          <a:xfrm>
            <a:off x="228600" y="1916832"/>
            <a:ext cx="8642350"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Introducción</a:t>
            </a:r>
          </a:p>
        </p:txBody>
      </p:sp>
      <p:sp>
        <p:nvSpPr>
          <p:cNvPr id="12" name="Segnaposto contenuto 2"/>
          <p:cNvSpPr txBox="1">
            <a:spLocks/>
          </p:cNvSpPr>
          <p:nvPr/>
        </p:nvSpPr>
        <p:spPr bwMode="auto">
          <a:xfrm>
            <a:off x="107504" y="2636912"/>
            <a:ext cx="8915400" cy="34563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20000"/>
              </a:lnSpc>
            </a:pPr>
            <a:r>
              <a:rPr lang="es-HN" sz="1600" i="0" dirty="0"/>
              <a:t>La velocimetria Doppler es utilizada para evaluar fetos pequeños para la edad gestacional (SGA) en riesgo de resultado perinatal adverso.</a:t>
            </a:r>
          </a:p>
          <a:p>
            <a:pPr>
              <a:lnSpc>
                <a:spcPct val="120000"/>
              </a:lnSpc>
            </a:pPr>
            <a:r>
              <a:rPr lang="es-HN" sz="1600" i="0" dirty="0"/>
              <a:t>Las anormalidades Doppler en la arteria umbilical (UA) están relacionadas a enfermedad placentaria mientras que cambios en la arteria cerebral media (MCA) reflejan las adaptaciones cardiovasculares fetales a la hipoxia o la redistribución de flujo sanguíneo.</a:t>
            </a:r>
          </a:p>
          <a:p>
            <a:pPr>
              <a:lnSpc>
                <a:spcPct val="120000"/>
              </a:lnSpc>
            </a:pPr>
            <a:r>
              <a:rPr lang="es-HN" sz="1600" i="0" dirty="0"/>
              <a:t>La relación de MCA-PI sobre UA-PI (relación cerebroplacentario ratio (CPR)) es un predictor independiente de compromiso fetal, operación cesárea y resultado adverso perinatal.</a:t>
            </a:r>
          </a:p>
          <a:p>
            <a:pPr>
              <a:lnSpc>
                <a:spcPct val="120000"/>
              </a:lnSpc>
            </a:pPr>
            <a:r>
              <a:rPr lang="es-HN" sz="1600" i="0" dirty="0"/>
              <a:t>Los índices Doppler de UA y MCA y el CPR son actualmente utilizados para modificar el tiempo de la vigilancia anteparto y, en algunos casos, el tiempo de evacuación del feto comprometido.</a:t>
            </a:r>
            <a:r>
              <a:rPr lang="en-US" sz="1600" i="0" dirty="0"/>
              <a:t> </a:t>
            </a:r>
          </a:p>
          <a:p>
            <a:pPr>
              <a:lnSpc>
                <a:spcPct val="120000"/>
              </a:lnSpc>
            </a:pPr>
            <a:r>
              <a:rPr lang="es-HN" sz="1600" i="0" dirty="0"/>
              <a:t>Los rangos de referencia para UA, MCA y CPR difieren entre los estudios.</a:t>
            </a:r>
          </a:p>
          <a:p>
            <a:pPr>
              <a:lnSpc>
                <a:spcPct val="120000"/>
              </a:lnSpc>
            </a:pPr>
            <a:endParaRPr lang="en-US" sz="1600" i="0" dirty="0"/>
          </a:p>
        </p:txBody>
      </p:sp>
      <p:sp>
        <p:nvSpPr>
          <p:cNvPr id="21511" name="Text Box 5"/>
          <p:cNvSpPr txBox="1">
            <a:spLocks noChangeArrowheads="1"/>
          </p:cNvSpPr>
          <p:nvPr/>
        </p:nvSpPr>
        <p:spPr bwMode="auto">
          <a:xfrm>
            <a:off x="0" y="991064"/>
            <a:ext cx="9143999" cy="781752"/>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Rangos de referencia para valores Doppler de arterias umbilical y cerebral media e índice cerebroplacentario: revisión sistemática</a:t>
            </a:r>
            <a:r>
              <a:rPr lang="en-US" sz="1400" b="1" i="0" dirty="0">
                <a:solidFill>
                  <a:schemeClr val="bg1"/>
                </a:solidFill>
              </a:rPr>
              <a:t>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55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23557" name="Rectangle 8"/>
          <p:cNvSpPr>
            <a:spLocks noChangeArrowheads="1"/>
          </p:cNvSpPr>
          <p:nvPr/>
        </p:nvSpPr>
        <p:spPr bwMode="auto">
          <a:xfrm>
            <a:off x="2738620" y="2057400"/>
            <a:ext cx="3619902"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s-HN" altLang="it-IT" sz="2800" b="1" i="0" dirty="0">
                <a:solidFill>
                  <a:srgbClr val="000000"/>
                </a:solidFill>
              </a:rPr>
              <a:t>Objetivo del estudio</a:t>
            </a:r>
          </a:p>
        </p:txBody>
      </p:sp>
      <p:sp>
        <p:nvSpPr>
          <p:cNvPr id="8"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Rangos de referencia para valores Doppler de arterias umbilical y cerebral media e índice cerebroplacentario: revisión sistemática</a:t>
            </a:r>
            <a:r>
              <a:rPr lang="en-US" sz="1400" b="1" i="0" dirty="0">
                <a:solidFill>
                  <a:schemeClr val="bg1"/>
                </a:solidFill>
              </a:rPr>
              <a:t> </a:t>
            </a: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9" name="Segnaposto contenuto 2"/>
          <p:cNvSpPr txBox="1">
            <a:spLocks/>
          </p:cNvSpPr>
          <p:nvPr/>
        </p:nvSpPr>
        <p:spPr bwMode="auto">
          <a:xfrm>
            <a:off x="467544" y="2924944"/>
            <a:ext cx="8382000" cy="26642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buNone/>
            </a:pPr>
            <a:r>
              <a:rPr lang="es-HN" sz="2000" i="0" dirty="0"/>
              <a:t>Evaluar los rangos de referencia para los índices Doppler de UA y MCA y la CPR. Específicamente, para evaluar la calidad metodológica de los estudios en los que se basan utilizando un conjunto de criterios de calidad predefinidos y para estimar el impacto clínico del uso de diferentes tablas de referencia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7" name="Rectangle 19"/>
          <p:cNvSpPr>
            <a:spLocks noChangeArrowheads="1"/>
          </p:cNvSpPr>
          <p:nvPr/>
        </p:nvSpPr>
        <p:spPr bwMode="auto">
          <a:xfrm>
            <a:off x="468311" y="2719367"/>
            <a:ext cx="8207375" cy="3607141"/>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2000" b="1" i="0" dirty="0"/>
              <a:t>Diseño del estudio</a:t>
            </a:r>
          </a:p>
          <a:p>
            <a:pPr lvl="1"/>
            <a:r>
              <a:rPr lang="es-HN" sz="1400" i="0" dirty="0"/>
              <a:t>Revisión sistemática</a:t>
            </a:r>
            <a:r>
              <a:rPr lang="en-US" sz="1400" i="0" dirty="0"/>
              <a:t>.</a:t>
            </a:r>
          </a:p>
          <a:p>
            <a:pPr lvl="1"/>
            <a:endParaRPr lang="en-US" sz="1000" i="0" dirty="0"/>
          </a:p>
          <a:p>
            <a:r>
              <a:rPr lang="es-HN" sz="2000" b="1" i="0" dirty="0"/>
              <a:t>Selección de estudios</a:t>
            </a:r>
          </a:p>
          <a:p>
            <a:pPr lvl="1"/>
            <a:r>
              <a:rPr lang="es-HN" sz="1600" i="0" dirty="0"/>
              <a:t>Estudios fueron identificados a través de búsqueda en MEDLINE, EMBASE, CINAHL y la base de datos de la Red de Ciencias (Web </a:t>
            </a:r>
            <a:r>
              <a:rPr lang="es-HN" sz="1600" i="0" dirty="0" err="1"/>
              <a:t>of</a:t>
            </a:r>
            <a:r>
              <a:rPr lang="es-HN" sz="1600" i="0" dirty="0"/>
              <a:t> </a:t>
            </a:r>
            <a:r>
              <a:rPr lang="es-HN" sz="1600" i="0" dirty="0" err="1"/>
              <a:t>Science</a:t>
            </a:r>
            <a:r>
              <a:rPr lang="es-HN" sz="1600" i="0" dirty="0"/>
              <a:t>), incluyendo estudios reportados desde 1954 hasta Diciembre 2016 en español o ingles.</a:t>
            </a:r>
          </a:p>
          <a:p>
            <a:pPr lvl="1"/>
            <a:endParaRPr lang="en-US" sz="500" i="0" dirty="0"/>
          </a:p>
          <a:p>
            <a:pPr lvl="1"/>
            <a:r>
              <a:rPr lang="es-HN" sz="1600" i="0" u="sng" dirty="0"/>
              <a:t>Incluidos</a:t>
            </a:r>
            <a:r>
              <a:rPr lang="es-HN" sz="1600" i="0" dirty="0"/>
              <a:t>: Estudios observacionales (cohorte o transversal) destinados a crear rangos de referencia para índices Doppler de UA y MCA, y el CPR.</a:t>
            </a:r>
          </a:p>
          <a:p>
            <a:pPr lvl="1"/>
            <a:endParaRPr lang="en-US" sz="500" i="0" dirty="0"/>
          </a:p>
          <a:p>
            <a:pPr lvl="1"/>
            <a:r>
              <a:rPr lang="es-HN" sz="1600" i="0" u="sng" dirty="0"/>
              <a:t>Excluidos</a:t>
            </a:r>
            <a:r>
              <a:rPr lang="es-HN" sz="1600" i="0" dirty="0"/>
              <a:t>: Estudios de casos y control, estudios en donde el objetivo primario no era desarrollar rangos de referencia Doppler o que eran limitados a embarazos &lt;20 o &gt; 40 semanas de gestación.</a:t>
            </a:r>
          </a:p>
          <a:p>
            <a:pPr lvl="1"/>
            <a:endParaRPr lang="en-US" sz="500" i="0" dirty="0"/>
          </a:p>
        </p:txBody>
      </p:sp>
      <p:sp>
        <p:nvSpPr>
          <p:cNvPr id="8"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Rangos de referencia para valores Doppler de arterias umbilical y cerebral media e índice cerebroplacentario: revisión sistemática</a:t>
            </a:r>
            <a:endParaRPr lang="en-US" sz="1400" b="1" i="0" dirty="0">
              <a:solidFill>
                <a:schemeClr val="bg1"/>
              </a:solidFill>
            </a:endParaRP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9" name="TextBox 1"/>
          <p:cNvSpPr txBox="1">
            <a:spLocks noChangeArrowheads="1"/>
          </p:cNvSpPr>
          <p:nvPr/>
        </p:nvSpPr>
        <p:spPr bwMode="auto">
          <a:xfrm>
            <a:off x="2843808" y="1844824"/>
            <a:ext cx="356552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Métodos</a:t>
            </a:r>
            <a:endParaRPr lang="es-HN" altLang="it-IT" sz="2400" b="1" i="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2" name="Rectangle 19"/>
          <p:cNvSpPr>
            <a:spLocks noChangeArrowheads="1"/>
          </p:cNvSpPr>
          <p:nvPr/>
        </p:nvSpPr>
        <p:spPr bwMode="auto">
          <a:xfrm>
            <a:off x="251520" y="2380813"/>
            <a:ext cx="8676456" cy="4339650"/>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2000" i="0" dirty="0"/>
              <a:t>Criterios de inclusión </a:t>
            </a:r>
          </a:p>
          <a:p>
            <a:pPr lvl="1"/>
            <a:r>
              <a:rPr lang="es-HN" sz="1600" i="0" dirty="0"/>
              <a:t>Se hizo claro que no se incluyeron mujeres con alto riesgo de complicaciones en el embarazo y que las mujeres con resultados anormales fueron excluidas. Se esforzó  en incluir lo mas normal posible así como sus resultados.</a:t>
            </a:r>
            <a:endParaRPr lang="es-HN" sz="1000" i="0" dirty="0"/>
          </a:p>
          <a:p>
            <a:r>
              <a:rPr lang="es-HN" sz="2000" i="0" dirty="0"/>
              <a:t>Criterios de exclusión </a:t>
            </a:r>
          </a:p>
          <a:p>
            <a:pPr lvl="1"/>
            <a:r>
              <a:rPr lang="es-HN" sz="1600" i="0" dirty="0"/>
              <a:t>Embarazo múltiple; fetos con anomalías congénitas, estructurales o cromosómicas; muerte fetal/óbito; mujeres con desordenes que puede afectar el crecimiento fetal o Doppler (por lo menos se especifica la exclusión de mujeres con hipertensión, diabetes mellitus, enfermedad renal preexistente y fumadoras); complicaciones del embarazo (por lo menos preeclampsia, SGA/IUGR, prematurez, diabetes mellitus); parto antes de las 37 semanas</a:t>
            </a:r>
            <a:r>
              <a:rPr lang="en-US" sz="1600" i="0" dirty="0"/>
              <a:t>. </a:t>
            </a:r>
          </a:p>
          <a:p>
            <a:r>
              <a:rPr lang="es-HN" sz="2000" i="0" dirty="0"/>
              <a:t>Resultados</a:t>
            </a:r>
          </a:p>
          <a:p>
            <a:pPr lvl="1"/>
            <a:r>
              <a:rPr lang="es-HN" sz="1600" i="0" dirty="0"/>
              <a:t>Evaluar los rangos de referencia de los índices Doppler para UA y MCA y el CPR.</a:t>
            </a:r>
          </a:p>
          <a:p>
            <a:pPr lvl="1"/>
            <a:r>
              <a:rPr lang="es-HN" sz="1600" i="0" dirty="0"/>
              <a:t>Evaluar la calidad metodológica de los estudios en los que se han basado.</a:t>
            </a:r>
            <a:r>
              <a:rPr lang="en-US" sz="1600" i="0" dirty="0"/>
              <a:t> </a:t>
            </a:r>
          </a:p>
          <a:p>
            <a:pPr lvl="1"/>
            <a:endParaRPr lang="en-US" sz="1600" i="0" dirty="0"/>
          </a:p>
        </p:txBody>
      </p:sp>
      <p:sp>
        <p:nvSpPr>
          <p:cNvPr id="14"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Rangos de referencia para valores Doppler de arterias umbilical y cerebral media e índice cerebroplacentario: revisión sistemática</a:t>
            </a:r>
            <a:endParaRPr lang="en-US" sz="1400" b="1" i="0" dirty="0">
              <a:solidFill>
                <a:schemeClr val="bg1"/>
              </a:solidFill>
            </a:endParaRP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15" name="TextBox 1"/>
          <p:cNvSpPr txBox="1">
            <a:spLocks noChangeArrowheads="1"/>
          </p:cNvSpPr>
          <p:nvPr/>
        </p:nvSpPr>
        <p:spPr bwMode="auto">
          <a:xfrm>
            <a:off x="2843808" y="1825660"/>
            <a:ext cx="356552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Métodos</a:t>
            </a:r>
            <a:endParaRPr lang="es-HN" altLang="it-IT" sz="2400" b="1" i="0" dirty="0"/>
          </a:p>
        </p:txBody>
      </p:sp>
    </p:spTree>
    <p:extLst>
      <p:ext uri="{BB962C8B-B14F-4D97-AF65-F5344CB8AC3E}">
        <p14:creationId xmlns:p14="http://schemas.microsoft.com/office/powerpoint/2010/main" val="720589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2" name="Rectangle 19"/>
          <p:cNvSpPr>
            <a:spLocks noChangeArrowheads="1"/>
          </p:cNvSpPr>
          <p:nvPr/>
        </p:nvSpPr>
        <p:spPr bwMode="auto">
          <a:xfrm>
            <a:off x="613097" y="2311947"/>
            <a:ext cx="8207375" cy="4044184"/>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r>
              <a:rPr lang="es-HN" sz="2000" b="1" i="0" dirty="0"/>
              <a:t>Evaluación de la calidad metodológica</a:t>
            </a:r>
            <a:r>
              <a:rPr lang="en-US" sz="2000" b="1" i="0" dirty="0"/>
              <a:t> </a:t>
            </a:r>
            <a:endParaRPr lang="en-US" sz="1600" i="0" dirty="0"/>
          </a:p>
          <a:p>
            <a:pPr lvl="1"/>
            <a:r>
              <a:rPr lang="es-HN" sz="1600" i="0" dirty="0"/>
              <a:t>La calidad metodológica de los textos completos de los estudios elegibles fueron evaluados independientemente por los mismos evaluadores y un estadístico medico</a:t>
            </a:r>
          </a:p>
          <a:p>
            <a:pPr lvl="1"/>
            <a:r>
              <a:rPr lang="es-HN" sz="1600" i="0" dirty="0"/>
              <a:t>Un listado de criterios de calidad metodológica (próximas 2 diapositivas) fueron inicialmente desarrolladas por uno de los autores, modificado para su uso en la configuración de Doppler, y aprobada por el equipo no involucrado en la búsqueda de datos</a:t>
            </a:r>
            <a:r>
              <a:rPr lang="en-US" sz="1600" i="0" dirty="0"/>
              <a:t>. </a:t>
            </a:r>
          </a:p>
          <a:p>
            <a:pPr lvl="1"/>
            <a:r>
              <a:rPr lang="es-HN" sz="1600" i="0" dirty="0"/>
              <a:t>Cada estudio fue evaluado con cada uno de los criterios en la lista de revisión y fue dado un puntaje ya sea 0 o 1 si había riesgo alto o bajo de sesgo, respectivamente. El puntaje de calidad en general fue definido por la suma de las marcas de sesgo de bajo riesgo, con el puntaje de rango posibles entre 0-24.</a:t>
            </a:r>
            <a:r>
              <a:rPr lang="en-US" sz="1600" i="0" dirty="0"/>
              <a:t> </a:t>
            </a:r>
            <a:endParaRPr lang="es-HN" sz="1600" i="0" dirty="0"/>
          </a:p>
          <a:p>
            <a:pPr lvl="1"/>
            <a:r>
              <a:rPr lang="es-HN" sz="1600" i="0" dirty="0"/>
              <a:t>Análisis de regresión múltiple fueron realizados para valorar la asociación entre el puntaje de calidad y las características del estudio que no fueron parte del algoritmo de puntaje.</a:t>
            </a:r>
          </a:p>
        </p:txBody>
      </p:sp>
      <p:sp>
        <p:nvSpPr>
          <p:cNvPr id="14"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Rangos de referencia para valores Doppler de arterias umbilical y cerebral media e índice cerebroplacentario: revisión sistemática</a:t>
            </a:r>
            <a:endParaRPr lang="en-US" sz="1400" b="1" i="0" dirty="0">
              <a:solidFill>
                <a:schemeClr val="bg1"/>
              </a:solidFill>
            </a:endParaRP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15" name="TextBox 1"/>
          <p:cNvSpPr txBox="1">
            <a:spLocks noChangeArrowheads="1"/>
          </p:cNvSpPr>
          <p:nvPr/>
        </p:nvSpPr>
        <p:spPr bwMode="auto">
          <a:xfrm>
            <a:off x="2819400" y="1753652"/>
            <a:ext cx="3565525"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800" b="1" i="0" dirty="0"/>
              <a:t>Métodos</a:t>
            </a:r>
            <a:endParaRPr lang="es-HN" altLang="it-IT" sz="2400" b="1" i="0" dirty="0"/>
          </a:p>
        </p:txBody>
      </p:sp>
    </p:spTree>
    <p:extLst>
      <p:ext uri="{BB962C8B-B14F-4D97-AF65-F5344CB8AC3E}">
        <p14:creationId xmlns:p14="http://schemas.microsoft.com/office/powerpoint/2010/main" val="3270071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4"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Rangos de referencia para valores Doppler de arterias umbilical y cerebral media e índice cerebroplacentario: revisión sistemática</a:t>
            </a:r>
            <a:endParaRPr lang="en-US" sz="1400" b="1" i="0" dirty="0">
              <a:solidFill>
                <a:schemeClr val="bg1"/>
              </a:solidFill>
            </a:endParaRP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15" name="TextBox 1"/>
          <p:cNvSpPr txBox="1">
            <a:spLocks noChangeArrowheads="1"/>
          </p:cNvSpPr>
          <p:nvPr/>
        </p:nvSpPr>
        <p:spPr bwMode="auto">
          <a:xfrm>
            <a:off x="275319" y="1681644"/>
            <a:ext cx="859336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1800" b="1" i="0" dirty="0"/>
              <a:t>Métodos</a:t>
            </a:r>
            <a:r>
              <a:rPr lang="en-GB" altLang="it-IT" sz="1800" b="1" i="0" dirty="0"/>
              <a:t> </a:t>
            </a:r>
            <a:r>
              <a:rPr lang="mr-IN" altLang="it-IT" sz="1800" b="1" i="0" dirty="0"/>
              <a:t>–</a:t>
            </a:r>
            <a:r>
              <a:rPr lang="en-GB" altLang="it-IT" sz="1800" b="1" i="0" dirty="0"/>
              <a:t> </a:t>
            </a:r>
            <a:r>
              <a:rPr lang="es-HN" altLang="it-IT" sz="1800" b="1" i="0" dirty="0"/>
              <a:t>Riesgo de sesgo debido al diseño de estudio</a:t>
            </a:r>
          </a:p>
        </p:txBody>
      </p:sp>
      <p:graphicFrame>
        <p:nvGraphicFramePr>
          <p:cNvPr id="2" name="Table 1"/>
          <p:cNvGraphicFramePr>
            <a:graphicFrameLocks noGrp="1"/>
          </p:cNvGraphicFramePr>
          <p:nvPr>
            <p:extLst>
              <p:ext uri="{D42A27DB-BD31-4B8C-83A1-F6EECF244321}">
                <p14:modId xmlns:p14="http://schemas.microsoft.com/office/powerpoint/2010/main" val="2885142661"/>
              </p:ext>
            </p:extLst>
          </p:nvPr>
        </p:nvGraphicFramePr>
        <p:xfrm>
          <a:off x="437388" y="2127005"/>
          <a:ext cx="8568951" cy="4718439"/>
        </p:xfrm>
        <a:graphic>
          <a:graphicData uri="http://schemas.openxmlformats.org/drawingml/2006/table">
            <a:tbl>
              <a:tblPr firstRow="1" bandRow="1">
                <a:tableStyleId>{284E427A-3D55-4303-BF80-6455036E1DE7}</a:tableStyleId>
              </a:tblPr>
              <a:tblGrid>
                <a:gridCol w="2160240">
                  <a:extLst>
                    <a:ext uri="{9D8B030D-6E8A-4147-A177-3AD203B41FA5}">
                      <a16:colId xmlns:a16="http://schemas.microsoft.com/office/drawing/2014/main" val="20000"/>
                    </a:ext>
                  </a:extLst>
                </a:gridCol>
                <a:gridCol w="3096344">
                  <a:extLst>
                    <a:ext uri="{9D8B030D-6E8A-4147-A177-3AD203B41FA5}">
                      <a16:colId xmlns:a16="http://schemas.microsoft.com/office/drawing/2014/main" val="20001"/>
                    </a:ext>
                  </a:extLst>
                </a:gridCol>
                <a:gridCol w="3312367">
                  <a:extLst>
                    <a:ext uri="{9D8B030D-6E8A-4147-A177-3AD203B41FA5}">
                      <a16:colId xmlns:a16="http://schemas.microsoft.com/office/drawing/2014/main" val="20002"/>
                    </a:ext>
                  </a:extLst>
                </a:gridCol>
              </a:tblGrid>
              <a:tr h="312973">
                <a:tc>
                  <a:txBody>
                    <a:bodyPr/>
                    <a:lstStyle/>
                    <a:p>
                      <a:r>
                        <a:rPr lang="es-HN" sz="1200" noProof="0"/>
                        <a:t>Dominio</a:t>
                      </a:r>
                    </a:p>
                  </a:txBody>
                  <a:tcPr/>
                </a:tc>
                <a:tc>
                  <a:txBody>
                    <a:bodyPr/>
                    <a:lstStyle/>
                    <a:p>
                      <a:r>
                        <a:rPr lang="es-HN" sz="1200" noProof="0"/>
                        <a:t>Bajo riesgo de sesgo</a:t>
                      </a:r>
                    </a:p>
                  </a:txBody>
                  <a:tcPr/>
                </a:tc>
                <a:tc>
                  <a:txBody>
                    <a:bodyPr/>
                    <a:lstStyle/>
                    <a:p>
                      <a:r>
                        <a:rPr lang="es-HN" sz="1200" noProof="0" dirty="0"/>
                        <a:t>Alto riesgo de sesgo</a:t>
                      </a:r>
                    </a:p>
                  </a:txBody>
                  <a:tcPr/>
                </a:tc>
                <a:extLst>
                  <a:ext uri="{0D108BD9-81ED-4DB2-BD59-A6C34878D82A}">
                    <a16:rowId xmlns:a16="http://schemas.microsoft.com/office/drawing/2014/main" val="10000"/>
                  </a:ext>
                </a:extLst>
              </a:tr>
              <a:tr h="390212">
                <a:tc>
                  <a:txBody>
                    <a:bodyPr/>
                    <a:lstStyle/>
                    <a:p>
                      <a:r>
                        <a:rPr lang="es-HN" sz="1000" noProof="0"/>
                        <a:t>Diseno del estudio</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a:solidFill>
                            <a:schemeClr val="dk1"/>
                          </a:solidFill>
                          <a:effectLst/>
                          <a:latin typeface="+mn-lt"/>
                          <a:ea typeface="+mn-ea"/>
                          <a:cs typeface="+mn-cs"/>
                        </a:rPr>
                        <a:t>Descrito claramente ya sea longitudinal o transversal </a:t>
                      </a:r>
                      <a:endParaRPr lang="es-HN" sz="10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dirty="0">
                          <a:solidFill>
                            <a:schemeClr val="dk1"/>
                          </a:solidFill>
                          <a:effectLst/>
                          <a:latin typeface="+mn-lt"/>
                          <a:ea typeface="+mn-ea"/>
                          <a:cs typeface="+mn-cs"/>
                        </a:rPr>
                        <a:t>No reportado</a:t>
                      </a:r>
                      <a:br>
                        <a:rPr lang="es-HN" sz="1000" kern="1200" noProof="0" dirty="0">
                          <a:solidFill>
                            <a:schemeClr val="dk1"/>
                          </a:solidFill>
                          <a:effectLst/>
                          <a:latin typeface="+mn-lt"/>
                          <a:ea typeface="+mn-ea"/>
                          <a:cs typeface="+mn-cs"/>
                        </a:rPr>
                      </a:br>
                      <a:r>
                        <a:rPr lang="es-HN" sz="1000" kern="1200" noProof="0" dirty="0">
                          <a:solidFill>
                            <a:schemeClr val="dk1"/>
                          </a:solidFill>
                          <a:effectLst/>
                          <a:latin typeface="+mn-lt"/>
                          <a:ea typeface="+mn-ea"/>
                          <a:cs typeface="+mn-cs"/>
                        </a:rPr>
                        <a:t>Mezcla de datos transversal y longitudinal</a:t>
                      </a:r>
                      <a:endParaRPr lang="es-HN" sz="1000" noProof="0" dirty="0"/>
                    </a:p>
                  </a:txBody>
                  <a:tcPr/>
                </a:tc>
                <a:extLst>
                  <a:ext uri="{0D108BD9-81ED-4DB2-BD59-A6C34878D82A}">
                    <a16:rowId xmlns:a16="http://schemas.microsoft.com/office/drawing/2014/main" val="10001"/>
                  </a:ext>
                </a:extLst>
              </a:tr>
              <a:tr h="390212">
                <a:tc>
                  <a:txBody>
                    <a:bodyPr/>
                    <a:lstStyle/>
                    <a:p>
                      <a:r>
                        <a:rPr lang="es-HN" sz="1000" noProof="0"/>
                        <a:t>Poblacion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a:solidFill>
                            <a:schemeClr val="dk1"/>
                          </a:solidFill>
                          <a:effectLst/>
                          <a:latin typeface="+mn-lt"/>
                          <a:ea typeface="+mn-ea"/>
                          <a:cs typeface="+mn-cs"/>
                        </a:rPr>
                        <a:t>Mujeres reportadas venir de población de bajo riesgo de complicaciones en embarazo</a:t>
                      </a:r>
                      <a:endParaRPr lang="es-HN" sz="1000" noProof="0"/>
                    </a:p>
                  </a:txBody>
                  <a:tcPr/>
                </a:tc>
                <a:tc>
                  <a:txBody>
                    <a:bodyPr/>
                    <a:lstStyle/>
                    <a:p>
                      <a:r>
                        <a:rPr lang="es-HN" sz="1000" kern="1200" noProof="0" dirty="0">
                          <a:solidFill>
                            <a:schemeClr val="dk1"/>
                          </a:solidFill>
                          <a:effectLst/>
                          <a:latin typeface="+mn-lt"/>
                          <a:ea typeface="+mn-ea"/>
                          <a:cs typeface="+mn-cs"/>
                        </a:rPr>
                        <a:t>Mujeres de población no seleccionada; o seleccionada; o de alto riesgo de complicaciones en embarazo</a:t>
                      </a:r>
                      <a:endParaRPr lang="es-HN" sz="1000" noProof="0" dirty="0"/>
                    </a:p>
                  </a:txBody>
                  <a:tcPr/>
                </a:tc>
                <a:extLst>
                  <a:ext uri="{0D108BD9-81ED-4DB2-BD59-A6C34878D82A}">
                    <a16:rowId xmlns:a16="http://schemas.microsoft.com/office/drawing/2014/main" val="10002"/>
                  </a:ext>
                </a:extLst>
              </a:tr>
              <a:tr h="6903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a:solidFill>
                            <a:schemeClr val="dk1"/>
                          </a:solidFill>
                          <a:effectLst/>
                          <a:latin typeface="+mn-lt"/>
                          <a:ea typeface="+mn-ea"/>
                          <a:cs typeface="+mn-cs"/>
                        </a:rPr>
                        <a:t>Recoleccion de datos prospectivamente </a:t>
                      </a:r>
                      <a:endParaRPr lang="es-HN" sz="10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a:solidFill>
                            <a:schemeClr val="dk1"/>
                          </a:solidFill>
                          <a:effectLst/>
                          <a:latin typeface="+mn-lt"/>
                          <a:ea typeface="+mn-ea"/>
                          <a:cs typeface="+mn-cs"/>
                        </a:rPr>
                        <a:t>Estudio prospectivo y datos de ultrasonido recoleccionados especificamente para el proposito de construir tablas de Doppler fetal </a:t>
                      </a:r>
                      <a:endParaRPr lang="es-HN" sz="1000" noProof="0"/>
                    </a:p>
                  </a:txBody>
                  <a:tcPr/>
                </a:tc>
                <a:tc>
                  <a:txBody>
                    <a:bodyPr/>
                    <a:lstStyle/>
                    <a:p>
                      <a:r>
                        <a:rPr lang="es-HN" sz="1000" kern="1200" noProof="0" dirty="0">
                          <a:solidFill>
                            <a:schemeClr val="dk1"/>
                          </a:solidFill>
                          <a:effectLst/>
                          <a:latin typeface="+mn-lt"/>
                          <a:ea typeface="+mn-ea"/>
                          <a:cs typeface="+mn-cs"/>
                        </a:rPr>
                        <a:t>Estudio retrospectivo, datos no coleccionados específicamente para el propósito de construir tablas de Doppler fetal, o inespecífico (ej. uso de datos coleccionados rutinariamente) </a:t>
                      </a:r>
                      <a:endParaRPr lang="es-HN" sz="1000" noProof="0" dirty="0"/>
                    </a:p>
                  </a:txBody>
                  <a:tcPr/>
                </a:tc>
                <a:extLst>
                  <a:ext uri="{0D108BD9-81ED-4DB2-BD59-A6C34878D82A}">
                    <a16:rowId xmlns:a16="http://schemas.microsoft.com/office/drawing/2014/main" val="10003"/>
                  </a:ext>
                </a:extLst>
              </a:tr>
              <a:tr h="3902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a:solidFill>
                            <a:schemeClr val="dk1"/>
                          </a:solidFill>
                          <a:effectLst/>
                          <a:latin typeface="+mn-lt"/>
                          <a:ea typeface="+mn-ea"/>
                          <a:cs typeface="+mn-cs"/>
                        </a:rPr>
                        <a:t>Rastreo especifico </a:t>
                      </a:r>
                      <a:endParaRPr lang="es-HN" sz="10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a:solidFill>
                            <a:schemeClr val="dk1"/>
                          </a:solidFill>
                          <a:effectLst/>
                          <a:latin typeface="+mn-lt"/>
                          <a:ea typeface="+mn-ea"/>
                          <a:cs typeface="+mn-cs"/>
                        </a:rPr>
                        <a:t>Rastreo especifico para propositos de estudio</a:t>
                      </a:r>
                      <a:endParaRPr lang="es-HN" sz="10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dirty="0">
                          <a:solidFill>
                            <a:schemeClr val="dk1"/>
                          </a:solidFill>
                          <a:effectLst/>
                          <a:latin typeface="+mn-lt"/>
                          <a:ea typeface="+mn-ea"/>
                          <a:cs typeface="+mn-cs"/>
                        </a:rPr>
                        <a:t>Rastreo rutinario en contexto de valoración de embarazo</a:t>
                      </a:r>
                      <a:endParaRPr lang="es-HN" sz="1000" noProof="0" dirty="0"/>
                    </a:p>
                  </a:txBody>
                  <a:tcPr/>
                </a:tc>
                <a:extLst>
                  <a:ext uri="{0D108BD9-81ED-4DB2-BD59-A6C34878D82A}">
                    <a16:rowId xmlns:a16="http://schemas.microsoft.com/office/drawing/2014/main" val="10004"/>
                  </a:ext>
                </a:extLst>
              </a:tr>
              <a:tr h="3902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dirty="0">
                          <a:solidFill>
                            <a:schemeClr val="dk1"/>
                          </a:solidFill>
                          <a:effectLst/>
                          <a:latin typeface="+mn-lt"/>
                          <a:ea typeface="+mn-ea"/>
                          <a:cs typeface="+mn-cs"/>
                        </a:rPr>
                        <a:t>Tamaño de la muestra</a:t>
                      </a:r>
                      <a:r>
                        <a:rPr lang="en-US" sz="1000" kern="1200" dirty="0">
                          <a:solidFill>
                            <a:schemeClr val="dk1"/>
                          </a:solidFill>
                          <a:effectLst/>
                          <a:latin typeface="+mn-lt"/>
                          <a:ea typeface="+mn-ea"/>
                          <a:cs typeface="+mn-cs"/>
                        </a:rPr>
                        <a:t> </a:t>
                      </a:r>
                      <a:endParaRPr lang="en-US" sz="1000" dirty="0"/>
                    </a:p>
                  </a:txBody>
                  <a:tcPr/>
                </a:tc>
                <a:tc>
                  <a:txBody>
                    <a:bodyPr/>
                    <a:lstStyle/>
                    <a:p>
                      <a:r>
                        <a:rPr lang="es-HN" sz="1000" i="0" kern="1200" noProof="0" dirty="0">
                          <a:solidFill>
                            <a:schemeClr val="dk1"/>
                          </a:solidFill>
                          <a:effectLst/>
                          <a:latin typeface="+mn-lt"/>
                          <a:ea typeface="+mn-ea"/>
                          <a:cs typeface="+mn-cs"/>
                        </a:rPr>
                        <a:t>Determinación </a:t>
                      </a:r>
                      <a:r>
                        <a:rPr lang="es-HN" sz="1000" i="1" kern="1200" noProof="0" dirty="0">
                          <a:solidFill>
                            <a:schemeClr val="dk1"/>
                          </a:solidFill>
                          <a:effectLst/>
                          <a:latin typeface="+mn-lt"/>
                          <a:ea typeface="+mn-ea"/>
                          <a:cs typeface="+mn-cs"/>
                        </a:rPr>
                        <a:t>A-priori </a:t>
                      </a:r>
                      <a:r>
                        <a:rPr lang="es-HN" sz="1000" kern="1200" noProof="0" dirty="0">
                          <a:solidFill>
                            <a:schemeClr val="dk1"/>
                          </a:solidFill>
                          <a:effectLst/>
                          <a:latin typeface="+mn-lt"/>
                          <a:ea typeface="+mn-ea"/>
                          <a:cs typeface="+mn-cs"/>
                        </a:rPr>
                        <a:t>o calculo del tamaño de muestra y justificación</a:t>
                      </a:r>
                      <a:endParaRPr lang="es-HN" sz="1000" noProof="0" dirty="0"/>
                    </a:p>
                  </a:txBody>
                  <a:tcPr/>
                </a:tc>
                <a:tc>
                  <a:txBody>
                    <a:bodyPr/>
                    <a:lstStyle/>
                    <a:p>
                      <a:r>
                        <a:rPr lang="es-HN" sz="1000" kern="1200" noProof="0" dirty="0">
                          <a:solidFill>
                            <a:schemeClr val="dk1"/>
                          </a:solidFill>
                          <a:effectLst/>
                          <a:latin typeface="+mn-lt"/>
                          <a:ea typeface="+mn-ea"/>
                          <a:cs typeface="+mn-cs"/>
                        </a:rPr>
                        <a:t>Falta de determinación de tamaño de muestra </a:t>
                      </a:r>
                      <a:r>
                        <a:rPr lang="es-HN" sz="1000" i="1" kern="1200" noProof="0" dirty="0">
                          <a:solidFill>
                            <a:schemeClr val="dk1"/>
                          </a:solidFill>
                          <a:effectLst/>
                          <a:latin typeface="+mn-lt"/>
                          <a:ea typeface="+mn-ea"/>
                          <a:cs typeface="+mn-cs"/>
                        </a:rPr>
                        <a:t>a-priori </a:t>
                      </a:r>
                      <a:r>
                        <a:rPr lang="es-HN" sz="1000" kern="1200" noProof="0" dirty="0">
                          <a:solidFill>
                            <a:schemeClr val="dk1"/>
                          </a:solidFill>
                          <a:effectLst/>
                          <a:latin typeface="+mn-lt"/>
                          <a:ea typeface="+mn-ea"/>
                          <a:cs typeface="+mn-cs"/>
                        </a:rPr>
                        <a:t>o calculo y justificación</a:t>
                      </a:r>
                      <a:endParaRPr lang="es-HN" sz="1000" noProof="0" dirty="0"/>
                    </a:p>
                  </a:txBody>
                  <a:tcPr/>
                </a:tc>
                <a:extLst>
                  <a:ext uri="{0D108BD9-81ED-4DB2-BD59-A6C34878D82A}">
                    <a16:rowId xmlns:a16="http://schemas.microsoft.com/office/drawing/2014/main" val="10005"/>
                  </a:ext>
                </a:extLst>
              </a:tr>
              <a:tr h="312973">
                <a:tc>
                  <a:txBody>
                    <a:bodyPr/>
                    <a:lstStyle/>
                    <a:p>
                      <a:r>
                        <a:rPr lang="es-HN" sz="1000" kern="1200" noProof="0">
                          <a:solidFill>
                            <a:schemeClr val="dk1"/>
                          </a:solidFill>
                          <a:effectLst/>
                          <a:latin typeface="+mn-lt"/>
                          <a:ea typeface="+mn-ea"/>
                          <a:cs typeface="+mn-cs"/>
                        </a:rPr>
                        <a:t>Periodo de reclutamiento</a:t>
                      </a:r>
                      <a:endParaRPr lang="es-HN" sz="10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a:solidFill>
                            <a:schemeClr val="dk1"/>
                          </a:solidFill>
                          <a:effectLst/>
                          <a:latin typeface="+mn-lt"/>
                          <a:ea typeface="+mn-ea"/>
                          <a:cs typeface="+mn-cs"/>
                        </a:rPr>
                        <a:t>Reportado</a:t>
                      </a:r>
                      <a:endParaRPr lang="es-HN" sz="10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dirty="0">
                          <a:solidFill>
                            <a:schemeClr val="dk1"/>
                          </a:solidFill>
                          <a:effectLst/>
                          <a:latin typeface="+mn-lt"/>
                          <a:ea typeface="+mn-ea"/>
                          <a:cs typeface="+mn-cs"/>
                        </a:rPr>
                        <a:t>No reportado </a:t>
                      </a:r>
                      <a:endParaRPr lang="es-HN" sz="1000" noProof="0" dirty="0"/>
                    </a:p>
                  </a:txBody>
                  <a:tcPr/>
                </a:tc>
                <a:extLst>
                  <a:ext uri="{0D108BD9-81ED-4DB2-BD59-A6C34878D82A}">
                    <a16:rowId xmlns:a16="http://schemas.microsoft.com/office/drawing/2014/main" val="10006"/>
                  </a:ext>
                </a:extLst>
              </a:tr>
              <a:tr h="31297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a:solidFill>
                            <a:schemeClr val="dk1"/>
                          </a:solidFill>
                          <a:effectLst/>
                          <a:latin typeface="+mn-lt"/>
                          <a:ea typeface="+mn-ea"/>
                          <a:cs typeface="+mn-cs"/>
                        </a:rPr>
                        <a:t>Registro consecutivo</a:t>
                      </a:r>
                      <a:endParaRPr lang="es-HN" sz="10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a:solidFill>
                            <a:schemeClr val="dk1"/>
                          </a:solidFill>
                          <a:effectLst/>
                          <a:latin typeface="+mn-lt"/>
                          <a:ea typeface="+mn-ea"/>
                          <a:cs typeface="+mn-cs"/>
                        </a:rPr>
                        <a:t>Pacientes incluidos consecutivamente</a:t>
                      </a:r>
                      <a:endParaRPr lang="es-HN" sz="10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dirty="0">
                          <a:solidFill>
                            <a:schemeClr val="dk1"/>
                          </a:solidFill>
                          <a:effectLst/>
                          <a:latin typeface="+mn-lt"/>
                          <a:ea typeface="+mn-ea"/>
                          <a:cs typeface="+mn-cs"/>
                        </a:rPr>
                        <a:t>No incluye pacientes consecutivamente</a:t>
                      </a:r>
                      <a:endParaRPr lang="es-HN" sz="1000" noProof="0" dirty="0"/>
                    </a:p>
                  </a:txBody>
                  <a:tcPr/>
                </a:tc>
                <a:extLst>
                  <a:ext uri="{0D108BD9-81ED-4DB2-BD59-A6C34878D82A}">
                    <a16:rowId xmlns:a16="http://schemas.microsoft.com/office/drawing/2014/main" val="10007"/>
                  </a:ext>
                </a:extLst>
              </a:tr>
              <a:tr h="69037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a:solidFill>
                            <a:schemeClr val="dk1"/>
                          </a:solidFill>
                          <a:effectLst/>
                          <a:latin typeface="+mn-lt"/>
                          <a:ea typeface="+mn-ea"/>
                          <a:cs typeface="+mn-cs"/>
                        </a:rPr>
                        <a:t>Criterios de inclusion/exclusion </a:t>
                      </a:r>
                      <a:endParaRPr lang="es-HN" sz="10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dirty="0">
                          <a:solidFill>
                            <a:schemeClr val="dk1"/>
                          </a:solidFill>
                          <a:effectLst/>
                          <a:latin typeface="+mn-lt"/>
                          <a:ea typeface="+mn-ea"/>
                          <a:cs typeface="+mn-cs"/>
                        </a:rPr>
                        <a:t>Se puso claro que mujeres con alto riesgo de complicaciones en embarazo no se incluyeron y que las mujeres con resultado anormal fueron excluidas. </a:t>
                      </a:r>
                      <a:endParaRPr lang="es-HN" sz="10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dirty="0">
                          <a:solidFill>
                            <a:schemeClr val="dk1"/>
                          </a:solidFill>
                          <a:effectLst/>
                          <a:latin typeface="+mn-lt"/>
                          <a:ea typeface="+mn-ea"/>
                          <a:cs typeface="+mn-cs"/>
                        </a:rPr>
                        <a:t>La población en estudio incluían embarazos de alto y bajo riesgo</a:t>
                      </a:r>
                      <a:endParaRPr lang="es-HN" sz="1000" noProof="0" dirty="0"/>
                    </a:p>
                  </a:txBody>
                  <a:tcPr/>
                </a:tc>
                <a:extLst>
                  <a:ext uri="{0D108BD9-81ED-4DB2-BD59-A6C34878D82A}">
                    <a16:rowId xmlns:a16="http://schemas.microsoft.com/office/drawing/2014/main" val="10008"/>
                  </a:ext>
                </a:extLst>
              </a:tr>
              <a:tr h="3902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a:solidFill>
                            <a:schemeClr val="dk1"/>
                          </a:solidFill>
                          <a:effectLst/>
                          <a:latin typeface="+mn-lt"/>
                          <a:ea typeface="+mn-ea"/>
                          <a:cs typeface="+mn-cs"/>
                        </a:rPr>
                        <a:t>Metodo para edad gestacional </a:t>
                      </a:r>
                      <a:endParaRPr lang="es-HN" sz="10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a:solidFill>
                            <a:schemeClr val="dk1"/>
                          </a:solidFill>
                          <a:effectLst/>
                          <a:latin typeface="+mn-lt"/>
                          <a:ea typeface="+mn-ea"/>
                          <a:cs typeface="+mn-cs"/>
                        </a:rPr>
                        <a:t>Descrito claramente FUM conocido y sonograma antes de las 14 semanas de gestacion </a:t>
                      </a:r>
                      <a:endParaRPr lang="es-HN" sz="10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dirty="0">
                          <a:solidFill>
                            <a:schemeClr val="dk1"/>
                          </a:solidFill>
                          <a:effectLst/>
                          <a:latin typeface="+mn-lt"/>
                          <a:ea typeface="+mn-ea"/>
                          <a:cs typeface="+mn-cs"/>
                        </a:rPr>
                        <a:t>No descrito claramente</a:t>
                      </a:r>
                      <a:br>
                        <a:rPr lang="es-HN" sz="1000" kern="1200" noProof="0" dirty="0">
                          <a:solidFill>
                            <a:schemeClr val="dk1"/>
                          </a:solidFill>
                          <a:effectLst/>
                          <a:latin typeface="+mn-lt"/>
                          <a:ea typeface="+mn-ea"/>
                          <a:cs typeface="+mn-cs"/>
                        </a:rPr>
                      </a:br>
                      <a:endParaRPr lang="es-HN" sz="1000" noProof="0" dirty="0"/>
                    </a:p>
                  </a:txBody>
                  <a:tcPr/>
                </a:tc>
                <a:extLst>
                  <a:ext uri="{0D108BD9-81ED-4DB2-BD59-A6C34878D82A}">
                    <a16:rowId xmlns:a16="http://schemas.microsoft.com/office/drawing/2014/main" val="10009"/>
                  </a:ext>
                </a:extLst>
              </a:tr>
              <a:tr h="3902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a:solidFill>
                            <a:schemeClr val="dk1"/>
                          </a:solidFill>
                          <a:effectLst/>
                          <a:latin typeface="+mn-lt"/>
                          <a:ea typeface="+mn-ea"/>
                          <a:cs typeface="+mn-cs"/>
                        </a:rPr>
                        <a:t>Estudio multicentrico </a:t>
                      </a:r>
                      <a:endParaRPr lang="es-HN" sz="10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dirty="0">
                          <a:solidFill>
                            <a:schemeClr val="dk1"/>
                          </a:solidFill>
                          <a:effectLst/>
                          <a:latin typeface="+mn-lt"/>
                          <a:ea typeface="+mn-ea"/>
                          <a:cs typeface="+mn-cs"/>
                        </a:rPr>
                        <a:t>Estudio desarrollado con mas de un centro colaborador </a:t>
                      </a:r>
                      <a:endParaRPr lang="es-HN" sz="10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1000" kern="1200" noProof="0" dirty="0">
                          <a:solidFill>
                            <a:schemeClr val="dk1"/>
                          </a:solidFill>
                          <a:effectLst/>
                          <a:latin typeface="+mn-lt"/>
                          <a:ea typeface="+mn-ea"/>
                          <a:cs typeface="+mn-cs"/>
                        </a:rPr>
                        <a:t>Realizado en un solo hospital</a:t>
                      </a:r>
                      <a:endParaRPr lang="es-HN" sz="1000" noProof="0" dirty="0"/>
                    </a:p>
                    <a:p>
                      <a:endParaRPr lang="es-HN" sz="1000" noProof="0" dirty="0"/>
                    </a:p>
                  </a:txBody>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33167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15875"/>
            <a:ext cx="9144000" cy="923925"/>
            <a:chOff x="0" y="3755"/>
            <a:chExt cx="5760" cy="582"/>
          </a:xfrm>
        </p:grpSpPr>
        <p:pic>
          <p:nvPicPr>
            <p:cNvPr id="276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765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4" name="Text Box 5"/>
          <p:cNvSpPr txBox="1">
            <a:spLocks noChangeArrowheads="1"/>
          </p:cNvSpPr>
          <p:nvPr/>
        </p:nvSpPr>
        <p:spPr bwMode="auto">
          <a:xfrm>
            <a:off x="0" y="980728"/>
            <a:ext cx="9143999" cy="781752"/>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Rangos de referencia para valores Doppler de arterias umbilical y cerebral media e índice cerebroplacentario: revisión sistemática</a:t>
            </a:r>
            <a:endParaRPr lang="en-US" sz="1400" b="1" i="0" dirty="0">
              <a:solidFill>
                <a:schemeClr val="bg1"/>
              </a:solidFill>
            </a:endParaRP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sp>
        <p:nvSpPr>
          <p:cNvPr id="15" name="TextBox 1"/>
          <p:cNvSpPr txBox="1">
            <a:spLocks noChangeArrowheads="1"/>
          </p:cNvSpPr>
          <p:nvPr/>
        </p:nvSpPr>
        <p:spPr bwMode="auto">
          <a:xfrm>
            <a:off x="323528" y="1732746"/>
            <a:ext cx="859336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1800" b="1" i="0" dirty="0"/>
              <a:t>Métodos</a:t>
            </a:r>
            <a:r>
              <a:rPr lang="en-GB" altLang="it-IT" sz="1800" b="1" i="0" dirty="0"/>
              <a:t> </a:t>
            </a:r>
            <a:r>
              <a:rPr lang="mr-IN" altLang="it-IT" sz="1800" b="1" i="0" dirty="0"/>
              <a:t>–</a:t>
            </a:r>
            <a:r>
              <a:rPr lang="en-GB" altLang="it-IT" sz="1800" b="1" i="0" dirty="0"/>
              <a:t> </a:t>
            </a:r>
            <a:r>
              <a:rPr lang="es-HN" altLang="it-IT" sz="1800" b="1" i="0" dirty="0"/>
              <a:t>Riesgo de sesgo debido a métodos estadísticos y de reporte</a:t>
            </a:r>
          </a:p>
        </p:txBody>
      </p:sp>
      <p:graphicFrame>
        <p:nvGraphicFramePr>
          <p:cNvPr id="4" name="Table 3"/>
          <p:cNvGraphicFramePr>
            <a:graphicFrameLocks noGrp="1"/>
          </p:cNvGraphicFramePr>
          <p:nvPr>
            <p:extLst>
              <p:ext uri="{D42A27DB-BD31-4B8C-83A1-F6EECF244321}">
                <p14:modId xmlns:p14="http://schemas.microsoft.com/office/powerpoint/2010/main" val="4284832766"/>
              </p:ext>
            </p:extLst>
          </p:nvPr>
        </p:nvGraphicFramePr>
        <p:xfrm>
          <a:off x="275928" y="2060848"/>
          <a:ext cx="8640960" cy="5003512"/>
        </p:xfrm>
        <a:graphic>
          <a:graphicData uri="http://schemas.openxmlformats.org/drawingml/2006/table">
            <a:tbl>
              <a:tblPr firstRow="1" bandRow="1">
                <a:tableStyleId>{284E427A-3D55-4303-BF80-6455036E1DE7}</a:tableStyleId>
              </a:tblPr>
              <a:tblGrid>
                <a:gridCol w="2592288">
                  <a:extLst>
                    <a:ext uri="{9D8B030D-6E8A-4147-A177-3AD203B41FA5}">
                      <a16:colId xmlns:a16="http://schemas.microsoft.com/office/drawing/2014/main" val="20000"/>
                    </a:ext>
                  </a:extLst>
                </a:gridCol>
                <a:gridCol w="3816424">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213752">
                <a:tc>
                  <a:txBody>
                    <a:bodyPr/>
                    <a:lstStyle/>
                    <a:p>
                      <a:r>
                        <a:rPr lang="es-HN" sz="900" noProof="0"/>
                        <a:t>Dominio</a:t>
                      </a:r>
                    </a:p>
                  </a:txBody>
                  <a:tcPr/>
                </a:tc>
                <a:tc>
                  <a:txBody>
                    <a:bodyPr/>
                    <a:lstStyle/>
                    <a:p>
                      <a:r>
                        <a:rPr lang="es-HN" sz="900" noProof="0"/>
                        <a:t>Bajo riesgo de sesgo</a:t>
                      </a:r>
                    </a:p>
                  </a:txBody>
                  <a:tcPr/>
                </a:tc>
                <a:tc>
                  <a:txBody>
                    <a:bodyPr/>
                    <a:lstStyle/>
                    <a:p>
                      <a:r>
                        <a:rPr lang="es-HN" sz="900" noProof="0"/>
                        <a:t>Alto riesgo de sesgo</a:t>
                      </a:r>
                    </a:p>
                  </a:txBody>
                  <a:tcPr/>
                </a:tc>
                <a:extLst>
                  <a:ext uri="{0D108BD9-81ED-4DB2-BD59-A6C34878D82A}">
                    <a16:rowId xmlns:a16="http://schemas.microsoft.com/office/drawing/2014/main" val="10000"/>
                  </a:ext>
                </a:extLst>
              </a:tr>
              <a:tr h="2052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a:solidFill>
                            <a:schemeClr val="dk1"/>
                          </a:solidFill>
                          <a:effectLst/>
                          <a:latin typeface="+mn-lt"/>
                          <a:ea typeface="+mn-ea"/>
                          <a:cs typeface="+mn-cs"/>
                        </a:rPr>
                        <a:t>Resultado perinatal</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a:solidFill>
                            <a:schemeClr val="dk1"/>
                          </a:solidFill>
                          <a:effectLst/>
                          <a:latin typeface="+mn-lt"/>
                          <a:ea typeface="+mn-ea"/>
                          <a:cs typeface="+mn-cs"/>
                        </a:rPr>
                        <a:t>Reportado y recoleccionado prospectivamente </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a:solidFill>
                            <a:schemeClr val="dk1"/>
                          </a:solidFill>
                          <a:effectLst/>
                          <a:latin typeface="+mn-lt"/>
                          <a:ea typeface="+mn-ea"/>
                          <a:cs typeface="+mn-cs"/>
                        </a:rPr>
                        <a:t>No reportado</a:t>
                      </a:r>
                      <a:endParaRPr lang="es-HN" sz="900" noProof="0"/>
                    </a:p>
                  </a:txBody>
                  <a:tcPr/>
                </a:tc>
                <a:extLst>
                  <a:ext uri="{0D108BD9-81ED-4DB2-BD59-A6C34878D82A}">
                    <a16:rowId xmlns:a16="http://schemas.microsoft.com/office/drawing/2014/main" val="10001"/>
                  </a:ext>
                </a:extLst>
              </a:tr>
              <a:tr h="207888">
                <a:tc>
                  <a:txBody>
                    <a:bodyPr/>
                    <a:lstStyle/>
                    <a:p>
                      <a:pPr>
                        <a:lnSpc>
                          <a:spcPct val="100000"/>
                        </a:lnSpc>
                      </a:pPr>
                      <a:r>
                        <a:rPr lang="es-HN" sz="900" kern="1200" noProof="0">
                          <a:solidFill>
                            <a:schemeClr val="dk1"/>
                          </a:solidFill>
                          <a:effectLst/>
                          <a:latin typeface="+mn-lt"/>
                          <a:ea typeface="+mn-ea"/>
                          <a:cs typeface="+mn-cs"/>
                        </a:rPr>
                        <a:t>Rango de edad gestacional</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a:solidFill>
                            <a:schemeClr val="dk1"/>
                          </a:solidFill>
                          <a:effectLst/>
                          <a:latin typeface="+mn-lt"/>
                          <a:ea typeface="+mn-ea"/>
                          <a:cs typeface="+mn-cs"/>
                        </a:rPr>
                        <a:t>Reportado</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a:solidFill>
                            <a:schemeClr val="dk1"/>
                          </a:solidFill>
                          <a:effectLst/>
                          <a:latin typeface="+mn-lt"/>
                          <a:ea typeface="+mn-ea"/>
                          <a:cs typeface="+mn-cs"/>
                        </a:rPr>
                        <a:t>No reportado </a:t>
                      </a:r>
                      <a:endParaRPr lang="es-HN" sz="900" noProof="0"/>
                    </a:p>
                  </a:txBody>
                  <a:tcPr/>
                </a:tc>
                <a:extLst>
                  <a:ext uri="{0D108BD9-81ED-4DB2-BD59-A6C34878D82A}">
                    <a16:rowId xmlns:a16="http://schemas.microsoft.com/office/drawing/2014/main" val="10002"/>
                  </a:ext>
                </a:extLst>
              </a:tr>
              <a:tr h="280288">
                <a:tc>
                  <a:txBody>
                    <a:bodyPr/>
                    <a:lstStyle/>
                    <a:p>
                      <a:pPr>
                        <a:lnSpc>
                          <a:spcPct val="100000"/>
                        </a:lnSpc>
                      </a:pPr>
                      <a:r>
                        <a:rPr lang="es-HN" sz="900" kern="1200" noProof="0">
                          <a:solidFill>
                            <a:schemeClr val="dk1"/>
                          </a:solidFill>
                          <a:effectLst/>
                          <a:latin typeface="+mn-lt"/>
                          <a:ea typeface="+mn-ea"/>
                          <a:cs typeface="+mn-cs"/>
                        </a:rPr>
                        <a:t>Tipos de maquinas de ultrasonido y sondas utilizadas </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Especificadas claramente</a:t>
                      </a:r>
                      <a:endParaRPr lang="es-HN" sz="9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No especificadas claramente</a:t>
                      </a:r>
                      <a:endParaRPr lang="es-HN" sz="900" noProof="0" dirty="0"/>
                    </a:p>
                  </a:txBody>
                  <a:tcPr/>
                </a:tc>
                <a:extLst>
                  <a:ext uri="{0D108BD9-81ED-4DB2-BD59-A6C34878D82A}">
                    <a16:rowId xmlns:a16="http://schemas.microsoft.com/office/drawing/2014/main" val="10003"/>
                  </a:ext>
                </a:extLst>
              </a:tr>
              <a:tr h="233040">
                <a:tc>
                  <a:txBody>
                    <a:bodyPr/>
                    <a:lstStyle/>
                    <a:p>
                      <a:pPr>
                        <a:lnSpc>
                          <a:spcPct val="100000"/>
                        </a:lnSpc>
                      </a:pPr>
                      <a:r>
                        <a:rPr lang="es-HN" sz="900" kern="1200" noProof="0">
                          <a:solidFill>
                            <a:schemeClr val="dk1"/>
                          </a:solidFill>
                          <a:effectLst/>
                          <a:latin typeface="+mn-lt"/>
                          <a:ea typeface="+mn-ea"/>
                          <a:cs typeface="+mn-cs"/>
                        </a:rPr>
                        <a:t>Sonografistas reportados </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a:solidFill>
                            <a:schemeClr val="dk1"/>
                          </a:solidFill>
                          <a:effectLst/>
                          <a:latin typeface="+mn-lt"/>
                          <a:ea typeface="+mn-ea"/>
                          <a:cs typeface="+mn-cs"/>
                        </a:rPr>
                        <a:t>Numero de sonografistas reportados </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No especificadas claramente</a:t>
                      </a:r>
                      <a:endParaRPr lang="es-HN" sz="900" noProof="0" dirty="0"/>
                    </a:p>
                  </a:txBody>
                  <a:tcPr/>
                </a:tc>
                <a:extLst>
                  <a:ext uri="{0D108BD9-81ED-4DB2-BD59-A6C34878D82A}">
                    <a16:rowId xmlns:a16="http://schemas.microsoft.com/office/drawing/2014/main" val="10004"/>
                  </a:ext>
                </a:extLst>
              </a:tr>
              <a:tr h="260072">
                <a:tc>
                  <a:txBody>
                    <a:bodyPr/>
                    <a:lstStyle/>
                    <a:p>
                      <a:pPr>
                        <a:lnSpc>
                          <a:spcPct val="100000"/>
                        </a:lnSpc>
                      </a:pPr>
                      <a:r>
                        <a:rPr lang="es-HN" sz="900" kern="1200" noProof="0">
                          <a:solidFill>
                            <a:schemeClr val="dk1"/>
                          </a:solidFill>
                          <a:effectLst/>
                          <a:latin typeface="+mn-lt"/>
                          <a:ea typeface="+mn-ea"/>
                          <a:cs typeface="+mn-cs"/>
                        </a:rPr>
                        <a:t>Experiencia de sonografistas</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a:solidFill>
                            <a:schemeClr val="dk1"/>
                          </a:solidFill>
                          <a:effectLst/>
                          <a:latin typeface="+mn-lt"/>
                          <a:ea typeface="+mn-ea"/>
                          <a:cs typeface="+mn-cs"/>
                        </a:rPr>
                        <a:t>Sonografistas entrenados especificamente o con experiencia claramente reportados</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No especificadas claramente </a:t>
                      </a:r>
                      <a:endParaRPr lang="es-HN" sz="900" noProof="0" dirty="0"/>
                    </a:p>
                  </a:txBody>
                  <a:tcPr/>
                </a:tc>
                <a:extLst>
                  <a:ext uri="{0D108BD9-81ED-4DB2-BD59-A6C34878D82A}">
                    <a16:rowId xmlns:a16="http://schemas.microsoft.com/office/drawing/2014/main" val="10005"/>
                  </a:ext>
                </a:extLst>
              </a:tr>
              <a:tr h="284832">
                <a:tc>
                  <a:txBody>
                    <a:bodyPr/>
                    <a:lstStyle/>
                    <a:p>
                      <a:pPr>
                        <a:lnSpc>
                          <a:spcPct val="100000"/>
                        </a:lnSpc>
                      </a:pPr>
                      <a:r>
                        <a:rPr lang="es-HN" sz="900" kern="1200" noProof="0">
                          <a:solidFill>
                            <a:schemeClr val="dk1"/>
                          </a:solidFill>
                          <a:effectLst/>
                          <a:latin typeface="+mn-lt"/>
                          <a:ea typeface="+mn-ea"/>
                          <a:cs typeface="+mn-cs"/>
                        </a:rPr>
                        <a:t>Mediciones a ciegas </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a:solidFill>
                            <a:schemeClr val="dk1"/>
                          </a:solidFill>
                          <a:effectLst/>
                          <a:latin typeface="+mn-lt"/>
                          <a:ea typeface="+mn-ea"/>
                          <a:cs typeface="+mn-cs"/>
                        </a:rPr>
                        <a:t>Sonografistas no se les enseno las mediciones</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No especificadas claramente</a:t>
                      </a:r>
                      <a:endParaRPr lang="es-HN" sz="900" noProof="0" dirty="0"/>
                    </a:p>
                  </a:txBody>
                  <a:tcPr/>
                </a:tc>
                <a:extLst>
                  <a:ext uri="{0D108BD9-81ED-4DB2-BD59-A6C34878D82A}">
                    <a16:rowId xmlns:a16="http://schemas.microsoft.com/office/drawing/2014/main" val="10006"/>
                  </a:ext>
                </a:extLst>
              </a:tr>
              <a:tr h="370840">
                <a:tc>
                  <a:txBody>
                    <a:bodyPr/>
                    <a:lstStyle/>
                    <a:p>
                      <a:pPr>
                        <a:lnSpc>
                          <a:spcPct val="100000"/>
                        </a:lnSpc>
                      </a:pPr>
                      <a:r>
                        <a:rPr lang="es-HN" sz="900" kern="1200" noProof="0">
                          <a:solidFill>
                            <a:schemeClr val="dk1"/>
                          </a:solidFill>
                          <a:effectLst/>
                          <a:latin typeface="+mn-lt"/>
                          <a:ea typeface="+mn-ea"/>
                          <a:cs typeface="+mn-cs"/>
                        </a:rPr>
                        <a:t>Mediciones de control de calidad de ultrasonido </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Debe incluir lo siguiente: valoración de variabilidad intraobservador; valoración de variabilidad interobservador; revisión de imagen; puntaje de imagen; almacenamiento de imágenes </a:t>
                      </a:r>
                      <a:endParaRPr lang="es-HN" sz="9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No tiene medidas de control de calidad</a:t>
                      </a:r>
                      <a:r>
                        <a:rPr lang="en-US" sz="900" kern="1200" dirty="0">
                          <a:solidFill>
                            <a:schemeClr val="dk1"/>
                          </a:solidFill>
                          <a:effectLst/>
                          <a:latin typeface="+mn-lt"/>
                          <a:ea typeface="+mn-ea"/>
                          <a:cs typeface="+mn-cs"/>
                        </a:rPr>
                        <a:t> </a:t>
                      </a:r>
                      <a:endParaRPr lang="en-US" sz="900" dirty="0"/>
                    </a:p>
                  </a:txBody>
                  <a:tcPr/>
                </a:tc>
                <a:extLst>
                  <a:ext uri="{0D108BD9-81ED-4DB2-BD59-A6C34878D82A}">
                    <a16:rowId xmlns:a16="http://schemas.microsoft.com/office/drawing/2014/main" val="10007"/>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Protocolo</a:t>
                      </a:r>
                      <a:endParaRPr lang="es-HN" sz="9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Estudio describe detalles suficientes y no ambiguos de técnicas de medición usadas para los parámetros de Doppler fetal</a:t>
                      </a:r>
                      <a:endParaRPr lang="es-HN" sz="9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No descritos suficientemente y detalles no ambiguos de medición</a:t>
                      </a:r>
                      <a:endParaRPr lang="es-HN" sz="900" noProof="0" dirty="0"/>
                    </a:p>
                  </a:txBody>
                  <a:tcPr/>
                </a:tc>
                <a:extLst>
                  <a:ext uri="{0D108BD9-81ED-4DB2-BD59-A6C34878D82A}">
                    <a16:rowId xmlns:a16="http://schemas.microsoft.com/office/drawing/2014/main" val="10008"/>
                  </a:ext>
                </a:extLst>
              </a:tr>
              <a:tr h="2736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a:solidFill>
                            <a:schemeClr val="dk1"/>
                          </a:solidFill>
                          <a:effectLst/>
                          <a:latin typeface="+mn-lt"/>
                          <a:ea typeface="+mn-ea"/>
                          <a:cs typeface="+mn-cs"/>
                        </a:rPr>
                        <a:t>Numero de mediciones tomadas para cada variable Doppler </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a:solidFill>
                            <a:schemeClr val="dk1"/>
                          </a:solidFill>
                          <a:effectLst/>
                          <a:latin typeface="+mn-lt"/>
                          <a:ea typeface="+mn-ea"/>
                          <a:cs typeface="+mn-cs"/>
                        </a:rPr>
                        <a:t>Por lo menos tres mediciones por feto por rastreo</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Única medición o no especificada</a:t>
                      </a:r>
                      <a:endParaRPr lang="es-HN" sz="900" noProof="0" dirty="0"/>
                    </a:p>
                  </a:txBody>
                  <a:tcPr/>
                </a:tc>
                <a:extLst>
                  <a:ext uri="{0D108BD9-81ED-4DB2-BD59-A6C34878D82A}">
                    <a16:rowId xmlns:a16="http://schemas.microsoft.com/office/drawing/2014/main" val="10009"/>
                  </a:ext>
                </a:extLst>
              </a:tr>
              <a:tr h="226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a:solidFill>
                            <a:schemeClr val="dk1"/>
                          </a:solidFill>
                          <a:effectLst/>
                          <a:latin typeface="+mn-lt"/>
                          <a:ea typeface="+mn-ea"/>
                          <a:cs typeface="+mn-cs"/>
                        </a:rPr>
                        <a:t>Correccion de angulo </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Especificado claramente</a:t>
                      </a:r>
                      <a:endParaRPr lang="es-HN" sz="9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No especificado claramente</a:t>
                      </a:r>
                      <a:endParaRPr lang="es-HN" sz="900" noProof="0" dirty="0"/>
                    </a:p>
                  </a:txBody>
                  <a:tcPr/>
                </a:tc>
                <a:extLst>
                  <a:ext uri="{0D108BD9-81ED-4DB2-BD59-A6C34878D82A}">
                    <a16:rowId xmlns:a16="http://schemas.microsoft.com/office/drawing/2014/main" val="10010"/>
                  </a:ext>
                </a:extLst>
              </a:tr>
              <a:tr h="216024">
                <a:tc>
                  <a:txBody>
                    <a:bodyPr/>
                    <a:lstStyle/>
                    <a:p>
                      <a:pPr>
                        <a:lnSpc>
                          <a:spcPct val="100000"/>
                        </a:lnSpc>
                      </a:pPr>
                      <a:r>
                        <a:rPr lang="es-HN" sz="900" kern="1200" noProof="0">
                          <a:solidFill>
                            <a:schemeClr val="dk1"/>
                          </a:solidFill>
                          <a:effectLst/>
                          <a:latin typeface="+mn-lt"/>
                          <a:ea typeface="+mn-ea"/>
                          <a:cs typeface="+mn-cs"/>
                        </a:rPr>
                        <a:t>Metodos estadisticos</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a:solidFill>
                            <a:schemeClr val="dk1"/>
                          </a:solidFill>
                          <a:effectLst/>
                          <a:latin typeface="+mn-lt"/>
                          <a:ea typeface="+mn-ea"/>
                          <a:cs typeface="+mn-cs"/>
                        </a:rPr>
                        <a:t>Claramente descritos e identificados </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No claramente descritos e identificados</a:t>
                      </a:r>
                      <a:endParaRPr lang="es-HN" sz="900" noProof="0" dirty="0"/>
                    </a:p>
                  </a:txBody>
                  <a:tcPr/>
                </a:tc>
                <a:extLst>
                  <a:ext uri="{0D108BD9-81ED-4DB2-BD59-A6C34878D82A}">
                    <a16:rowId xmlns:a16="http://schemas.microsoft.com/office/drawing/2014/main" val="10011"/>
                  </a:ext>
                </a:extLst>
              </a:tr>
              <a:tr h="2880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Reporte de la media y DS de cada medida y tamaño de muestra para cada semana de gestación </a:t>
                      </a:r>
                      <a:endParaRPr lang="es-HN" sz="9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Presentada en una tabla y descrito claramente</a:t>
                      </a:r>
                      <a:endParaRPr lang="es-HN" sz="9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No presentado en una tabla o no descrito claramente </a:t>
                      </a:r>
                      <a:endParaRPr lang="es-HN" sz="900" noProof="0" dirty="0"/>
                    </a:p>
                  </a:txBody>
                  <a:tcPr/>
                </a:tc>
                <a:extLst>
                  <a:ext uri="{0D108BD9-81ED-4DB2-BD59-A6C34878D82A}">
                    <a16:rowId xmlns:a16="http://schemas.microsoft.com/office/drawing/2014/main" val="10012"/>
                  </a:ext>
                </a:extLst>
              </a:tr>
              <a:tr h="3127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Reporte de ecuaciones de regresión para media (y DS si es relevante) para cada medición</a:t>
                      </a:r>
                      <a:r>
                        <a:rPr lang="en-US" sz="900" kern="1200" dirty="0">
                          <a:solidFill>
                            <a:schemeClr val="dk1"/>
                          </a:solidFill>
                          <a:effectLst/>
                          <a:latin typeface="+mn-lt"/>
                          <a:ea typeface="+mn-ea"/>
                          <a:cs typeface="+mn-cs"/>
                        </a:rPr>
                        <a:t> </a:t>
                      </a:r>
                      <a:endParaRPr lang="en-US" sz="9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Reportado</a:t>
                      </a:r>
                      <a:endParaRPr lang="es-HN" sz="900"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No reportado</a:t>
                      </a:r>
                      <a:endParaRPr lang="es-HN" sz="900" noProof="0" dirty="0"/>
                    </a:p>
                  </a:txBody>
                  <a:tcPr/>
                </a:tc>
                <a:extLst>
                  <a:ext uri="{0D108BD9-81ED-4DB2-BD59-A6C34878D82A}">
                    <a16:rowId xmlns:a16="http://schemas.microsoft.com/office/drawing/2014/main" val="10013"/>
                  </a:ext>
                </a:extLst>
              </a:tr>
              <a:tr h="2655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a:solidFill>
                            <a:schemeClr val="dk1"/>
                          </a:solidFill>
                          <a:effectLst/>
                          <a:latin typeface="+mn-lt"/>
                          <a:ea typeface="+mn-ea"/>
                          <a:cs typeface="+mn-cs"/>
                        </a:rPr>
                        <a:t>Diagrama de dispersion</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a:solidFill>
                            <a:schemeClr val="dk1"/>
                          </a:solidFill>
                          <a:effectLst/>
                          <a:latin typeface="+mn-lt"/>
                          <a:ea typeface="+mn-ea"/>
                          <a:cs typeface="+mn-cs"/>
                        </a:rPr>
                        <a:t>Estudio incluye tablas de Doppler con media y DS o percentiles (por lo menos percentiles 5, 50 y 95) </a:t>
                      </a:r>
                      <a:endParaRPr lang="es-HN" sz="900"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HN" sz="900" kern="1200" noProof="0" dirty="0">
                          <a:solidFill>
                            <a:schemeClr val="dk1"/>
                          </a:solidFill>
                          <a:effectLst/>
                          <a:latin typeface="+mn-lt"/>
                          <a:ea typeface="+mn-ea"/>
                          <a:cs typeface="+mn-cs"/>
                        </a:rPr>
                        <a:t>Tablas de Doppler no incluidas</a:t>
                      </a:r>
                      <a:endParaRPr lang="es-HN" sz="900" noProof="0" dirty="0"/>
                    </a:p>
                    <a:p>
                      <a:pPr>
                        <a:lnSpc>
                          <a:spcPct val="100000"/>
                        </a:lnSpc>
                      </a:pPr>
                      <a:endParaRPr lang="es-HN" sz="900" noProof="0" dirty="0"/>
                    </a:p>
                  </a:txBody>
                  <a:tcPr/>
                </a:tc>
                <a:extLst>
                  <a:ext uri="{0D108BD9-81ED-4DB2-BD59-A6C34878D82A}">
                    <a16:rowId xmlns:a16="http://schemas.microsoft.com/office/drawing/2014/main" val="10014"/>
                  </a:ext>
                </a:extLst>
              </a:tr>
            </a:tbl>
          </a:graphicData>
        </a:graphic>
      </p:graphicFrame>
      <p:sp>
        <p:nvSpPr>
          <p:cNvPr id="5" name="Rectangle 4"/>
          <p:cNvSpPr/>
          <p:nvPr/>
        </p:nvSpPr>
        <p:spPr>
          <a:xfrm>
            <a:off x="8900677" y="680165"/>
            <a:ext cx="654922" cy="246221"/>
          </a:xfrm>
          <a:prstGeom prst="rect">
            <a:avLst/>
          </a:prstGeom>
        </p:spPr>
        <p:txBody>
          <a:bodyPr wrap="none">
            <a:spAutoFit/>
          </a:bodyPr>
          <a:lstStyle/>
          <a:p>
            <a:pPr eaLnBrk="1" fontAlgn="t" hangingPunct="1">
              <a:spcBef>
                <a:spcPts val="0"/>
              </a:spcBef>
              <a:spcAft>
                <a:spcPts val="0"/>
              </a:spcAft>
            </a:pPr>
            <a:r>
              <a:rPr lang="en-US" sz="1000" b="1" i="0" dirty="0">
                <a:solidFill>
                  <a:srgbClr val="FFFFFF"/>
                </a:solidFill>
                <a:latin typeface="Arial"/>
              </a:rPr>
              <a:t>Domain</a:t>
            </a:r>
            <a:endParaRPr lang="en-US" sz="1800" b="0" i="0" u="none" strike="noStrike" dirty="0">
              <a:effectLst/>
              <a:latin typeface="Arial"/>
            </a:endParaRPr>
          </a:p>
        </p:txBody>
      </p:sp>
    </p:spTree>
    <p:extLst>
      <p:ext uri="{BB962C8B-B14F-4D97-AF65-F5344CB8AC3E}">
        <p14:creationId xmlns:p14="http://schemas.microsoft.com/office/powerpoint/2010/main" val="15743023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5" name="TextBox 1"/>
          <p:cNvSpPr txBox="1">
            <a:spLocks noChangeArrowheads="1"/>
          </p:cNvSpPr>
          <p:nvPr/>
        </p:nvSpPr>
        <p:spPr bwMode="auto">
          <a:xfrm>
            <a:off x="-2196752" y="1887215"/>
            <a:ext cx="8642350" cy="4616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s-HN" altLang="it-IT" sz="2400" b="1" i="0" dirty="0"/>
              <a:t>Resultados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Content Placeholder 9"/>
          <p:cNvSpPr>
            <a:spLocks noGrp="1"/>
          </p:cNvSpPr>
          <p:nvPr>
            <p:ph idx="1"/>
          </p:nvPr>
        </p:nvSpPr>
        <p:spPr>
          <a:xfrm>
            <a:off x="251520" y="2636912"/>
            <a:ext cx="4464496" cy="4104456"/>
          </a:xfrm>
        </p:spPr>
        <p:txBody>
          <a:bodyPr/>
          <a:lstStyle/>
          <a:p>
            <a:r>
              <a:rPr lang="es-HN" sz="1600" dirty="0"/>
              <a:t>Un total de 38 estudios de 22 países reunieron los criterios de inclusión y fueron incluidos en el análisis final.</a:t>
            </a:r>
            <a:r>
              <a:rPr lang="en-US" sz="1600" dirty="0"/>
              <a:t> </a:t>
            </a:r>
          </a:p>
          <a:p>
            <a:pPr marL="285750" indent="-285750">
              <a:buFont typeface="Arial"/>
              <a:buChar char="•"/>
            </a:pPr>
            <a:r>
              <a:rPr lang="es-HN" sz="1600" dirty="0">
                <a:cs typeface="Arial"/>
              </a:rPr>
              <a:t>El tamaño de la muestra media de mujeres participantes fue 206 (rango, 13–2323; rango intercuartil (IQR), 70.75–675.25)</a:t>
            </a:r>
            <a:r>
              <a:rPr lang="en-US" sz="1600" dirty="0">
                <a:cs typeface="Arial"/>
              </a:rPr>
              <a:t>.</a:t>
            </a:r>
          </a:p>
          <a:p>
            <a:pPr marL="285750" indent="-285750">
              <a:buFont typeface="Arial"/>
              <a:buChar char="•"/>
            </a:pPr>
            <a:r>
              <a:rPr lang="es-HN" sz="1600" dirty="0">
                <a:cs typeface="Arial"/>
              </a:rPr>
              <a:t>El numero medio de evaluaciones ultrasonográficas fue 400 (rango, 60–2323; IQR, 183.5–952).</a:t>
            </a:r>
            <a:r>
              <a:rPr lang="en-US" sz="1600" dirty="0">
                <a:cs typeface="Arial"/>
              </a:rPr>
              <a:t> </a:t>
            </a:r>
          </a:p>
          <a:p>
            <a:pPr marL="285750" indent="-285750">
              <a:buFont typeface="Arial"/>
              <a:buChar char="•"/>
            </a:pPr>
            <a:r>
              <a:rPr lang="es-HN" sz="1600" dirty="0"/>
              <a:t>El estudio incluido mas antiguo fue publicado en 1987 y el mas reciente en 2016.</a:t>
            </a:r>
          </a:p>
          <a:p>
            <a:pPr marL="285750" indent="-285750">
              <a:buFont typeface="Arial"/>
              <a:buChar char="•"/>
            </a:pPr>
            <a:endParaRPr lang="en-US" sz="1600" dirty="0">
              <a:cs typeface="Arial"/>
            </a:endParaRPr>
          </a:p>
          <a:p>
            <a:endParaRPr lang="en-US" sz="1600" dirty="0"/>
          </a:p>
        </p:txBody>
      </p:sp>
      <p:sp>
        <p:nvSpPr>
          <p:cNvPr id="11" name="Text Box 5"/>
          <p:cNvSpPr txBox="1">
            <a:spLocks noChangeArrowheads="1"/>
          </p:cNvSpPr>
          <p:nvPr/>
        </p:nvSpPr>
        <p:spPr bwMode="auto">
          <a:xfrm>
            <a:off x="0" y="991064"/>
            <a:ext cx="9143999" cy="781752"/>
          </a:xfrm>
          <a:prstGeom prst="rect">
            <a:avLst/>
          </a:prstGeom>
          <a:solidFill>
            <a:srgbClr val="ED1D24"/>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es-HN" sz="1400" b="1" i="0" dirty="0">
                <a:solidFill>
                  <a:schemeClr val="bg1"/>
                </a:solidFill>
              </a:rPr>
              <a:t>Rangos de referencia para valores Doppler de arterias umbilical y cerebral media e índice cerebroplacentario: revisión sistemática</a:t>
            </a:r>
            <a:endParaRPr lang="en-US" sz="1400" b="1" i="0" dirty="0">
              <a:solidFill>
                <a:schemeClr val="bg1"/>
              </a:solidFill>
            </a:endParaRPr>
          </a:p>
          <a:p>
            <a:pPr algn="ctr">
              <a:buNone/>
            </a:pPr>
            <a:r>
              <a:rPr lang="sv-SE" sz="1400" dirty="0">
                <a:solidFill>
                  <a:srgbClr val="FFFFFF"/>
                </a:solidFill>
              </a:rPr>
              <a:t>Oros et al., </a:t>
            </a:r>
            <a:r>
              <a:rPr lang="en-US" sz="1400" dirty="0">
                <a:solidFill>
                  <a:srgbClr val="FFFFFF"/>
                </a:solidFill>
              </a:rPr>
              <a:t>UOG </a:t>
            </a:r>
            <a:r>
              <a:rPr lang="en-US" sz="1400" dirty="0">
                <a:solidFill>
                  <a:schemeClr val="bg1"/>
                </a:solidFill>
              </a:rPr>
              <a:t>2019</a:t>
            </a:r>
          </a:p>
        </p:txBody>
      </p:sp>
      <p:pic>
        <p:nvPicPr>
          <p:cNvPr id="6" name="Picture 5"/>
          <p:cNvPicPr>
            <a:picLocks noChangeAspect="1"/>
          </p:cNvPicPr>
          <p:nvPr/>
        </p:nvPicPr>
        <p:blipFill>
          <a:blip r:embed="rId5"/>
          <a:stretch>
            <a:fillRect/>
          </a:stretch>
        </p:blipFill>
        <p:spPr>
          <a:xfrm>
            <a:off x="4721432" y="1887215"/>
            <a:ext cx="4171048" cy="4804884"/>
          </a:xfrm>
          <a:prstGeom prst="rect">
            <a:avLst/>
          </a:prstGeom>
        </p:spPr>
      </p:pic>
      <p:pic>
        <p:nvPicPr>
          <p:cNvPr id="8" name="Picture 7"/>
          <p:cNvPicPr>
            <a:picLocks noChangeAspect="1"/>
          </p:cNvPicPr>
          <p:nvPr/>
        </p:nvPicPr>
        <p:blipFill>
          <a:blip r:embed="rId6"/>
          <a:stretch>
            <a:fillRect/>
          </a:stretch>
        </p:blipFill>
        <p:spPr>
          <a:xfrm>
            <a:off x="4589528" y="1855830"/>
            <a:ext cx="4518976" cy="4940301"/>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50734</TotalTime>
  <Words>2351</Words>
  <Application>Microsoft Office PowerPoint</Application>
  <PresentationFormat>On-screen Show (4:3)</PresentationFormat>
  <Paragraphs>211</Paragraphs>
  <Slides>15</Slides>
  <Notes>10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15</vt:i4>
      </vt:variant>
    </vt:vector>
  </HeadingPairs>
  <TitlesOfParts>
    <vt:vector size="19" baseType="lpstr">
      <vt:lpstr>Arial</vt:lpstr>
      <vt:lpstr>Calibri</vt:lpstr>
      <vt:lpstr>Default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Renata Kotsia</cp:lastModifiedBy>
  <cp:revision>905</cp:revision>
  <cp:lastPrinted>2011-09-13T15:07:48Z</cp:lastPrinted>
  <dcterms:created xsi:type="dcterms:W3CDTF">2016-05-13T18:06:14Z</dcterms:created>
  <dcterms:modified xsi:type="dcterms:W3CDTF">2019-05-14T13:14:52Z</dcterms:modified>
</cp:coreProperties>
</file>