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09" r:id="rId2"/>
    <p:sldId id="340" r:id="rId3"/>
    <p:sldId id="344" r:id="rId4"/>
    <p:sldId id="341" r:id="rId5"/>
    <p:sldId id="343" r:id="rId6"/>
    <p:sldId id="345" r:id="rId7"/>
    <p:sldId id="342" r:id="rId8"/>
    <p:sldId id="346" r:id="rId9"/>
    <p:sldId id="347" r:id="rId10"/>
    <p:sldId id="349" r:id="rId11"/>
    <p:sldId id="351" r:id="rId12"/>
  </p:sldIdLst>
  <p:sldSz cx="9144000" cy="6858000" type="screen4x3"/>
  <p:notesSz cx="6858000" cy="9144000"/>
  <p:custDataLst>
    <p:tags r:id="rId14"/>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0F3FB"/>
    <a:srgbClr val="DEDDDA"/>
    <a:srgbClr val="E6B9B8"/>
    <a:srgbClr val="DAD8D4"/>
    <a:srgbClr val="EADEE7"/>
    <a:srgbClr val="E2E1DE"/>
    <a:srgbClr val="445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32" autoAdjust="0"/>
    <p:restoredTop sz="90681" autoAdjust="0"/>
  </p:normalViewPr>
  <p:slideViewPr>
    <p:cSldViewPr snapToObjects="1">
      <p:cViewPr varScale="1">
        <p:scale>
          <a:sx n="101" d="100"/>
          <a:sy n="101" d="100"/>
        </p:scale>
        <p:origin x="13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a:latin typeface="Arial" panose="020B0604020202020204" pitchFamily="34" charset="0"/>
                <a:cs typeface="Arial" panose="020B0604020202020204" pitchFamily="34"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36A4A78E-3EE6-460E-BAE4-6F39EE78D39A}" type="slidenum">
              <a:rPr lang="en-GB" altLang="en-US"/>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8B560A-BEAC-4283-BA72-462A12258657}" type="slidenum">
              <a:rPr lang="en-GB" altLang="en-US" smtClean="0"/>
              <a:t>1</a:t>
            </a:fld>
            <a:endParaRPr lang="en-GB" altLang="en-US"/>
          </a:p>
        </p:txBody>
      </p:sp>
      <p:sp>
        <p:nvSpPr>
          <p:cNvPr id="16387" name="Rectangle 2"/>
          <p:cNvSpPr>
            <a:spLocks noGrp="1" noRot="1" noChangeAspect="1" noChangeArrowheads="1" noTextEdit="1"/>
          </p:cNvSpPr>
          <p:nvPr>
            <p:ph type="sldImg"/>
          </p:nvPr>
        </p:nvSpPr>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10</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11</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2</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3</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4</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5</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6</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7</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8</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096F89-B3D5-4AEB-9D4F-65144FA37287}" type="slidenum">
              <a:rPr lang="en-GB" altLang="en-US" smtClean="0"/>
              <a:t>9</a:t>
            </a:fld>
            <a:endParaRPr lang="en-GB" altLang="en-US"/>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A08BDF1-9D91-4E9D-A985-AB887679A1A4}" type="slidenum">
              <a:rPr lang="en-GB" altLang="en-US"/>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074D0954-41DC-4048-AD49-8681FC5FEB85}" type="slidenum">
              <a:rPr lang="en-GB" altLang="en-US"/>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87D981B3-F320-46FA-959C-EC02D7CB87D8}" type="slidenum">
              <a:rPr lang="en-GB" altLang="en-US"/>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5DAA0C07-FBAB-45EA-9EA0-0F846D884E94}" type="slidenum">
              <a:rPr lang="en-GB" altLang="en-US"/>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DB842D02-3FAE-4A94-B744-96C0B9096095}" type="slidenum">
              <a:rPr lang="en-GB" altLang="en-US"/>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E3672DF-3394-4394-872F-F7B9D8F0B6BD}" type="slidenum">
              <a:rPr lang="en-GB" altLang="en-US"/>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2A2C1DFD-8525-4B64-A219-C894CA097007}" type="slidenum">
              <a:rPr lang="en-GB" altLang="en-US"/>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1B712F23-2806-4EF2-802D-8768E9DA9CC0}" type="slidenum">
              <a:rPr lang="en-GB" altLang="en-US"/>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87158C17-ACF6-4ED4-9A33-6E121EB48A0E}" type="slidenum">
              <a:rPr lang="en-GB" altLang="en-US"/>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6B167FF1-7836-416C-83DA-F5E58369D55D}" type="slidenum">
              <a:rPr lang="en-GB" altLang="en-US"/>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E90225B-4AA4-4B8F-984C-A32A5D582A94}" type="slidenum">
              <a:rPr lang="en-GB" altLang="en-US"/>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a:defRPr/>
            </a:pPr>
            <a:fld id="{BB6A2C6E-5D53-48DC-9A64-03C28344244D}" type="slidenum">
              <a:rPr lang="en-GB" altLang="en-US"/>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611187" y="1288363"/>
            <a:ext cx="7921625" cy="584200"/>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sz="3200" b="1" dirty="0">
                <a:latin typeface="+mj-lt"/>
              </a:rPr>
              <a:t>UOG Journal Club: </a:t>
            </a:r>
            <a:r>
              <a:rPr lang="tr-TR" sz="3200" b="1" dirty="0">
                <a:latin typeface="+mj-lt"/>
              </a:rPr>
              <a:t>March</a:t>
            </a:r>
            <a:r>
              <a:rPr lang="en-GB" sz="3200" b="1" dirty="0">
                <a:latin typeface="+mj-lt"/>
              </a:rPr>
              <a:t> 201</a:t>
            </a:r>
            <a:r>
              <a:rPr lang="tr-TR" sz="3200" b="1" dirty="0">
                <a:latin typeface="+mj-lt"/>
              </a:rPr>
              <a:t>9</a:t>
            </a:r>
            <a:endParaRPr lang="en-GB" sz="3200" b="1" dirty="0">
              <a:latin typeface="+mj-lt"/>
            </a:endParaRPr>
          </a:p>
        </p:txBody>
      </p:sp>
      <p:pic>
        <p:nvPicPr>
          <p:cNvPr id="3076"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412" y="4647583"/>
            <a:ext cx="2160364" cy="178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308998" y="2165955"/>
            <a:ext cx="8151434" cy="1200329"/>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tr-TR" sz="2400" b="1" dirty="0">
                <a:solidFill>
                  <a:srgbClr val="FF0000"/>
                </a:solidFill>
                <a:latin typeface="+mj-lt"/>
              </a:rPr>
              <a:t>Levator ani muscle morphology and function in women  with obstetric anal </a:t>
            </a:r>
            <a:r>
              <a:rPr lang="tr-TR" sz="2400" b="1" dirty="0" err="1">
                <a:solidFill>
                  <a:srgbClr val="FF0000"/>
                </a:solidFill>
                <a:latin typeface="+mj-lt"/>
              </a:rPr>
              <a:t>sphincter</a:t>
            </a:r>
            <a:r>
              <a:rPr lang="tr-TR" sz="2400" b="1" dirty="0">
                <a:solidFill>
                  <a:srgbClr val="FF0000"/>
                </a:solidFill>
                <a:latin typeface="+mj-lt"/>
              </a:rPr>
              <a:t> </a:t>
            </a:r>
            <a:r>
              <a:rPr lang="tr-TR" sz="2400" b="1" dirty="0" err="1">
                <a:solidFill>
                  <a:srgbClr val="FF0000"/>
                </a:solidFill>
                <a:latin typeface="+mj-lt"/>
              </a:rPr>
              <a:t>injury</a:t>
            </a:r>
            <a:endParaRPr lang="en-US" sz="2400" b="1" dirty="0">
              <a:solidFill>
                <a:srgbClr val="FF0000"/>
              </a:solidFill>
              <a:latin typeface="+mj-lt"/>
            </a:endParaRPr>
          </a:p>
          <a:p>
            <a:pPr algn="ctr" eaLnBrk="1" hangingPunct="1">
              <a:defRPr/>
            </a:pPr>
            <a:r>
              <a:rPr lang="zh-CN" altLang="en-US" sz="2400" b="1" dirty="0">
                <a:solidFill>
                  <a:srgbClr val="FF0000"/>
                </a:solidFill>
                <a:latin typeface="+mj-lt"/>
              </a:rPr>
              <a:t>产时肛门括约肌损伤妇女肛提肌形态及功能</a:t>
            </a:r>
            <a:endParaRPr lang="en-US" sz="2000" b="1" dirty="0">
              <a:solidFill>
                <a:srgbClr val="FF0000"/>
              </a:solidFill>
              <a:latin typeface="+mj-lt"/>
            </a:endParaRPr>
          </a:p>
        </p:txBody>
      </p:sp>
      <p:sp>
        <p:nvSpPr>
          <p:cNvPr id="3078" name="TextBox 2"/>
          <p:cNvSpPr txBox="1">
            <a:spLocks noChangeArrowheads="1"/>
          </p:cNvSpPr>
          <p:nvPr/>
        </p:nvSpPr>
        <p:spPr bwMode="auto">
          <a:xfrm>
            <a:off x="2555776" y="4941168"/>
            <a:ext cx="6048921" cy="14763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GB" dirty="0">
                <a:latin typeface="+mj-lt"/>
              </a:rPr>
              <a:t>Journal Club slides prepared by Dr </a:t>
            </a:r>
            <a:r>
              <a:rPr lang="en-GB" dirty="0" err="1">
                <a:latin typeface="+mj-lt"/>
              </a:rPr>
              <a:t>Erkan</a:t>
            </a:r>
            <a:r>
              <a:rPr lang="en-GB" dirty="0">
                <a:latin typeface="+mj-lt"/>
              </a:rPr>
              <a:t> </a:t>
            </a:r>
            <a:r>
              <a:rPr lang="en-GB" dirty="0" err="1">
                <a:latin typeface="+mj-lt"/>
              </a:rPr>
              <a:t>Kalafat</a:t>
            </a:r>
            <a:endParaRPr lang="en-GB" dirty="0">
              <a:latin typeface="+mj-lt"/>
            </a:endParaRPr>
          </a:p>
          <a:p>
            <a:pPr algn="ctr" eaLnBrk="1" hangingPunct="1">
              <a:defRPr/>
            </a:pPr>
            <a:r>
              <a:rPr lang="en-GB" dirty="0">
                <a:latin typeface="+mj-lt"/>
              </a:rPr>
              <a:t>(UOG Editor for Trainees)</a:t>
            </a:r>
          </a:p>
          <a:p>
            <a:pPr algn="ctr" eaLnBrk="1" hangingPunct="1">
              <a:defRPr/>
            </a:pPr>
            <a:r>
              <a:rPr lang="en-GB" dirty="0">
                <a:latin typeface="+mj-lt"/>
              </a:rPr>
              <a:t>Translated by Dr. </a:t>
            </a:r>
            <a:r>
              <a:rPr lang="en-GB" dirty="0" err="1">
                <a:latin typeface="+mj-lt"/>
              </a:rPr>
              <a:t>Yinghua</a:t>
            </a:r>
            <a:r>
              <a:rPr lang="en-GB" dirty="0">
                <a:latin typeface="+mj-lt"/>
              </a:rPr>
              <a:t> </a:t>
            </a:r>
            <a:r>
              <a:rPr lang="en-GB" dirty="0" err="1">
                <a:latin typeface="+mj-lt"/>
              </a:rPr>
              <a:t>Xuan</a:t>
            </a:r>
            <a:r>
              <a:rPr lang="en-GB" dirty="0">
                <a:latin typeface="+mj-lt"/>
              </a:rPr>
              <a:t>, Prof. </a:t>
            </a:r>
            <a:r>
              <a:rPr lang="en-GB" dirty="0" err="1">
                <a:latin typeface="+mj-lt"/>
              </a:rPr>
              <a:t>Qingqing</a:t>
            </a:r>
            <a:r>
              <a:rPr lang="en-GB" dirty="0">
                <a:latin typeface="+mj-lt"/>
              </a:rPr>
              <a:t> Wu</a:t>
            </a:r>
            <a:endParaRPr lang="en-US" dirty="0">
              <a:latin typeface="+mj-lt"/>
            </a:endParaRPr>
          </a:p>
          <a:p>
            <a:pPr algn="ctr" eaLnBrk="1" hangingPunct="1">
              <a:defRPr/>
            </a:pPr>
            <a:r>
              <a:rPr lang="zh-CN" altLang="en-GB" dirty="0">
                <a:latin typeface="+mj-lt"/>
              </a:rPr>
              <a:t>幻灯</a:t>
            </a:r>
            <a:r>
              <a:rPr lang="zh-CN" altLang="en-US" dirty="0">
                <a:latin typeface="+mj-lt"/>
              </a:rPr>
              <a:t>制作：</a:t>
            </a:r>
            <a:r>
              <a:rPr lang="en-GB" dirty="0">
                <a:latin typeface="+mj-lt"/>
              </a:rPr>
              <a:t>Dr</a:t>
            </a:r>
            <a:r>
              <a:rPr lang="zh-CN" altLang="en-US" dirty="0">
                <a:latin typeface="+mj-lt"/>
              </a:rPr>
              <a:t> </a:t>
            </a:r>
            <a:r>
              <a:rPr lang="en-US" altLang="zh-CN" dirty="0" err="1">
                <a:latin typeface="+mj-lt"/>
              </a:rPr>
              <a:t>Erkan</a:t>
            </a:r>
            <a:r>
              <a:rPr lang="en-US" altLang="zh-CN" dirty="0">
                <a:latin typeface="+mj-lt"/>
              </a:rPr>
              <a:t> </a:t>
            </a:r>
            <a:r>
              <a:rPr lang="en-US" altLang="zh-CN" dirty="0" err="1">
                <a:latin typeface="+mj-lt"/>
              </a:rPr>
              <a:t>Kalafat</a:t>
            </a:r>
            <a:r>
              <a:rPr lang="en-US" altLang="zh-CN" dirty="0">
                <a:latin typeface="+mj-lt"/>
              </a:rPr>
              <a:t> </a:t>
            </a:r>
          </a:p>
          <a:p>
            <a:pPr algn="ctr" eaLnBrk="1" hangingPunct="1">
              <a:defRPr/>
            </a:pPr>
            <a:r>
              <a:rPr lang="zh-CN" altLang="en-US" dirty="0">
                <a:latin typeface="+mj-lt"/>
              </a:rPr>
              <a:t>   翻译 ：玄英华  吴青青</a:t>
            </a:r>
            <a:endParaRPr lang="en-GB" dirty="0">
              <a:latin typeface="+mj-lt"/>
            </a:endParaRPr>
          </a:p>
        </p:txBody>
      </p:sp>
      <p:sp>
        <p:nvSpPr>
          <p:cNvPr id="9" name="TextBox 1"/>
          <p:cNvSpPr txBox="1">
            <a:spLocks noChangeArrowheads="1"/>
          </p:cNvSpPr>
          <p:nvPr/>
        </p:nvSpPr>
        <p:spPr bwMode="auto">
          <a:xfrm>
            <a:off x="308998" y="3390546"/>
            <a:ext cx="8621093" cy="83099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tabLst>
                <a:tab pos="788670" algn="l"/>
                <a:tab pos="880745" algn="l"/>
              </a:tabLst>
              <a:defRPr/>
            </a:pPr>
            <a:r>
              <a:rPr lang="en-GB" sz="2000" dirty="0">
                <a:latin typeface="+mj-lt"/>
              </a:rPr>
              <a:t>I. </a:t>
            </a:r>
            <a:r>
              <a:rPr lang="tr-TR" sz="2000" dirty="0">
                <a:latin typeface="+mj-lt"/>
              </a:rPr>
              <a:t>Volløyhaug, A. Taithongchai, I. Van Gruting, A. Sultan and</a:t>
            </a:r>
            <a:r>
              <a:rPr lang="en-GB" sz="2000" dirty="0">
                <a:latin typeface="+mj-lt"/>
              </a:rPr>
              <a:t> </a:t>
            </a:r>
            <a:r>
              <a:rPr lang="tr-TR" sz="2000" dirty="0">
                <a:latin typeface="+mj-lt"/>
              </a:rPr>
              <a:t>R. Thakar</a:t>
            </a:r>
            <a:endParaRPr lang="en-GB" sz="2000" dirty="0">
              <a:latin typeface="+mj-lt"/>
            </a:endParaRPr>
          </a:p>
          <a:p>
            <a:pPr algn="ctr" eaLnBrk="1" hangingPunct="1">
              <a:tabLst>
                <a:tab pos="788670" algn="l"/>
                <a:tab pos="880745" algn="l"/>
              </a:tabLst>
              <a:defRPr/>
            </a:pPr>
            <a:endParaRPr lang="en-US" sz="1000" dirty="0">
              <a:latin typeface="+mj-lt"/>
            </a:endParaRPr>
          </a:p>
          <a:p>
            <a:pPr algn="ctr" eaLnBrk="1" hangingPunct="1">
              <a:tabLst>
                <a:tab pos="788670" algn="l"/>
                <a:tab pos="880745" algn="l"/>
              </a:tabLst>
              <a:defRPr/>
            </a:pPr>
            <a:r>
              <a:rPr lang="en-US" i="1" dirty="0">
                <a:latin typeface="+mj-lt"/>
              </a:rPr>
              <a:t>Volume 53, Issue 3, pages 410–416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et</a:t>
            </a:r>
            <a:r>
              <a:rPr lang="en-US" sz="1400" i="1" kern="0" dirty="0">
                <a:solidFill>
                  <a:srgbClr val="FFFFFF"/>
                </a:solidFill>
                <a:latin typeface="Arial" panose="020B0604020202020204"/>
              </a:rPr>
              <a:t> al.</a:t>
            </a:r>
            <a:r>
              <a:rPr lang="en-GB" sz="1400" i="1" kern="0" dirty="0">
                <a:solidFill>
                  <a:srgbClr val="FFFFFF"/>
                </a:solidFill>
                <a:latin typeface="Arial" panose="020B0604020202020204"/>
              </a:rPr>
              <a:t>, UOG 2019</a:t>
            </a:r>
          </a:p>
        </p:txBody>
      </p:sp>
      <p:sp>
        <p:nvSpPr>
          <p:cNvPr id="2" name="Rectangle 1"/>
          <p:cNvSpPr/>
          <p:nvPr/>
        </p:nvSpPr>
        <p:spPr>
          <a:xfrm>
            <a:off x="3297076" y="1682549"/>
            <a:ext cx="2847601" cy="461665"/>
          </a:xfrm>
          <a:prstGeom prst="rect">
            <a:avLst/>
          </a:prstGeom>
        </p:spPr>
        <p:txBody>
          <a:bodyPr wrap="square">
            <a:spAutoFit/>
          </a:bodyPr>
          <a:lstStyle/>
          <a:p>
            <a:r>
              <a:rPr lang="en-US" sz="2400" b="1" dirty="0"/>
              <a:t>DISCUSSION</a:t>
            </a:r>
            <a:r>
              <a:rPr lang="zh-CN" altLang="en-US" sz="2400" b="1" dirty="0"/>
              <a:t> 讨论</a:t>
            </a:r>
            <a:endParaRPr lang="en-US" sz="2400" b="1" dirty="0"/>
          </a:p>
        </p:txBody>
      </p:sp>
      <p:sp>
        <p:nvSpPr>
          <p:cNvPr id="9" name="TextBox 8"/>
          <p:cNvSpPr txBox="1"/>
          <p:nvPr/>
        </p:nvSpPr>
        <p:spPr>
          <a:xfrm>
            <a:off x="643305" y="2224522"/>
            <a:ext cx="7857389" cy="4707890"/>
          </a:xfrm>
          <a:prstGeom prst="rect">
            <a:avLst/>
          </a:prstGeom>
          <a:noFill/>
        </p:spPr>
        <p:txBody>
          <a:bodyPr wrap="square" rtlCol="0">
            <a:spAutoFit/>
          </a:bodyPr>
          <a:lstStyle/>
          <a:p>
            <a:pPr marL="285750" indent="-285750">
              <a:buFont typeface="Arial" panose="020B0604020202020204" pitchFamily="34" charset="0"/>
              <a:buChar char="•"/>
            </a:pPr>
            <a:r>
              <a:rPr lang="en-US" sz="2000" dirty="0"/>
              <a:t>In this study, operative vaginal delivery was associated with a four-fold higher risk of LAM injury than was normal vaginal delivery.</a:t>
            </a:r>
          </a:p>
          <a:p>
            <a:pPr marL="285750" indent="-285750">
              <a:buFont typeface="Arial" panose="020B0604020202020204" pitchFamily="34" charset="0"/>
              <a:buChar char="•"/>
            </a:pPr>
            <a:r>
              <a:rPr lang="zh-CN" altLang="en-US" sz="2000" dirty="0"/>
              <a:t>此研究中手术助产的阴道分娩较正常阴道分娩与肛提肌损伤风险增高</a:t>
            </a:r>
            <a:r>
              <a:rPr lang="en-US" altLang="zh-CN" sz="2000" dirty="0"/>
              <a:t>4</a:t>
            </a:r>
            <a:r>
              <a:rPr lang="zh-CN" altLang="en-US" sz="2000" dirty="0"/>
              <a:t>倍相关</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Women with major LAM injury had weaker pelvic floor muscle contraction as assessed by palpation and on ultrasound.</a:t>
            </a:r>
          </a:p>
          <a:p>
            <a:pPr marL="285750" indent="-285750">
              <a:buFont typeface="Arial" panose="020B0604020202020204" pitchFamily="34" charset="0"/>
              <a:buChar char="•"/>
            </a:pPr>
            <a:r>
              <a:rPr lang="zh-CN" altLang="en-US" sz="2000" dirty="0"/>
              <a:t>指检和超声评价显示肛提肌明显损伤的妇女盆底肌收缩弱</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 association between LAM injury and AI or UI, and no association between </a:t>
            </a:r>
            <a:r>
              <a:rPr lang="tr-TR" sz="2000" dirty="0"/>
              <a:t>muscle contraction and incontinence</a:t>
            </a:r>
            <a:r>
              <a:rPr lang="en-US" sz="2000" dirty="0"/>
              <a:t> were demonstrated.</a:t>
            </a:r>
          </a:p>
          <a:p>
            <a:pPr marL="285750" indent="-285750">
              <a:buFont typeface="Arial" panose="020B0604020202020204" pitchFamily="34" charset="0"/>
              <a:buChar char="•"/>
            </a:pPr>
            <a:r>
              <a:rPr lang="zh-CN" altLang="en-US" sz="2000" dirty="0"/>
              <a:t>肛提肌损伤与粪失禁或尿失禁无相关性，肌肉收缩与失禁无相关</a:t>
            </a:r>
            <a:endParaRPr lang="en-US" sz="2000" dirty="0"/>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a:t>
            </a:r>
            <a:r>
              <a:rPr lang="en-US" sz="1400" i="1" kern="0" dirty="0">
                <a:solidFill>
                  <a:srgbClr val="FFFFFF"/>
                </a:solidFill>
                <a:latin typeface="Arial" panose="020B0604020202020204"/>
              </a:rPr>
              <a:t>et al.</a:t>
            </a:r>
            <a:r>
              <a:rPr lang="en-GB" sz="1400" i="1" kern="0" dirty="0">
                <a:solidFill>
                  <a:srgbClr val="FFFFFF"/>
                </a:solidFill>
                <a:latin typeface="Arial" panose="020B0604020202020204"/>
              </a:rPr>
              <a:t>, UOG 2019</a:t>
            </a:r>
          </a:p>
        </p:txBody>
      </p:sp>
      <p:sp>
        <p:nvSpPr>
          <p:cNvPr id="2" name="Rectangle 1"/>
          <p:cNvSpPr/>
          <p:nvPr/>
        </p:nvSpPr>
        <p:spPr>
          <a:xfrm>
            <a:off x="1958457" y="2034336"/>
            <a:ext cx="5405647" cy="461665"/>
          </a:xfrm>
          <a:prstGeom prst="rect">
            <a:avLst/>
          </a:prstGeom>
        </p:spPr>
        <p:txBody>
          <a:bodyPr wrap="none">
            <a:spAutoFit/>
          </a:bodyPr>
          <a:lstStyle/>
          <a:p>
            <a:r>
              <a:rPr lang="en-US" sz="2400" b="1" dirty="0"/>
              <a:t>POINTS FOR DISCUSSION</a:t>
            </a:r>
            <a:r>
              <a:rPr lang="zh-CN" altLang="en-US" sz="2400" b="1" dirty="0"/>
              <a:t> 讨论重点</a:t>
            </a:r>
            <a:endParaRPr lang="en-US" sz="2400" b="1" dirty="0"/>
          </a:p>
        </p:txBody>
      </p:sp>
      <p:sp>
        <p:nvSpPr>
          <p:cNvPr id="9" name="TextBox 8"/>
          <p:cNvSpPr txBox="1"/>
          <p:nvPr/>
        </p:nvSpPr>
        <p:spPr>
          <a:xfrm>
            <a:off x="611560" y="2852936"/>
            <a:ext cx="7848872"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effect of major LAM avulsions on incontinence symptoms in elderly women. </a:t>
            </a:r>
          </a:p>
          <a:p>
            <a:pPr marL="285750" indent="-285750">
              <a:buFont typeface="Arial" panose="020B0604020202020204" pitchFamily="34" charset="0"/>
              <a:buChar char="•"/>
            </a:pPr>
            <a:r>
              <a:rPr lang="zh-CN" altLang="en-US" sz="2000" dirty="0"/>
              <a:t>肛提肌明显损伤对老年妇女失禁症状的影响</a:t>
            </a:r>
            <a:endParaRPr lang="en-US" sz="2000"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dirty="0"/>
              <a:t>Possible implications of universally screening postpartum women with </a:t>
            </a:r>
            <a:r>
              <a:rPr lang="en-US" sz="2000" dirty="0" err="1"/>
              <a:t>transperineal</a:t>
            </a:r>
            <a:r>
              <a:rPr lang="en-US" sz="2000" dirty="0"/>
              <a:t> ultrasonography for the detection of pelvic muscle trauma.</a:t>
            </a:r>
          </a:p>
          <a:p>
            <a:pPr marL="285750" indent="-285750">
              <a:buFont typeface="Arial" panose="020B0604020202020204" pitchFamily="34" charset="0"/>
              <a:buChar char="•"/>
            </a:pPr>
            <a:r>
              <a:rPr lang="zh-CN" altLang="en-US" sz="2000" dirty="0"/>
              <a:t>产后经会阴超声普查盆底肌肉损伤的意义</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Importance of pelvic rehabilitation for women with pelvic muscle trauma. </a:t>
            </a:r>
          </a:p>
          <a:p>
            <a:pPr marL="285750" indent="-285750">
              <a:buFont typeface="Arial" panose="020B0604020202020204" pitchFamily="34" charset="0"/>
              <a:buChar char="•"/>
            </a:pPr>
            <a:r>
              <a:rPr lang="zh-CN" altLang="en-US" sz="2000" dirty="0"/>
              <a:t>盆底肌肉损伤妇女盆底</a:t>
            </a:r>
            <a:r>
              <a:rPr lang="zh-CN" altLang="en-US" sz="2000"/>
              <a:t>康复的重要性</a:t>
            </a:r>
            <a:endParaRPr lang="en-US" sz="2000" dirty="0"/>
          </a:p>
          <a:p>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et a</a:t>
            </a:r>
            <a:r>
              <a:rPr lang="en-US" sz="1400" i="1" kern="0" dirty="0">
                <a:solidFill>
                  <a:srgbClr val="FFFFFF"/>
                </a:solidFill>
                <a:latin typeface="Arial" panose="020B0604020202020204"/>
              </a:rPr>
              <a:t>l.</a:t>
            </a:r>
            <a:r>
              <a:rPr lang="en-GB" sz="1400" i="1" kern="0" dirty="0">
                <a:solidFill>
                  <a:srgbClr val="FFFFFF"/>
                </a:solidFill>
                <a:latin typeface="Arial" panose="020B0604020202020204"/>
              </a:rPr>
              <a:t>, UOG 2019</a:t>
            </a:r>
          </a:p>
        </p:txBody>
      </p:sp>
      <p:sp>
        <p:nvSpPr>
          <p:cNvPr id="2" name="TextBox 1"/>
          <p:cNvSpPr txBox="1"/>
          <p:nvPr/>
        </p:nvSpPr>
        <p:spPr>
          <a:xfrm>
            <a:off x="384476" y="1860510"/>
            <a:ext cx="4968551" cy="1477328"/>
          </a:xfrm>
          <a:prstGeom prst="rect">
            <a:avLst/>
          </a:prstGeom>
          <a:noFill/>
        </p:spPr>
        <p:txBody>
          <a:bodyPr wrap="square" rtlCol="0">
            <a:spAutoFit/>
          </a:bodyPr>
          <a:lstStyle/>
          <a:p>
            <a:pPr marL="342900" indent="-342900">
              <a:buFont typeface="Arial" panose="020B0604020202020204" pitchFamily="34" charset="0"/>
              <a:buChar char="•"/>
            </a:pPr>
            <a:r>
              <a:rPr lang="tr-TR" dirty="0"/>
              <a:t>Approximately, o</a:t>
            </a:r>
            <a:r>
              <a:rPr lang="en-US" dirty="0"/>
              <a:t>ne out of five women will undergo surgical repair for  pelvic organ prolapse during their lifetime. </a:t>
            </a:r>
          </a:p>
          <a:p>
            <a:pPr marL="342900" indent="-342900">
              <a:buFont typeface="Arial" panose="020B0604020202020204" pitchFamily="34" charset="0"/>
              <a:buChar char="•"/>
            </a:pPr>
            <a:r>
              <a:rPr lang="zh-CN" altLang="en-US" dirty="0"/>
              <a:t>约</a:t>
            </a:r>
            <a:r>
              <a:rPr lang="en-US" altLang="zh-CN" dirty="0"/>
              <a:t>1/5</a:t>
            </a:r>
            <a:r>
              <a:rPr lang="zh-CN" altLang="en-US" dirty="0"/>
              <a:t>的妇女一生中会接受盆腔器官脱垂修复手术</a:t>
            </a:r>
            <a:endParaRPr lang="en-US" dirty="0"/>
          </a:p>
        </p:txBody>
      </p:sp>
      <p:pic>
        <p:nvPicPr>
          <p:cNvPr id="1028" name="Picture 4" descr="UOG-15881-FIG-0006-b"/>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299"/>
          <a:stretch>
            <a:fillRect/>
          </a:stretch>
        </p:blipFill>
        <p:spPr bwMode="auto">
          <a:xfrm>
            <a:off x="5416448" y="3717032"/>
            <a:ext cx="3319612" cy="27212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585" y="3380125"/>
            <a:ext cx="4968552" cy="3139321"/>
          </a:xfrm>
          <a:prstGeom prst="rect">
            <a:avLst/>
          </a:prstGeom>
        </p:spPr>
        <p:txBody>
          <a:bodyPr wrap="square">
            <a:spAutoFit/>
          </a:bodyPr>
          <a:lstStyle/>
          <a:p>
            <a:pPr marL="342900" indent="-342900">
              <a:buFont typeface="Arial" panose="020B0604020202020204" pitchFamily="34" charset="0"/>
              <a:buChar char="•"/>
            </a:pPr>
            <a:r>
              <a:rPr lang="en-US" dirty="0" err="1"/>
              <a:t>Levator</a:t>
            </a:r>
            <a:r>
              <a:rPr lang="en-US" dirty="0"/>
              <a:t> ani avulsion is a significant risk factor for  pelvic organ prolapse which can be detected by palpation, ultrasound or MRI.</a:t>
            </a:r>
          </a:p>
          <a:p>
            <a:pPr marL="342900" indent="-342900">
              <a:buFont typeface="Arial" panose="020B0604020202020204" pitchFamily="34" charset="0"/>
              <a:buChar char="•"/>
            </a:pPr>
            <a:r>
              <a:rPr lang="zh-CN" altLang="en-US" dirty="0"/>
              <a:t>肛提肌撕裂是盆腔器官脱垂的重要风险因素，通过触诊、超声、</a:t>
            </a:r>
            <a:r>
              <a:rPr lang="en-US" altLang="zh-CN" dirty="0"/>
              <a:t>MRI</a:t>
            </a:r>
            <a:r>
              <a:rPr lang="zh-CN" altLang="en-US" dirty="0"/>
              <a:t>发现</a:t>
            </a:r>
            <a:endParaRPr lang="en-US" dirty="0"/>
          </a:p>
          <a:p>
            <a:pPr marL="342900" indent="-342900">
              <a:buFont typeface="Arial" panose="020B0604020202020204" pitchFamily="34" charset="0"/>
              <a:buChar char="•"/>
            </a:pPr>
            <a:r>
              <a:rPr lang="en-US" dirty="0"/>
              <a:t>However, it is controversial whether </a:t>
            </a:r>
            <a:r>
              <a:rPr lang="en-US" dirty="0" err="1"/>
              <a:t>levator</a:t>
            </a:r>
            <a:r>
              <a:rPr lang="en-US" dirty="0"/>
              <a:t> ani avulsion is also a risk factor for urinary or anal incontinence.</a:t>
            </a:r>
          </a:p>
          <a:p>
            <a:pPr marL="342900" indent="-342900">
              <a:buFont typeface="Arial" panose="020B0604020202020204" pitchFamily="34" charset="0"/>
              <a:buChar char="•"/>
            </a:pPr>
            <a:r>
              <a:rPr lang="zh-CN" altLang="en-US" dirty="0"/>
              <a:t>而肛提肌撕裂是否为尿失禁或粪失禁的高危因素存在争议</a:t>
            </a:r>
            <a:endParaRPr lang="en-US" dirty="0"/>
          </a:p>
        </p:txBody>
      </p:sp>
      <p:sp>
        <p:nvSpPr>
          <p:cNvPr id="15" name="TextBox 14"/>
          <p:cNvSpPr txBox="1"/>
          <p:nvPr/>
        </p:nvSpPr>
        <p:spPr>
          <a:xfrm>
            <a:off x="2912102" y="1495818"/>
            <a:ext cx="5154042" cy="461665"/>
          </a:xfrm>
          <a:prstGeom prst="rect">
            <a:avLst/>
          </a:prstGeom>
          <a:noFill/>
        </p:spPr>
        <p:txBody>
          <a:bodyPr wrap="square" rtlCol="0">
            <a:spAutoFit/>
          </a:bodyPr>
          <a:lstStyle/>
          <a:p>
            <a:r>
              <a:rPr lang="tr-TR" sz="2400" b="1" dirty="0"/>
              <a:t>INTRODUCTION</a:t>
            </a:r>
            <a:r>
              <a:rPr lang="zh-CN" altLang="en-US" sz="2400" b="1" dirty="0"/>
              <a:t> 介绍</a:t>
            </a:r>
            <a:endParaRPr lang="en-US" sz="2400" b="1" dirty="0"/>
          </a:p>
        </p:txBody>
      </p:sp>
      <p:sp>
        <p:nvSpPr>
          <p:cNvPr id="5" name="TextBox 4"/>
          <p:cNvSpPr txBox="1"/>
          <p:nvPr/>
        </p:nvSpPr>
        <p:spPr>
          <a:xfrm>
            <a:off x="7668344" y="2519318"/>
            <a:ext cx="1114408" cy="523220"/>
          </a:xfrm>
          <a:prstGeom prst="rect">
            <a:avLst/>
          </a:prstGeom>
          <a:noFill/>
        </p:spPr>
        <p:txBody>
          <a:bodyPr wrap="none" rtlCol="0">
            <a:spAutoFit/>
          </a:bodyPr>
          <a:lstStyle/>
          <a:p>
            <a:r>
              <a:rPr lang="en-US" sz="2800" b="1" dirty="0">
                <a:solidFill>
                  <a:srgbClr val="C00000"/>
                </a:solidFill>
              </a:rPr>
              <a:t>~%20</a:t>
            </a:r>
            <a:endParaRPr lang="tr-TR" sz="2800" b="1" dirty="0">
              <a:solidFill>
                <a:srgbClr val="C00000"/>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3149" y="2296169"/>
            <a:ext cx="820243" cy="820243"/>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6437" r="28171"/>
          <a:stretch>
            <a:fillRect/>
          </a:stretch>
        </p:blipFill>
        <p:spPr>
          <a:xfrm>
            <a:off x="7230366" y="2296169"/>
            <a:ext cx="378587" cy="834031"/>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246" y="2293095"/>
            <a:ext cx="820243" cy="82024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7052" y="2293095"/>
            <a:ext cx="820243" cy="82024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7174" y="2285701"/>
            <a:ext cx="820243" cy="8202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et al.</a:t>
            </a:r>
            <a:r>
              <a:rPr lang="en-GB" sz="1400" i="1" kern="0" dirty="0">
                <a:solidFill>
                  <a:schemeClr val="bg1"/>
                </a:solidFill>
                <a:latin typeface="Arial" panose="020B0604020202020204"/>
              </a:rPr>
              <a:t>, UO</a:t>
            </a:r>
            <a:r>
              <a:rPr lang="en-GB" sz="1400" i="1" kern="0" dirty="0">
                <a:solidFill>
                  <a:srgbClr val="FFFFFF"/>
                </a:solidFill>
                <a:latin typeface="Arial" panose="020B0604020202020204"/>
              </a:rPr>
              <a:t>G 2019</a:t>
            </a:r>
          </a:p>
        </p:txBody>
      </p:sp>
      <p:sp>
        <p:nvSpPr>
          <p:cNvPr id="2" name="TextBox 1"/>
          <p:cNvSpPr txBox="1"/>
          <p:nvPr/>
        </p:nvSpPr>
        <p:spPr>
          <a:xfrm>
            <a:off x="2751151" y="2060849"/>
            <a:ext cx="3240360" cy="2062103"/>
          </a:xfrm>
          <a:prstGeom prst="rect">
            <a:avLst/>
          </a:prstGeom>
          <a:noFill/>
        </p:spPr>
        <p:txBody>
          <a:bodyPr wrap="square" rtlCol="0">
            <a:spAutoFit/>
          </a:bodyPr>
          <a:lstStyle/>
          <a:p>
            <a:pPr algn="ctr"/>
            <a:r>
              <a:rPr lang="tr-TR" sz="1600" dirty="0"/>
              <a:t>Obstetric anal sphincter injury (OASI) </a:t>
            </a:r>
            <a:r>
              <a:rPr lang="en-US" sz="1600" dirty="0"/>
              <a:t>can be diagnosed after delivery via palpation whereas most </a:t>
            </a:r>
            <a:r>
              <a:rPr lang="en-US" sz="1600" dirty="0" err="1"/>
              <a:t>levator</a:t>
            </a:r>
            <a:r>
              <a:rPr lang="en-US" sz="1600" dirty="0"/>
              <a:t> ani avulsions are occult.</a:t>
            </a:r>
          </a:p>
          <a:p>
            <a:pPr algn="ctr"/>
            <a:r>
              <a:rPr lang="en-US" sz="1600" dirty="0"/>
              <a:t> </a:t>
            </a:r>
            <a:r>
              <a:rPr lang="zh-CN" altLang="en-US" sz="1600" dirty="0"/>
              <a:t>产时肛门括约肌损伤（</a:t>
            </a:r>
            <a:r>
              <a:rPr lang="en-US" altLang="zh-CN" sz="1600" dirty="0"/>
              <a:t>OASI</a:t>
            </a:r>
            <a:r>
              <a:rPr lang="zh-CN" altLang="en-US" sz="1600" dirty="0"/>
              <a:t>）可在产后通过触诊诊断，而大多数肛提肌损伤是隐匿性的</a:t>
            </a:r>
            <a:endParaRPr lang="en-US" sz="1600" dirty="0"/>
          </a:p>
        </p:txBody>
      </p:sp>
      <p:pic>
        <p:nvPicPr>
          <p:cNvPr id="1028" name="Picture 4" descr="UOG-15881-FIG-0006-b"/>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299"/>
          <a:stretch>
            <a:fillRect/>
          </a:stretch>
        </p:blipFill>
        <p:spPr bwMode="auto">
          <a:xfrm>
            <a:off x="12461" y="1874129"/>
            <a:ext cx="2687331" cy="22029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782675" y="1599184"/>
            <a:ext cx="4597637" cy="461665"/>
          </a:xfrm>
          <a:prstGeom prst="rect">
            <a:avLst/>
          </a:prstGeom>
          <a:noFill/>
        </p:spPr>
        <p:txBody>
          <a:bodyPr wrap="square" rtlCol="0">
            <a:spAutoFit/>
          </a:bodyPr>
          <a:lstStyle/>
          <a:p>
            <a:r>
              <a:rPr lang="tr-TR" sz="2400" b="1" dirty="0"/>
              <a:t>INTRODUCTION</a:t>
            </a:r>
            <a:r>
              <a:rPr lang="zh-CN" altLang="en-US" sz="2400" b="1" dirty="0"/>
              <a:t> </a:t>
            </a:r>
            <a:r>
              <a:rPr lang="zh-CN" altLang="tr-TR" sz="2400" b="1" dirty="0"/>
              <a:t>介绍</a:t>
            </a:r>
            <a:endParaRPr lang="en-US" sz="2400" b="1" dirty="0"/>
          </a:p>
        </p:txBody>
      </p:sp>
      <p:pic>
        <p:nvPicPr>
          <p:cNvPr id="5" name="Picture 4"/>
          <p:cNvPicPr>
            <a:picLocks noChangeAspect="1"/>
          </p:cNvPicPr>
          <p:nvPr/>
        </p:nvPicPr>
        <p:blipFill>
          <a:blip r:embed="rId6" cstate="print"/>
          <a:stretch>
            <a:fillRect/>
          </a:stretch>
        </p:blipFill>
        <p:spPr>
          <a:xfrm>
            <a:off x="5963793" y="1907826"/>
            <a:ext cx="3168217" cy="2241254"/>
          </a:xfrm>
          <a:prstGeom prst="rect">
            <a:avLst/>
          </a:prstGeom>
        </p:spPr>
      </p:pic>
      <p:sp>
        <p:nvSpPr>
          <p:cNvPr id="16" name="TextBox 15"/>
          <p:cNvSpPr txBox="1"/>
          <p:nvPr/>
        </p:nvSpPr>
        <p:spPr>
          <a:xfrm>
            <a:off x="-692803" y="4068361"/>
            <a:ext cx="4176464" cy="584775"/>
          </a:xfrm>
          <a:prstGeom prst="rect">
            <a:avLst/>
          </a:prstGeom>
          <a:noFill/>
        </p:spPr>
        <p:txBody>
          <a:bodyPr wrap="square" rtlCol="0">
            <a:spAutoFit/>
          </a:bodyPr>
          <a:lstStyle/>
          <a:p>
            <a:pPr algn="ctr"/>
            <a:r>
              <a:rPr lang="en-US" sz="1600" b="1" dirty="0" err="1"/>
              <a:t>Levator</a:t>
            </a:r>
            <a:r>
              <a:rPr lang="en-US" sz="1600" b="1" dirty="0"/>
              <a:t> </a:t>
            </a:r>
            <a:r>
              <a:rPr lang="en-US" sz="1600" b="1" dirty="0" err="1"/>
              <a:t>ani</a:t>
            </a:r>
            <a:r>
              <a:rPr lang="en-US" sz="1600" b="1" dirty="0"/>
              <a:t> muscle (LAM) </a:t>
            </a:r>
          </a:p>
          <a:p>
            <a:pPr algn="ctr"/>
            <a:r>
              <a:rPr lang="en-US" sz="1600" b="1" dirty="0"/>
              <a:t>avulsion </a:t>
            </a:r>
            <a:r>
              <a:rPr lang="zh-CN" altLang="en-US" sz="1600" b="1" dirty="0"/>
              <a:t>肛提肌撕裂</a:t>
            </a:r>
            <a:endParaRPr lang="en-US" sz="1600" b="1" dirty="0"/>
          </a:p>
        </p:txBody>
      </p:sp>
      <p:sp>
        <p:nvSpPr>
          <p:cNvPr id="17" name="TextBox 16"/>
          <p:cNvSpPr txBox="1"/>
          <p:nvPr/>
        </p:nvSpPr>
        <p:spPr>
          <a:xfrm>
            <a:off x="5580112" y="4170566"/>
            <a:ext cx="4176464" cy="584775"/>
          </a:xfrm>
          <a:prstGeom prst="rect">
            <a:avLst/>
          </a:prstGeom>
          <a:noFill/>
        </p:spPr>
        <p:txBody>
          <a:bodyPr wrap="square" rtlCol="0">
            <a:spAutoFit/>
          </a:bodyPr>
          <a:lstStyle/>
          <a:p>
            <a:pPr algn="ctr"/>
            <a:r>
              <a:rPr lang="en-US" sz="1600" b="1" dirty="0"/>
              <a:t>Anal sphincter injury</a:t>
            </a:r>
          </a:p>
          <a:p>
            <a:pPr algn="ctr"/>
            <a:r>
              <a:rPr lang="zh-CN" altLang="en-US" sz="1600" b="1" dirty="0"/>
              <a:t>肛门括约肌损伤</a:t>
            </a:r>
            <a:endParaRPr lang="en-US" sz="1600" b="1" dirty="0"/>
          </a:p>
        </p:txBody>
      </p:sp>
      <p:sp>
        <p:nvSpPr>
          <p:cNvPr id="6" name="Left-Right Arrow 5"/>
          <p:cNvSpPr/>
          <p:nvPr/>
        </p:nvSpPr>
        <p:spPr bwMode="auto">
          <a:xfrm>
            <a:off x="2911707" y="4208806"/>
            <a:ext cx="3240360" cy="228306"/>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9" name="TextBox 18"/>
          <p:cNvSpPr txBox="1"/>
          <p:nvPr/>
        </p:nvSpPr>
        <p:spPr>
          <a:xfrm>
            <a:off x="204180" y="4674622"/>
            <a:ext cx="8655414" cy="2245360"/>
          </a:xfrm>
          <a:prstGeom prst="rect">
            <a:avLst/>
          </a:prstGeom>
          <a:noFill/>
        </p:spPr>
        <p:txBody>
          <a:bodyPr wrap="square" rtlCol="0">
            <a:spAutoFit/>
          </a:bodyPr>
          <a:lstStyle/>
          <a:p>
            <a:pPr algn="ctr"/>
            <a:r>
              <a:rPr lang="en-US" dirty="0"/>
              <a:t>The </a:t>
            </a:r>
            <a:r>
              <a:rPr lang="en-US" b="1" dirty="0"/>
              <a:t>primary aim </a:t>
            </a:r>
            <a:r>
              <a:rPr lang="en-US" dirty="0"/>
              <a:t>of this study was to estimate the </a:t>
            </a:r>
            <a:r>
              <a:rPr lang="en-US" b="1" dirty="0"/>
              <a:t>prevalence of major LAM injury </a:t>
            </a:r>
            <a:r>
              <a:rPr lang="en-US" dirty="0"/>
              <a:t>in</a:t>
            </a:r>
            <a:r>
              <a:rPr lang="en-US" b="1" dirty="0"/>
              <a:t> women with clinically diagnosed OASI </a:t>
            </a:r>
            <a:r>
              <a:rPr lang="en-US" dirty="0"/>
              <a:t>and to explore the risk factors associated with LAM injury. </a:t>
            </a:r>
          </a:p>
          <a:p>
            <a:pPr algn="ctr"/>
            <a:r>
              <a:rPr lang="zh-CN" altLang="en-US" sz="1400" dirty="0"/>
              <a:t>本研究主要目的是评估临床上诊断为</a:t>
            </a:r>
            <a:r>
              <a:rPr lang="en-US" altLang="zh-CN" sz="1400" dirty="0"/>
              <a:t>OASI</a:t>
            </a:r>
            <a:r>
              <a:rPr lang="zh-CN" altLang="en-US" sz="1400" dirty="0"/>
              <a:t>的妇女中肛提肌撕裂的发生率，探讨肛提肌损伤相关的风险因素</a:t>
            </a:r>
            <a:endParaRPr lang="en-US" sz="1400" dirty="0"/>
          </a:p>
          <a:p>
            <a:pPr algn="ctr"/>
            <a:r>
              <a:rPr lang="en-US" dirty="0"/>
              <a:t>The </a:t>
            </a:r>
            <a:r>
              <a:rPr lang="en-US" b="1" dirty="0"/>
              <a:t>secondary aim </a:t>
            </a:r>
            <a:r>
              <a:rPr lang="en-US" dirty="0"/>
              <a:t>was to assess the </a:t>
            </a:r>
            <a:r>
              <a:rPr lang="en-US" b="1" dirty="0"/>
              <a:t>association between LAM injury and pelvic floor muscle contraction, anal incontinence (AI) and urinary incontinence (UI) </a:t>
            </a:r>
            <a:r>
              <a:rPr lang="en-US" dirty="0"/>
              <a:t>in women with OASI.</a:t>
            </a:r>
          </a:p>
          <a:p>
            <a:pPr algn="ctr"/>
            <a:r>
              <a:rPr lang="zh-CN" altLang="en-US" dirty="0"/>
              <a:t>另外的目的是评价肛提肌损伤与盆底肌肉收缩、粪失禁及尿失禁的相关性</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et a</a:t>
            </a:r>
            <a:r>
              <a:rPr lang="en-US" sz="1400" i="1" kern="0" dirty="0">
                <a:solidFill>
                  <a:srgbClr val="FFFFFF"/>
                </a:solidFill>
                <a:latin typeface="Arial" panose="020B0604020202020204"/>
              </a:rPr>
              <a:t>l.</a:t>
            </a:r>
            <a:r>
              <a:rPr lang="en-GB" sz="1400" i="1" kern="0" dirty="0">
                <a:solidFill>
                  <a:srgbClr val="FFFFFF"/>
                </a:solidFill>
                <a:latin typeface="Arial" panose="020B0604020202020204"/>
              </a:rPr>
              <a:t>, UOG 2019</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929" y="2177740"/>
            <a:ext cx="2706331" cy="802567"/>
          </a:xfrm>
          <a:prstGeom prst="rect">
            <a:avLst/>
          </a:prstGeom>
        </p:spPr>
      </p:pic>
      <p:sp>
        <p:nvSpPr>
          <p:cNvPr id="31" name="TextBox 30"/>
          <p:cNvSpPr txBox="1"/>
          <p:nvPr/>
        </p:nvSpPr>
        <p:spPr>
          <a:xfrm>
            <a:off x="251520" y="5539946"/>
            <a:ext cx="1368153" cy="400110"/>
          </a:xfrm>
          <a:prstGeom prst="rect">
            <a:avLst/>
          </a:prstGeom>
          <a:noFill/>
        </p:spPr>
        <p:txBody>
          <a:bodyPr wrap="square" rtlCol="0">
            <a:spAutoFit/>
          </a:bodyPr>
          <a:lstStyle/>
          <a:p>
            <a:r>
              <a:rPr lang="en-US" sz="2000" b="1" dirty="0"/>
              <a:t>(n = 250)</a:t>
            </a:r>
          </a:p>
        </p:txBody>
      </p:sp>
      <p:sp>
        <p:nvSpPr>
          <p:cNvPr id="32" name="TextBox 31"/>
          <p:cNvSpPr txBox="1"/>
          <p:nvPr/>
        </p:nvSpPr>
        <p:spPr>
          <a:xfrm>
            <a:off x="3481501" y="2141220"/>
            <a:ext cx="5561460" cy="1323439"/>
          </a:xfrm>
          <a:prstGeom prst="rect">
            <a:avLst/>
          </a:prstGeom>
          <a:noFill/>
        </p:spPr>
        <p:txBody>
          <a:bodyPr wrap="square" rtlCol="0">
            <a:spAutoFit/>
          </a:bodyPr>
          <a:lstStyle/>
          <a:p>
            <a:r>
              <a:rPr lang="en-US" sz="1600" dirty="0"/>
              <a:t>Women referred to Croydon University Hospital between 2013 and 2015 with </a:t>
            </a:r>
            <a:r>
              <a:rPr lang="en-US" sz="1600" b="1" dirty="0"/>
              <a:t>a clinical diagnosis of OASI </a:t>
            </a:r>
            <a:r>
              <a:rPr lang="en-US" sz="1600" dirty="0"/>
              <a:t>were included in the study. Included women were evaluated via:</a:t>
            </a:r>
          </a:p>
          <a:p>
            <a:r>
              <a:rPr lang="en-US" altLang="zh-CN" sz="1600" dirty="0"/>
              <a:t>2013-2015</a:t>
            </a:r>
            <a:r>
              <a:rPr lang="zh-CN" altLang="en-US" sz="1600" dirty="0"/>
              <a:t>年因诊断为</a:t>
            </a:r>
            <a:r>
              <a:rPr lang="en-US" altLang="zh-CN" sz="1600" dirty="0"/>
              <a:t>OASI</a:t>
            </a:r>
            <a:r>
              <a:rPr lang="zh-CN" altLang="en-US" sz="1600" dirty="0"/>
              <a:t>转诊至</a:t>
            </a:r>
            <a:r>
              <a:rPr lang="en-US" altLang="zh-CN" sz="1600" dirty="0"/>
              <a:t>Croydon</a:t>
            </a:r>
            <a:r>
              <a:rPr lang="zh-CN" altLang="en-US" sz="1600" dirty="0"/>
              <a:t>大学医院的妇女纳入本研究，并通过下列方法进行评价</a:t>
            </a:r>
            <a:endParaRPr lang="en-US" sz="1600" dirty="0"/>
          </a:p>
        </p:txBody>
      </p:sp>
      <p:sp>
        <p:nvSpPr>
          <p:cNvPr id="3" name="Right Arrow 2"/>
          <p:cNvSpPr/>
          <p:nvPr/>
        </p:nvSpPr>
        <p:spPr bwMode="auto">
          <a:xfrm>
            <a:off x="1844553" y="3601391"/>
            <a:ext cx="2304256"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5" name="Right Arrow 34"/>
          <p:cNvSpPr/>
          <p:nvPr/>
        </p:nvSpPr>
        <p:spPr bwMode="auto">
          <a:xfrm>
            <a:off x="1827212" y="4073919"/>
            <a:ext cx="2304256"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6" name="Right Arrow 35"/>
          <p:cNvSpPr/>
          <p:nvPr/>
        </p:nvSpPr>
        <p:spPr bwMode="auto">
          <a:xfrm>
            <a:off x="1835696" y="4567306"/>
            <a:ext cx="2304256"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7" name="Right Arrow 36"/>
          <p:cNvSpPr/>
          <p:nvPr/>
        </p:nvSpPr>
        <p:spPr bwMode="auto">
          <a:xfrm>
            <a:off x="1835696" y="5066467"/>
            <a:ext cx="2304256"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8" name="Right Arrow 37"/>
          <p:cNvSpPr/>
          <p:nvPr/>
        </p:nvSpPr>
        <p:spPr bwMode="auto">
          <a:xfrm>
            <a:off x="1835696" y="5570523"/>
            <a:ext cx="2304256" cy="21602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TextBox 3"/>
          <p:cNvSpPr txBox="1"/>
          <p:nvPr/>
        </p:nvSpPr>
        <p:spPr>
          <a:xfrm>
            <a:off x="4283968" y="3525640"/>
            <a:ext cx="4592132" cy="3293209"/>
          </a:xfrm>
          <a:prstGeom prst="rect">
            <a:avLst/>
          </a:prstGeom>
          <a:noFill/>
        </p:spPr>
        <p:txBody>
          <a:bodyPr wrap="square" rtlCol="0">
            <a:spAutoFit/>
          </a:bodyPr>
          <a:lstStyle/>
          <a:p>
            <a:r>
              <a:rPr lang="en-US" sz="1600" dirty="0"/>
              <a:t>Clinical history</a:t>
            </a:r>
            <a:r>
              <a:rPr lang="zh-CN" altLang="en-US" sz="1600" dirty="0"/>
              <a:t> 临床病史</a:t>
            </a:r>
            <a:endParaRPr lang="en-US" sz="1600" dirty="0"/>
          </a:p>
          <a:p>
            <a:endParaRPr lang="en-US" sz="1600" dirty="0"/>
          </a:p>
          <a:p>
            <a:r>
              <a:rPr lang="en-US" sz="1600" dirty="0"/>
              <a:t>Anal incontinence- St. Mark’s incontinence score</a:t>
            </a:r>
          </a:p>
          <a:p>
            <a:r>
              <a:rPr lang="zh-CN" altLang="en-US" sz="1600" dirty="0"/>
              <a:t>粪失禁</a:t>
            </a:r>
            <a:r>
              <a:rPr lang="en-US" altLang="zh-CN" sz="1600" dirty="0"/>
              <a:t>-St. Mark’s</a:t>
            </a:r>
            <a:r>
              <a:rPr lang="zh-CN" altLang="en-US" sz="1600" dirty="0"/>
              <a:t> 失禁评分</a:t>
            </a:r>
            <a:endParaRPr lang="en-US" sz="1600" dirty="0"/>
          </a:p>
          <a:p>
            <a:endParaRPr lang="en-US" sz="1600" dirty="0"/>
          </a:p>
          <a:p>
            <a:r>
              <a:rPr lang="en-US" sz="1600" dirty="0"/>
              <a:t>Urinary incontinence – ICIQ-UI-SF</a:t>
            </a:r>
          </a:p>
          <a:p>
            <a:r>
              <a:rPr lang="zh-CN" altLang="en-US" sz="1600" dirty="0"/>
              <a:t>尿失禁</a:t>
            </a:r>
            <a:r>
              <a:rPr lang="en-US" altLang="zh-CN" sz="1600" dirty="0"/>
              <a:t>-ICIQ-UI-SF</a:t>
            </a:r>
            <a:endParaRPr lang="en-US" sz="1600" dirty="0"/>
          </a:p>
          <a:p>
            <a:endParaRPr lang="en-US" sz="1600" dirty="0"/>
          </a:p>
          <a:p>
            <a:r>
              <a:rPr lang="en-US" sz="1600" dirty="0"/>
              <a:t>Pelvic muscle strength - Modified Oxford Scale</a:t>
            </a:r>
          </a:p>
          <a:p>
            <a:r>
              <a:rPr lang="zh-CN" altLang="en-US" sz="1600" dirty="0"/>
              <a:t>盆底肌力</a:t>
            </a:r>
            <a:r>
              <a:rPr lang="en-US" altLang="zh-CN" sz="1600" dirty="0"/>
              <a:t>-</a:t>
            </a:r>
            <a:r>
              <a:rPr lang="zh-CN" altLang="en-US" sz="1600" dirty="0"/>
              <a:t>改良</a:t>
            </a:r>
            <a:r>
              <a:rPr lang="en-US" altLang="zh-CN" sz="1600" dirty="0"/>
              <a:t>Oxford</a:t>
            </a:r>
            <a:r>
              <a:rPr lang="zh-CN" altLang="en-US" sz="1600" dirty="0"/>
              <a:t>量表</a:t>
            </a:r>
            <a:endParaRPr lang="en-US" sz="1600" dirty="0"/>
          </a:p>
          <a:p>
            <a:endParaRPr lang="en-US" sz="1600" dirty="0"/>
          </a:p>
          <a:p>
            <a:r>
              <a:rPr lang="en-US" sz="1600" dirty="0"/>
              <a:t>LAM integrity – </a:t>
            </a:r>
            <a:r>
              <a:rPr lang="en-US" sz="1600" dirty="0" err="1"/>
              <a:t>transperineal</a:t>
            </a:r>
            <a:r>
              <a:rPr lang="en-US" sz="1600" dirty="0"/>
              <a:t> 4D ultrasound</a:t>
            </a:r>
          </a:p>
          <a:p>
            <a:r>
              <a:rPr lang="zh-CN" altLang="en-US" sz="1600" dirty="0"/>
              <a:t>肛提肌完整性</a:t>
            </a:r>
            <a:r>
              <a:rPr lang="en-US" altLang="zh-CN" sz="1600" dirty="0"/>
              <a:t>-</a:t>
            </a:r>
            <a:r>
              <a:rPr lang="zh-CN" altLang="en-US" sz="1600" dirty="0"/>
              <a:t>经会阴</a:t>
            </a:r>
            <a:r>
              <a:rPr lang="en-US" altLang="zh-CN" sz="1600" dirty="0"/>
              <a:t>4D</a:t>
            </a:r>
            <a:r>
              <a:rPr lang="zh-CN" altLang="en-US" sz="1600" dirty="0"/>
              <a:t>超声</a:t>
            </a:r>
            <a:endParaRPr lang="tr-TR" sz="1600" dirty="0"/>
          </a:p>
        </p:txBody>
      </p: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45" y="3119050"/>
            <a:ext cx="529506" cy="529506"/>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 y="3153042"/>
            <a:ext cx="529506" cy="529506"/>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135" y="3199906"/>
            <a:ext cx="529506" cy="529506"/>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989" y="3238767"/>
            <a:ext cx="529506" cy="529506"/>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44" y="3293914"/>
            <a:ext cx="529506" cy="529506"/>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0498" y="3332775"/>
            <a:ext cx="529506" cy="529506"/>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24" y="3657411"/>
            <a:ext cx="529506" cy="529506"/>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078" y="3696272"/>
            <a:ext cx="529506" cy="529506"/>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714" y="3743136"/>
            <a:ext cx="529506" cy="529506"/>
          </a:xfrm>
          <a:prstGeom prst="rect">
            <a:avLst/>
          </a:prstGeom>
        </p:spPr>
      </p:pic>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568" y="3781997"/>
            <a:ext cx="529506" cy="529506"/>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223" y="3837144"/>
            <a:ext cx="529506" cy="529506"/>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5077" y="3876005"/>
            <a:ext cx="529506" cy="529506"/>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24" y="4328361"/>
            <a:ext cx="529506" cy="529506"/>
          </a:xfrm>
          <a:prstGeom prst="rect">
            <a:avLst/>
          </a:prstGeom>
        </p:spPr>
      </p:pic>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078" y="4367222"/>
            <a:ext cx="529506" cy="529506"/>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714" y="4414086"/>
            <a:ext cx="529506" cy="529506"/>
          </a:xfrm>
          <a:prstGeom prst="rect">
            <a:avLst/>
          </a:prstGeom>
        </p:spPr>
      </p:pic>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568" y="4452947"/>
            <a:ext cx="529506" cy="529506"/>
          </a:xfrm>
          <a:prstGeom prst="rect">
            <a:avLst/>
          </a:prstGeom>
        </p:spPr>
      </p:pic>
      <p:pic>
        <p:nvPicPr>
          <p:cNvPr id="85" name="Picture 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223" y="4508094"/>
            <a:ext cx="529506" cy="529506"/>
          </a:xfrm>
          <a:prstGeom prst="rect">
            <a:avLst/>
          </a:prstGeom>
        </p:spPr>
      </p:pic>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5077" y="4546955"/>
            <a:ext cx="529506" cy="529506"/>
          </a:xfrm>
          <a:prstGeom prst="rect">
            <a:avLst/>
          </a:prstGeom>
        </p:spPr>
      </p:pic>
      <p:pic>
        <p:nvPicPr>
          <p:cNvPr id="105" name="Picture 10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11" y="4885854"/>
            <a:ext cx="529506" cy="529506"/>
          </a:xfrm>
          <a:prstGeom prst="rect">
            <a:avLst/>
          </a:prstGeom>
        </p:spPr>
      </p:pic>
      <p:pic>
        <p:nvPicPr>
          <p:cNvPr id="106" name="Picture 1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965" y="4924715"/>
            <a:ext cx="529506" cy="529506"/>
          </a:xfrm>
          <a:prstGeom prst="rect">
            <a:avLst/>
          </a:prstGeom>
        </p:spPr>
      </p:pic>
      <p:pic>
        <p:nvPicPr>
          <p:cNvPr id="107"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1" y="4971579"/>
            <a:ext cx="529506" cy="529506"/>
          </a:xfrm>
          <a:prstGeom prst="rect">
            <a:avLst/>
          </a:prstGeom>
        </p:spPr>
      </p:pic>
      <p:pic>
        <p:nvPicPr>
          <p:cNvPr id="108" name="Picture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55" y="5010440"/>
            <a:ext cx="529506" cy="529506"/>
          </a:xfrm>
          <a:prstGeom prst="rect">
            <a:avLst/>
          </a:prstGeom>
        </p:spPr>
      </p:pic>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110" y="5065587"/>
            <a:ext cx="529506" cy="529506"/>
          </a:xfrm>
          <a:prstGeom prst="rect">
            <a:avLst/>
          </a:prstGeom>
        </p:spPr>
      </p:pic>
      <p:pic>
        <p:nvPicPr>
          <p:cNvPr id="110" name="Picture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3964" y="5104448"/>
            <a:ext cx="529506" cy="529506"/>
          </a:xfrm>
          <a:prstGeom prst="rect">
            <a:avLst/>
          </a:prstGeom>
        </p:spPr>
      </p:pic>
      <p:sp>
        <p:nvSpPr>
          <p:cNvPr id="111" name="TextBox 110"/>
          <p:cNvSpPr txBox="1"/>
          <p:nvPr/>
        </p:nvSpPr>
        <p:spPr>
          <a:xfrm>
            <a:off x="3347864" y="1599183"/>
            <a:ext cx="4176464" cy="461665"/>
          </a:xfrm>
          <a:prstGeom prst="rect">
            <a:avLst/>
          </a:prstGeom>
          <a:noFill/>
        </p:spPr>
        <p:txBody>
          <a:bodyPr wrap="square" rtlCol="0">
            <a:spAutoFit/>
          </a:bodyPr>
          <a:lstStyle/>
          <a:p>
            <a:r>
              <a:rPr lang="en-US" sz="2400" b="1" dirty="0"/>
              <a:t>METHODS</a:t>
            </a:r>
            <a:r>
              <a:rPr lang="zh-CN" altLang="en-US" sz="2400" b="1" dirty="0"/>
              <a:t> 方法</a:t>
            </a: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a:t>
            </a:r>
            <a:r>
              <a:rPr lang="en-US" sz="1400" i="1" kern="0" dirty="0">
                <a:solidFill>
                  <a:srgbClr val="FFFFFF"/>
                </a:solidFill>
                <a:latin typeface="Arial" panose="020B0604020202020204"/>
              </a:rPr>
              <a:t>et al.</a:t>
            </a:r>
            <a:r>
              <a:rPr lang="en-GB" sz="1400" i="1" kern="0" dirty="0">
                <a:solidFill>
                  <a:srgbClr val="FFFFFF"/>
                </a:solidFill>
                <a:latin typeface="Arial" panose="020B0604020202020204"/>
              </a:rPr>
              <a:t>, UOG 2019</a:t>
            </a:r>
          </a:p>
        </p:txBody>
      </p:sp>
      <p:pic>
        <p:nvPicPr>
          <p:cNvPr id="24" name="Picture 2" descr="pregnant women icon ile ilgili gÃ¶rsel sonucu"/>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626205" y="4650531"/>
            <a:ext cx="2993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pregnant women icon ile ilgili gÃ¶rsel sonucu"/>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882243" y="4719540"/>
            <a:ext cx="2993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regnant women icon ile ilgili gÃ¶rsel sonucu"/>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1181615" y="4783899"/>
            <a:ext cx="2993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regnant women icon ile ilgili gÃ¶rsel sonucu"/>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1436567" y="4853186"/>
            <a:ext cx="2993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regnant women icon ile ilgili gÃ¶rsel sonucu"/>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1727084" y="4944443"/>
            <a:ext cx="2993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regnant women icon ile ilgili gÃ¶rsel sonucu"/>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1997597" y="4987480"/>
            <a:ext cx="299372"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omen ic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tr-TR"/>
          </a:p>
        </p:txBody>
      </p:sp>
      <p:pic>
        <p:nvPicPr>
          <p:cNvPr id="65" name="Picture 64"/>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953597" y="3541442"/>
            <a:ext cx="360040" cy="720000"/>
          </a:xfrm>
          <a:prstGeom prst="rect">
            <a:avLst/>
          </a:prstGeom>
        </p:spPr>
      </p:pic>
      <p:sp>
        <p:nvSpPr>
          <p:cNvPr id="84" name="TextBox 83"/>
          <p:cNvSpPr txBox="1"/>
          <p:nvPr/>
        </p:nvSpPr>
        <p:spPr>
          <a:xfrm>
            <a:off x="2992950" y="2235963"/>
            <a:ext cx="5561460" cy="4707890"/>
          </a:xfrm>
          <a:prstGeom prst="rect">
            <a:avLst/>
          </a:prstGeom>
          <a:noFill/>
        </p:spPr>
        <p:txBody>
          <a:bodyPr wrap="square" rtlCol="0">
            <a:spAutoFit/>
          </a:bodyPr>
          <a:lstStyle/>
          <a:p>
            <a:pPr marL="342900" indent="-342900">
              <a:buFont typeface="Arial" panose="020B0604020202020204" pitchFamily="34" charset="0"/>
              <a:buChar char="•"/>
            </a:pPr>
            <a:r>
              <a:rPr lang="en-US" sz="2000" dirty="0"/>
              <a:t>At the time of evaluation, 88 (35.2%) women were pregnant again.</a:t>
            </a:r>
          </a:p>
          <a:p>
            <a:pPr marL="342900" indent="-342900">
              <a:buFont typeface="Arial" panose="020B0604020202020204" pitchFamily="34" charset="0"/>
              <a:buChar char="•"/>
            </a:pPr>
            <a:r>
              <a:rPr lang="zh-CN" altLang="en-US" sz="2000" dirty="0"/>
              <a:t>进行评估时，</a:t>
            </a:r>
            <a:r>
              <a:rPr lang="en-US" altLang="zh-CN" sz="2000" dirty="0"/>
              <a:t>88</a:t>
            </a:r>
            <a:r>
              <a:rPr lang="zh-CN" altLang="en-US" sz="2000" dirty="0"/>
              <a:t>例（</a:t>
            </a:r>
            <a:r>
              <a:rPr lang="en-US" altLang="zh-CN" sz="2000" dirty="0"/>
              <a:t>35.2%</a:t>
            </a:r>
            <a:r>
              <a:rPr lang="zh-CN" altLang="en-US" sz="2000" dirty="0"/>
              <a:t>）妇女再次妊娠</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median time interval between last pregnancy and evaluation was 5 months.</a:t>
            </a:r>
          </a:p>
          <a:p>
            <a:pPr marL="342900" indent="-342900">
              <a:buFont typeface="Arial" panose="020B0604020202020204" pitchFamily="34" charset="0"/>
              <a:buChar char="•"/>
            </a:pPr>
            <a:r>
              <a:rPr lang="zh-CN" altLang="en-US" sz="2000" dirty="0"/>
              <a:t>末次妊娠距评估间隔时间中位数为</a:t>
            </a:r>
            <a:r>
              <a:rPr lang="en-US" altLang="zh-CN" sz="2000" dirty="0"/>
              <a:t>5</a:t>
            </a:r>
            <a:r>
              <a:rPr lang="zh-CN" altLang="en-US" sz="2000" dirty="0"/>
              <a:t>个月</a:t>
            </a:r>
            <a:endParaRPr lang="en-US" altLang="zh-CN"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Two women were excluded from analysis due to artifacts in the saved image volumes (</a:t>
            </a:r>
            <a:r>
              <a:rPr lang="en-US" sz="2000" dirty="0" err="1"/>
              <a:t>levator</a:t>
            </a:r>
            <a:r>
              <a:rPr lang="en-US" sz="2000" dirty="0"/>
              <a:t> muscle was assessed in 248 ultrasound volumes).</a:t>
            </a:r>
          </a:p>
          <a:p>
            <a:pPr marL="342900" indent="-342900">
              <a:buFont typeface="Arial" panose="020B0604020202020204" pitchFamily="34" charset="0"/>
              <a:buChar char="•"/>
            </a:pPr>
            <a:r>
              <a:rPr lang="zh-CN" altLang="en-US" sz="2000" dirty="0"/>
              <a:t>排除了存储图像容积有伪像的</a:t>
            </a:r>
            <a:r>
              <a:rPr lang="en-US" altLang="zh-CN" sz="2000" dirty="0"/>
              <a:t>2</a:t>
            </a:r>
            <a:r>
              <a:rPr lang="zh-CN" altLang="en-US" sz="2000" dirty="0"/>
              <a:t>例（</a:t>
            </a:r>
            <a:r>
              <a:rPr lang="en-US" altLang="zh-CN" sz="2000" dirty="0"/>
              <a:t>248</a:t>
            </a:r>
            <a:r>
              <a:rPr lang="zh-CN" altLang="en-US" sz="2000" dirty="0"/>
              <a:t>个超声容积数据中评价了肛提肌）</a:t>
            </a:r>
            <a:endParaRPr lang="en-US" sz="2000" dirty="0"/>
          </a:p>
          <a:p>
            <a:endParaRPr lang="en-US" sz="2000" dirty="0"/>
          </a:p>
        </p:txBody>
      </p:sp>
      <p:pic>
        <p:nvPicPr>
          <p:cNvPr id="85" name="Picture 2" descr="pregnant women icon ile ilgili gÃ¶rsel sonucu"/>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1723377" y="4220421"/>
            <a:ext cx="2993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pregnant women icon ile ilgili gÃ¶rsel sonucu"/>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1975597" y="4261442"/>
            <a:ext cx="299372" cy="720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661832" y="3474393"/>
            <a:ext cx="360040" cy="720000"/>
          </a:xfrm>
          <a:prstGeom prst="rect">
            <a:avLst/>
          </a:prstGeom>
        </p:spPr>
      </p:pic>
      <p:pic>
        <p:nvPicPr>
          <p:cNvPr id="88" name="Picture 87"/>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396637" y="4162679"/>
            <a:ext cx="360040" cy="720000"/>
          </a:xfrm>
          <a:prstGeom prst="rect">
            <a:avLst/>
          </a:prstGeom>
        </p:spPr>
      </p:pic>
      <p:pic>
        <p:nvPicPr>
          <p:cNvPr id="89" name="Picture 88"/>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089089" y="4066745"/>
            <a:ext cx="360040" cy="720000"/>
          </a:xfrm>
          <a:prstGeom prst="rect">
            <a:avLst/>
          </a:prstGeom>
        </p:spPr>
      </p:pic>
      <p:pic>
        <p:nvPicPr>
          <p:cNvPr id="90" name="Picture 89"/>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797805" y="3997736"/>
            <a:ext cx="360040" cy="720000"/>
          </a:xfrm>
          <a:prstGeom prst="rect">
            <a:avLst/>
          </a:prstGeom>
        </p:spPr>
      </p:pic>
      <p:pic>
        <p:nvPicPr>
          <p:cNvPr id="91" name="Picture 90"/>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515880" y="3930531"/>
            <a:ext cx="360040" cy="720000"/>
          </a:xfrm>
          <a:prstGeom prst="rect">
            <a:avLst/>
          </a:prstGeom>
        </p:spPr>
      </p:pic>
      <p:pic>
        <p:nvPicPr>
          <p:cNvPr id="92" name="Picture 91"/>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352808" y="3442933"/>
            <a:ext cx="360040" cy="720000"/>
          </a:xfrm>
          <a:prstGeom prst="rect">
            <a:avLst/>
          </a:prstGeom>
        </p:spPr>
      </p:pic>
      <p:pic>
        <p:nvPicPr>
          <p:cNvPr id="93" name="Picture 92"/>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061043" y="3375884"/>
            <a:ext cx="360040" cy="720000"/>
          </a:xfrm>
          <a:prstGeom prst="rect">
            <a:avLst/>
          </a:prstGeom>
        </p:spPr>
      </p:pic>
      <p:pic>
        <p:nvPicPr>
          <p:cNvPr id="94" name="Picture 93"/>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780926" y="3271815"/>
            <a:ext cx="360040" cy="720000"/>
          </a:xfrm>
          <a:prstGeom prst="rect">
            <a:avLst/>
          </a:prstGeom>
        </p:spPr>
      </p:pic>
      <p:pic>
        <p:nvPicPr>
          <p:cNvPr id="95" name="Picture 94"/>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489161" y="3204766"/>
            <a:ext cx="360040" cy="720000"/>
          </a:xfrm>
          <a:prstGeom prst="rect">
            <a:avLst/>
          </a:prstGeom>
        </p:spPr>
      </p:pic>
      <p:pic>
        <p:nvPicPr>
          <p:cNvPr id="96" name="Picture 95"/>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963033" y="2843020"/>
            <a:ext cx="360040" cy="720000"/>
          </a:xfrm>
          <a:prstGeom prst="rect">
            <a:avLst/>
          </a:prstGeom>
        </p:spPr>
      </p:pic>
      <p:pic>
        <p:nvPicPr>
          <p:cNvPr id="97" name="Picture 96"/>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671268" y="2775971"/>
            <a:ext cx="360040" cy="720000"/>
          </a:xfrm>
          <a:prstGeom prst="rect">
            <a:avLst/>
          </a:prstGeom>
        </p:spPr>
      </p:pic>
      <p:pic>
        <p:nvPicPr>
          <p:cNvPr id="98" name="Picture 97"/>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362244" y="2744511"/>
            <a:ext cx="360040" cy="720000"/>
          </a:xfrm>
          <a:prstGeom prst="rect">
            <a:avLst/>
          </a:prstGeom>
        </p:spPr>
      </p:pic>
      <p:pic>
        <p:nvPicPr>
          <p:cNvPr id="99" name="Picture 98"/>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1070479" y="2677462"/>
            <a:ext cx="360040" cy="720000"/>
          </a:xfrm>
          <a:prstGeom prst="rect">
            <a:avLst/>
          </a:prstGeom>
        </p:spPr>
      </p:pic>
      <p:pic>
        <p:nvPicPr>
          <p:cNvPr id="100" name="Picture 99"/>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790362" y="2573393"/>
            <a:ext cx="360040" cy="720000"/>
          </a:xfrm>
          <a:prstGeom prst="rect">
            <a:avLst/>
          </a:prstGeom>
        </p:spPr>
      </p:pic>
      <p:pic>
        <p:nvPicPr>
          <p:cNvPr id="101" name="Picture 100"/>
          <p:cNvPicPr>
            <a:picLocks noChangeAspect="1"/>
          </p:cNvPicPr>
          <p:nvPr/>
        </p:nvPicPr>
        <p:blipFill rotWithShape="1">
          <a:blip r:embed="rId7" cstate="print">
            <a:extLst>
              <a:ext uri="{28A0092B-C50C-407E-A947-70E740481C1C}">
                <a14:useLocalDpi xmlns:a14="http://schemas.microsoft.com/office/drawing/2010/main" val="0"/>
              </a:ext>
            </a:extLst>
          </a:blip>
          <a:srcRect l="23943" r="26052"/>
          <a:stretch>
            <a:fillRect/>
          </a:stretch>
        </p:blipFill>
        <p:spPr>
          <a:xfrm>
            <a:off x="498597" y="2506344"/>
            <a:ext cx="360040" cy="720000"/>
          </a:xfrm>
          <a:prstGeom prst="rect">
            <a:avLst/>
          </a:prstGeom>
        </p:spPr>
      </p:pic>
      <p:sp>
        <p:nvSpPr>
          <p:cNvPr id="102" name="Rectangle 101"/>
          <p:cNvSpPr/>
          <p:nvPr/>
        </p:nvSpPr>
        <p:spPr>
          <a:xfrm>
            <a:off x="3475037" y="1743199"/>
            <a:ext cx="2298643" cy="461665"/>
          </a:xfrm>
          <a:prstGeom prst="rect">
            <a:avLst/>
          </a:prstGeom>
        </p:spPr>
        <p:txBody>
          <a:bodyPr wrap="none">
            <a:spAutoFit/>
          </a:bodyPr>
          <a:lstStyle/>
          <a:p>
            <a:r>
              <a:rPr lang="en-US" sz="2400" b="1" dirty="0"/>
              <a:t>RESULTS</a:t>
            </a:r>
            <a:r>
              <a:rPr lang="zh-CN" altLang="en-US" sz="2400" b="1" dirty="0"/>
              <a:t> 结果</a:t>
            </a:r>
            <a:endParaRPr lang="en-US"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rgbClr val="FFFFFF"/>
                </a:solidFill>
                <a:latin typeface="Arial" panose="020B0604020202020204"/>
              </a:rPr>
              <a:t> et al.</a:t>
            </a:r>
            <a:r>
              <a:rPr lang="en-GB" sz="1400" i="1" kern="0" dirty="0">
                <a:solidFill>
                  <a:srgbClr val="FFFFFF"/>
                </a:solidFill>
                <a:latin typeface="Arial" panose="020B0604020202020204"/>
              </a:rPr>
              <a:t>, UOG 2019</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6437" r="28171"/>
          <a:stretch>
            <a:fillRect/>
          </a:stretch>
        </p:blipFill>
        <p:spPr>
          <a:xfrm>
            <a:off x="6881453" y="2311525"/>
            <a:ext cx="720080" cy="1586344"/>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3943" r="26052"/>
          <a:stretch>
            <a:fillRect/>
          </a:stretch>
        </p:blipFill>
        <p:spPr>
          <a:xfrm>
            <a:off x="1292667" y="2248394"/>
            <a:ext cx="819531" cy="1638880"/>
          </a:xfrm>
          <a:prstGeom prst="rect">
            <a:avLst/>
          </a:prstGeom>
        </p:spPr>
      </p:pic>
      <p:sp>
        <p:nvSpPr>
          <p:cNvPr id="2" name="TextBox 1"/>
          <p:cNvSpPr txBox="1"/>
          <p:nvPr/>
        </p:nvSpPr>
        <p:spPr>
          <a:xfrm>
            <a:off x="5646901" y="3956863"/>
            <a:ext cx="3497097" cy="584775"/>
          </a:xfrm>
          <a:prstGeom prst="rect">
            <a:avLst/>
          </a:prstGeom>
          <a:noFill/>
        </p:spPr>
        <p:txBody>
          <a:bodyPr wrap="square" rtlCol="0">
            <a:spAutoFit/>
          </a:bodyPr>
          <a:lstStyle/>
          <a:p>
            <a:pPr algn="ctr"/>
            <a:r>
              <a:rPr lang="en-US" sz="1600" dirty="0">
                <a:solidFill>
                  <a:srgbClr val="C00000"/>
                </a:solidFill>
              </a:rPr>
              <a:t>Major LAM avulsion</a:t>
            </a:r>
            <a:r>
              <a:rPr lang="zh-CN" altLang="en-US" sz="1600" dirty="0">
                <a:solidFill>
                  <a:srgbClr val="C00000"/>
                </a:solidFill>
              </a:rPr>
              <a:t> 肛提肌明显撕裂</a:t>
            </a:r>
            <a:r>
              <a:rPr lang="en-US" sz="1600" dirty="0">
                <a:solidFill>
                  <a:srgbClr val="C00000"/>
                </a:solidFill>
              </a:rPr>
              <a:t> </a:t>
            </a:r>
          </a:p>
          <a:p>
            <a:pPr algn="ctr"/>
            <a:r>
              <a:rPr lang="en-US" sz="1600" dirty="0">
                <a:solidFill>
                  <a:srgbClr val="C00000"/>
                </a:solidFill>
              </a:rPr>
              <a:t>(73/248, 29.4%)</a:t>
            </a:r>
            <a:endParaRPr lang="tr-TR" sz="1600" dirty="0">
              <a:solidFill>
                <a:srgbClr val="C00000"/>
              </a:solidFill>
            </a:endParaRPr>
          </a:p>
        </p:txBody>
      </p:sp>
      <p:pic>
        <p:nvPicPr>
          <p:cNvPr id="9" name="Picture 2" descr="pregnant women icon ile ilgili gÃ¶rsel sonucu"/>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3774770" y="3705799"/>
            <a:ext cx="2095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regnant women icon ile ilgili gÃ¶rsel sonucu"/>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4030808" y="3774808"/>
            <a:ext cx="2095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regnant women icon ile ilgili gÃ¶rsel sonucu"/>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4330180" y="3839167"/>
            <a:ext cx="2095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regnant women icon ile ilgili gÃ¶rsel sonucu"/>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4585132" y="3908454"/>
            <a:ext cx="2095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regnant women icon ile ilgili gÃ¶rsel sonucu"/>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4875649" y="3999711"/>
            <a:ext cx="2095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regnant women icon ile ilgili gÃ¶rsel sonucu"/>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5146162" y="4042748"/>
            <a:ext cx="2095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5123511" y="3001354"/>
            <a:ext cx="252028" cy="504000"/>
          </a:xfrm>
          <a:prstGeom prst="rect">
            <a:avLst/>
          </a:prstGeom>
        </p:spPr>
      </p:pic>
      <p:pic>
        <p:nvPicPr>
          <p:cNvPr id="16" name="Picture 2" descr="pregnant women icon ile ilgili gÃ¶rsel sonucu"/>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4893294" y="3474281"/>
            <a:ext cx="2095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regnant women icon ile ilgili gÃ¶rsel sonucu"/>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6375"/>
                    </a14:imgEffect>
                  </a14:imgLayer>
                </a14:imgProps>
              </a:ext>
              <a:ext uri="{28A0092B-C50C-407E-A947-70E740481C1C}">
                <a14:useLocalDpi xmlns:a14="http://schemas.microsoft.com/office/drawing/2010/main" val="0"/>
              </a:ext>
            </a:extLst>
          </a:blip>
          <a:srcRect l="30240" r="28181"/>
          <a:stretch>
            <a:fillRect/>
          </a:stretch>
        </p:blipFill>
        <p:spPr bwMode="auto">
          <a:xfrm>
            <a:off x="5145514" y="3515302"/>
            <a:ext cx="2095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4831746" y="2934305"/>
            <a:ext cx="252028" cy="5040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4566551" y="3416539"/>
            <a:ext cx="252028" cy="504000"/>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4259003" y="3320605"/>
            <a:ext cx="252028" cy="504000"/>
          </a:xfrm>
          <a:prstGeom prst="rect">
            <a:avLst/>
          </a:prstGeom>
        </p:spPr>
      </p:pic>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3967719" y="3251596"/>
            <a:ext cx="252028" cy="504000"/>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3685794" y="3184391"/>
            <a:ext cx="252028" cy="504000"/>
          </a:xfrm>
          <a:prstGeom prst="rect">
            <a:avLst/>
          </a:prstGeom>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4522722" y="2902845"/>
            <a:ext cx="252028" cy="504000"/>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4230957" y="2835796"/>
            <a:ext cx="252028" cy="504000"/>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3950840" y="2731727"/>
            <a:ext cx="252028" cy="504000"/>
          </a:xfrm>
          <a:prstGeom prst="rect">
            <a:avLst/>
          </a:prstGeom>
        </p:spPr>
      </p:pic>
      <p:pic>
        <p:nvPicPr>
          <p:cNvPr id="26" name="Picture 25"/>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3659075" y="2664678"/>
            <a:ext cx="252028" cy="504000"/>
          </a:xfrm>
          <a:prstGeom prst="rect">
            <a:avLst/>
          </a:prstGeom>
        </p:spPr>
      </p:pic>
      <p:pic>
        <p:nvPicPr>
          <p:cNvPr id="27" name="Picture 26"/>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5132947" y="2514025"/>
            <a:ext cx="252028" cy="504000"/>
          </a:xfrm>
          <a:prstGeom prst="rect">
            <a:avLst/>
          </a:prstGeom>
        </p:spPr>
      </p:pic>
      <p:pic>
        <p:nvPicPr>
          <p:cNvPr id="28" name="Picture 27"/>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4841182" y="2446976"/>
            <a:ext cx="252028" cy="504000"/>
          </a:xfrm>
          <a:prstGeom prst="rect">
            <a:avLst/>
          </a:prstGeom>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4532158" y="2415516"/>
            <a:ext cx="252028" cy="504000"/>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4240393" y="2348467"/>
            <a:ext cx="252028" cy="504000"/>
          </a:xfrm>
          <a:prstGeom prst="rect">
            <a:avLst/>
          </a:prstGeom>
        </p:spPr>
      </p:pic>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3960276" y="2244398"/>
            <a:ext cx="252028" cy="504000"/>
          </a:xfrm>
          <a:prstGeom prst="rect">
            <a:avLst/>
          </a:prstGeom>
        </p:spPr>
      </p:pic>
      <p:pic>
        <p:nvPicPr>
          <p:cNvPr id="32" name="Picture 31"/>
          <p:cNvPicPr>
            <a:picLocks noChangeAspect="1"/>
          </p:cNvPicPr>
          <p:nvPr/>
        </p:nvPicPr>
        <p:blipFill rotWithShape="1">
          <a:blip r:embed="rId9" cstate="print">
            <a:extLst>
              <a:ext uri="{28A0092B-C50C-407E-A947-70E740481C1C}">
                <a14:useLocalDpi xmlns:a14="http://schemas.microsoft.com/office/drawing/2010/main" val="0"/>
              </a:ext>
            </a:extLst>
          </a:blip>
          <a:srcRect l="23943" r="26052"/>
          <a:stretch>
            <a:fillRect/>
          </a:stretch>
        </p:blipFill>
        <p:spPr>
          <a:xfrm>
            <a:off x="3668511" y="2177349"/>
            <a:ext cx="252028" cy="504000"/>
          </a:xfrm>
          <a:prstGeom prst="rect">
            <a:avLst/>
          </a:prstGeom>
        </p:spPr>
      </p:pic>
      <p:sp>
        <p:nvSpPr>
          <p:cNvPr id="3" name="Down Arrow 2"/>
          <p:cNvSpPr/>
          <p:nvPr/>
        </p:nvSpPr>
        <p:spPr bwMode="auto">
          <a:xfrm rot="5400000">
            <a:off x="2858104" y="2447923"/>
            <a:ext cx="215659" cy="1121687"/>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6" name="Down Arrow 35"/>
          <p:cNvSpPr/>
          <p:nvPr/>
        </p:nvSpPr>
        <p:spPr bwMode="auto">
          <a:xfrm rot="16200000">
            <a:off x="6003942" y="2489328"/>
            <a:ext cx="215659" cy="1121687"/>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8" name="TextBox 37"/>
          <p:cNvSpPr txBox="1"/>
          <p:nvPr/>
        </p:nvSpPr>
        <p:spPr>
          <a:xfrm>
            <a:off x="478900" y="3920539"/>
            <a:ext cx="2505815" cy="646331"/>
          </a:xfrm>
          <a:prstGeom prst="rect">
            <a:avLst/>
          </a:prstGeom>
          <a:noFill/>
        </p:spPr>
        <p:txBody>
          <a:bodyPr wrap="none" rtlCol="0">
            <a:spAutoFit/>
          </a:bodyPr>
          <a:lstStyle/>
          <a:p>
            <a:pPr algn="ctr"/>
            <a:r>
              <a:rPr lang="en-US" dirty="0"/>
              <a:t>Intact LAM</a:t>
            </a:r>
            <a:r>
              <a:rPr lang="zh-CN" altLang="en-US" dirty="0"/>
              <a:t> 肛提肌完整</a:t>
            </a:r>
            <a:endParaRPr lang="en-US" dirty="0"/>
          </a:p>
          <a:p>
            <a:pPr algn="ctr"/>
            <a:r>
              <a:rPr lang="en-US" dirty="0"/>
              <a:t>(177/248, 70.6%)</a:t>
            </a:r>
            <a:endParaRPr lang="tr-TR" dirty="0"/>
          </a:p>
        </p:txBody>
      </p:sp>
      <p:sp>
        <p:nvSpPr>
          <p:cNvPr id="5" name="TextBox 4"/>
          <p:cNvSpPr txBox="1"/>
          <p:nvPr/>
        </p:nvSpPr>
        <p:spPr>
          <a:xfrm>
            <a:off x="3286417" y="4521894"/>
            <a:ext cx="2597430" cy="1200329"/>
          </a:xfrm>
          <a:prstGeom prst="rect">
            <a:avLst/>
          </a:prstGeom>
          <a:noFill/>
        </p:spPr>
        <p:txBody>
          <a:bodyPr wrap="square" rtlCol="0">
            <a:spAutoFit/>
          </a:bodyPr>
          <a:lstStyle/>
          <a:p>
            <a:pPr algn="ctr"/>
            <a:r>
              <a:rPr lang="en-US" dirty="0"/>
              <a:t>Evaluated with 4D </a:t>
            </a:r>
            <a:r>
              <a:rPr lang="en-US" dirty="0" err="1"/>
              <a:t>transperineal</a:t>
            </a:r>
            <a:r>
              <a:rPr lang="en-US" dirty="0"/>
              <a:t> ultrasonography </a:t>
            </a:r>
          </a:p>
          <a:p>
            <a:pPr algn="ctr"/>
            <a:r>
              <a:rPr lang="zh-CN" altLang="en-US" dirty="0"/>
              <a:t>使用经会阴</a:t>
            </a:r>
            <a:r>
              <a:rPr lang="en-US" altLang="zh-CN" dirty="0"/>
              <a:t>4D</a:t>
            </a:r>
            <a:r>
              <a:rPr lang="zh-CN" altLang="en-US" dirty="0"/>
              <a:t>超声评价</a:t>
            </a:r>
            <a:endParaRPr lang="tr-TR" dirty="0"/>
          </a:p>
        </p:txBody>
      </p:sp>
      <p:sp>
        <p:nvSpPr>
          <p:cNvPr id="40" name="Down Arrow 39"/>
          <p:cNvSpPr/>
          <p:nvPr/>
        </p:nvSpPr>
        <p:spPr bwMode="auto">
          <a:xfrm rot="2700000">
            <a:off x="6453743" y="4579946"/>
            <a:ext cx="215659" cy="1121687"/>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1" name="Down Arrow 40"/>
          <p:cNvSpPr/>
          <p:nvPr/>
        </p:nvSpPr>
        <p:spPr bwMode="auto">
          <a:xfrm rot="18900000">
            <a:off x="7809600" y="4579946"/>
            <a:ext cx="215659" cy="1121687"/>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2" name="TextBox 41"/>
          <p:cNvSpPr txBox="1"/>
          <p:nvPr/>
        </p:nvSpPr>
        <p:spPr>
          <a:xfrm>
            <a:off x="5124074" y="5595848"/>
            <a:ext cx="1890261" cy="646331"/>
          </a:xfrm>
          <a:prstGeom prst="rect">
            <a:avLst/>
          </a:prstGeom>
          <a:noFill/>
        </p:spPr>
        <p:txBody>
          <a:bodyPr wrap="none" rtlCol="0">
            <a:spAutoFit/>
          </a:bodyPr>
          <a:lstStyle/>
          <a:p>
            <a:pPr algn="ctr"/>
            <a:r>
              <a:rPr lang="en-US" dirty="0">
                <a:solidFill>
                  <a:srgbClr val="C00000"/>
                </a:solidFill>
              </a:rPr>
              <a:t>Unilateral</a:t>
            </a:r>
            <a:r>
              <a:rPr lang="zh-CN" altLang="en-US" dirty="0">
                <a:solidFill>
                  <a:srgbClr val="C00000"/>
                </a:solidFill>
              </a:rPr>
              <a:t> 单侧</a:t>
            </a:r>
            <a:endParaRPr lang="en-US" dirty="0">
              <a:solidFill>
                <a:srgbClr val="C00000"/>
              </a:solidFill>
            </a:endParaRPr>
          </a:p>
          <a:p>
            <a:pPr algn="ctr"/>
            <a:r>
              <a:rPr lang="en-US" dirty="0">
                <a:solidFill>
                  <a:srgbClr val="C00000"/>
                </a:solidFill>
              </a:rPr>
              <a:t>(49/248, 19.8%)</a:t>
            </a:r>
            <a:endParaRPr lang="tr-TR" dirty="0">
              <a:solidFill>
                <a:srgbClr val="C00000"/>
              </a:solidFill>
            </a:endParaRPr>
          </a:p>
        </p:txBody>
      </p:sp>
      <p:sp>
        <p:nvSpPr>
          <p:cNvPr id="43" name="TextBox 42"/>
          <p:cNvSpPr txBox="1"/>
          <p:nvPr/>
        </p:nvSpPr>
        <p:spPr>
          <a:xfrm>
            <a:off x="7236804" y="5595847"/>
            <a:ext cx="1697901" cy="646331"/>
          </a:xfrm>
          <a:prstGeom prst="rect">
            <a:avLst/>
          </a:prstGeom>
          <a:noFill/>
        </p:spPr>
        <p:txBody>
          <a:bodyPr wrap="none" rtlCol="0">
            <a:spAutoFit/>
          </a:bodyPr>
          <a:lstStyle/>
          <a:p>
            <a:pPr algn="ctr"/>
            <a:r>
              <a:rPr lang="en-US" dirty="0">
                <a:solidFill>
                  <a:srgbClr val="C00000"/>
                </a:solidFill>
              </a:rPr>
              <a:t>Bilateral</a:t>
            </a:r>
            <a:r>
              <a:rPr lang="zh-CN" altLang="en-US" dirty="0">
                <a:solidFill>
                  <a:srgbClr val="C00000"/>
                </a:solidFill>
              </a:rPr>
              <a:t> 双侧</a:t>
            </a:r>
            <a:endParaRPr lang="en-US" dirty="0">
              <a:solidFill>
                <a:srgbClr val="C00000"/>
              </a:solidFill>
            </a:endParaRPr>
          </a:p>
          <a:p>
            <a:pPr algn="ctr"/>
            <a:r>
              <a:rPr lang="en-US" dirty="0">
                <a:solidFill>
                  <a:srgbClr val="C00000"/>
                </a:solidFill>
              </a:rPr>
              <a:t>(24/248, 9.7%)</a:t>
            </a:r>
            <a:endParaRPr lang="tr-TR" dirty="0">
              <a:solidFill>
                <a:srgbClr val="C00000"/>
              </a:solidFill>
            </a:endParaRPr>
          </a:p>
        </p:txBody>
      </p:sp>
      <p:sp>
        <p:nvSpPr>
          <p:cNvPr id="44" name="Rectangle 43"/>
          <p:cNvSpPr/>
          <p:nvPr/>
        </p:nvSpPr>
        <p:spPr>
          <a:xfrm>
            <a:off x="3563888" y="1599183"/>
            <a:ext cx="1598130" cy="461665"/>
          </a:xfrm>
          <a:prstGeom prst="rect">
            <a:avLst/>
          </a:prstGeom>
        </p:spPr>
        <p:txBody>
          <a:bodyPr wrap="none">
            <a:spAutoFit/>
          </a:bodyPr>
          <a:lstStyle/>
          <a:p>
            <a:r>
              <a:rPr lang="en-US" sz="2400" b="1" dirty="0"/>
              <a:t>RESULTS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a:t>
            </a:r>
            <a:r>
              <a:rPr lang="en-US" sz="1400" i="1" kern="0" dirty="0">
                <a:solidFill>
                  <a:srgbClr val="FFFFFF"/>
                </a:solidFill>
                <a:latin typeface="Arial" panose="020B0604020202020204"/>
              </a:rPr>
              <a:t>et al.</a:t>
            </a:r>
            <a:r>
              <a:rPr lang="en-GB" sz="1400" i="1" kern="0" dirty="0">
                <a:solidFill>
                  <a:srgbClr val="FFFFFF"/>
                </a:solidFill>
                <a:latin typeface="Arial" panose="020B0604020202020204"/>
              </a:rPr>
              <a:t>, UOG 2019</a:t>
            </a:r>
          </a:p>
        </p:txBody>
      </p:sp>
      <p:sp>
        <p:nvSpPr>
          <p:cNvPr id="2" name="Rectangle 1"/>
          <p:cNvSpPr/>
          <p:nvPr/>
        </p:nvSpPr>
        <p:spPr>
          <a:xfrm>
            <a:off x="3563888" y="1772816"/>
            <a:ext cx="2298643" cy="461665"/>
          </a:xfrm>
          <a:prstGeom prst="rect">
            <a:avLst/>
          </a:prstGeom>
        </p:spPr>
        <p:txBody>
          <a:bodyPr wrap="none">
            <a:spAutoFit/>
          </a:bodyPr>
          <a:lstStyle/>
          <a:p>
            <a:r>
              <a:rPr lang="en-US" sz="2400" b="1" dirty="0"/>
              <a:t>RESULTS</a:t>
            </a:r>
            <a:r>
              <a:rPr lang="zh-CN" altLang="en-US" sz="2400" b="1" dirty="0"/>
              <a:t> 结果</a:t>
            </a:r>
            <a:endParaRPr lang="en-US" sz="2400" b="1"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385" y="2956574"/>
            <a:ext cx="8856984" cy="2845855"/>
          </a:xfrm>
          <a:prstGeom prst="rect">
            <a:avLst/>
          </a:prstGeom>
        </p:spPr>
      </p:pic>
      <p:sp>
        <p:nvSpPr>
          <p:cNvPr id="10" name="TextBox 9"/>
          <p:cNvSpPr txBox="1"/>
          <p:nvPr/>
        </p:nvSpPr>
        <p:spPr>
          <a:xfrm>
            <a:off x="323528" y="2492896"/>
            <a:ext cx="7340471" cy="646331"/>
          </a:xfrm>
          <a:prstGeom prst="rect">
            <a:avLst/>
          </a:prstGeom>
          <a:noFill/>
        </p:spPr>
        <p:txBody>
          <a:bodyPr wrap="none" rtlCol="0">
            <a:spAutoFit/>
          </a:bodyPr>
          <a:lstStyle/>
          <a:p>
            <a:pPr algn="ctr"/>
            <a:r>
              <a:rPr lang="en-US" b="1" i="1" dirty="0">
                <a:solidFill>
                  <a:srgbClr val="C00000"/>
                </a:solidFill>
              </a:rPr>
              <a:t>Factors associated with major LAM avulsion (univariate analysis)</a:t>
            </a:r>
          </a:p>
          <a:p>
            <a:pPr algn="ctr"/>
            <a:r>
              <a:rPr lang="zh-CN" altLang="en-US" b="1" i="1" dirty="0">
                <a:solidFill>
                  <a:srgbClr val="C00000"/>
                </a:solidFill>
              </a:rPr>
              <a:t>肛提肌明显撕裂相关因素（单因素分析）</a:t>
            </a:r>
            <a:endParaRPr lang="tr-TR" b="1" i="1" dirty="0">
              <a:solidFill>
                <a:srgbClr val="C00000"/>
              </a:solidFill>
            </a:endParaRPr>
          </a:p>
        </p:txBody>
      </p:sp>
      <p:sp>
        <p:nvSpPr>
          <p:cNvPr id="13" name="4-Point Star 12"/>
          <p:cNvSpPr/>
          <p:nvPr/>
        </p:nvSpPr>
        <p:spPr bwMode="auto">
          <a:xfrm>
            <a:off x="4628242" y="3573016"/>
            <a:ext cx="288032" cy="216024"/>
          </a:xfrm>
          <a:prstGeom prst="star4">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4" name="TextBox 13"/>
          <p:cNvSpPr txBox="1"/>
          <p:nvPr/>
        </p:nvSpPr>
        <p:spPr>
          <a:xfrm>
            <a:off x="513042" y="5589240"/>
            <a:ext cx="8210550" cy="829945"/>
          </a:xfrm>
          <a:prstGeom prst="rect">
            <a:avLst/>
          </a:prstGeom>
          <a:noFill/>
        </p:spPr>
        <p:txBody>
          <a:bodyPr wrap="none" rtlCol="0">
            <a:spAutoFit/>
          </a:bodyPr>
          <a:lstStyle/>
          <a:p>
            <a:pPr algn="ctr"/>
            <a:r>
              <a:rPr lang="en-US" sz="1600" b="1" i="1" dirty="0">
                <a:solidFill>
                  <a:srgbClr val="C00000"/>
                </a:solidFill>
              </a:rPr>
              <a:t>Previous operative delivery increased significantly the odds of major LAM avulsion  </a:t>
            </a:r>
          </a:p>
          <a:p>
            <a:pPr algn="ctr"/>
            <a:r>
              <a:rPr lang="en-US" sz="1600" b="1" i="1" dirty="0">
                <a:solidFill>
                  <a:srgbClr val="C00000"/>
                </a:solidFill>
              </a:rPr>
              <a:t>along with obesity in the univariate analysis</a:t>
            </a:r>
          </a:p>
          <a:p>
            <a:pPr algn="ctr"/>
            <a:r>
              <a:rPr lang="zh-CN" altLang="en-US" sz="1600" b="1" i="1" dirty="0">
                <a:solidFill>
                  <a:srgbClr val="C00000"/>
                </a:solidFill>
              </a:rPr>
              <a:t>在单因素分析中手术产及肥胖明显增高了肛提肌明显撕裂的几率</a:t>
            </a:r>
            <a:endParaRPr lang="tr-TR" sz="1600" b="1" i="1" dirty="0">
              <a:solidFill>
                <a:srgbClr val="C00000"/>
              </a:solidFill>
            </a:endParaRPr>
          </a:p>
        </p:txBody>
      </p:sp>
      <p:sp>
        <p:nvSpPr>
          <p:cNvPr id="7" name="TextBox 6"/>
          <p:cNvSpPr txBox="1"/>
          <p:nvPr/>
        </p:nvSpPr>
        <p:spPr>
          <a:xfrm>
            <a:off x="1196008" y="6453336"/>
            <a:ext cx="1118349" cy="338554"/>
          </a:xfrm>
          <a:prstGeom prst="rect">
            <a:avLst/>
          </a:prstGeom>
          <a:noFill/>
        </p:spPr>
        <p:txBody>
          <a:bodyPr wrap="square" rtlCol="0">
            <a:spAutoFit/>
          </a:bodyPr>
          <a:lstStyle/>
          <a:p>
            <a:r>
              <a:rPr lang="en-US" sz="1600" i="1" dirty="0"/>
              <a:t>P</a:t>
            </a:r>
            <a:r>
              <a:rPr lang="en-US" sz="1600" dirty="0"/>
              <a:t> &lt; 0.05</a:t>
            </a:r>
            <a:endParaRPr lang="tr-TR" sz="1600" dirty="0"/>
          </a:p>
        </p:txBody>
      </p:sp>
      <p:sp>
        <p:nvSpPr>
          <p:cNvPr id="3" name="文本框 2"/>
          <p:cNvSpPr txBox="1"/>
          <p:nvPr/>
        </p:nvSpPr>
        <p:spPr>
          <a:xfrm>
            <a:off x="16631" y="3299500"/>
            <a:ext cx="839980" cy="1569660"/>
          </a:xfrm>
          <a:prstGeom prst="rect">
            <a:avLst/>
          </a:prstGeom>
          <a:noFill/>
        </p:spPr>
        <p:txBody>
          <a:bodyPr wrap="square" rtlCol="0">
            <a:spAutoFit/>
          </a:bodyPr>
          <a:lstStyle/>
          <a:p>
            <a:pPr algn="l"/>
            <a:r>
              <a:rPr lang="zh-CN" altLang="en-US" sz="800" dirty="0"/>
              <a:t>因素</a:t>
            </a:r>
            <a:endParaRPr lang="en-US" altLang="zh-CN" sz="800" dirty="0"/>
          </a:p>
          <a:p>
            <a:pPr algn="l"/>
            <a:endParaRPr lang="en-US" altLang="zh-CN" sz="800" dirty="0"/>
          </a:p>
          <a:p>
            <a:pPr algn="l"/>
            <a:endParaRPr lang="en-US" altLang="zh-CN" sz="800" dirty="0"/>
          </a:p>
          <a:p>
            <a:pPr algn="l"/>
            <a:r>
              <a:rPr lang="zh-CN" altLang="en-US" sz="800" dirty="0"/>
              <a:t>手术产</a:t>
            </a:r>
            <a:endParaRPr lang="en-US" altLang="zh-CN" sz="800" dirty="0"/>
          </a:p>
          <a:p>
            <a:pPr algn="l"/>
            <a:endParaRPr lang="en-US" altLang="zh-CN" sz="800" dirty="0"/>
          </a:p>
          <a:p>
            <a:pPr algn="l"/>
            <a:r>
              <a:rPr lang="zh-CN" altLang="en-US" sz="800" dirty="0"/>
              <a:t>胎吸</a:t>
            </a:r>
            <a:endParaRPr lang="en-US" altLang="zh-CN" sz="800" dirty="0"/>
          </a:p>
          <a:p>
            <a:pPr algn="l"/>
            <a:endParaRPr lang="en-US" altLang="zh-CN" sz="800" dirty="0"/>
          </a:p>
          <a:p>
            <a:pPr algn="l"/>
            <a:r>
              <a:rPr lang="zh-CN" altLang="en-US" sz="800" dirty="0"/>
              <a:t>产钳</a:t>
            </a:r>
            <a:endParaRPr lang="en-US" altLang="zh-CN" sz="800" dirty="0"/>
          </a:p>
          <a:p>
            <a:pPr algn="l"/>
            <a:endParaRPr lang="en-US" altLang="zh-CN" sz="800" dirty="0"/>
          </a:p>
          <a:p>
            <a:pPr algn="l"/>
            <a:r>
              <a:rPr lang="zh-CN" altLang="en-US" sz="800" dirty="0"/>
              <a:t>胎吸</a:t>
            </a:r>
            <a:r>
              <a:rPr lang="en-US" altLang="zh-CN" sz="800" dirty="0"/>
              <a:t>+</a:t>
            </a:r>
            <a:r>
              <a:rPr lang="zh-CN" altLang="en-US" sz="800" dirty="0"/>
              <a:t>产钳</a:t>
            </a:r>
            <a:endParaRPr lang="en-US" altLang="zh-CN" sz="800" dirty="0"/>
          </a:p>
          <a:p>
            <a:pPr algn="l"/>
            <a:endParaRPr lang="en-US" altLang="zh-CN" sz="800" dirty="0"/>
          </a:p>
          <a:p>
            <a:pPr algn="l"/>
            <a:r>
              <a:rPr lang="en-US" altLang="zh-CN" sz="800" dirty="0"/>
              <a:t>3c+4</a:t>
            </a:r>
            <a:r>
              <a:rPr lang="zh-CN" altLang="en-US" sz="800" dirty="0"/>
              <a:t>级撕裂</a:t>
            </a:r>
          </a:p>
        </p:txBody>
      </p:sp>
      <p:sp>
        <p:nvSpPr>
          <p:cNvPr id="4" name="文本框 3"/>
          <p:cNvSpPr txBox="1"/>
          <p:nvPr/>
        </p:nvSpPr>
        <p:spPr>
          <a:xfrm>
            <a:off x="5605796" y="3033439"/>
            <a:ext cx="2612804" cy="307777"/>
          </a:xfrm>
          <a:prstGeom prst="rect">
            <a:avLst/>
          </a:prstGeom>
          <a:noFill/>
        </p:spPr>
        <p:txBody>
          <a:bodyPr wrap="square" rtlCol="0">
            <a:spAutoFit/>
          </a:bodyPr>
          <a:lstStyle/>
          <a:p>
            <a:pPr algn="l"/>
            <a:r>
              <a:rPr lang="zh-CN" altLang="en-US" sz="1400" dirty="0"/>
              <a:t>风险减低        风险增高</a:t>
            </a:r>
          </a:p>
        </p:txBody>
      </p:sp>
      <p:sp>
        <p:nvSpPr>
          <p:cNvPr id="8" name="4-Point Star 12"/>
          <p:cNvSpPr/>
          <p:nvPr/>
        </p:nvSpPr>
        <p:spPr bwMode="auto">
          <a:xfrm>
            <a:off x="856611" y="6453336"/>
            <a:ext cx="288032" cy="216024"/>
          </a:xfrm>
          <a:prstGeom prst="star4">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6" name="4-Point Star 12"/>
          <p:cNvSpPr/>
          <p:nvPr/>
        </p:nvSpPr>
        <p:spPr bwMode="auto">
          <a:xfrm>
            <a:off x="4628242" y="4149080"/>
            <a:ext cx="288032" cy="216024"/>
          </a:xfrm>
          <a:prstGeom prst="star4">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a:t>
            </a:r>
            <a:r>
              <a:rPr lang="en-US" sz="1400" i="1" kern="0" dirty="0">
                <a:solidFill>
                  <a:srgbClr val="FFFFFF"/>
                </a:solidFill>
                <a:latin typeface="Arial" panose="020B0604020202020204"/>
              </a:rPr>
              <a:t>et al.</a:t>
            </a:r>
            <a:r>
              <a:rPr lang="en-GB" sz="1400" i="1" kern="0" dirty="0">
                <a:solidFill>
                  <a:srgbClr val="FFFFFF"/>
                </a:solidFill>
                <a:latin typeface="Arial" panose="020B0604020202020204"/>
              </a:rPr>
              <a:t>, UOG 2019</a:t>
            </a:r>
          </a:p>
        </p:txBody>
      </p:sp>
      <p:sp>
        <p:nvSpPr>
          <p:cNvPr id="2" name="Rectangle 1"/>
          <p:cNvSpPr/>
          <p:nvPr/>
        </p:nvSpPr>
        <p:spPr>
          <a:xfrm>
            <a:off x="3563888" y="1700808"/>
            <a:ext cx="2298643" cy="461665"/>
          </a:xfrm>
          <a:prstGeom prst="rect">
            <a:avLst/>
          </a:prstGeom>
        </p:spPr>
        <p:txBody>
          <a:bodyPr wrap="none">
            <a:spAutoFit/>
          </a:bodyPr>
          <a:lstStyle/>
          <a:p>
            <a:r>
              <a:rPr lang="en-US" sz="2400" b="1" dirty="0"/>
              <a:t>RESULTS</a:t>
            </a:r>
            <a:r>
              <a:rPr lang="zh-CN" altLang="en-US" sz="2400" b="1" dirty="0"/>
              <a:t> 结果</a:t>
            </a:r>
            <a:endParaRPr lang="en-US" sz="2400" b="1" dirty="0"/>
          </a:p>
        </p:txBody>
      </p:sp>
      <p:sp>
        <p:nvSpPr>
          <p:cNvPr id="10" name="TextBox 9"/>
          <p:cNvSpPr txBox="1"/>
          <p:nvPr/>
        </p:nvSpPr>
        <p:spPr>
          <a:xfrm>
            <a:off x="493337" y="2667687"/>
            <a:ext cx="7673896" cy="646331"/>
          </a:xfrm>
          <a:prstGeom prst="rect">
            <a:avLst/>
          </a:prstGeom>
          <a:noFill/>
        </p:spPr>
        <p:txBody>
          <a:bodyPr wrap="none" rtlCol="0">
            <a:spAutoFit/>
          </a:bodyPr>
          <a:lstStyle/>
          <a:p>
            <a:pPr algn="ctr"/>
            <a:r>
              <a:rPr lang="en-US" b="1" i="1" dirty="0">
                <a:solidFill>
                  <a:srgbClr val="C00000"/>
                </a:solidFill>
              </a:rPr>
              <a:t>Factors associated with major LAM avulsion (multivariable analysis)</a:t>
            </a:r>
          </a:p>
          <a:p>
            <a:pPr algn="ctr"/>
            <a:r>
              <a:rPr lang="zh-CN" altLang="en-US" b="1" i="1" dirty="0">
                <a:solidFill>
                  <a:srgbClr val="C00000"/>
                </a:solidFill>
              </a:rPr>
              <a:t>肛提肌明显撕裂的相关因素（多因素分析）</a:t>
            </a:r>
            <a:endParaRPr lang="tr-TR" b="1" i="1" dirty="0">
              <a:solidFill>
                <a:srgbClr val="C00000"/>
              </a:solidFill>
            </a:endParaRPr>
          </a:p>
        </p:txBody>
      </p:sp>
      <p:sp>
        <p:nvSpPr>
          <p:cNvPr id="14" name="TextBox 13"/>
          <p:cNvSpPr txBox="1"/>
          <p:nvPr/>
        </p:nvSpPr>
        <p:spPr>
          <a:xfrm>
            <a:off x="611560" y="3340458"/>
            <a:ext cx="7555674" cy="3415030"/>
          </a:xfrm>
          <a:prstGeom prst="rect">
            <a:avLst/>
          </a:prstGeom>
          <a:noFill/>
        </p:spPr>
        <p:txBody>
          <a:bodyPr wrap="square" rtlCol="0">
            <a:spAutoFit/>
          </a:bodyPr>
          <a:lstStyle/>
          <a:p>
            <a:pPr marL="285750" indent="-285750">
              <a:buFont typeface="Arial" panose="020B0604020202020204" pitchFamily="34" charset="0"/>
              <a:buChar char="•"/>
            </a:pPr>
            <a:r>
              <a:rPr lang="en-US" dirty="0"/>
              <a:t>Previous operative delivery (forceps) and lower BMI remained as significant risk factors for major LAM avulsion. </a:t>
            </a:r>
          </a:p>
          <a:p>
            <a:pPr marL="285750" indent="-285750">
              <a:buFont typeface="Arial" panose="020B0604020202020204" pitchFamily="34" charset="0"/>
              <a:buChar char="•"/>
            </a:pPr>
            <a:r>
              <a:rPr lang="zh-CN" altLang="en-US" dirty="0"/>
              <a:t>手术产（产钳）及</a:t>
            </a:r>
            <a:r>
              <a:rPr lang="en-US" altLang="zh-CN" dirty="0"/>
              <a:t>BMI</a:t>
            </a:r>
            <a:r>
              <a:rPr lang="zh-CN" altLang="en-US" dirty="0"/>
              <a:t>减低是肛提肌明显撕裂有意义的风险因素</a:t>
            </a:r>
            <a:endParaRPr lang="en-US" dirty="0"/>
          </a:p>
          <a:p>
            <a:endParaRPr lang="en-US" dirty="0"/>
          </a:p>
          <a:p>
            <a:pPr marL="285750" indent="-285750">
              <a:buFont typeface="Arial" panose="020B0604020202020204" pitchFamily="34" charset="0"/>
              <a:buChar char="•"/>
            </a:pPr>
            <a:r>
              <a:rPr lang="en-US" dirty="0"/>
              <a:t>Women with previous operative delivery had 4.1 times increased odds of major LAM avulsion. </a:t>
            </a:r>
          </a:p>
          <a:p>
            <a:pPr marL="285750" indent="-285750">
              <a:buFont typeface="Arial" panose="020B0604020202020204" pitchFamily="34" charset="0"/>
              <a:buChar char="•"/>
            </a:pPr>
            <a:r>
              <a:rPr lang="zh-CN" altLang="en-US" dirty="0"/>
              <a:t>有手术产史的妇女发生肛提肌明显撕裂的几率升高</a:t>
            </a:r>
            <a:r>
              <a:rPr lang="en-US" altLang="zh-CN" dirty="0"/>
              <a:t>4.1</a:t>
            </a:r>
            <a:r>
              <a:rPr lang="zh-CN" altLang="en-US" dirty="0"/>
              <a:t>倍</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One-point increase in BMI was associated with a 10% reduced risk of major LAM avulsion.</a:t>
            </a:r>
            <a:r>
              <a:rPr lang="zh-CN" altLang="en-US" dirty="0"/>
              <a:t> </a:t>
            </a:r>
            <a:endParaRPr lang="en-US" altLang="zh-CN" dirty="0"/>
          </a:p>
          <a:p>
            <a:pPr marL="285750" indent="-285750">
              <a:buFont typeface="Arial" panose="020B0604020202020204" pitchFamily="34" charset="0"/>
              <a:buChar char="•"/>
            </a:pPr>
            <a:r>
              <a:rPr lang="en-US" altLang="zh-CN" dirty="0"/>
              <a:t>BMI</a:t>
            </a:r>
            <a:r>
              <a:rPr lang="zh-CN" altLang="en-US" dirty="0"/>
              <a:t>增长一个点，肛提肌明显撕裂的风险减少</a:t>
            </a:r>
            <a:r>
              <a:rPr lang="en-US" altLang="zh-CN" dirty="0"/>
              <a:t>10%</a:t>
            </a:r>
            <a:endParaRPr lang="en-US" dirty="0"/>
          </a:p>
          <a:p>
            <a:pPr marL="285750" indent="-285750">
              <a:buFont typeface="Arial" panose="020B0604020202020204" pitchFamily="34" charset="0"/>
              <a:buChar char="•"/>
            </a:pP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553998"/>
          </a:xfrm>
          <a:prstGeom prst="rect">
            <a:avLst/>
          </a:prstGeom>
          <a:solidFill>
            <a:srgbClr val="ED1B20"/>
          </a:solidFill>
          <a:ln>
            <a:noFill/>
          </a:ln>
        </p:spPr>
        <p:txBody>
          <a:bodyPr wrap="square">
            <a:spAutoFit/>
          </a:bodyPr>
          <a:lstStyle/>
          <a:p>
            <a:pPr algn="ctr" eaLnBrk="1" fontAlgn="auto" hangingPunct="1">
              <a:spcBef>
                <a:spcPts val="0"/>
              </a:spcBef>
              <a:spcAft>
                <a:spcPts val="0"/>
              </a:spcAft>
              <a:defRPr/>
            </a:pPr>
            <a:r>
              <a:rPr lang="tr-TR" sz="1600" b="1" i="1" dirty="0">
                <a:solidFill>
                  <a:schemeClr val="bg1"/>
                </a:solidFill>
              </a:rPr>
              <a:t>Levator ani muscle morphology and function in women  with obstetric anal sphincter injury</a:t>
            </a:r>
            <a:endParaRPr lang="en-US" sz="1600" b="1" i="1" kern="0" dirty="0">
              <a:solidFill>
                <a:schemeClr val="bg1"/>
              </a:solidFill>
              <a:latin typeface="Arial" panose="020B0604020202020204"/>
            </a:endParaRPr>
          </a:p>
          <a:p>
            <a:pPr algn="ctr" eaLnBrk="1" fontAlgn="auto" hangingPunct="1">
              <a:spcBef>
                <a:spcPts val="0"/>
              </a:spcBef>
              <a:spcAft>
                <a:spcPts val="0"/>
              </a:spcAft>
              <a:defRPr/>
            </a:pPr>
            <a:r>
              <a:rPr lang="en-US" sz="1400" i="1" kern="0" dirty="0" err="1">
                <a:solidFill>
                  <a:schemeClr val="bg1"/>
                </a:solidFill>
                <a:latin typeface="Arial" panose="020B0604020202020204"/>
              </a:rPr>
              <a:t>Voll</a:t>
            </a:r>
            <a:r>
              <a:rPr lang="tr-TR" sz="1400" dirty="0">
                <a:solidFill>
                  <a:schemeClr val="bg1"/>
                </a:solidFill>
              </a:rPr>
              <a:t>ø</a:t>
            </a:r>
            <a:r>
              <a:rPr lang="en-US" sz="1400" i="1" kern="0" dirty="0" err="1">
                <a:solidFill>
                  <a:schemeClr val="bg1"/>
                </a:solidFill>
                <a:latin typeface="Arial" panose="020B0604020202020204"/>
              </a:rPr>
              <a:t>yhaug</a:t>
            </a:r>
            <a:r>
              <a:rPr lang="en-US" sz="1400" i="1" kern="0" dirty="0">
                <a:solidFill>
                  <a:schemeClr val="bg1"/>
                </a:solidFill>
                <a:latin typeface="Arial" panose="020B0604020202020204"/>
              </a:rPr>
              <a:t> </a:t>
            </a:r>
            <a:r>
              <a:rPr lang="en-US" sz="1400" i="1" kern="0" dirty="0">
                <a:solidFill>
                  <a:srgbClr val="FFFFFF"/>
                </a:solidFill>
                <a:latin typeface="Arial" panose="020B0604020202020204"/>
              </a:rPr>
              <a:t>et al.</a:t>
            </a:r>
            <a:r>
              <a:rPr lang="en-GB" sz="1400" i="1" kern="0" dirty="0">
                <a:solidFill>
                  <a:srgbClr val="FFFFFF"/>
                </a:solidFill>
                <a:latin typeface="Arial" panose="020B0604020202020204"/>
              </a:rPr>
              <a:t>, UOG 2019</a:t>
            </a:r>
          </a:p>
        </p:txBody>
      </p:sp>
      <p:sp>
        <p:nvSpPr>
          <p:cNvPr id="2" name="Rectangle 1"/>
          <p:cNvSpPr/>
          <p:nvPr/>
        </p:nvSpPr>
        <p:spPr>
          <a:xfrm>
            <a:off x="3621942" y="1743199"/>
            <a:ext cx="2298643" cy="461665"/>
          </a:xfrm>
          <a:prstGeom prst="rect">
            <a:avLst/>
          </a:prstGeom>
        </p:spPr>
        <p:txBody>
          <a:bodyPr wrap="none">
            <a:spAutoFit/>
          </a:bodyPr>
          <a:lstStyle/>
          <a:p>
            <a:r>
              <a:rPr lang="en-US" sz="2400" b="1" dirty="0"/>
              <a:t>RESULTS</a:t>
            </a:r>
            <a:r>
              <a:rPr lang="zh-CN" altLang="en-US" sz="2400" b="1" dirty="0"/>
              <a:t> 结果</a:t>
            </a:r>
            <a:endParaRPr lang="en-US" sz="2400" b="1" dirty="0"/>
          </a:p>
        </p:txBody>
      </p:sp>
      <p:sp>
        <p:nvSpPr>
          <p:cNvPr id="11" name="TextBox 10"/>
          <p:cNvSpPr txBox="1"/>
          <p:nvPr/>
        </p:nvSpPr>
        <p:spPr>
          <a:xfrm>
            <a:off x="647501" y="5037381"/>
            <a:ext cx="7920880" cy="1568450"/>
          </a:xfrm>
          <a:prstGeom prst="rect">
            <a:avLst/>
          </a:prstGeom>
          <a:noFill/>
        </p:spPr>
        <p:txBody>
          <a:bodyPr wrap="square" rtlCol="0">
            <a:spAutoFit/>
          </a:bodyPr>
          <a:lstStyle/>
          <a:p>
            <a:r>
              <a:rPr lang="en-US" sz="1600" b="1" dirty="0">
                <a:solidFill>
                  <a:srgbClr val="C00000"/>
                </a:solidFill>
              </a:rPr>
              <a:t>Women with major LAM avulsion had weaker pelvic muscle contraction in both digital and ultrasound examination.</a:t>
            </a:r>
          </a:p>
          <a:p>
            <a:r>
              <a:rPr lang="zh-CN" altLang="en-US" sz="1600" b="1" dirty="0">
                <a:solidFill>
                  <a:srgbClr val="C00000"/>
                </a:solidFill>
              </a:rPr>
              <a:t>指检和超声检查均显示肛提肌明显撕裂的妇女肌力减低</a:t>
            </a:r>
            <a:endParaRPr lang="en-US" sz="1600" b="1" dirty="0">
              <a:solidFill>
                <a:srgbClr val="C00000"/>
              </a:solidFill>
            </a:endParaRPr>
          </a:p>
          <a:p>
            <a:r>
              <a:rPr lang="en-US" sz="1600" b="1" dirty="0">
                <a:solidFill>
                  <a:srgbClr val="C00000"/>
                </a:solidFill>
              </a:rPr>
              <a:t>However, major LAM avulsion was not associated with an increased severity of anal or urinary incontinence symptoms.</a:t>
            </a:r>
          </a:p>
          <a:p>
            <a:r>
              <a:rPr lang="zh-CN" altLang="en-US" sz="1600" b="1" dirty="0">
                <a:solidFill>
                  <a:srgbClr val="C00000"/>
                </a:solidFill>
              </a:rPr>
              <a:t>而肛提肌明显撕裂与粪失禁和尿失禁症状严重程度并不相关</a:t>
            </a:r>
            <a:endParaRPr lang="tr-TR" sz="1600" b="1" dirty="0">
              <a:solidFill>
                <a:srgbClr val="C00000"/>
              </a:solidFill>
            </a:endParaRPr>
          </a:p>
        </p:txBody>
      </p:sp>
      <p:pic>
        <p:nvPicPr>
          <p:cNvPr id="4" name="Picture 3"/>
          <p:cNvPicPr>
            <a:picLocks noChangeAspect="1"/>
          </p:cNvPicPr>
          <p:nvPr/>
        </p:nvPicPr>
        <p:blipFill>
          <a:blip r:embed="rId5" cstate="print">
            <a:lum bright="-20000" contrast="40000"/>
          </a:blip>
          <a:stretch>
            <a:fillRect/>
          </a:stretch>
        </p:blipFill>
        <p:spPr>
          <a:xfrm>
            <a:off x="179387" y="2376860"/>
            <a:ext cx="8857109" cy="256430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86a120bc-b1c7-4791-a847-42997a04bf7a}"/>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1640</Words>
  <Application>Microsoft Office PowerPoint</Application>
  <PresentationFormat>On-screen Show (4:3)</PresentationFormat>
  <Paragraphs>152</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Asma Khalil</dc:creator>
  <cp:lastModifiedBy>Renata Kotsia</cp:lastModifiedBy>
  <cp:revision>1000</cp:revision>
  <dcterms:created xsi:type="dcterms:W3CDTF">2011-05-07T13:59:00Z</dcterms:created>
  <dcterms:modified xsi:type="dcterms:W3CDTF">2019-04-23T11:36:46Z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