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9"/>
  </p:notesMasterIdLst>
  <p:sldIdLst>
    <p:sldId id="309" r:id="rId3"/>
    <p:sldId id="340" r:id="rId4"/>
    <p:sldId id="344" r:id="rId5"/>
    <p:sldId id="361" r:id="rId6"/>
    <p:sldId id="358" r:id="rId7"/>
    <p:sldId id="348" r:id="rId8"/>
    <p:sldId id="366" r:id="rId9"/>
    <p:sldId id="360" r:id="rId10"/>
    <p:sldId id="379" r:id="rId11"/>
    <p:sldId id="372" r:id="rId12"/>
    <p:sldId id="381" r:id="rId13"/>
    <p:sldId id="382" r:id="rId14"/>
    <p:sldId id="383" r:id="rId15"/>
    <p:sldId id="355" r:id="rId16"/>
    <p:sldId id="353" r:id="rId17"/>
    <p:sldId id="352" r:id="rId1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DDA"/>
    <a:srgbClr val="F0F3FB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23" autoAdjust="0"/>
    <p:restoredTop sz="90681" autoAdjust="0"/>
  </p:normalViewPr>
  <p:slideViewPr>
    <p:cSldViewPr snapToObjects="1">
      <p:cViewPr>
        <p:scale>
          <a:sx n="100" d="100"/>
          <a:sy n="100" d="100"/>
        </p:scale>
        <p:origin x="-1950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D17F95C3-6523-4159-B64B-0B886F4EF87C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CADB-A8A0-447A-A8CA-2A8936B284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20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774A-B9B1-4BA2-A922-28BA0E80AA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46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40D9-DAD9-492D-9605-94E189632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770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F0F0-431C-4B83-9D5B-1162F885CB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20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6063-61EA-44BC-A57D-52B47166A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8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6D39-CA73-447B-BEF9-564314A92C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4234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E1C2-7C65-4F6E-929A-D6B237302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8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7545-909C-4563-B31A-72B464258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2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FDD7-C7F8-42C2-A9F5-92B491B55E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953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1CF5-4D7D-4029-A2C5-74975157CF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71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1A726-03D4-4D67-AE66-C9A616168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1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3933FF-08AE-4302-8716-1086D0EB9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>
                <a:latin typeface="+mj-lt"/>
              </a:rPr>
              <a:t>UOG Journal Club: Mayo 2016</a:t>
            </a: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4293096"/>
            <a:ext cx="24765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195640" y="1988840"/>
            <a:ext cx="8640762" cy="187743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HN" sz="2000" b="1" dirty="0">
                <a:latin typeface="+mj-lt"/>
              </a:rPr>
              <a:t>Prevención de pre-eclampsia con heparina de bajo peso molecular agregando aspirina: un meta-análisis</a:t>
            </a:r>
          </a:p>
          <a:p>
            <a:pPr algn="ctr" eaLnBrk="1" hangingPunct="1">
              <a:defRPr/>
            </a:pPr>
            <a:endParaRPr lang="en-US" sz="2000" b="1" dirty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>
                <a:latin typeface="+mj-lt"/>
              </a:rPr>
              <a:t>S. </a:t>
            </a:r>
            <a:r>
              <a:rPr lang="en-US" sz="2000" dirty="0" err="1">
                <a:latin typeface="+mj-lt"/>
              </a:rPr>
              <a:t>Roberge</a:t>
            </a:r>
            <a:r>
              <a:rPr lang="en-US" sz="2000" dirty="0">
                <a:latin typeface="+mj-lt"/>
              </a:rPr>
              <a:t>, S. Demers, K.H. Nicolaides, M. Bureau, S. </a:t>
            </a:r>
            <a:r>
              <a:rPr lang="en-US" sz="2000" dirty="0" err="1">
                <a:latin typeface="+mj-lt"/>
              </a:rPr>
              <a:t>Côté</a:t>
            </a:r>
            <a:r>
              <a:rPr lang="en-US" sz="2000" dirty="0">
                <a:latin typeface="+mj-lt"/>
              </a:rPr>
              <a:t> and E. </a:t>
            </a:r>
            <a:r>
              <a:rPr lang="en-US" sz="2000" dirty="0" err="1">
                <a:latin typeface="+mj-lt"/>
              </a:rPr>
              <a:t>Bujold</a:t>
            </a:r>
            <a:endParaRPr lang="en-US" sz="2000" dirty="0">
              <a:latin typeface="+mj-lt"/>
            </a:endParaRPr>
          </a:p>
          <a:p>
            <a:pPr algn="ctr" eaLnBrk="1" hangingPunct="1">
              <a:defRPr/>
            </a:pPr>
            <a:endParaRPr lang="en-GB" dirty="0">
              <a:latin typeface="+mj-lt"/>
            </a:endParaRPr>
          </a:p>
          <a:p>
            <a:pPr algn="ctr" eaLnBrk="1" hangingPunct="1">
              <a:defRPr/>
            </a:pPr>
            <a:r>
              <a:rPr lang="en-US" dirty="0" err="1">
                <a:latin typeface="+mj-lt"/>
              </a:rPr>
              <a:t>Volumen</a:t>
            </a:r>
            <a:r>
              <a:rPr lang="en-US" dirty="0">
                <a:latin typeface="+mj-lt"/>
              </a:rPr>
              <a:t> 47, </a:t>
            </a:r>
            <a:r>
              <a:rPr lang="en-US" dirty="0" err="1">
                <a:latin typeface="+mj-lt"/>
              </a:rPr>
              <a:t>Numero</a:t>
            </a:r>
            <a:r>
              <a:rPr lang="en-US" dirty="0">
                <a:latin typeface="+mj-lt"/>
              </a:rPr>
              <a:t> 5; </a:t>
            </a:r>
            <a:r>
              <a:rPr lang="en-US" dirty="0" err="1">
                <a:latin typeface="+mj-lt"/>
              </a:rPr>
              <a:t>Fecha</a:t>
            </a:r>
            <a:r>
              <a:rPr lang="en-US" dirty="0">
                <a:latin typeface="+mj-lt"/>
              </a:rPr>
              <a:t>: Mayo, </a:t>
            </a:r>
            <a:r>
              <a:rPr lang="en-US" dirty="0" err="1">
                <a:latin typeface="+mj-lt"/>
              </a:rPr>
              <a:t>paginas</a:t>
            </a:r>
            <a:r>
              <a:rPr lang="en-US" dirty="0">
                <a:latin typeface="+mj-lt"/>
              </a:rPr>
              <a:t>: 548–553</a:t>
            </a: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3065463" y="4964683"/>
            <a:ext cx="5683250" cy="83099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dirty="0">
                <a:latin typeface="+mj-lt"/>
              </a:rPr>
              <a:t>Slides del Journal Club </a:t>
            </a:r>
            <a:r>
              <a:rPr lang="en-GB" sz="1600" dirty="0" err="1">
                <a:latin typeface="+mj-lt"/>
              </a:rPr>
              <a:t>preparada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por</a:t>
            </a:r>
            <a:r>
              <a:rPr lang="en-GB" sz="1600" dirty="0">
                <a:latin typeface="+mj-lt"/>
              </a:rPr>
              <a:t> Dr Maddalena Morlando</a:t>
            </a:r>
          </a:p>
          <a:p>
            <a:pPr algn="ctr" eaLnBrk="1" hangingPunct="1">
              <a:defRPr/>
            </a:pPr>
            <a:r>
              <a:rPr lang="en-GB" sz="1600" dirty="0">
                <a:latin typeface="+mj-lt"/>
              </a:rPr>
              <a:t>(UOG Editor para </a:t>
            </a:r>
            <a:r>
              <a:rPr lang="en-GB" sz="1600" dirty="0" err="1">
                <a:latin typeface="+mj-lt"/>
              </a:rPr>
              <a:t>Practicantes</a:t>
            </a:r>
            <a:r>
              <a:rPr lang="en-GB" sz="1600" dirty="0">
                <a:latin typeface="+mj-lt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07504" y="2621904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Los resultados fueron estratificados de acuerdo al criterio entrante debido a la amplia heterogeneidad entre los criterios de inclusión para los dos subgrupos de mujeres, y se utilizo el modelo de efectos-al azar.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La estadística </a:t>
            </a:r>
            <a:r>
              <a:rPr lang="es-HN" sz="2000" dirty="0" err="1"/>
              <a:t>Higgins</a:t>
            </a:r>
            <a:r>
              <a:rPr lang="es-HN" sz="2000" dirty="0"/>
              <a:t> </a:t>
            </a:r>
            <a:r>
              <a:rPr lang="es-HN" sz="2000" i="1" dirty="0"/>
              <a:t>I</a:t>
            </a:r>
            <a:r>
              <a:rPr lang="es-HN" sz="2000" baseline="30000" dirty="0"/>
              <a:t>2</a:t>
            </a:r>
            <a:r>
              <a:rPr lang="es-HN" sz="2000" dirty="0"/>
              <a:t> demostró que no había heterogeneidad entre los estudios para PE y PE de aparición temprana (</a:t>
            </a:r>
            <a:r>
              <a:rPr lang="es-HN" sz="2000" i="1" dirty="0"/>
              <a:t>I</a:t>
            </a:r>
            <a:r>
              <a:rPr lang="es-HN" sz="2000" baseline="30000" dirty="0"/>
              <a:t>2</a:t>
            </a:r>
            <a:r>
              <a:rPr lang="es-HN" sz="2000" dirty="0"/>
              <a:t> = 0%) y heterogeneidad baja para SGA (</a:t>
            </a:r>
            <a:r>
              <a:rPr lang="es-HN" sz="2000" i="1" dirty="0"/>
              <a:t>I</a:t>
            </a:r>
            <a:r>
              <a:rPr lang="es-HN" sz="2000" baseline="30000" dirty="0"/>
              <a:t>2</a:t>
            </a:r>
            <a:r>
              <a:rPr lang="es-HN" sz="2000" dirty="0"/>
              <a:t> = 22%). 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El poco numero de estudios excluyó el análisis de sensibilidad y la evaluación de sesgos de publicación.</a:t>
            </a:r>
            <a:r>
              <a:rPr lang="en-GB" sz="2000" dirty="0"/>
              <a:t> 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Se evaluó que la mayoría de los estudios incluidos tuvieron un riesgo bajo o incierto de sesgo, excepto para el cegamiento de la asignación del tratamiento (no placebo en todos </a:t>
            </a:r>
            <a:r>
              <a:rPr lang="es-HN" sz="2000" dirty="0" err="1"/>
              <a:t>RCTs</a:t>
            </a:r>
            <a:r>
              <a:rPr lang="es-HN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57708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11200" y="2420888"/>
            <a:ext cx="8997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HN" b="1" dirty="0"/>
              <a:t>En mujeres con </a:t>
            </a:r>
            <a:r>
              <a:rPr lang="es-HN" b="1" u="sng" dirty="0"/>
              <a:t>historia de PE</a:t>
            </a:r>
            <a:r>
              <a:rPr lang="es-HN" b="1" dirty="0"/>
              <a:t>,  adición de LMWH a la aspirina de dosis baja redujo</a:t>
            </a:r>
            <a:r>
              <a:rPr lang="en-GB" b="1" dirty="0"/>
              <a:t> el</a:t>
            </a:r>
            <a:r>
              <a:rPr lang="en-US" b="1" dirty="0"/>
              <a:t> </a:t>
            </a:r>
            <a:r>
              <a:rPr lang="es-HN" b="1" dirty="0"/>
              <a:t>riesgo de PE y SGA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-36512" y="3212976"/>
            <a:ext cx="4536504" cy="3466836"/>
            <a:chOff x="4649333" y="3378478"/>
            <a:chExt cx="4536504" cy="3466836"/>
          </a:xfrm>
        </p:grpSpPr>
        <p:sp>
          <p:nvSpPr>
            <p:cNvPr id="11" name="Rettangolo 10"/>
            <p:cNvSpPr/>
            <p:nvPr/>
          </p:nvSpPr>
          <p:spPr>
            <a:xfrm>
              <a:off x="4649333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err="1"/>
                <a:t>Riesgo</a:t>
              </a:r>
              <a:r>
                <a:rPr lang="en-US" sz="1600" b="1" dirty="0"/>
                <a:t> de PE: </a:t>
              </a:r>
              <a:r>
                <a:rPr lang="en-US" sz="1600" b="1" dirty="0" err="1"/>
                <a:t>tres</a:t>
              </a:r>
              <a:r>
                <a:rPr lang="en-US" sz="1600" b="1" dirty="0"/>
                <a:t> </a:t>
              </a:r>
              <a:r>
                <a:rPr lang="en-US" sz="1600" b="1" dirty="0" err="1"/>
                <a:t>ensayos</a:t>
              </a:r>
              <a:r>
                <a:rPr lang="en-US" sz="1600" b="1" dirty="0"/>
                <a:t> (</a:t>
              </a:r>
              <a:r>
                <a:rPr lang="en-US" sz="1600" b="1" i="1" dirty="0"/>
                <a:t>n</a:t>
              </a:r>
              <a:r>
                <a:rPr lang="en-US" sz="1600" b="1" dirty="0"/>
                <a:t>=379)</a:t>
              </a:r>
            </a:p>
            <a:p>
              <a:pPr algn="ctr"/>
              <a:r>
                <a:rPr lang="en-US" sz="1600" b="1" dirty="0"/>
                <a:t>RR, 0.54</a:t>
              </a:r>
              <a:r>
                <a:rPr lang="en-US" sz="1600" dirty="0"/>
                <a:t> (95% CI, 0.31–0.92); </a:t>
              </a:r>
              <a:r>
                <a:rPr lang="en-US" sz="1600" i="1" dirty="0"/>
                <a:t>P </a:t>
              </a:r>
              <a:r>
                <a:rPr lang="en-US" sz="1600" dirty="0"/>
                <a:t>= 0.03</a:t>
              </a:r>
            </a:p>
          </p:txBody>
        </p:sp>
        <p:sp>
          <p:nvSpPr>
            <p:cNvPr id="5" name="Rettangolo 4"/>
            <p:cNvSpPr/>
            <p:nvPr/>
          </p:nvSpPr>
          <p:spPr>
            <a:xfrm>
              <a:off x="5364088" y="3378478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ratio M-H, random, 95%CI</a:t>
              </a:r>
            </a:p>
          </p:txBody>
        </p:sp>
        <p:pic>
          <p:nvPicPr>
            <p:cNvPr id="15" name="Immagine 14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5043730" y="5730926"/>
              <a:ext cx="3665052" cy="506386"/>
            </a:xfrm>
            <a:prstGeom prst="rect">
              <a:avLst/>
            </a:prstGeom>
          </p:spPr>
        </p:pic>
        <p:grpSp>
          <p:nvGrpSpPr>
            <p:cNvPr id="3" name="Gruppo 2"/>
            <p:cNvGrpSpPr/>
            <p:nvPr/>
          </p:nvGrpSpPr>
          <p:grpSpPr>
            <a:xfrm>
              <a:off x="4746978" y="3789453"/>
              <a:ext cx="4289518" cy="1997638"/>
              <a:chOff x="4854482" y="2781341"/>
              <a:chExt cx="4289518" cy="1997638"/>
            </a:xfrm>
          </p:grpSpPr>
          <p:pic>
            <p:nvPicPr>
              <p:cNvPr id="2" name="Immagine 1" descr="Schermata 04-2457496 alle 23.28.21.png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49" b="62068"/>
              <a:stretch/>
            </p:blipFill>
            <p:spPr>
              <a:xfrm>
                <a:off x="4854482" y="2781341"/>
                <a:ext cx="4289518" cy="1439747"/>
              </a:xfrm>
              <a:prstGeom prst="rect">
                <a:avLst/>
              </a:prstGeom>
            </p:spPr>
          </p:pic>
          <p:pic>
            <p:nvPicPr>
              <p:cNvPr id="10" name="Immagine 9" descr="Schermata 04-2457496 alle 23.28.21.png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845" b="12725"/>
              <a:stretch/>
            </p:blipFill>
            <p:spPr>
              <a:xfrm>
                <a:off x="4854482" y="4149080"/>
                <a:ext cx="4289518" cy="629899"/>
              </a:xfrm>
              <a:prstGeom prst="rect">
                <a:avLst/>
              </a:prstGeom>
            </p:spPr>
          </p:pic>
        </p:grpSp>
      </p:grpSp>
      <p:grpSp>
        <p:nvGrpSpPr>
          <p:cNvPr id="13" name="Gruppo 12"/>
          <p:cNvGrpSpPr/>
          <p:nvPr/>
        </p:nvGrpSpPr>
        <p:grpSpPr>
          <a:xfrm>
            <a:off x="4499992" y="3212976"/>
            <a:ext cx="4608512" cy="3466836"/>
            <a:chOff x="-36512" y="3378478"/>
            <a:chExt cx="4608512" cy="3466836"/>
          </a:xfrm>
        </p:grpSpPr>
        <p:sp>
          <p:nvSpPr>
            <p:cNvPr id="12" name="Rettangolo 11"/>
            <p:cNvSpPr/>
            <p:nvPr/>
          </p:nvSpPr>
          <p:spPr>
            <a:xfrm>
              <a:off x="-36512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err="1"/>
                <a:t>Riesgo</a:t>
              </a:r>
              <a:r>
                <a:rPr lang="en-US" sz="1600" b="1" dirty="0"/>
                <a:t> de SGA: dos </a:t>
              </a:r>
              <a:r>
                <a:rPr lang="en-US" sz="1600" b="1" dirty="0" err="1"/>
                <a:t>ensayos</a:t>
              </a:r>
              <a:r>
                <a:rPr lang="en-US" sz="1600" b="1" dirty="0"/>
                <a:t> (</a:t>
              </a:r>
              <a:r>
                <a:rPr lang="en-US" sz="1600" b="1" i="1" dirty="0"/>
                <a:t>n</a:t>
              </a:r>
              <a:r>
                <a:rPr lang="en-US" sz="1600" b="1" dirty="0"/>
                <a:t>=363)</a:t>
              </a:r>
            </a:p>
            <a:p>
              <a:pPr algn="ctr"/>
              <a:r>
                <a:rPr lang="en-US" sz="1600" b="1" dirty="0"/>
                <a:t>RR, 0.54</a:t>
              </a:r>
              <a:r>
                <a:rPr lang="en-US" sz="1600" dirty="0"/>
                <a:t> (95% CI, 0.32–0.91); </a:t>
              </a:r>
              <a:r>
                <a:rPr lang="en-US" sz="1600" i="1" dirty="0"/>
                <a:t>P </a:t>
              </a:r>
              <a:r>
                <a:rPr lang="en-US" sz="1600" dirty="0"/>
                <a:t>= 0.02</a:t>
              </a:r>
            </a:p>
          </p:txBody>
        </p:sp>
        <p:pic>
          <p:nvPicPr>
            <p:cNvPr id="18" name="Immagine 17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467544" y="5730926"/>
              <a:ext cx="3665052" cy="506386"/>
            </a:xfrm>
            <a:prstGeom prst="rect">
              <a:avLst/>
            </a:prstGeom>
          </p:spPr>
        </p:pic>
        <p:sp>
          <p:nvSpPr>
            <p:cNvPr id="19" name="Rettangolo 18"/>
            <p:cNvSpPr/>
            <p:nvPr/>
          </p:nvSpPr>
          <p:spPr>
            <a:xfrm>
              <a:off x="828135" y="3378478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ratio M-H, random, 95%CI</a:t>
              </a:r>
            </a:p>
          </p:txBody>
        </p:sp>
        <p:grpSp>
          <p:nvGrpSpPr>
            <p:cNvPr id="8" name="Gruppo 7"/>
            <p:cNvGrpSpPr/>
            <p:nvPr/>
          </p:nvGrpSpPr>
          <p:grpSpPr>
            <a:xfrm>
              <a:off x="29844" y="3861048"/>
              <a:ext cx="4542156" cy="1943720"/>
              <a:chOff x="13444" y="4238311"/>
              <a:chExt cx="5860352" cy="2574569"/>
            </a:xfrm>
          </p:grpSpPr>
          <p:pic>
            <p:nvPicPr>
              <p:cNvPr id="7" name="Immagine 6" descr="Schermata 04-2457496 alle 23.37.39.png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0516"/>
              <a:stretch/>
            </p:blipFill>
            <p:spPr>
              <a:xfrm>
                <a:off x="19095" y="5949280"/>
                <a:ext cx="5854701" cy="863600"/>
              </a:xfrm>
              <a:prstGeom prst="rect">
                <a:avLst/>
              </a:prstGeom>
            </p:spPr>
          </p:pic>
          <p:pic>
            <p:nvPicPr>
              <p:cNvPr id="22" name="Immagine 21" descr="Schermata 04-2457496 alle 23.37.39.png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0745"/>
              <a:stretch/>
            </p:blipFill>
            <p:spPr>
              <a:xfrm>
                <a:off x="13444" y="4238311"/>
                <a:ext cx="5854700" cy="1739900"/>
              </a:xfrm>
              <a:prstGeom prst="rect">
                <a:avLst/>
              </a:prstGeom>
            </p:spPr>
          </p:pic>
        </p:grpSp>
      </p:grpSp>
      <p:cxnSp>
        <p:nvCxnSpPr>
          <p:cNvPr id="25" name="Connettore 1 24"/>
          <p:cNvCxnSpPr/>
          <p:nvPr/>
        </p:nvCxnSpPr>
        <p:spPr bwMode="auto">
          <a:xfrm>
            <a:off x="6588224" y="3723927"/>
            <a:ext cx="0" cy="15772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Freccia sinistra 25"/>
          <p:cNvSpPr/>
          <p:nvPr/>
        </p:nvSpPr>
        <p:spPr bwMode="auto">
          <a:xfrm rot="12568520">
            <a:off x="5368246" y="4352350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Connettore 1 29"/>
          <p:cNvCxnSpPr/>
          <p:nvPr/>
        </p:nvCxnSpPr>
        <p:spPr bwMode="auto">
          <a:xfrm>
            <a:off x="1941570" y="3573016"/>
            <a:ext cx="0" cy="1735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Freccia sinistra 30"/>
          <p:cNvSpPr/>
          <p:nvPr/>
        </p:nvSpPr>
        <p:spPr bwMode="auto">
          <a:xfrm rot="12568520">
            <a:off x="696343" y="4417463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65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07504" y="2416913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HN" b="1" dirty="0"/>
              <a:t>En mujeres con </a:t>
            </a:r>
            <a:r>
              <a:rPr lang="es-HN" b="1" u="sng" dirty="0"/>
              <a:t>aborto recurrente</a:t>
            </a:r>
            <a:r>
              <a:rPr lang="es-HN" b="1" dirty="0"/>
              <a:t>, los riesgos para PE y SGA no se redujeron significativamente adicionando</a:t>
            </a:r>
            <a:r>
              <a:rPr lang="en-US" b="1" dirty="0"/>
              <a:t> </a:t>
            </a:r>
            <a:r>
              <a:rPr lang="en-GB" b="1" dirty="0"/>
              <a:t>LMWH a la</a:t>
            </a:r>
            <a:r>
              <a:rPr lang="es-HN" b="1" dirty="0"/>
              <a:t> dosis baja de aspirina</a:t>
            </a:r>
            <a:r>
              <a:rPr lang="en-US" b="1" dirty="0"/>
              <a:t> </a:t>
            </a:r>
            <a:endParaRPr lang="en-US" b="1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-36512" y="3234462"/>
            <a:ext cx="4536504" cy="3445350"/>
            <a:chOff x="4649333" y="3399964"/>
            <a:chExt cx="4536504" cy="3445350"/>
          </a:xfrm>
        </p:grpSpPr>
        <p:sp>
          <p:nvSpPr>
            <p:cNvPr id="10" name="Rettangolo 9"/>
            <p:cNvSpPr/>
            <p:nvPr/>
          </p:nvSpPr>
          <p:spPr>
            <a:xfrm>
              <a:off x="4649333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err="1"/>
                <a:t>Riesgo</a:t>
              </a:r>
              <a:r>
                <a:rPr lang="en-US" sz="1600" b="1" dirty="0"/>
                <a:t> de PE: dos </a:t>
              </a:r>
              <a:r>
                <a:rPr lang="en-US" sz="1600" b="1" dirty="0" err="1"/>
                <a:t>ensayos</a:t>
              </a:r>
              <a:r>
                <a:rPr lang="en-US" sz="1600" b="1" dirty="0"/>
                <a:t> (</a:t>
              </a:r>
              <a:r>
                <a:rPr lang="en-US" sz="1600" b="1" i="1" dirty="0"/>
                <a:t>n</a:t>
              </a:r>
              <a:r>
                <a:rPr lang="en-US" sz="1600" b="1" dirty="0"/>
                <a:t>=211)</a:t>
              </a:r>
            </a:p>
            <a:p>
              <a:pPr algn="ctr"/>
              <a:r>
                <a:rPr lang="en-US" sz="1600" b="1" dirty="0"/>
                <a:t>RR, 0.57 </a:t>
              </a:r>
              <a:r>
                <a:rPr lang="en-US" sz="1600" dirty="0"/>
                <a:t>(95% CI, 0.08–4.35); </a:t>
              </a:r>
              <a:r>
                <a:rPr lang="en-US" sz="1600" b="1" i="1" dirty="0"/>
                <a:t>P </a:t>
              </a:r>
              <a:r>
                <a:rPr lang="en-US" sz="1600" b="1" dirty="0"/>
                <a:t>= 0.59</a:t>
              </a: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364088" y="3399964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ratio M-H, random, 95%CI</a:t>
              </a:r>
            </a:p>
          </p:txBody>
        </p:sp>
        <p:pic>
          <p:nvPicPr>
            <p:cNvPr id="12" name="Immagine 11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5043730" y="5730926"/>
              <a:ext cx="3665052" cy="506386"/>
            </a:xfrm>
            <a:prstGeom prst="rect">
              <a:avLst/>
            </a:prstGeom>
          </p:spPr>
        </p:pic>
      </p:grpSp>
      <p:grpSp>
        <p:nvGrpSpPr>
          <p:cNvPr id="16" name="Gruppo 15"/>
          <p:cNvGrpSpPr/>
          <p:nvPr/>
        </p:nvGrpSpPr>
        <p:grpSpPr>
          <a:xfrm>
            <a:off x="4499992" y="3212976"/>
            <a:ext cx="4536504" cy="3466836"/>
            <a:chOff x="-36512" y="3378478"/>
            <a:chExt cx="4536504" cy="3466836"/>
          </a:xfrm>
        </p:grpSpPr>
        <p:sp>
          <p:nvSpPr>
            <p:cNvPr id="18" name="Rettangolo 17"/>
            <p:cNvSpPr/>
            <p:nvPr/>
          </p:nvSpPr>
          <p:spPr>
            <a:xfrm>
              <a:off x="-36512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err="1"/>
                <a:t>Riesgo</a:t>
              </a:r>
              <a:r>
                <a:rPr lang="en-US" sz="1600" b="1" dirty="0"/>
                <a:t> de SGA: </a:t>
              </a:r>
              <a:r>
                <a:rPr lang="en-US" sz="1600" b="1" dirty="0" err="1"/>
                <a:t>tres</a:t>
              </a:r>
              <a:r>
                <a:rPr lang="en-US" sz="1600" b="1" dirty="0"/>
                <a:t> </a:t>
              </a:r>
              <a:r>
                <a:rPr lang="en-US" sz="1600" b="1" dirty="0" err="1"/>
                <a:t>ensayos</a:t>
              </a:r>
              <a:r>
                <a:rPr lang="en-US" sz="1600" b="1" dirty="0"/>
                <a:t> (</a:t>
              </a:r>
              <a:r>
                <a:rPr lang="en-US" sz="1600" b="1" i="1" dirty="0"/>
                <a:t>n</a:t>
              </a:r>
              <a:r>
                <a:rPr lang="en-US" sz="1600" b="1" dirty="0"/>
                <a:t>=337)</a:t>
              </a:r>
            </a:p>
            <a:p>
              <a:pPr algn="ctr"/>
              <a:r>
                <a:rPr lang="en-US" sz="1600" b="1" dirty="0"/>
                <a:t>RR, 0.73 </a:t>
              </a:r>
              <a:r>
                <a:rPr lang="en-US" sz="1600" dirty="0"/>
                <a:t>(95% CI, 0.18–2.99); </a:t>
              </a:r>
              <a:r>
                <a:rPr lang="en-US" sz="1600" b="1" i="1" dirty="0"/>
                <a:t>P </a:t>
              </a:r>
              <a:r>
                <a:rPr lang="en-US" sz="1600" b="1" dirty="0"/>
                <a:t>= 0.66</a:t>
              </a:r>
              <a:endParaRPr lang="en-US" sz="1600" b="1" kern="800" spc="-1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Immagine 18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467544" y="5730926"/>
              <a:ext cx="3665052" cy="506386"/>
            </a:xfrm>
            <a:prstGeom prst="rect">
              <a:avLst/>
            </a:prstGeom>
          </p:spPr>
        </p:pic>
        <p:sp>
          <p:nvSpPr>
            <p:cNvPr id="21" name="Rettangolo 20"/>
            <p:cNvSpPr/>
            <p:nvPr/>
          </p:nvSpPr>
          <p:spPr>
            <a:xfrm>
              <a:off x="828135" y="3378478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ratio M-H, random, 95%CI</a:t>
              </a:r>
            </a:p>
          </p:txBody>
        </p:sp>
      </p:grpSp>
      <p:pic>
        <p:nvPicPr>
          <p:cNvPr id="2" name="Immagine 1" descr="Schermata 04-2457496 alle 23.48.37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099"/>
          <a:stretch/>
        </p:blipFill>
        <p:spPr>
          <a:xfrm>
            <a:off x="107504" y="5123629"/>
            <a:ext cx="4176588" cy="481717"/>
          </a:xfrm>
          <a:prstGeom prst="rect">
            <a:avLst/>
          </a:prstGeom>
        </p:spPr>
      </p:pic>
      <p:pic>
        <p:nvPicPr>
          <p:cNvPr id="25" name="Immagine 24" descr="Schermata 04-2457496 alle 23.48.37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66"/>
          <a:stretch/>
        </p:blipFill>
        <p:spPr>
          <a:xfrm>
            <a:off x="107504" y="3809715"/>
            <a:ext cx="4176588" cy="1318960"/>
          </a:xfrm>
          <a:prstGeom prst="rect">
            <a:avLst/>
          </a:prstGeom>
        </p:spPr>
      </p:pic>
      <p:pic>
        <p:nvPicPr>
          <p:cNvPr id="4" name="Immagine 3" descr="Schermata 04-2457496 alle 23.47.34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20"/>
          <a:stretch/>
        </p:blipFill>
        <p:spPr>
          <a:xfrm>
            <a:off x="4788024" y="5013176"/>
            <a:ext cx="4104455" cy="590956"/>
          </a:xfrm>
          <a:prstGeom prst="rect">
            <a:avLst/>
          </a:prstGeom>
        </p:spPr>
      </p:pic>
      <p:pic>
        <p:nvPicPr>
          <p:cNvPr id="26" name="Immagine 25" descr="Schermata 04-2457496 alle 23.47.34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32"/>
          <a:stretch/>
        </p:blipFill>
        <p:spPr>
          <a:xfrm>
            <a:off x="4790669" y="3615070"/>
            <a:ext cx="4104456" cy="1470114"/>
          </a:xfrm>
          <a:prstGeom prst="rect">
            <a:avLst/>
          </a:prstGeom>
        </p:spPr>
      </p:pic>
      <p:cxnSp>
        <p:nvCxnSpPr>
          <p:cNvPr id="27" name="Connettore 1 26"/>
          <p:cNvCxnSpPr/>
          <p:nvPr/>
        </p:nvCxnSpPr>
        <p:spPr bwMode="auto">
          <a:xfrm>
            <a:off x="6732240" y="3573016"/>
            <a:ext cx="0" cy="1735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Freccia sinistra 27"/>
          <p:cNvSpPr/>
          <p:nvPr/>
        </p:nvSpPr>
        <p:spPr bwMode="auto">
          <a:xfrm rot="12568520">
            <a:off x="5224230" y="4424358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Connettore 1 28"/>
          <p:cNvCxnSpPr/>
          <p:nvPr/>
        </p:nvCxnSpPr>
        <p:spPr bwMode="auto">
          <a:xfrm>
            <a:off x="1941570" y="3795622"/>
            <a:ext cx="0" cy="15772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Freccia sinistra 29"/>
          <p:cNvSpPr/>
          <p:nvPr/>
        </p:nvSpPr>
        <p:spPr bwMode="auto">
          <a:xfrm rot="12568520">
            <a:off x="255678" y="4496366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65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07504" y="2708920"/>
            <a:ext cx="89289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s-HN" sz="2000" dirty="0"/>
              <a:t>En mujeres con historia de</a:t>
            </a:r>
            <a:r>
              <a:rPr lang="en-GB" sz="2000" dirty="0"/>
              <a:t> </a:t>
            </a:r>
            <a:r>
              <a:rPr lang="pl-PL" sz="2000" dirty="0"/>
              <a:t>PE</a:t>
            </a:r>
            <a:r>
              <a:rPr lang="en-GB" sz="2000" dirty="0"/>
              <a:t>,</a:t>
            </a:r>
            <a:r>
              <a:rPr lang="pl-PL" sz="2000" dirty="0"/>
              <a:t> </a:t>
            </a:r>
            <a:r>
              <a:rPr lang="en-US" sz="2000" dirty="0"/>
              <a:t>LMWH </a:t>
            </a:r>
            <a:r>
              <a:rPr lang="es-HN" sz="2000" dirty="0"/>
              <a:t>con dosis baja de aspirina</a:t>
            </a:r>
            <a:r>
              <a:rPr lang="en-US" sz="2000" dirty="0"/>
              <a:t>: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s-HN" sz="2000" dirty="0"/>
              <a:t>Aparenta mostrar </a:t>
            </a:r>
            <a:r>
              <a:rPr lang="es-HN" sz="2000" b="1" dirty="0"/>
              <a:t>una tendencia a la reducción de PE de aparición temprana:</a:t>
            </a:r>
          </a:p>
          <a:p>
            <a:pPr marL="800100" lvl="1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Dos </a:t>
            </a:r>
            <a:r>
              <a:rPr lang="en-US" sz="2000" dirty="0" err="1"/>
              <a:t>ensayos</a:t>
            </a:r>
            <a:r>
              <a:rPr lang="en-US" sz="2000" dirty="0"/>
              <a:t> (</a:t>
            </a:r>
            <a:r>
              <a:rPr lang="en-US" sz="2000" i="1" dirty="0"/>
              <a:t>n</a:t>
            </a:r>
            <a:r>
              <a:rPr lang="en-US" sz="2000" dirty="0"/>
              <a:t>=155)</a:t>
            </a:r>
          </a:p>
          <a:p>
            <a:pPr marL="800100" lvl="1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RR, 0.14 </a:t>
            </a:r>
            <a:r>
              <a:rPr lang="en-US" sz="2000" dirty="0"/>
              <a:t>(</a:t>
            </a:r>
            <a:r>
              <a:rPr lang="en-US" sz="2000" b="1" dirty="0"/>
              <a:t>95% CI, 0.02–1.10</a:t>
            </a:r>
            <a:r>
              <a:rPr lang="en-US" sz="2000" dirty="0"/>
              <a:t>); </a:t>
            </a:r>
            <a:r>
              <a:rPr lang="en-US" sz="2000" i="1" dirty="0"/>
              <a:t>P</a:t>
            </a:r>
            <a:r>
              <a:rPr lang="en-US" sz="2000" dirty="0"/>
              <a:t>=0.06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000" dirty="0"/>
              <a:t>Pero </a:t>
            </a:r>
            <a:r>
              <a:rPr lang="en-US" sz="2000" b="1" dirty="0"/>
              <a:t>no a la </a:t>
            </a:r>
            <a:r>
              <a:rPr lang="pl-PL" sz="2000" b="1" dirty="0"/>
              <a:t>PE</a:t>
            </a:r>
            <a:r>
              <a:rPr lang="es-HN" sz="2000" b="1" dirty="0"/>
              <a:t> de aparición tardía</a:t>
            </a:r>
            <a:r>
              <a:rPr lang="pl-PL" sz="2000" b="1" dirty="0"/>
              <a:t>: </a:t>
            </a:r>
            <a:endParaRPr lang="en-GB" sz="2000" b="1" dirty="0"/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HN" sz="2000" dirty="0"/>
              <a:t>Dos ensayos </a:t>
            </a:r>
            <a:r>
              <a:rPr lang="pl-PL" sz="2000" dirty="0"/>
              <a:t>(</a:t>
            </a:r>
            <a:r>
              <a:rPr lang="pl-PL" sz="2000" i="1" dirty="0"/>
              <a:t>n</a:t>
            </a:r>
            <a:r>
              <a:rPr lang="pl-PL" sz="2000" dirty="0"/>
              <a:t>=155)</a:t>
            </a:r>
            <a:endParaRPr lang="en-GB" sz="2000" dirty="0"/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sz="2000" b="1" dirty="0"/>
              <a:t>R</a:t>
            </a:r>
            <a:r>
              <a:rPr lang="pl-PL" sz="2000" b="1" dirty="0"/>
              <a:t>R, 1.20</a:t>
            </a:r>
            <a:r>
              <a:rPr lang="pl-PL" sz="2000" dirty="0"/>
              <a:t> (95% CI, 0.53–2.72); </a:t>
            </a:r>
            <a:r>
              <a:rPr lang="pl-PL" sz="2000" i="1" dirty="0"/>
              <a:t>P</a:t>
            </a:r>
            <a:r>
              <a:rPr lang="pl-PL" sz="2000" dirty="0"/>
              <a:t>=0.65</a:t>
            </a: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6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29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471378" y="1916832"/>
            <a:ext cx="2201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400" b="1" dirty="0">
                <a:solidFill>
                  <a:srgbClr val="000000"/>
                </a:solidFill>
              </a:rPr>
              <a:t>Conclusiones</a:t>
            </a:r>
          </a:p>
        </p:txBody>
      </p:sp>
      <p:sp>
        <p:nvSpPr>
          <p:cNvPr id="2" name="Rettangolo 1"/>
          <p:cNvSpPr/>
          <p:nvPr/>
        </p:nvSpPr>
        <p:spPr>
          <a:xfrm>
            <a:off x="467544" y="2477888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Basado en la evidencia limitada, la combinación de LMWH y dosis baja de aspirina iniciado en el embarazo temprano pueda reducir la prevalencia de PE y SGA en mujeres con historia de PE. 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Esta observación debe de ser la base para un ensayo bien dirigido a futuro mas que una recomendación para aplicación clínica inmediata</a:t>
            </a:r>
            <a:r>
              <a:rPr lang="en-GB" sz="2000" dirty="0"/>
              <a:t>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En mujeres con aborto recurrente, parece que no hay beneficio adicionando LMWH, comparado con aspirina de baja dosis sola.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En embarazos de alto riesgo, el uso profiláctico de LMWH es beneficioso en la reducción de resultados adversos del embarazo solo cuando es terapia concomitante con aspirina de dosis baja.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3320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2322165" y="2031231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Fortalezas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51520" y="2636912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Este es el primer meta-análisis que evalúa el efecto del tratamiento combinado con aspirina mas LMWH iniciando ≤16 semanas de gestación en </a:t>
            </a:r>
            <a:r>
              <a:rPr lang="es-HN" sz="2000" kern="0" spc="-10" dirty="0" err="1">
                <a:solidFill>
                  <a:sysClr val="windowText" lastClr="000000"/>
                </a:solidFill>
                <a:latin typeface="Arial"/>
              </a:rPr>
              <a:t>embaraos</a:t>
            </a: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 de alto riesgo en la prevalencia de PE y SGA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.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665090" y="3933056"/>
            <a:ext cx="3779118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Limitaciones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9512" y="4581128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La principal limitación es el escaso numero de estudios/pacientes que cumplían los criterios de inclusión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- </a:t>
            </a: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excluyendo los análisis de sensibilidad y la evaluación de los sesgos de publicación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.</a:t>
            </a: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 Otras limitaciones incluye heterogeneidad en los criterios de inclusión, dosis de aspirina y medidas de resultado. La mitad (4/8) de los estudios incluyeron mujeres con trombofilia. Finalmente, no se evaluaron los efectos adversos ni los </a:t>
            </a:r>
            <a:r>
              <a:rPr lang="es-HN" sz="2000" kern="0" spc="-10">
                <a:solidFill>
                  <a:sysClr val="windowText" lastClr="000000"/>
                </a:solidFill>
                <a:latin typeface="Arial"/>
              </a:rPr>
              <a:t>costos beneficios de </a:t>
            </a: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LMWH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.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1434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2665425" y="1862138"/>
            <a:ext cx="37401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800" b="1" dirty="0">
                <a:solidFill>
                  <a:srgbClr val="000000"/>
                </a:solidFill>
              </a:rPr>
              <a:t>Puntos de Discusión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79512" y="2556718"/>
            <a:ext cx="8496944" cy="41846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s-HN" altLang="en-US" sz="2000" dirty="0"/>
              <a:t>La mayoría de mujeres que desarrollan PE de aparición temprana (85%) no han tenido PE previa. ¿Como debemos identificar las mujeres de alto riesgo en el primer trimestre que se beneficiarían con la administración de LMWH?</a:t>
            </a:r>
          </a:p>
          <a:p>
            <a:pPr algn="just">
              <a:defRPr/>
            </a:pPr>
            <a:endParaRPr lang="en-US" altLang="en-US" sz="2000" dirty="0"/>
          </a:p>
          <a:p>
            <a:pPr algn="just">
              <a:defRPr/>
            </a:pPr>
            <a:r>
              <a:rPr lang="en-US" altLang="en-US" sz="2000" dirty="0"/>
              <a:t>¿</a:t>
            </a:r>
            <a:r>
              <a:rPr lang="es-HN" altLang="en-US" sz="2000" dirty="0"/>
              <a:t>La LMWH con aspirina funcionaria en grupos de alto riesgo identificados por otros medios como ser PIGF y el Doppler de arteria uterina en primer trimestre?</a:t>
            </a:r>
          </a:p>
          <a:p>
            <a:pPr algn="just">
              <a:defRPr/>
            </a:pPr>
            <a:r>
              <a:rPr lang="en-US" altLang="en-US" sz="2000" dirty="0"/>
              <a:t>¿</a:t>
            </a:r>
            <a:r>
              <a:rPr lang="es-HN" altLang="en-US" sz="2000" dirty="0"/>
              <a:t>El estudio muestra que el uso de LMWH con aspirina tendría un impacto en la mortalidad perinatal y resultados de largo plazo?</a:t>
            </a:r>
          </a:p>
          <a:p>
            <a:pPr algn="just">
              <a:defRPr/>
            </a:pPr>
            <a:endParaRPr lang="en-US" altLang="en-US" sz="2000" dirty="0"/>
          </a:p>
          <a:p>
            <a:pPr algn="just">
              <a:defRPr/>
            </a:pPr>
            <a:r>
              <a:rPr lang="en-US" altLang="en-US" sz="2000" dirty="0"/>
              <a:t>¿</a:t>
            </a:r>
            <a:r>
              <a:rPr lang="es-HN" altLang="en-US" sz="2000" dirty="0"/>
              <a:t>Cual es el costo beneficio y los efectos adversos de LMWH?</a:t>
            </a:r>
          </a:p>
          <a:p>
            <a:pPr algn="just">
              <a:defRPr/>
            </a:pPr>
            <a:endParaRPr lang="en-US" altLang="en-US" sz="20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4100" name="Segnaposto contenuto 2"/>
          <p:cNvSpPr txBox="1">
            <a:spLocks/>
          </p:cNvSpPr>
          <p:nvPr/>
        </p:nvSpPr>
        <p:spPr bwMode="auto">
          <a:xfrm>
            <a:off x="107504" y="2276872"/>
            <a:ext cx="8813800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dirty="0"/>
              <a:t>La pre-eclampsia (PE) esta asociada con evidencia de placentación alterada, y también se han encontrado lesiones vasculares placentarias en algunos embarazos complicados con partos de neonatos pequeños para edad gestacional (SGA).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dirty="0"/>
              <a:t>Meta-análisis de ensayos controlados aleatorizados (</a:t>
            </a:r>
            <a:r>
              <a:rPr lang="es-HN" altLang="en-US" sz="1800" dirty="0" err="1"/>
              <a:t>RCTs</a:t>
            </a:r>
            <a:r>
              <a:rPr lang="es-HN" altLang="en-US" sz="1800" dirty="0"/>
              <a:t>) han reportado que, en embarazos de alto riesgo de PE, el uso profiláctico de dosis baja de aspirina comenzando ≤16 semanas de gestación puede reducir la prevalencia de PE y SGA.</a:t>
            </a:r>
            <a:r>
              <a:rPr lang="en-US" altLang="en-US" sz="1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dirty="0"/>
              <a:t>El rol de la heparina en la </a:t>
            </a:r>
            <a:r>
              <a:rPr lang="es-HN" altLang="en-US" sz="1800" dirty="0" err="1"/>
              <a:t>prevencion</a:t>
            </a:r>
            <a:r>
              <a:rPr lang="es-HN" altLang="en-US" sz="1800" dirty="0"/>
              <a:t> de estas condiciones se hace cada vez mas evidente, principalmente debido a sus efectos </a:t>
            </a:r>
            <a:r>
              <a:rPr lang="es-HN" altLang="en-US" sz="1800" dirty="0" err="1"/>
              <a:t>antitromboticos</a:t>
            </a:r>
            <a:r>
              <a:rPr lang="es-HN" altLang="en-US" sz="1800" dirty="0"/>
              <a:t> y antiinflamatorios, similares a los de la aspirina.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dirty="0"/>
              <a:t>El efecto del uso </a:t>
            </a:r>
            <a:r>
              <a:rPr lang="es-HN" altLang="en-US" sz="1800" dirty="0" err="1"/>
              <a:t>profilactico</a:t>
            </a:r>
            <a:r>
              <a:rPr lang="es-HN" altLang="en-US" sz="1800" dirty="0"/>
              <a:t> de aspirina mas heparina de bajo peso molecular (LMWH) en embarazos de alto riesgo en la prevalencia de PE y SGA aun no ha sido aclarado</a:t>
            </a:r>
            <a:r>
              <a:rPr lang="en-US" altLang="en-US" sz="18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9513" y="2716178"/>
            <a:ext cx="8784975" cy="156966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400" b="1" dirty="0">
                <a:solidFill>
                  <a:srgbClr val="000000"/>
                </a:solidFill>
              </a:rPr>
              <a:t>Determinar si el tratamiento combinado de LMWH y dosis baja de aspirina ≤ 16 semanas de gestación es superior a la administración de dosis baja de aspirina sola en la prevención de PE y SGA en mujeres con riesgo</a:t>
            </a: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724207" y="2093913"/>
            <a:ext cx="162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800" b="1" dirty="0">
                <a:solidFill>
                  <a:srgbClr val="000000"/>
                </a:solidFill>
              </a:rPr>
              <a:t>Objetivo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916832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 – búsqueda literaria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512" y="256490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Revisión literaria, de acuerdo a PRISMA, desde 1945 hasta Marzo 2015.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Búsqueda sistemática de ensayos controlados aleatorizados (</a:t>
            </a:r>
            <a:r>
              <a:rPr lang="es-HN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RCTs</a:t>
            </a: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) que compararon la administración de la combinación de cualquier tipo de LMWH o heparina no fraccionada y aspirina con la administración de </a:t>
            </a:r>
            <a:r>
              <a:rPr lang="es-HN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aspirian</a:t>
            </a: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 sola, comenzando ≤ 16 semanas de gestación en mujeres con riesgo de desordenes hipertensivos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Términos buscados incluyeron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: ‘heparin’,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bemiparin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‘certoparin’,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dalteparin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‘enoxaparin’, ‘nadroparin’, ‘parnaparin’, ‘reviparin’, ‘tinzaparin’, ‘LMWH’, ‘aspirin’, ‘acetylsalicylic acid’, ‘preeclampsia’, ‘pre-eclampsia’, ‘PE’,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toxaemia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‘toxemia’ and ‘eclampsia’.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No se aplicó restricción en el lenguaje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1763688" y="1959223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 – selección de estudios</a:t>
            </a:r>
          </a:p>
        </p:txBody>
      </p:sp>
      <p:sp>
        <p:nvSpPr>
          <p:cNvPr id="2" name="Rettangolo 1"/>
          <p:cNvSpPr/>
          <p:nvPr/>
        </p:nvSpPr>
        <p:spPr>
          <a:xfrm>
            <a:off x="395536" y="2601579"/>
            <a:ext cx="8352928" cy="366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La calidad de los estudios fue evaluada utilizando el Manual de Herramienta de Criterios de Cochrane para juzgar el riesgo de sesgo, y se consideraron los estudios de alto riesgo de sesgo por análisis de sensibilidad.</a:t>
            </a:r>
          </a:p>
          <a:p>
            <a:pPr marL="342900" indent="-342900" algn="just" eaLnBrk="1" hangingPunct="1">
              <a:lnSpc>
                <a:spcPct val="7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Los resultados evaluados fueron PE, PE de aparición temprana y SGA.</a:t>
            </a:r>
          </a:p>
          <a:p>
            <a:pPr marL="342900" indent="-342900" algn="just" eaLnBrk="1" hangingPunct="1">
              <a:lnSpc>
                <a:spcPct val="7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La definición de PE fue: presión arterial sistólica (BP) ≥ 140mmHg o diastólica BP ≥ 90mmHg que aparece &gt; 20 semanas de gestación en mujeres con BP previamente normal mas proteinuria, definida como la excreción urinaria de ≥ 0.3g de proteína en muestra de orina de 24-h o 2+ de proteínas en cinta reactiva. Definiciones similares fueron aceptadas.</a:t>
            </a:r>
          </a:p>
          <a:p>
            <a:pPr marL="342900" indent="-342900" algn="just" eaLnBrk="1" hangingPunct="1">
              <a:lnSpc>
                <a:spcPct val="7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PE de aparición temprana fue definida como la PE ≤ 34 semanas de gestación. La definición de SGA fue el peso del neonato menor del percentil 10</a:t>
            </a:r>
            <a:r>
              <a:rPr lang="es-HN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es-HN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 o 3</a:t>
            </a:r>
            <a:r>
              <a:rPr lang="es-HN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 o el equivalente.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820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6" name="Text Box 27"/>
          <p:cNvSpPr txBox="1">
            <a:spLocks noChangeArrowheads="1"/>
          </p:cNvSpPr>
          <p:nvPr/>
        </p:nvSpPr>
        <p:spPr bwMode="auto">
          <a:xfrm>
            <a:off x="2864887" y="1899899"/>
            <a:ext cx="3363297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Selección del estudio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737809" y="4061408"/>
            <a:ext cx="4226402" cy="138499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b="1" dirty="0"/>
              <a:t>Excluidas (</a:t>
            </a:r>
            <a:r>
              <a:rPr lang="es-HN" altLang="en-US" sz="1200" b="1" i="1" dirty="0"/>
              <a:t>n</a:t>
            </a:r>
            <a:r>
              <a:rPr lang="es-HN" altLang="en-US" sz="1200" b="1" dirty="0"/>
              <a:t> = 209):</a:t>
            </a:r>
          </a:p>
          <a:p>
            <a:pPr marL="180975" indent="-180975" eaLnBrk="1" hangingPunct="1">
              <a:spcBef>
                <a:spcPct val="0"/>
              </a:spcBef>
              <a:buFontTx/>
              <a:buNone/>
              <a:tabLst>
                <a:tab pos="85725" algn="l"/>
              </a:tabLst>
            </a:pPr>
            <a:r>
              <a:rPr lang="es-HN" altLang="en-US" sz="1200" dirty="0"/>
              <a:t>• Comunicación personal, publicación traslapada, carta, comentario, editorial, meta-análisis, resumen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Otro diseño de estudio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Tratamiento inapropiado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Terapia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Otra razón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49789" y="3769021"/>
            <a:ext cx="4037412" cy="58477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en-US" sz="1600" dirty="0"/>
              <a:t>Ensayos apropiados potenciales para incluir en el meta-análisis (</a:t>
            </a:r>
            <a:r>
              <a:rPr lang="es-HN" altLang="en-US" sz="1600" i="1" dirty="0"/>
              <a:t>n</a:t>
            </a:r>
            <a:r>
              <a:rPr lang="es-HN" altLang="en-US" sz="1600" dirty="0"/>
              <a:t> = 250)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738086" y="2760640"/>
            <a:ext cx="4226402" cy="101566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b="1" dirty="0"/>
              <a:t>Excluidas (</a:t>
            </a:r>
            <a:r>
              <a:rPr lang="es-HN" altLang="en-US" sz="1200" b="1" i="1" dirty="0"/>
              <a:t>n</a:t>
            </a:r>
            <a:r>
              <a:rPr lang="es-HN" altLang="en-US" sz="1200" b="1" dirty="0"/>
              <a:t> = 1557):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Comunicación personal, publicación traslapada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Estudio no aleatorizando con aspirina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Ocultamiento de la asignación inadecuado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Resultado relevante no previsto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738086" y="5517232"/>
            <a:ext cx="4226125" cy="101566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b="1" dirty="0"/>
              <a:t>Excluidas (</a:t>
            </a:r>
            <a:r>
              <a:rPr lang="es-HN" altLang="en-US" sz="1200" b="1" i="1" dirty="0"/>
              <a:t>n</a:t>
            </a:r>
            <a:r>
              <a:rPr lang="es-HN" altLang="en-US" sz="1200" b="1" dirty="0"/>
              <a:t> = 32):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No un RCT (</a:t>
            </a:r>
            <a:r>
              <a:rPr lang="es-HN" altLang="en-US" sz="1200" i="1" dirty="0"/>
              <a:t>n</a:t>
            </a:r>
            <a:r>
              <a:rPr lang="es-HN" altLang="en-US" sz="1200" dirty="0"/>
              <a:t>=8)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Tratamiento incorrecto (</a:t>
            </a:r>
            <a:r>
              <a:rPr lang="es-HN" altLang="en-US" sz="1200" i="1" dirty="0"/>
              <a:t>n</a:t>
            </a:r>
            <a:r>
              <a:rPr lang="es-HN" altLang="en-US" sz="1200" dirty="0"/>
              <a:t>=14)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Publicación traslapada (</a:t>
            </a:r>
            <a:r>
              <a:rPr lang="es-HN" altLang="en-US" sz="1200" i="1" dirty="0"/>
              <a:t>n</a:t>
            </a:r>
            <a:r>
              <a:rPr lang="es-HN" altLang="en-US" sz="1200" dirty="0"/>
              <a:t>=5)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en-US" sz="1200" dirty="0"/>
              <a:t>• Resultado incompleta (</a:t>
            </a:r>
            <a:r>
              <a:rPr lang="es-HN" altLang="en-US" sz="1200" i="1" dirty="0"/>
              <a:t>n</a:t>
            </a:r>
            <a:r>
              <a:rPr lang="es-HN" altLang="en-US" sz="1200" dirty="0"/>
              <a:t>=5)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107504" y="2420889"/>
            <a:ext cx="4176464" cy="58477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en-US" sz="1600" dirty="0"/>
              <a:t>Ensayos apropiados potenciales de búsqueda electrónica</a:t>
            </a:r>
            <a:r>
              <a:rPr lang="en-US" altLang="en-US" sz="1600" dirty="0"/>
              <a:t> (</a:t>
            </a:r>
            <a:r>
              <a:rPr lang="en-US" altLang="en-US" sz="1600" i="1" dirty="0"/>
              <a:t>n</a:t>
            </a:r>
            <a:r>
              <a:rPr lang="en-US" altLang="en-US" sz="1600" dirty="0"/>
              <a:t> = 1807)</a:t>
            </a:r>
            <a:endParaRPr lang="en-US" altLang="en-US" sz="1600" b="1" dirty="0"/>
          </a:p>
        </p:txBody>
      </p:sp>
      <p:cxnSp>
        <p:nvCxnSpPr>
          <p:cNvPr id="42" name="Connettore 2 41"/>
          <p:cNvCxnSpPr>
            <a:endCxn id="15" idx="1"/>
          </p:cNvCxnSpPr>
          <p:nvPr/>
        </p:nvCxnSpPr>
        <p:spPr bwMode="auto">
          <a:xfrm>
            <a:off x="2195736" y="3005664"/>
            <a:ext cx="2542350" cy="2628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Connettore 2 50"/>
          <p:cNvCxnSpPr/>
          <p:nvPr/>
        </p:nvCxnSpPr>
        <p:spPr bwMode="auto">
          <a:xfrm>
            <a:off x="2195736" y="3005664"/>
            <a:ext cx="0" cy="7633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ttangolo 48"/>
          <p:cNvSpPr/>
          <p:nvPr/>
        </p:nvSpPr>
        <p:spPr>
          <a:xfrm>
            <a:off x="0" y="6581001"/>
            <a:ext cx="31918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*</a:t>
            </a:r>
            <a:r>
              <a:rPr lang="es-HN" sz="1200" dirty="0"/>
              <a:t>Un estudio reportado en dos publicaciones.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77030" y="4983560"/>
            <a:ext cx="4037412" cy="58477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en-US" sz="1600" dirty="0"/>
              <a:t>Estudios que reúnen criterios de inclusión (</a:t>
            </a:r>
            <a:r>
              <a:rPr lang="es-HN" altLang="en-US" sz="1600" i="1" dirty="0"/>
              <a:t>n</a:t>
            </a:r>
            <a:r>
              <a:rPr lang="es-HN" altLang="en-US" sz="1600" dirty="0"/>
              <a:t> = 41)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79388" y="6021288"/>
            <a:ext cx="4037412" cy="33855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en-US" sz="1600" b="1" dirty="0" err="1"/>
              <a:t>RCTs</a:t>
            </a:r>
            <a:r>
              <a:rPr lang="es-HN" altLang="en-US" sz="1600" b="1" dirty="0"/>
              <a:t> incluidos en análisis final (</a:t>
            </a:r>
            <a:r>
              <a:rPr lang="es-HN" altLang="en-US" sz="1600" b="1" i="1" dirty="0"/>
              <a:t>n</a:t>
            </a:r>
            <a:r>
              <a:rPr lang="es-HN" altLang="en-US" sz="1600" b="1" dirty="0"/>
              <a:t> = 8*)</a:t>
            </a:r>
          </a:p>
        </p:txBody>
      </p:sp>
      <p:cxnSp>
        <p:nvCxnSpPr>
          <p:cNvPr id="24" name="Connettore 2 23"/>
          <p:cNvCxnSpPr/>
          <p:nvPr/>
        </p:nvCxnSpPr>
        <p:spPr bwMode="auto">
          <a:xfrm>
            <a:off x="2268495" y="4372228"/>
            <a:ext cx="0" cy="7633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Connettore 2 25"/>
          <p:cNvCxnSpPr/>
          <p:nvPr/>
        </p:nvCxnSpPr>
        <p:spPr bwMode="auto">
          <a:xfrm>
            <a:off x="2176544" y="5445224"/>
            <a:ext cx="19192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Connettore 2 29"/>
          <p:cNvCxnSpPr>
            <a:stCxn id="14" idx="2"/>
            <a:endCxn id="12" idx="1"/>
          </p:cNvCxnSpPr>
          <p:nvPr/>
        </p:nvCxnSpPr>
        <p:spPr bwMode="auto">
          <a:xfrm>
            <a:off x="2268495" y="4353796"/>
            <a:ext cx="2469314" cy="4001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Connettore 2 31"/>
          <p:cNvCxnSpPr>
            <a:stCxn id="20" idx="2"/>
            <a:endCxn id="19" idx="1"/>
          </p:cNvCxnSpPr>
          <p:nvPr/>
        </p:nvCxnSpPr>
        <p:spPr bwMode="auto">
          <a:xfrm>
            <a:off x="2195736" y="5568335"/>
            <a:ext cx="2542350" cy="4567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842938" y="1916832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 – análisis estadístico</a:t>
            </a:r>
          </a:p>
        </p:txBody>
      </p:sp>
      <p:sp>
        <p:nvSpPr>
          <p:cNvPr id="3" name="Rettangolo 2"/>
          <p:cNvSpPr/>
          <p:nvPr/>
        </p:nvSpPr>
        <p:spPr>
          <a:xfrm>
            <a:off x="35496" y="2616001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Riesgos relativos agrupados (</a:t>
            </a:r>
            <a:r>
              <a:rPr lang="es-HN" sz="2000" kern="800" spc="-10" dirty="0" err="1">
                <a:latin typeface="Arial" panose="020B0604020202020204" pitchFamily="34" charset="0"/>
                <a:cs typeface="Arial" panose="020B0604020202020204" pitchFamily="34" charset="0"/>
              </a:rPr>
              <a:t>RRs</a:t>
            </a: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) se calcularon por resultados dicotómicos, utilizando el software </a:t>
            </a:r>
            <a:r>
              <a:rPr lang="es-HN" sz="2000" kern="800" spc="-1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 Manager 5.2.3.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RR global fue calculado de acuerdo a los modelos de efectos al azar o efectos fijos, según sea apropiado.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s-HN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Heterogeneidad entre los estudios fue analizado utilizando la estadística de </a:t>
            </a:r>
            <a:r>
              <a:rPr lang="es-HN" sz="2000" kern="800" spc="-10" dirty="0" err="1">
                <a:latin typeface="Arial" panose="020B0604020202020204" pitchFamily="34" charset="0"/>
                <a:cs typeface="Arial" panose="020B0604020202020204" pitchFamily="34" charset="0"/>
              </a:rPr>
              <a:t>Higgins</a:t>
            </a: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HN" sz="2000" i="1" kern="800" spc="-1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HN" sz="2000" kern="800" spc="-1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s-HN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HN" sz="2000" kern="800" spc="-10" dirty="0" err="1">
                <a:latin typeface="Arial" panose="020B0604020202020204" pitchFamily="34" charset="0"/>
                <a:cs typeface="Arial" panose="020B0604020202020204" pitchFamily="34" charset="0"/>
              </a:rPr>
              <a:t>distribucion</a:t>
            </a: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 de los ensayos fue evaluado usando grafico de embudo para evaluar sesgos de publicación.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Se planificó los análisis de sensibilidad para investigar la robustez de los hallazgos y evaluar la heterogeneidad entre los estudios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</p:spTree>
    <p:extLst>
      <p:ext uri="{BB962C8B-B14F-4D97-AF65-F5344CB8AC3E}">
        <p14:creationId xmlns:p14="http://schemas.microsoft.com/office/powerpoint/2010/main" val="347238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907704" y="1916832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 - 8 estudios incluidos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  <a:endParaRPr lang="en-US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-52558" y="6381328"/>
            <a:ext cx="77251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HN" sz="1300" dirty="0"/>
              <a:t>EG, edad gestacional a la incorporación; </a:t>
            </a:r>
            <a:r>
              <a:rPr lang="es-HN" sz="1300" dirty="0" err="1"/>
              <a:t>cons</a:t>
            </a:r>
            <a:r>
              <a:rPr lang="es-HN" sz="1300" dirty="0"/>
              <a:t>., consecutivo; ab., aborto; LAC, anticoagulante lupico; </a:t>
            </a:r>
          </a:p>
          <a:p>
            <a:r>
              <a:rPr lang="es-HN" sz="1300" dirty="0"/>
              <a:t>ACA-Ab: anticuerpos anticardiolipina; TP, trombofilia.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143745"/>
              </p:ext>
            </p:extLst>
          </p:nvPr>
        </p:nvGraphicFramePr>
        <p:xfrm>
          <a:off x="467544" y="2473278"/>
          <a:ext cx="8280920" cy="3923109"/>
        </p:xfrm>
        <a:graphic>
          <a:graphicData uri="http://schemas.openxmlformats.org/drawingml/2006/table">
            <a:tbl>
              <a:tblPr/>
              <a:tblGrid>
                <a:gridCol w="12376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8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Referencia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EG a </a:t>
                      </a:r>
                      <a:r>
                        <a:rPr lang="it-IT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 incorporacion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Criterios</a:t>
                      </a:r>
                      <a:r>
                        <a:rPr lang="it-IT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 inclusion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24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Farquharson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&lt;12 </a:t>
                      </a:r>
                      <a:r>
                        <a:rPr lang="es-H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semanas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≥2 </a:t>
                      </a:r>
                      <a:r>
                        <a:rPr lang="es-HN" sz="16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ab.cons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y 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positivo</a:t>
                      </a:r>
                      <a:r>
                        <a:rPr lang="es-HN" sz="16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para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LAC y/o ACA-</a:t>
                      </a:r>
                      <a:r>
                        <a:rPr lang="es-HN" sz="16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endParaRPr lang="es-HN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Ferrier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10–12 </a:t>
                      </a:r>
                      <a:r>
                        <a:rPr lang="es-H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semanas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 de PE severa, enfermedad renal o hipertensión crónica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9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Vries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&lt;12 </a:t>
                      </a:r>
                      <a:r>
                        <a:rPr lang="es-H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semanas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 de PE aparición temprana y TP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8847">
                <a:tc>
                  <a:txBody>
                    <a:bodyPr/>
                    <a:lstStyle/>
                    <a:p>
                      <a:pPr algn="l" fontAlgn="ctr"/>
                      <a:r>
                        <a:rPr lang="nl-N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Goel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&lt;10 </a:t>
                      </a:r>
                      <a:r>
                        <a:rPr lang="es-H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semanas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 de ≥2 ab. y</a:t>
                      </a:r>
                      <a:r>
                        <a:rPr lang="es-HN" sz="16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ACA-Ab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44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Gris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&lt;12 </a:t>
                      </a:r>
                      <a:r>
                        <a:rPr lang="es-H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semanas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</a:t>
                      </a:r>
                      <a:r>
                        <a:rPr lang="es-HN" sz="16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PE severa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448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Laskin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Primer trimestre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</a:t>
                      </a:r>
                      <a:r>
                        <a:rPr lang="es-HN" sz="16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≥2 </a:t>
                      </a:r>
                      <a:r>
                        <a:rPr lang="es-HN" sz="16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ab.cons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y 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endParaRPr lang="es-HN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Malinowski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 16 del</a:t>
                      </a:r>
                      <a:r>
                        <a:rPr lang="it-IT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ciclo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menstrual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 de ≥3 </a:t>
                      </a:r>
                      <a:r>
                        <a:rPr lang="es-HN" sz="16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ab.cons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y 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endParaRPr lang="es-HN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Visser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&lt;7 </a:t>
                      </a:r>
                      <a:r>
                        <a:rPr lang="es-H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semanas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Historia de ≥2</a:t>
                      </a:r>
                      <a:r>
                        <a:rPr lang="es-HN" sz="16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s-HN" sz="1600" b="0" i="0" u="none" strike="noStrike" baseline="0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r>
                        <a:rPr lang="es-HN" sz="16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.cons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sin </a:t>
                      </a:r>
                      <a:r>
                        <a:rPr lang="es-HN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endParaRPr lang="es-HN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899592" y="1933129"/>
            <a:ext cx="756084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 - 8 estudios incluidos: intervenciones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Prevención de pre-eclampsia con heparina de bajo peso molecular agregando aspirina: un meta-análisis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2016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23528" y="6165630"/>
            <a:ext cx="67000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00" dirty="0"/>
              <a:t>*</a:t>
            </a:r>
            <a:r>
              <a:rPr lang="es-HN" sz="1300" dirty="0"/>
              <a:t>Tomadas hora sueño. LMWH, heparina de bajo peso molecular; PD, muerte perinatal</a:t>
            </a:r>
            <a:r>
              <a:rPr lang="it-IT" sz="1400" dirty="0">
                <a:solidFill>
                  <a:srgbClr val="000000"/>
                </a:solidFill>
                <a:latin typeface="Arial"/>
              </a:rPr>
              <a:t>.</a:t>
            </a:r>
            <a:endParaRPr lang="en-GB" sz="13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45227"/>
              </p:ext>
            </p:extLst>
          </p:nvPr>
        </p:nvGraphicFramePr>
        <p:xfrm>
          <a:off x="179513" y="2781052"/>
          <a:ext cx="8784975" cy="3265191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6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318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Referencia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Heparina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Aspirina (mg)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Resultado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6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Farquharson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LMWH inespecifica,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2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Ferrier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Dalteparin,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PE severa, PE temprana/tardia,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Vries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Dalteparin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2500–7500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75–100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SGA, PE</a:t>
                      </a:r>
                      <a:r>
                        <a:rPr lang="it-IT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temprana</a:t>
                      </a:r>
                      <a:r>
                        <a:rPr lang="es-HN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s-HN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tardia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nl-N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Goel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Heparin no</a:t>
                      </a:r>
                      <a:r>
                        <a:rPr lang="it-IT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fraccionada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PE temprana/tardia,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63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Gris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Enoxaparin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4000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100*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PE severa, SGA,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605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Laskin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Dalteparin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SGA, PD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Malinowski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LMWH no</a:t>
                      </a:r>
                      <a:r>
                        <a:rPr lang="it-IT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especificada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20 mg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SGA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Visser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Enoxaparin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40 mg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SGA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445333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11401</TotalTime>
  <Words>2077</Words>
  <Application>Microsoft Office PowerPoint</Application>
  <PresentationFormat>On-screen Show (4:3)</PresentationFormat>
  <Paragraphs>237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Gesù Antonio Báez</cp:lastModifiedBy>
  <cp:revision>801</cp:revision>
  <dcterms:created xsi:type="dcterms:W3CDTF">2011-05-07T13:59:23Z</dcterms:created>
  <dcterms:modified xsi:type="dcterms:W3CDTF">2016-11-25T13:29:02Z</dcterms:modified>
</cp:coreProperties>
</file>