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charts/style2.xml" ContentType="application/vnd.ms-office.chartstyl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charts/colors2.xml" ContentType="application/vnd.ms-office.chartcolorstyle+xml"/>
  <Override PartName="/ppt/slides/slide10.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docProps/custom.xml" ContentType="application/vnd.openxmlformats-officedocument.custom-propertie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Default Extension="xlsx" ContentType="application/vnd.openxmlformats-officedocument.spreadsheetml.sheet"/>
  <Override PartName="/ppt/charts/chart3.xml" ContentType="application/vnd.openxmlformats-officedocument.drawingml.chart+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ppt/charts/style3.xml" ContentType="application/vnd.ms-office.chartstyle+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charts/style1.xml" ContentType="application/vnd.ms-office.chartstyl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rawings/drawing1.xml" ContentType="application/vnd.openxmlformats-officedocument.drawingml.chartshapes+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Default Extension="emf" ContentType="image/x-emf"/>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charts/colors3.xml" ContentType="application/vnd.ms-office.chartcolorstyle+xml"/>
  <Override PartName="/ppt/slides/slide11.xml" ContentType="application/vnd.openxmlformats-officedocument.presentationml.slide+xml"/>
  <Override PartName="/ppt/notesSlides/notesSlide13.xml" ContentType="application/vnd.openxmlformats-officedocument.presentationml.notesSlide+xml"/>
  <Override PartName="/ppt/charts/colors1.xml" ContentType="application/vnd.ms-office.chartcolorstyl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9"/>
  </p:notesMasterIdLst>
  <p:handoutMasterIdLst>
    <p:handoutMasterId r:id="rId20"/>
  </p:handoutMasterIdLst>
  <p:sldIdLst>
    <p:sldId id="355" r:id="rId2"/>
    <p:sldId id="340" r:id="rId3"/>
    <p:sldId id="341" r:id="rId4"/>
    <p:sldId id="342" r:id="rId5"/>
    <p:sldId id="344" r:id="rId6"/>
    <p:sldId id="345" r:id="rId7"/>
    <p:sldId id="346" r:id="rId8"/>
    <p:sldId id="347" r:id="rId9"/>
    <p:sldId id="348" r:id="rId10"/>
    <p:sldId id="349" r:id="rId11"/>
    <p:sldId id="350" r:id="rId12"/>
    <p:sldId id="356" r:id="rId13"/>
    <p:sldId id="351" r:id="rId14"/>
    <p:sldId id="352" r:id="rId15"/>
    <p:sldId id="357" r:id="rId16"/>
    <p:sldId id="353" r:id="rId17"/>
    <p:sldId id="354" r:id="rId18"/>
  </p:sldIdLst>
  <p:sldSz cx="9144000" cy="6858000" type="screen4x3"/>
  <p:notesSz cx="6858000" cy="9144000"/>
  <p:defaultTextStyle>
    <a:defPPr>
      <a:defRPr lang="en-GB"/>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DEDDDA"/>
    <a:srgbClr val="3366CC"/>
    <a:srgbClr val="F0F3FB"/>
    <a:srgbClr val="E6B9B8"/>
    <a:srgbClr val="DAD8D4"/>
    <a:srgbClr val="EADEE7"/>
    <a:srgbClr val="E2E1DE"/>
    <a:srgbClr val="445895"/>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1EBBBCC-DAD2-459C-BE2E-F6DE35CF9A28}" styleName="深色样式 2 - 强调 3/强调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8815" autoAdjust="0"/>
    <p:restoredTop sz="90681" autoAdjust="0"/>
  </p:normalViewPr>
  <p:slideViewPr>
    <p:cSldViewPr snapToObjects="1">
      <p:cViewPr>
        <p:scale>
          <a:sx n="64" d="100"/>
          <a:sy n="64" d="100"/>
        </p:scale>
        <p:origin x="-1554" y="-666"/>
      </p:cViewPr>
      <p:guideLst>
        <p:guide orient="horz" pos="2083"/>
        <p:guide pos="2925"/>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Objects="1">
      <p:cViewPr varScale="1">
        <p:scale>
          <a:sx n="60" d="100"/>
          <a:sy n="60" d="100"/>
        </p:scale>
        <p:origin x="-2490" y="-78"/>
      </p:cViewPr>
      <p:guideLst>
        <p:guide orient="horz" pos="2778"/>
        <p:guide pos="2194"/>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microsoft.com/office/2011/relationships/chartStyle" Target="style1.xml"/><Relationship Id="rId2" Type="http://schemas.openxmlformats.org/officeDocument/2006/relationships/chartUserShapes" Target="../drawings/drawing1.xml"/><Relationship Id="rId1" Type="http://schemas.openxmlformats.org/officeDocument/2006/relationships/package" Target="../embeddings/Microsoft_Office_Excel____1.xlsx"/><Relationship Id="rId4" Type="http://schemas.microsoft.com/office/2011/relationships/chartColorStyle" Target="colors1.xml"/></Relationships>
</file>

<file path=ppt/charts/_rels/chart2.xml.rels><?xml version="1.0" encoding="UTF-8" standalone="yes"?>
<Relationships xmlns="http://schemas.openxmlformats.org/package/2006/relationships"><Relationship Id="rId3" Type="http://schemas.microsoft.com/office/2011/relationships/chartColorStyle" Target="colors2.xml"/><Relationship Id="rId2" Type="http://schemas.microsoft.com/office/2011/relationships/chartStyle" Target="style2.xml"/><Relationship Id="rId1" Type="http://schemas.openxmlformats.org/officeDocument/2006/relationships/package" Target="../embeddings/Microsoft_Office_Excel____2.xlsx"/></Relationships>
</file>

<file path=ppt/charts/_rels/chart3.xml.rels><?xml version="1.0" encoding="UTF-8" standalone="yes"?>
<Relationships xmlns="http://schemas.openxmlformats.org/package/2006/relationships"><Relationship Id="rId3" Type="http://schemas.microsoft.com/office/2011/relationships/chartColorStyle" Target="colors3.xml"/><Relationship Id="rId2" Type="http://schemas.microsoft.com/office/2011/relationships/chartStyle" Target="style3.xml"/><Relationship Id="rId1" Type="http://schemas.openxmlformats.org/officeDocument/2006/relationships/package" Target="../embeddings/Microsoft_Office_Excel____3.xlsx"/></Relationships>
</file>

<file path=ppt/charts/chart1.xml><?xml version="1.0" encoding="utf-8"?>
<c:chartSpace xmlns:c="http://schemas.openxmlformats.org/drawingml/2006/chart" xmlns:a="http://schemas.openxmlformats.org/drawingml/2006/main" xmlns:r="http://schemas.openxmlformats.org/officeDocument/2006/relationships">
  <c:lang val="zh-CN"/>
  <c:chart>
    <c:autoTitleDeleted val="1"/>
    <c:plotArea>
      <c:layout>
        <c:manualLayout>
          <c:layoutTarget val="inner"/>
          <c:xMode val="edge"/>
          <c:yMode val="edge"/>
          <c:x val="0.19380127797248101"/>
          <c:y val="2.4030406538946E-2"/>
          <c:w val="0.73137538589988305"/>
          <c:h val="0.75473727056209239"/>
        </c:manualLayout>
      </c:layout>
      <c:barChart>
        <c:barDir val="col"/>
        <c:grouping val="clustered"/>
        <c:ser>
          <c:idx val="0"/>
          <c:order val="0"/>
          <c:tx>
            <c:strRef>
              <c:f>Sheet1!$B$1</c:f>
              <c:strCache>
                <c:ptCount val="1"/>
                <c:pt idx="0">
                  <c:v>Normal (72.2%)</c:v>
                </c:pt>
              </c:strCache>
            </c:strRef>
          </c:tx>
          <c:spPr>
            <a:solidFill>
              <a:schemeClr val="accent6"/>
            </a:solidFill>
            <a:ln>
              <a:noFill/>
            </a:ln>
            <a:effectLst/>
          </c:spPr>
          <c:dLbls>
            <c:spPr>
              <a:noFill/>
              <a:ln>
                <a:noFill/>
              </a:ln>
              <a:effectLst/>
            </c:spPr>
            <c:txPr>
              <a:bodyPr rot="0" spcFirstLastPara="1" vertOverflow="ellipsis" vert="horz" wrap="square" lIns="38100" tIns="19050" rIns="38100" bIns="19050" anchor="ctr" anchorCtr="1">
                <a:spAutoFit/>
              </a:bodyPr>
              <a:lstStyle/>
              <a:p>
                <a:pPr>
                  <a:defRPr lang="zh-CN" sz="1195" b="0" i="0" u="none" strike="noStrike" kern="1200" baseline="0">
                    <a:solidFill>
                      <a:schemeClr val="bg1"/>
                    </a:solidFill>
                    <a:latin typeface="+mn-lt"/>
                    <a:ea typeface="+mn-ea"/>
                    <a:cs typeface="+mn-cs"/>
                  </a:defRPr>
                </a:pPr>
                <a:endParaRPr lang="zh-CN"/>
              </a:p>
            </c:txPr>
            <c:dLblPos val="inEnd"/>
            <c:showVal val="1"/>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Outcome</c:v>
                </c:pt>
              </c:strCache>
            </c:strRef>
          </c:cat>
          <c:val>
            <c:numRef>
              <c:f>Sheet1!$B$2</c:f>
              <c:numCache>
                <c:formatCode>General</c:formatCode>
                <c:ptCount val="1"/>
                <c:pt idx="0">
                  <c:v>341</c:v>
                </c:pt>
              </c:numCache>
            </c:numRef>
          </c:val>
        </c:ser>
        <c:ser>
          <c:idx val="1"/>
          <c:order val="1"/>
          <c:tx>
            <c:strRef>
              <c:f>Sheet1!$C$1</c:f>
              <c:strCache>
                <c:ptCount val="1"/>
                <c:pt idx="0">
                  <c:v>Adverse (27.8%)</c:v>
                </c:pt>
              </c:strCache>
            </c:strRef>
          </c:tx>
          <c:spPr>
            <a:solidFill>
              <a:schemeClr val="accent5"/>
            </a:solidFill>
            <a:ln>
              <a:noFill/>
            </a:ln>
            <a:effectLst/>
          </c:spPr>
          <c:dLbls>
            <c:spPr>
              <a:noFill/>
              <a:ln>
                <a:noFill/>
              </a:ln>
              <a:effectLst/>
            </c:spPr>
            <c:txPr>
              <a:bodyPr rot="0" spcFirstLastPara="1" vertOverflow="ellipsis" vert="horz" wrap="square" lIns="38100" tIns="19050" rIns="38100" bIns="19050" anchor="ctr" anchorCtr="1">
                <a:spAutoFit/>
              </a:bodyPr>
              <a:lstStyle/>
              <a:p>
                <a:pPr>
                  <a:defRPr lang="zh-CN" sz="1195" b="0" i="0" u="none" strike="noStrike" kern="1200" baseline="0">
                    <a:solidFill>
                      <a:schemeClr val="tx1">
                        <a:lumMod val="75000"/>
                        <a:lumOff val="25000"/>
                      </a:schemeClr>
                    </a:solidFill>
                    <a:latin typeface="+mn-lt"/>
                    <a:ea typeface="+mn-ea"/>
                    <a:cs typeface="+mn-cs"/>
                  </a:defRPr>
                </a:pPr>
                <a:endParaRPr lang="zh-CN"/>
              </a:p>
            </c:txPr>
            <c:dLblPos val="inEnd"/>
            <c:showVal val="1"/>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Outcome</c:v>
                </c:pt>
              </c:strCache>
            </c:strRef>
          </c:cat>
          <c:val>
            <c:numRef>
              <c:f>Sheet1!$C$2</c:f>
              <c:numCache>
                <c:formatCode>General</c:formatCode>
                <c:ptCount val="1"/>
                <c:pt idx="0">
                  <c:v>131</c:v>
                </c:pt>
              </c:numCache>
            </c:numRef>
          </c:val>
        </c:ser>
        <c:dLbls>
          <c:showVal val="1"/>
        </c:dLbls>
        <c:gapWidth val="219"/>
        <c:overlap val="-27"/>
        <c:axId val="135512448"/>
        <c:axId val="135513984"/>
      </c:barChart>
      <c:catAx>
        <c:axId val="135512448"/>
        <c:scaling>
          <c:orientation val="minMax"/>
        </c:scaling>
        <c:axPos val="b"/>
        <c:numFmt formatCode="General" sourceLinked="1"/>
        <c:maj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lang="zh-CN" sz="1195" b="0" i="0" u="none" strike="noStrike" kern="1200" baseline="0">
                <a:solidFill>
                  <a:schemeClr val="tx1">
                    <a:lumMod val="65000"/>
                    <a:lumOff val="35000"/>
                  </a:schemeClr>
                </a:solidFill>
                <a:latin typeface="+mn-lt"/>
                <a:ea typeface="+mn-ea"/>
                <a:cs typeface="+mn-cs"/>
              </a:defRPr>
            </a:pPr>
            <a:endParaRPr lang="zh-CN"/>
          </a:p>
        </c:txPr>
        <c:crossAx val="135513984"/>
        <c:crosses val="autoZero"/>
        <c:auto val="1"/>
        <c:lblAlgn val="ctr"/>
        <c:lblOffset val="100"/>
      </c:catAx>
      <c:valAx>
        <c:axId val="135513984"/>
        <c:scaling>
          <c:orientation val="minMax"/>
        </c:scaling>
        <c:axPos val="l"/>
        <c:majorGridlines>
          <c:spPr>
            <a:ln w="9525" cap="flat" cmpd="sng" algn="ctr">
              <a:solidFill>
                <a:schemeClr val="tx1">
                  <a:lumMod val="15000"/>
                  <a:lumOff val="85000"/>
                </a:schemeClr>
              </a:solidFill>
              <a:round/>
            </a:ln>
            <a:effectLst/>
          </c:spPr>
        </c:majorGridlines>
        <c:numFmt formatCode="General" sourceLinked="1"/>
        <c:majorTickMark val="none"/>
        <c:tickLblPos val="nextTo"/>
        <c:spPr>
          <a:noFill/>
          <a:ln>
            <a:noFill/>
          </a:ln>
          <a:effectLst/>
        </c:spPr>
        <c:txPr>
          <a:bodyPr rot="-60000000" spcFirstLastPara="1" vertOverflow="ellipsis" vert="horz" wrap="square" anchor="ctr" anchorCtr="1"/>
          <a:lstStyle/>
          <a:p>
            <a:pPr>
              <a:defRPr lang="zh-CN" sz="1195" b="0" i="0" u="none" strike="noStrike" kern="1200" baseline="0">
                <a:solidFill>
                  <a:schemeClr val="tx1">
                    <a:lumMod val="65000"/>
                    <a:lumOff val="35000"/>
                  </a:schemeClr>
                </a:solidFill>
                <a:latin typeface="+mn-lt"/>
                <a:ea typeface="+mn-ea"/>
                <a:cs typeface="+mn-cs"/>
              </a:defRPr>
            </a:pPr>
            <a:endParaRPr lang="zh-CN"/>
          </a:p>
        </c:txPr>
        <c:crossAx val="135512448"/>
        <c:crosses val="autoZero"/>
        <c:crossBetween val="between"/>
      </c:valAx>
      <c:spPr>
        <a:noFill/>
        <a:ln>
          <a:noFill/>
        </a:ln>
        <a:effectLst/>
      </c:spPr>
    </c:plotArea>
    <c:legend>
      <c:legendPos val="b"/>
      <c:layout>
        <c:manualLayout>
          <c:xMode val="edge"/>
          <c:yMode val="edge"/>
          <c:x val="0.25598390996264331"/>
          <c:y val="0.84466592960512221"/>
          <c:w val="0.48803218007471511"/>
          <c:h val="0.1413629038024671"/>
        </c:manualLayout>
      </c:layout>
      <c:spPr>
        <a:noFill/>
        <a:ln>
          <a:noFill/>
        </a:ln>
        <a:effectLst/>
      </c:spPr>
      <c:txPr>
        <a:bodyPr rot="0" spcFirstLastPara="1" vertOverflow="ellipsis" vert="horz" wrap="square" anchor="ctr" anchorCtr="1"/>
        <a:lstStyle/>
        <a:p>
          <a:pPr>
            <a:defRPr lang="zh-CN" sz="1195" b="0" i="0" u="none" strike="noStrike" kern="1200" baseline="0">
              <a:solidFill>
                <a:schemeClr val="tx1">
                  <a:lumMod val="65000"/>
                  <a:lumOff val="35000"/>
                </a:schemeClr>
              </a:solidFill>
              <a:latin typeface="+mn-lt"/>
              <a:ea typeface="+mn-ea"/>
              <a:cs typeface="+mn-cs"/>
            </a:defRPr>
          </a:pPr>
          <a:endParaRPr lang="zh-CN"/>
        </a:p>
      </c:txPr>
    </c:legend>
    <c:plotVisOnly val="1"/>
    <c:dispBlanksAs val="gap"/>
  </c:chart>
  <c:spPr>
    <a:noFill/>
    <a:ln>
      <a:noFill/>
    </a:ln>
    <a:effectLst/>
  </c:spPr>
  <c:txPr>
    <a:bodyPr/>
    <a:lstStyle/>
    <a:p>
      <a:pPr>
        <a:defRPr lang="zh-CN"/>
      </a:pPr>
      <a:endParaRPr lang="zh-CN"/>
    </a:p>
  </c:txPr>
  <c:externalData r:id="rId1"/>
  <c:userShapes r:id="rId2"/>
</c:chartSpace>
</file>

<file path=ppt/charts/chart2.xml><?xml version="1.0" encoding="utf-8"?>
<c:chartSpace xmlns:c="http://schemas.openxmlformats.org/drawingml/2006/chart" xmlns:a="http://schemas.openxmlformats.org/drawingml/2006/main" xmlns:r="http://schemas.openxmlformats.org/officeDocument/2006/relationships">
  <c:date1904 val="1"/>
  <c:lang val="zh-CN"/>
  <c:chart>
    <c:autoTitleDeleted val="1"/>
    <c:plotArea>
      <c:layout>
        <c:manualLayout>
          <c:layoutTarget val="inner"/>
          <c:xMode val="edge"/>
          <c:yMode val="edge"/>
          <c:x val="0.14943059217726021"/>
          <c:y val="4.8030070617953662E-2"/>
          <c:w val="0.85056940782273971"/>
          <c:h val="0.62396913194603154"/>
        </c:manualLayout>
      </c:layout>
      <c:barChart>
        <c:barDir val="col"/>
        <c:grouping val="clustered"/>
        <c:ser>
          <c:idx val="0"/>
          <c:order val="0"/>
          <c:tx>
            <c:strRef>
              <c:f>Sheet1!$B$1</c:f>
              <c:strCache>
                <c:ptCount val="1"/>
                <c:pt idx="0">
                  <c:v>Non-reassuring fetal status (9.5%)</c:v>
                </c:pt>
              </c:strCache>
            </c:strRef>
          </c:tx>
          <c:spPr>
            <a:solidFill>
              <a:schemeClr val="accent6"/>
            </a:solidFill>
            <a:ln>
              <a:noFill/>
            </a:ln>
            <a:effectLst/>
          </c:spPr>
          <c:dLbls>
            <c:spPr>
              <a:noFill/>
              <a:ln>
                <a:noFill/>
              </a:ln>
              <a:effectLst/>
            </c:spPr>
            <c:txPr>
              <a:bodyPr rot="0" spcFirstLastPara="1" vertOverflow="ellipsis" vert="horz" wrap="square" lIns="38100" tIns="19050" rIns="38100" bIns="19050" anchor="ctr" anchorCtr="1">
                <a:spAutoFit/>
              </a:bodyPr>
              <a:lstStyle/>
              <a:p>
                <a:pPr>
                  <a:defRPr lang="zh-CN" sz="1195" b="0" i="0" u="none" strike="noStrike" kern="1200" baseline="0">
                    <a:solidFill>
                      <a:schemeClr val="tx1">
                        <a:lumMod val="75000"/>
                        <a:lumOff val="25000"/>
                      </a:schemeClr>
                    </a:solidFill>
                    <a:latin typeface="+mn-lt"/>
                    <a:ea typeface="+mn-ea"/>
                    <a:cs typeface="+mn-cs"/>
                  </a:defRPr>
                </a:pPr>
                <a:endParaRPr lang="zh-CN"/>
              </a:p>
            </c:txPr>
            <c:dLblPos val="outEnd"/>
            <c:showVal val="1"/>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Adverse outcome</c:v>
                </c:pt>
              </c:strCache>
            </c:strRef>
          </c:cat>
          <c:val>
            <c:numRef>
              <c:f>Sheet1!$B$2</c:f>
              <c:numCache>
                <c:formatCode>General</c:formatCode>
                <c:ptCount val="1"/>
                <c:pt idx="0">
                  <c:v>45</c:v>
                </c:pt>
              </c:numCache>
            </c:numRef>
          </c:val>
        </c:ser>
        <c:ser>
          <c:idx val="1"/>
          <c:order val="1"/>
          <c:tx>
            <c:strRef>
              <c:f>Sheet1!$C$1</c:f>
              <c:strCache>
                <c:ptCount val="1"/>
                <c:pt idx="0">
                  <c:v>Low Apgar (0.6%)</c:v>
                </c:pt>
              </c:strCache>
            </c:strRef>
          </c:tx>
          <c:spPr>
            <a:solidFill>
              <a:schemeClr val="accent5"/>
            </a:solidFill>
            <a:ln>
              <a:noFill/>
            </a:ln>
            <a:effectLst/>
          </c:spPr>
          <c:dLbls>
            <c:spPr>
              <a:noFill/>
              <a:ln>
                <a:noFill/>
              </a:ln>
              <a:effectLst/>
            </c:spPr>
            <c:txPr>
              <a:bodyPr rot="0" spcFirstLastPara="1" vertOverflow="ellipsis" vert="horz" wrap="square" lIns="38100" tIns="19050" rIns="38100" bIns="19050" anchor="ctr" anchorCtr="1">
                <a:spAutoFit/>
              </a:bodyPr>
              <a:lstStyle/>
              <a:p>
                <a:pPr>
                  <a:defRPr lang="zh-CN" sz="1195" b="0" i="0" u="none" strike="noStrike" kern="1200" baseline="0">
                    <a:solidFill>
                      <a:schemeClr val="tx1">
                        <a:lumMod val="75000"/>
                        <a:lumOff val="25000"/>
                      </a:schemeClr>
                    </a:solidFill>
                    <a:latin typeface="+mn-lt"/>
                    <a:ea typeface="+mn-ea"/>
                    <a:cs typeface="+mn-cs"/>
                  </a:defRPr>
                </a:pPr>
                <a:endParaRPr lang="zh-CN"/>
              </a:p>
            </c:txPr>
            <c:dLblPos val="outEnd"/>
            <c:showVal val="1"/>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Adverse outcome</c:v>
                </c:pt>
              </c:strCache>
            </c:strRef>
          </c:cat>
          <c:val>
            <c:numRef>
              <c:f>Sheet1!$C$2</c:f>
              <c:numCache>
                <c:formatCode>General</c:formatCode>
                <c:ptCount val="1"/>
                <c:pt idx="0">
                  <c:v>3</c:v>
                </c:pt>
              </c:numCache>
            </c:numRef>
          </c:val>
        </c:ser>
        <c:ser>
          <c:idx val="2"/>
          <c:order val="2"/>
          <c:tx>
            <c:strRef>
              <c:f>Sheet1!$D$1</c:f>
              <c:strCache>
                <c:ptCount val="1"/>
                <c:pt idx="0">
                  <c:v>Neonatal acidosis (3.2%)</c:v>
                </c:pt>
              </c:strCache>
            </c:strRef>
          </c:tx>
          <c:spPr>
            <a:solidFill>
              <a:schemeClr val="accent4"/>
            </a:solidFill>
            <a:ln>
              <a:noFill/>
            </a:ln>
            <a:effectLst/>
          </c:spPr>
          <c:dLbls>
            <c:spPr>
              <a:noFill/>
              <a:ln>
                <a:noFill/>
              </a:ln>
              <a:effectLst/>
            </c:spPr>
            <c:txPr>
              <a:bodyPr rot="0" spcFirstLastPara="1" vertOverflow="ellipsis" vert="horz" wrap="square" lIns="38100" tIns="19050" rIns="38100" bIns="19050" anchor="ctr" anchorCtr="1">
                <a:spAutoFit/>
              </a:bodyPr>
              <a:lstStyle/>
              <a:p>
                <a:pPr>
                  <a:defRPr lang="zh-CN" sz="1195" b="0" i="0" u="none" strike="noStrike" kern="1200" baseline="0">
                    <a:solidFill>
                      <a:schemeClr val="tx1">
                        <a:lumMod val="75000"/>
                        <a:lumOff val="25000"/>
                      </a:schemeClr>
                    </a:solidFill>
                    <a:latin typeface="+mn-lt"/>
                    <a:ea typeface="+mn-ea"/>
                    <a:cs typeface="+mn-cs"/>
                  </a:defRPr>
                </a:pPr>
                <a:endParaRPr lang="zh-CN"/>
              </a:p>
            </c:txPr>
            <c:dLblPos val="outEnd"/>
            <c:showVal val="1"/>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Adverse outcome</c:v>
                </c:pt>
              </c:strCache>
            </c:strRef>
          </c:cat>
          <c:val>
            <c:numRef>
              <c:f>Sheet1!$D$2</c:f>
              <c:numCache>
                <c:formatCode>General</c:formatCode>
                <c:ptCount val="1"/>
                <c:pt idx="0">
                  <c:v>15</c:v>
                </c:pt>
              </c:numCache>
            </c:numRef>
          </c:val>
        </c:ser>
        <c:ser>
          <c:idx val="3"/>
          <c:order val="3"/>
          <c:tx>
            <c:strRef>
              <c:f>Sheet1!$E$1</c:f>
              <c:strCache>
                <c:ptCount val="1"/>
                <c:pt idx="0">
                  <c:v>NICU admission (17.6)</c:v>
                </c:pt>
              </c:strCache>
            </c:strRef>
          </c:tx>
          <c:spPr>
            <a:solidFill>
              <a:schemeClr val="accent6">
                <a:lumMod val="60000"/>
              </a:schemeClr>
            </a:solidFill>
            <a:ln>
              <a:noFill/>
            </a:ln>
            <a:effectLst/>
          </c:spPr>
          <c:dLbls>
            <c:spPr>
              <a:noFill/>
              <a:ln>
                <a:noFill/>
              </a:ln>
              <a:effectLst/>
            </c:spPr>
            <c:txPr>
              <a:bodyPr rot="0" spcFirstLastPara="1" vertOverflow="ellipsis" vert="horz" wrap="square" lIns="38100" tIns="19050" rIns="38100" bIns="19050" anchor="ctr" anchorCtr="1">
                <a:spAutoFit/>
              </a:bodyPr>
              <a:lstStyle/>
              <a:p>
                <a:pPr>
                  <a:defRPr lang="zh-CN" sz="1195" b="0" i="0" u="none" strike="noStrike" kern="1200" baseline="0">
                    <a:solidFill>
                      <a:schemeClr val="tx1">
                        <a:lumMod val="75000"/>
                        <a:lumOff val="25000"/>
                      </a:schemeClr>
                    </a:solidFill>
                    <a:latin typeface="+mn-lt"/>
                    <a:ea typeface="+mn-ea"/>
                    <a:cs typeface="+mn-cs"/>
                  </a:defRPr>
                </a:pPr>
                <a:endParaRPr lang="zh-CN"/>
              </a:p>
            </c:txPr>
            <c:dLblPos val="outEnd"/>
            <c:showVal val="1"/>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Adverse outcome</c:v>
                </c:pt>
              </c:strCache>
            </c:strRef>
          </c:cat>
          <c:val>
            <c:numRef>
              <c:f>Sheet1!$E$2</c:f>
              <c:numCache>
                <c:formatCode>General</c:formatCode>
                <c:ptCount val="1"/>
                <c:pt idx="0">
                  <c:v>83</c:v>
                </c:pt>
              </c:numCache>
            </c:numRef>
          </c:val>
        </c:ser>
        <c:ser>
          <c:idx val="4"/>
          <c:order val="4"/>
          <c:tx>
            <c:strRef>
              <c:f>Sheet1!$F$1</c:f>
              <c:strCache>
                <c:ptCount val="1"/>
                <c:pt idx="0">
                  <c:v>Perinatal death (0.0%)</c:v>
                </c:pt>
              </c:strCache>
            </c:strRef>
          </c:tx>
          <c:spPr>
            <a:solidFill>
              <a:schemeClr val="accent5">
                <a:lumMod val="60000"/>
              </a:schemeClr>
            </a:solidFill>
            <a:ln>
              <a:noFill/>
            </a:ln>
            <a:effectLst/>
          </c:spPr>
          <c:dLbls>
            <c:spPr>
              <a:noFill/>
              <a:ln>
                <a:noFill/>
              </a:ln>
              <a:effectLst/>
            </c:spPr>
            <c:txPr>
              <a:bodyPr rot="0" spcFirstLastPara="1" vertOverflow="ellipsis" vert="horz" wrap="square" lIns="38100" tIns="19050" rIns="38100" bIns="19050" anchor="ctr" anchorCtr="1">
                <a:spAutoFit/>
              </a:bodyPr>
              <a:lstStyle/>
              <a:p>
                <a:pPr>
                  <a:defRPr lang="zh-CN" sz="1195" b="0" i="0" u="none" strike="noStrike" kern="1200" baseline="0">
                    <a:solidFill>
                      <a:schemeClr val="tx1">
                        <a:lumMod val="75000"/>
                        <a:lumOff val="25000"/>
                      </a:schemeClr>
                    </a:solidFill>
                    <a:latin typeface="+mn-lt"/>
                    <a:ea typeface="+mn-ea"/>
                    <a:cs typeface="+mn-cs"/>
                  </a:defRPr>
                </a:pPr>
                <a:endParaRPr lang="zh-CN"/>
              </a:p>
            </c:txPr>
            <c:dLblPos val="outEnd"/>
            <c:showVal val="1"/>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Adverse outcome</c:v>
                </c:pt>
              </c:strCache>
            </c:strRef>
          </c:cat>
          <c:val>
            <c:numRef>
              <c:f>Sheet1!$F$2</c:f>
              <c:numCache>
                <c:formatCode>General</c:formatCode>
                <c:ptCount val="1"/>
                <c:pt idx="0">
                  <c:v>0</c:v>
                </c:pt>
              </c:numCache>
            </c:numRef>
          </c:val>
        </c:ser>
        <c:dLbls>
          <c:showVal val="1"/>
        </c:dLbls>
        <c:gapWidth val="219"/>
        <c:overlap val="-27"/>
        <c:axId val="135993600"/>
        <c:axId val="136003584"/>
      </c:barChart>
      <c:catAx>
        <c:axId val="135993600"/>
        <c:scaling>
          <c:orientation val="minMax"/>
        </c:scaling>
        <c:axPos val="b"/>
        <c:numFmt formatCode="General" sourceLinked="1"/>
        <c:maj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lang="zh-CN" sz="1195" b="0" i="0" u="none" strike="noStrike" kern="1200" baseline="0">
                <a:solidFill>
                  <a:schemeClr val="tx1">
                    <a:lumMod val="65000"/>
                    <a:lumOff val="35000"/>
                  </a:schemeClr>
                </a:solidFill>
                <a:latin typeface="+mn-lt"/>
                <a:ea typeface="+mn-ea"/>
                <a:cs typeface="+mn-cs"/>
              </a:defRPr>
            </a:pPr>
            <a:endParaRPr lang="zh-CN"/>
          </a:p>
        </c:txPr>
        <c:crossAx val="136003584"/>
        <c:crosses val="autoZero"/>
        <c:auto val="1"/>
        <c:lblAlgn val="ctr"/>
        <c:lblOffset val="100"/>
      </c:catAx>
      <c:valAx>
        <c:axId val="136003584"/>
        <c:scaling>
          <c:orientation val="minMax"/>
        </c:scaling>
        <c:axPos val="l"/>
        <c:majorGridlines>
          <c:spPr>
            <a:ln w="9525" cap="flat" cmpd="sng" algn="ctr">
              <a:solidFill>
                <a:schemeClr val="tx1">
                  <a:lumMod val="15000"/>
                  <a:lumOff val="85000"/>
                </a:schemeClr>
              </a:solidFill>
              <a:round/>
            </a:ln>
            <a:effectLst/>
          </c:spPr>
        </c:majorGridlines>
        <c:numFmt formatCode="General" sourceLinked="1"/>
        <c:majorTickMark val="none"/>
        <c:tickLblPos val="nextTo"/>
        <c:spPr>
          <a:noFill/>
          <a:ln>
            <a:noFill/>
          </a:ln>
          <a:effectLst/>
        </c:spPr>
        <c:txPr>
          <a:bodyPr rot="-60000000" spcFirstLastPara="1" vertOverflow="ellipsis" vert="horz" wrap="square" anchor="ctr" anchorCtr="1"/>
          <a:lstStyle/>
          <a:p>
            <a:pPr>
              <a:defRPr lang="zh-CN" sz="1195" b="0" i="0" u="none" strike="noStrike" kern="1200" baseline="0">
                <a:solidFill>
                  <a:schemeClr val="tx1">
                    <a:lumMod val="65000"/>
                    <a:lumOff val="35000"/>
                  </a:schemeClr>
                </a:solidFill>
                <a:latin typeface="+mn-lt"/>
                <a:ea typeface="+mn-ea"/>
                <a:cs typeface="+mn-cs"/>
              </a:defRPr>
            </a:pPr>
            <a:endParaRPr lang="zh-CN"/>
          </a:p>
        </c:txPr>
        <c:crossAx val="135993600"/>
        <c:crosses val="autoZero"/>
        <c:crossBetween val="between"/>
      </c:valAx>
      <c:spPr>
        <a:noFill/>
        <a:ln>
          <a:noFill/>
        </a:ln>
        <a:effectLst/>
      </c:spPr>
    </c:plotArea>
    <c:legend>
      <c:legendPos val="b"/>
      <c:layout>
        <c:manualLayout>
          <c:xMode val="edge"/>
          <c:yMode val="edge"/>
          <c:x val="2.7811486934789034E-3"/>
          <c:y val="0.71890909568047034"/>
          <c:w val="0.70337364681130476"/>
          <c:h val="0.25421341656465918"/>
        </c:manualLayout>
      </c:layout>
      <c:spPr>
        <a:noFill/>
        <a:ln>
          <a:noFill/>
        </a:ln>
        <a:effectLst/>
      </c:spPr>
      <c:txPr>
        <a:bodyPr rot="0" spcFirstLastPara="1" vertOverflow="ellipsis" vert="horz" wrap="square" anchor="ctr" anchorCtr="1"/>
        <a:lstStyle/>
        <a:p>
          <a:pPr>
            <a:defRPr lang="zh-CN" sz="1195" b="0" i="0" u="none" strike="noStrike" kern="1200" baseline="0">
              <a:solidFill>
                <a:schemeClr val="tx1">
                  <a:lumMod val="65000"/>
                  <a:lumOff val="35000"/>
                </a:schemeClr>
              </a:solidFill>
              <a:latin typeface="+mn-lt"/>
              <a:ea typeface="+mn-ea"/>
              <a:cs typeface="+mn-cs"/>
            </a:defRPr>
          </a:pPr>
          <a:endParaRPr lang="zh-CN"/>
        </a:p>
      </c:txPr>
    </c:legend>
    <c:plotVisOnly val="1"/>
    <c:dispBlanksAs val="gap"/>
  </c:chart>
  <c:spPr>
    <a:noFill/>
    <a:ln>
      <a:noFill/>
    </a:ln>
    <a:effectLst/>
  </c:spPr>
  <c:txPr>
    <a:bodyPr/>
    <a:lstStyle/>
    <a:p>
      <a:pPr>
        <a:defRPr lang="zh-CN"/>
      </a:pPr>
      <a:endParaRPr lang="zh-CN"/>
    </a:p>
  </c:tx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date1904 val="1"/>
  <c:lang val="zh-CN"/>
  <c:chart>
    <c:title>
      <c:tx>
        <c:rich>
          <a:bodyPr rot="0" spcFirstLastPara="1" vertOverflow="ellipsis" vert="horz" wrap="square" anchor="ctr" anchorCtr="1"/>
          <a:lstStyle/>
          <a:p>
            <a:pPr>
              <a:defRPr lang="zh-CN" sz="1860" b="0" i="0" u="none" strike="noStrike" kern="1200" spc="0" baseline="0">
                <a:solidFill>
                  <a:schemeClr val="tx1">
                    <a:lumMod val="65000"/>
                    <a:lumOff val="35000"/>
                  </a:schemeClr>
                </a:solidFill>
                <a:latin typeface="+mn-lt"/>
                <a:ea typeface="+mn-ea"/>
                <a:cs typeface="+mn-cs"/>
              </a:defRPr>
            </a:pPr>
            <a:r>
              <a:rPr lang="en-US" dirty="0" smtClean="0"/>
              <a:t>Study population (n=484)</a:t>
            </a:r>
            <a:endParaRPr lang="en-US" dirty="0"/>
          </a:p>
        </c:rich>
      </c:tx>
      <c:layout/>
      <c:spPr>
        <a:noFill/>
        <a:ln>
          <a:noFill/>
        </a:ln>
        <a:effectLst/>
      </c:spPr>
    </c:title>
    <c:plotArea>
      <c:layout/>
      <c:pieChart>
        <c:varyColors val="1"/>
        <c:ser>
          <c:idx val="0"/>
          <c:order val="0"/>
          <c:tx>
            <c:strRef>
              <c:f>Sheet1!$B$1</c:f>
              <c:strCache>
                <c:ptCount val="1"/>
                <c:pt idx="0">
                  <c:v>Number</c:v>
                </c:pt>
              </c:strCache>
            </c:strRef>
          </c:tx>
          <c:explosion val="10"/>
          <c:dPt>
            <c:idx val="0"/>
            <c:spPr>
              <a:solidFill>
                <a:schemeClr val="accent6"/>
              </a:solidFill>
              <a:ln w="19050">
                <a:solidFill>
                  <a:schemeClr val="lt1"/>
                </a:solidFill>
              </a:ln>
              <a:effectLst/>
            </c:spPr>
          </c:dPt>
          <c:dPt>
            <c:idx val="1"/>
            <c:spPr>
              <a:solidFill>
                <a:schemeClr val="accent5"/>
              </a:solidFill>
              <a:ln w="19050">
                <a:solidFill>
                  <a:schemeClr val="lt1"/>
                </a:solidFill>
              </a:ln>
              <a:effectLst/>
            </c:spPr>
          </c:dPt>
          <c:dPt>
            <c:idx val="2"/>
            <c:spPr>
              <a:solidFill>
                <a:schemeClr val="accent4"/>
              </a:solidFill>
              <a:ln w="19050">
                <a:solidFill>
                  <a:schemeClr val="lt1"/>
                </a:solidFill>
              </a:ln>
              <a:effectLst/>
            </c:spPr>
          </c:dPt>
          <c:dPt>
            <c:idx val="3"/>
            <c:spPr>
              <a:solidFill>
                <a:schemeClr val="accent6">
                  <a:lumMod val="60000"/>
                </a:schemeClr>
              </a:solidFill>
              <a:ln w="19050">
                <a:solidFill>
                  <a:schemeClr val="lt1"/>
                </a:solidFill>
              </a:ln>
              <a:effectLst/>
            </c:spPr>
          </c:dPt>
          <c:dLbls>
            <c:dLbl>
              <c:idx val="2"/>
              <c:spPr>
                <a:noFill/>
                <a:ln>
                  <a:noFill/>
                </a:ln>
                <a:effectLst/>
              </c:spPr>
              <c:txPr>
                <a:bodyPr rot="0" spcFirstLastPara="1" vertOverflow="ellipsis" vert="horz" wrap="square" lIns="38100" tIns="19050" rIns="38100" bIns="19050" anchor="ctr" anchorCtr="1">
                  <a:spAutoFit/>
                </a:bodyPr>
                <a:lstStyle/>
                <a:p>
                  <a:pPr>
                    <a:defRPr lang="zh-CN" sz="1195" b="0" i="0" u="none" strike="noStrike" kern="1200" baseline="0">
                      <a:solidFill>
                        <a:schemeClr val="bg1"/>
                      </a:solidFill>
                      <a:latin typeface="+mn-lt"/>
                      <a:ea typeface="+mn-ea"/>
                      <a:cs typeface="+mn-cs"/>
                    </a:defRPr>
                  </a:pPr>
                  <a:endParaRPr lang="zh-CN"/>
                </a:p>
              </c:txPr>
            </c:dLbl>
            <c:spPr>
              <a:noFill/>
              <a:ln>
                <a:noFill/>
              </a:ln>
              <a:effectLst/>
            </c:spPr>
            <c:txPr>
              <a:bodyPr rot="0" spcFirstLastPara="1" vertOverflow="ellipsis" vert="horz" wrap="square" lIns="38100" tIns="19050" rIns="38100" bIns="19050" anchor="ctr" anchorCtr="1">
                <a:spAutoFit/>
              </a:bodyPr>
              <a:lstStyle/>
              <a:p>
                <a:pPr>
                  <a:defRPr lang="zh-CN" sz="1195" b="0" i="0" u="none" strike="noStrike" kern="1200" baseline="0">
                    <a:solidFill>
                      <a:schemeClr val="tx1">
                        <a:lumMod val="75000"/>
                        <a:lumOff val="25000"/>
                      </a:schemeClr>
                    </a:solidFill>
                    <a:latin typeface="+mn-lt"/>
                    <a:ea typeface="+mn-ea"/>
                    <a:cs typeface="+mn-cs"/>
                  </a:defRPr>
                </a:pPr>
                <a:endParaRPr lang="zh-CN"/>
              </a:p>
            </c:txPr>
            <c:dLblPos val="bestFit"/>
            <c:showVal val="1"/>
            <c:showLeaderLines val="1"/>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Lost to follow-up</c:v>
                </c:pt>
                <c:pt idx="1">
                  <c:v>EFW &lt;10th</c:v>
                </c:pt>
                <c:pt idx="2">
                  <c:v>EFW  &lt;3rd or abnormal Doppler</c:v>
                </c:pt>
                <c:pt idx="3">
                  <c:v>PPROM</c:v>
                </c:pt>
              </c:strCache>
            </c:strRef>
          </c:cat>
          <c:val>
            <c:numRef>
              <c:f>Sheet1!$B$2:$B$5</c:f>
              <c:numCache>
                <c:formatCode>General</c:formatCode>
                <c:ptCount val="4"/>
                <c:pt idx="0">
                  <c:v>10</c:v>
                </c:pt>
                <c:pt idx="1">
                  <c:v>242</c:v>
                </c:pt>
                <c:pt idx="2">
                  <c:v>231</c:v>
                </c:pt>
                <c:pt idx="3">
                  <c:v>2</c:v>
                </c:pt>
              </c:numCache>
            </c:numRef>
          </c:val>
        </c:ser>
        <c:firstSliceAng val="0"/>
      </c:pieChart>
      <c:spPr>
        <a:noFill/>
        <a:ln>
          <a:noFill/>
        </a:ln>
        <a:effectLst/>
      </c:spPr>
    </c:plotArea>
    <c:legend>
      <c:legendPos val="b"/>
      <c:layout>
        <c:manualLayout>
          <c:xMode val="edge"/>
          <c:yMode val="edge"/>
          <c:x val="0.12047453124647371"/>
          <c:y val="0.69299857205408577"/>
          <c:w val="0.58514853317922699"/>
          <c:h val="0.19547378722625589"/>
        </c:manualLayout>
      </c:layout>
      <c:spPr>
        <a:noFill/>
        <a:ln>
          <a:noFill/>
        </a:ln>
        <a:effectLst/>
      </c:spPr>
      <c:txPr>
        <a:bodyPr rot="0" spcFirstLastPara="1" vertOverflow="ellipsis" vert="horz" wrap="square" anchor="ctr" anchorCtr="1"/>
        <a:lstStyle/>
        <a:p>
          <a:pPr>
            <a:defRPr lang="zh-CN" sz="1195" b="0" i="0" u="none" strike="noStrike" kern="1200" baseline="0">
              <a:solidFill>
                <a:schemeClr val="tx1">
                  <a:lumMod val="65000"/>
                  <a:lumOff val="35000"/>
                </a:schemeClr>
              </a:solidFill>
              <a:latin typeface="+mn-lt"/>
              <a:ea typeface="+mn-ea"/>
              <a:cs typeface="+mn-cs"/>
            </a:defRPr>
          </a:pPr>
          <a:endParaRPr lang="zh-CN"/>
        </a:p>
      </c:txPr>
    </c:legend>
    <c:plotVisOnly val="1"/>
    <c:dispBlanksAs val="zero"/>
  </c:chart>
  <c:spPr>
    <a:noFill/>
    <a:ln>
      <a:noFill/>
    </a:ln>
    <a:effectLst/>
  </c:spPr>
  <c:txPr>
    <a:bodyPr/>
    <a:lstStyle/>
    <a:p>
      <a:pPr>
        <a:defRPr lang="zh-CN"/>
      </a:pPr>
      <a:endParaRPr lang="zh-CN"/>
    </a:p>
  </c:txPr>
  <c:externalData r:id="rId1"/>
</c:chartSpace>
</file>

<file path=ppt/charts/colors1.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5"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5"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5"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5"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5"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5"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5"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5"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5"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5"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5"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5"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5"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5"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5"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5"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5"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5" kern="1200"/>
  </cs:chartArea>
  <cs:dataLabel>
    <cs:lnRef idx="0"/>
    <cs:fillRef idx="0"/>
    <cs:effectRef idx="0"/>
    <cs:fontRef idx="minor">
      <a:schemeClr val="tx1">
        <a:lumMod val="75000"/>
        <a:lumOff val="25000"/>
      </a:schemeClr>
    </cs:fontRef>
    <cs:defRPr sz="1195"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5"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5"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5"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5"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5"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5"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0.08205</cdr:x>
      <cdr:y>0</cdr:y>
    </cdr:from>
    <cdr:to>
      <cdr:x>0.82893</cdr:x>
      <cdr:y>0.08558</cdr:y>
    </cdr:to>
    <cdr:sp macro="" textlink="">
      <cdr:nvSpPr>
        <cdr:cNvPr id="2" name="矩形 1"/>
        <cdr:cNvSpPr/>
      </cdr:nvSpPr>
      <cdr:spPr>
        <a:xfrm xmlns:a="http://schemas.openxmlformats.org/drawingml/2006/main">
          <a:off x="216024" y="-180234"/>
          <a:ext cx="1966299" cy="311174"/>
        </a:xfrm>
        <a:prstGeom xmlns:a="http://schemas.openxmlformats.org/drawingml/2006/main" prst="rect">
          <a:avLst/>
        </a:prstGeom>
      </cdr:spPr>
      <cdr:txBody>
        <a:bodyPr xmlns:a="http://schemas.openxmlformats.org/drawingml/2006/main" vertOverflow="clip" vert="horz" wrap="none" lIns="45720" tIns="45720" rIns="45720" bIns="45720" rtlCol="0" anchor="t" anchorCtr="0">
          <a:normAutofit/>
        </a:bodyPr>
        <a:lstStyle xmlns:a="http://schemas.openxmlformats.org/drawingml/2006/main"/>
        <a:p xmlns:a="http://schemas.openxmlformats.org/drawingml/2006/main">
          <a:r>
            <a:rPr lang="en-US" sz="1400" dirty="0" smtClean="0"/>
            <a:t>Included patients (n=472)</a:t>
          </a:r>
          <a:endParaRPr lang="en-US" sz="1400" dirty="0"/>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1BBA499-E7EB-4D49-93AB-E80D6B7DCBB8}" type="datetimeFigureOut">
              <a:rPr lang="zh-CN" altLang="en-US" smtClean="0"/>
              <a:pPr/>
              <a:t>2018-9-14</a:t>
            </a:fld>
            <a:endParaRPr lang="zh-CN" altLang="en-US"/>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C4B1E73-130C-4AEF-9FC3-DF7427E3D972}"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w="9525">
            <a:noFill/>
            <a:miter lim="800000"/>
          </a:ln>
          <a:effectLst/>
        </p:spPr>
        <p:txBody>
          <a:bodyPr vert="horz" wrap="square" lIns="91440" tIns="45720" rIns="91440" bIns="45720" numCol="1" anchor="t" anchorCtr="0" compatLnSpc="1"/>
          <a:lstStyle>
            <a:lvl1pPr algn="l" eaLnBrk="1" hangingPunct="1">
              <a:defRPr sz="1200">
                <a:latin typeface="Arial" panose="020B0604020202020204" pitchFamily="34" charset="0"/>
                <a:cs typeface="Arial" panose="020B0604020202020204" pitchFamily="34" charset="0"/>
              </a:defRPr>
            </a:lvl1pPr>
          </a:lstStyle>
          <a:p>
            <a:pPr>
              <a:defRPr/>
            </a:pPr>
            <a:endParaRPr lang="en-GB"/>
          </a:p>
        </p:txBody>
      </p:sp>
      <p:sp>
        <p:nvSpPr>
          <p:cNvPr id="3075" name="Rectangle 3"/>
          <p:cNvSpPr>
            <a:spLocks noGrp="1" noChangeArrowheads="1"/>
          </p:cNvSpPr>
          <p:nvPr>
            <p:ph type="dt" idx="1"/>
          </p:nvPr>
        </p:nvSpPr>
        <p:spPr bwMode="auto">
          <a:xfrm>
            <a:off x="3884613" y="0"/>
            <a:ext cx="2971800" cy="457200"/>
          </a:xfrm>
          <a:prstGeom prst="rect">
            <a:avLst/>
          </a:prstGeom>
          <a:noFill/>
          <a:ln w="9525">
            <a:noFill/>
            <a:miter lim="800000"/>
          </a:ln>
          <a:effectLst/>
        </p:spPr>
        <p:txBody>
          <a:bodyPr vert="horz" wrap="square" lIns="91440" tIns="45720" rIns="91440" bIns="45720" numCol="1" anchor="t" anchorCtr="0" compatLnSpc="1"/>
          <a:lstStyle>
            <a:lvl1pPr algn="r" eaLnBrk="1" hangingPunct="1">
              <a:defRPr sz="1200">
                <a:latin typeface="Arial" panose="020B0604020202020204" pitchFamily="34" charset="0"/>
                <a:cs typeface="Arial" panose="020B0604020202020204" pitchFamily="34" charset="0"/>
              </a:defRPr>
            </a:lvl1pPr>
          </a:lstStyle>
          <a:p>
            <a:pPr>
              <a:defRPr/>
            </a:pPr>
            <a:endParaRPr lang="en-GB"/>
          </a:p>
        </p:txBody>
      </p:sp>
      <p:sp>
        <p:nvSpPr>
          <p:cNvPr id="1536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ln>
          <a:extLst>
            <a:ext uri="{909E8E84-426E-40DD-AFC4-6F175D3DCCD1}">
              <a14:hiddenFill xmlns="" xmlns:a14="http://schemas.microsoft.com/office/drawing/2010/main">
                <a:solidFill>
                  <a:srgbClr val="FFFFFF"/>
                </a:solidFill>
              </a14:hiddenFill>
            </a:ext>
          </a:extLst>
        </p:spPr>
      </p:sp>
      <p:sp>
        <p:nvSpPr>
          <p:cNvPr id="3077" name="Rectangle 5"/>
          <p:cNvSpPr>
            <a:spLocks noGrp="1" noChangeArrowheads="1"/>
          </p:cNvSpPr>
          <p:nvPr>
            <p:ph type="body" sz="quarter" idx="3"/>
          </p:nvPr>
        </p:nvSpPr>
        <p:spPr bwMode="auto">
          <a:xfrm>
            <a:off x="685800" y="4343400"/>
            <a:ext cx="5486400" cy="4114800"/>
          </a:xfrm>
          <a:prstGeom prst="rect">
            <a:avLst/>
          </a:prstGeom>
          <a:noFill/>
          <a:ln w="9525">
            <a:noFill/>
            <a:miter lim="800000"/>
          </a:ln>
          <a:effectLst/>
        </p:spPr>
        <p:txBody>
          <a:bodyPr vert="horz" wrap="square" lIns="91440" tIns="45720" rIns="91440" bIns="45720" numCol="1" anchor="t" anchorCtr="0" compatLnSpc="1"/>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3078" name="Rectangle 6"/>
          <p:cNvSpPr>
            <a:spLocks noGrp="1" noChangeArrowheads="1"/>
          </p:cNvSpPr>
          <p:nvPr>
            <p:ph type="ftr" sz="quarter" idx="4"/>
          </p:nvPr>
        </p:nvSpPr>
        <p:spPr bwMode="auto">
          <a:xfrm>
            <a:off x="0" y="8685213"/>
            <a:ext cx="2971800" cy="457200"/>
          </a:xfrm>
          <a:prstGeom prst="rect">
            <a:avLst/>
          </a:prstGeom>
          <a:noFill/>
          <a:ln w="9525">
            <a:noFill/>
            <a:miter lim="800000"/>
          </a:ln>
          <a:effectLst/>
        </p:spPr>
        <p:txBody>
          <a:bodyPr vert="horz" wrap="square" lIns="91440" tIns="45720" rIns="91440" bIns="45720" numCol="1" anchor="b" anchorCtr="0" compatLnSpc="1"/>
          <a:lstStyle>
            <a:lvl1pPr algn="l" eaLnBrk="1" hangingPunct="1">
              <a:defRPr sz="1200">
                <a:latin typeface="Arial" panose="020B0604020202020204" pitchFamily="34" charset="0"/>
                <a:cs typeface="Arial" panose="020B0604020202020204" pitchFamily="34" charset="0"/>
              </a:defRPr>
            </a:lvl1pPr>
          </a:lstStyle>
          <a:p>
            <a:pPr>
              <a:defRPr/>
            </a:pPr>
            <a:endParaRPr lang="en-GB"/>
          </a:p>
        </p:txBody>
      </p:sp>
      <p:sp>
        <p:nvSpPr>
          <p:cNvPr id="3079" name="Rectangle 7"/>
          <p:cNvSpPr>
            <a:spLocks noGrp="1" noChangeArrowheads="1"/>
          </p:cNvSpPr>
          <p:nvPr>
            <p:ph type="sldNum" sz="quarter" idx="5"/>
          </p:nvPr>
        </p:nvSpPr>
        <p:spPr bwMode="auto">
          <a:xfrm>
            <a:off x="3884613" y="8685213"/>
            <a:ext cx="2971800" cy="457200"/>
          </a:xfrm>
          <a:prstGeom prst="rect">
            <a:avLst/>
          </a:prstGeom>
          <a:noFill/>
          <a:ln w="9525">
            <a:noFill/>
            <a:miter lim="800000"/>
          </a:ln>
          <a:effectLst/>
        </p:spPr>
        <p:txBody>
          <a:bodyPr vert="horz" wrap="square" lIns="91440" tIns="45720" rIns="91440" bIns="45720" numCol="1" anchor="b" anchorCtr="0" compatLnSpc="1"/>
          <a:lstStyle>
            <a:lvl1pPr algn="r" eaLnBrk="1" hangingPunct="1">
              <a:defRPr sz="1200"/>
            </a:lvl1pPr>
          </a:lstStyle>
          <a:p>
            <a:pPr>
              <a:defRPr/>
            </a:pPr>
            <a:fld id="{36A4A78E-3EE6-460E-BAE4-6F39EE78D39A}"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868B560A-BEAC-4283-BA72-462A12258657}" type="slidenum">
              <a:rPr lang="en-GB" altLang="en-US" smtClean="0"/>
              <a:pPr>
                <a:spcBef>
                  <a:spcPct val="0"/>
                </a:spcBef>
              </a:pPr>
              <a:t>1</a:t>
            </a:fld>
            <a:endParaRPr lang="en-GB" altLang="en-US" smtClean="0"/>
          </a:p>
        </p:txBody>
      </p:sp>
      <p:sp>
        <p:nvSpPr>
          <p:cNvPr id="16387" name="Rectangle 2"/>
          <p:cNvSpPr>
            <a:spLocks noGrp="1" noRot="1" noChangeAspect="1" noChangeArrowheads="1" noTextEdit="1"/>
          </p:cNvSpPr>
          <p:nvPr>
            <p:ph type="sldImg"/>
          </p:nvPr>
        </p:nvSpPr>
        <p:spPr/>
      </p:sp>
      <p:sp>
        <p:nvSpPr>
          <p:cNvPr id="16388" name="Rectangle 3"/>
          <p:cNvSpPr>
            <a:spLocks noGrp="1" noChangeArrowheads="1"/>
          </p:cNvSpPr>
          <p:nvPr>
            <p:ph type="body" idx="1"/>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C6096F89-B3D5-4AEB-9D4F-65144FA37287}" type="slidenum">
              <a:rPr lang="en-GB" altLang="en-US" smtClean="0"/>
              <a:pPr>
                <a:spcBef>
                  <a:spcPct val="0"/>
                </a:spcBef>
              </a:pPr>
              <a:t>10</a:t>
            </a:fld>
            <a:endParaRPr lang="en-GB" altLang="en-US" smtClean="0"/>
          </a:p>
        </p:txBody>
      </p:sp>
      <p:sp>
        <p:nvSpPr>
          <p:cNvPr id="17411" name="Rectangle 2"/>
          <p:cNvSpPr>
            <a:spLocks noGrp="1" noRot="1" noChangeAspect="1" noChangeArrowheads="1" noTextEdit="1"/>
          </p:cNvSpPr>
          <p:nvPr>
            <p:ph type="sldImg"/>
          </p:nvPr>
        </p:nvSpPr>
        <p:spPr/>
      </p:sp>
      <p:sp>
        <p:nvSpPr>
          <p:cNvPr id="17412" name="Rectangle 3"/>
          <p:cNvSpPr>
            <a:spLocks noGrp="1" noChangeArrowheads="1"/>
          </p:cNvSpPr>
          <p:nvPr>
            <p:ph type="body" idx="1"/>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C6096F89-B3D5-4AEB-9D4F-65144FA37287}" type="slidenum">
              <a:rPr lang="en-GB" altLang="en-US" smtClean="0"/>
              <a:pPr>
                <a:spcBef>
                  <a:spcPct val="0"/>
                </a:spcBef>
              </a:pPr>
              <a:t>11</a:t>
            </a:fld>
            <a:endParaRPr lang="en-GB" altLang="en-US" smtClean="0"/>
          </a:p>
        </p:txBody>
      </p:sp>
      <p:sp>
        <p:nvSpPr>
          <p:cNvPr id="17411" name="Rectangle 2"/>
          <p:cNvSpPr>
            <a:spLocks noGrp="1" noRot="1" noChangeAspect="1" noChangeArrowheads="1" noTextEdit="1"/>
          </p:cNvSpPr>
          <p:nvPr>
            <p:ph type="sldImg"/>
          </p:nvPr>
        </p:nvSpPr>
        <p:spPr/>
      </p:sp>
      <p:sp>
        <p:nvSpPr>
          <p:cNvPr id="17412" name="Rectangle 3"/>
          <p:cNvSpPr>
            <a:spLocks noGrp="1" noChangeArrowheads="1"/>
          </p:cNvSpPr>
          <p:nvPr>
            <p:ph type="body" idx="1"/>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C6096F89-B3D5-4AEB-9D4F-65144FA37287}" type="slidenum">
              <a:rPr lang="en-GB" altLang="en-US" smtClean="0"/>
              <a:pPr>
                <a:spcBef>
                  <a:spcPct val="0"/>
                </a:spcBef>
              </a:pPr>
              <a:t>12</a:t>
            </a:fld>
            <a:endParaRPr lang="en-GB" altLang="en-US" smtClean="0"/>
          </a:p>
        </p:txBody>
      </p:sp>
      <p:sp>
        <p:nvSpPr>
          <p:cNvPr id="17411" name="Rectangle 2"/>
          <p:cNvSpPr>
            <a:spLocks noGrp="1" noRot="1" noChangeAspect="1" noChangeArrowheads="1" noTextEdit="1"/>
          </p:cNvSpPr>
          <p:nvPr>
            <p:ph type="sldImg"/>
          </p:nvPr>
        </p:nvSpPr>
        <p:spPr/>
      </p:sp>
      <p:sp>
        <p:nvSpPr>
          <p:cNvPr id="17412" name="Rectangle 3"/>
          <p:cNvSpPr>
            <a:spLocks noGrp="1" noChangeArrowheads="1"/>
          </p:cNvSpPr>
          <p:nvPr>
            <p:ph type="body" idx="1"/>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C6096F89-B3D5-4AEB-9D4F-65144FA37287}" type="slidenum">
              <a:rPr lang="en-GB" altLang="en-US" smtClean="0"/>
              <a:pPr>
                <a:spcBef>
                  <a:spcPct val="0"/>
                </a:spcBef>
              </a:pPr>
              <a:t>13</a:t>
            </a:fld>
            <a:endParaRPr lang="en-GB" altLang="en-US" smtClean="0"/>
          </a:p>
        </p:txBody>
      </p:sp>
      <p:sp>
        <p:nvSpPr>
          <p:cNvPr id="17411" name="Rectangle 2"/>
          <p:cNvSpPr>
            <a:spLocks noGrp="1" noRot="1" noChangeAspect="1" noChangeArrowheads="1" noTextEdit="1"/>
          </p:cNvSpPr>
          <p:nvPr>
            <p:ph type="sldImg"/>
          </p:nvPr>
        </p:nvSpPr>
        <p:spPr/>
      </p:sp>
      <p:sp>
        <p:nvSpPr>
          <p:cNvPr id="17412" name="Rectangle 3"/>
          <p:cNvSpPr>
            <a:spLocks noGrp="1" noChangeArrowheads="1"/>
          </p:cNvSpPr>
          <p:nvPr>
            <p:ph type="body" idx="1"/>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C6096F89-B3D5-4AEB-9D4F-65144FA37287}" type="slidenum">
              <a:rPr lang="en-GB" altLang="en-US" smtClean="0"/>
              <a:pPr>
                <a:spcBef>
                  <a:spcPct val="0"/>
                </a:spcBef>
              </a:pPr>
              <a:t>14</a:t>
            </a:fld>
            <a:endParaRPr lang="en-GB" altLang="en-US" smtClean="0"/>
          </a:p>
        </p:txBody>
      </p:sp>
      <p:sp>
        <p:nvSpPr>
          <p:cNvPr id="17411" name="Rectangle 2"/>
          <p:cNvSpPr>
            <a:spLocks noGrp="1" noRot="1" noChangeAspect="1" noChangeArrowheads="1" noTextEdit="1"/>
          </p:cNvSpPr>
          <p:nvPr>
            <p:ph type="sldImg"/>
          </p:nvPr>
        </p:nvSpPr>
        <p:spPr/>
      </p:sp>
      <p:sp>
        <p:nvSpPr>
          <p:cNvPr id="17412" name="Rectangle 3"/>
          <p:cNvSpPr>
            <a:spLocks noGrp="1" noChangeArrowheads="1"/>
          </p:cNvSpPr>
          <p:nvPr>
            <p:ph type="body" idx="1"/>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C6096F89-B3D5-4AEB-9D4F-65144FA37287}" type="slidenum">
              <a:rPr lang="en-GB" altLang="en-US" smtClean="0"/>
              <a:pPr>
                <a:spcBef>
                  <a:spcPct val="0"/>
                </a:spcBef>
              </a:pPr>
              <a:t>15</a:t>
            </a:fld>
            <a:endParaRPr lang="en-GB" altLang="en-US" smtClean="0"/>
          </a:p>
        </p:txBody>
      </p:sp>
      <p:sp>
        <p:nvSpPr>
          <p:cNvPr id="17411" name="Rectangle 2"/>
          <p:cNvSpPr>
            <a:spLocks noGrp="1" noRot="1" noChangeAspect="1" noChangeArrowheads="1" noTextEdit="1"/>
          </p:cNvSpPr>
          <p:nvPr>
            <p:ph type="sldImg"/>
          </p:nvPr>
        </p:nvSpPr>
        <p:spPr/>
      </p:sp>
      <p:sp>
        <p:nvSpPr>
          <p:cNvPr id="17412" name="Rectangle 3"/>
          <p:cNvSpPr>
            <a:spLocks noGrp="1" noChangeArrowheads="1"/>
          </p:cNvSpPr>
          <p:nvPr>
            <p:ph type="body" idx="1"/>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C6096F89-B3D5-4AEB-9D4F-65144FA37287}" type="slidenum">
              <a:rPr lang="en-GB" altLang="en-US" smtClean="0"/>
              <a:pPr>
                <a:spcBef>
                  <a:spcPct val="0"/>
                </a:spcBef>
              </a:pPr>
              <a:t>16</a:t>
            </a:fld>
            <a:endParaRPr lang="en-GB" altLang="en-US" smtClean="0"/>
          </a:p>
        </p:txBody>
      </p:sp>
      <p:sp>
        <p:nvSpPr>
          <p:cNvPr id="17411" name="Rectangle 2"/>
          <p:cNvSpPr>
            <a:spLocks noGrp="1" noRot="1" noChangeAspect="1" noChangeArrowheads="1" noTextEdit="1"/>
          </p:cNvSpPr>
          <p:nvPr>
            <p:ph type="sldImg"/>
          </p:nvPr>
        </p:nvSpPr>
        <p:spPr/>
      </p:sp>
      <p:sp>
        <p:nvSpPr>
          <p:cNvPr id="17412" name="Rectangle 3"/>
          <p:cNvSpPr>
            <a:spLocks noGrp="1" noChangeArrowheads="1"/>
          </p:cNvSpPr>
          <p:nvPr>
            <p:ph type="body" idx="1"/>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C6096F89-B3D5-4AEB-9D4F-65144FA37287}" type="slidenum">
              <a:rPr lang="en-GB" altLang="en-US" smtClean="0"/>
              <a:pPr>
                <a:spcBef>
                  <a:spcPct val="0"/>
                </a:spcBef>
              </a:pPr>
              <a:t>2</a:t>
            </a:fld>
            <a:endParaRPr lang="en-GB" altLang="en-US" smtClean="0"/>
          </a:p>
        </p:txBody>
      </p:sp>
      <p:sp>
        <p:nvSpPr>
          <p:cNvPr id="17411" name="Rectangle 2"/>
          <p:cNvSpPr>
            <a:spLocks noGrp="1" noRot="1" noChangeAspect="1" noChangeArrowheads="1" noTextEdit="1"/>
          </p:cNvSpPr>
          <p:nvPr>
            <p:ph type="sldImg"/>
          </p:nvPr>
        </p:nvSpPr>
        <p:spPr/>
      </p:sp>
      <p:sp>
        <p:nvSpPr>
          <p:cNvPr id="17412" name="Rectangle 3"/>
          <p:cNvSpPr>
            <a:spLocks noGrp="1" noChangeArrowheads="1"/>
          </p:cNvSpPr>
          <p:nvPr>
            <p:ph type="body" idx="1"/>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C6096F89-B3D5-4AEB-9D4F-65144FA37287}" type="slidenum">
              <a:rPr lang="en-GB" altLang="en-US" smtClean="0"/>
              <a:pPr>
                <a:spcBef>
                  <a:spcPct val="0"/>
                </a:spcBef>
              </a:pPr>
              <a:t>3</a:t>
            </a:fld>
            <a:endParaRPr lang="en-GB" altLang="en-US" smtClean="0"/>
          </a:p>
        </p:txBody>
      </p:sp>
      <p:sp>
        <p:nvSpPr>
          <p:cNvPr id="17411" name="Rectangle 2"/>
          <p:cNvSpPr>
            <a:spLocks noGrp="1" noRot="1" noChangeAspect="1" noChangeArrowheads="1" noTextEdit="1"/>
          </p:cNvSpPr>
          <p:nvPr>
            <p:ph type="sldImg"/>
          </p:nvPr>
        </p:nvSpPr>
        <p:spPr/>
      </p:sp>
      <p:sp>
        <p:nvSpPr>
          <p:cNvPr id="17412" name="Rectangle 3"/>
          <p:cNvSpPr>
            <a:spLocks noGrp="1" noChangeArrowheads="1"/>
          </p:cNvSpPr>
          <p:nvPr>
            <p:ph type="body" idx="1"/>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C6096F89-B3D5-4AEB-9D4F-65144FA37287}" type="slidenum">
              <a:rPr lang="en-GB" altLang="en-US" smtClean="0"/>
              <a:pPr>
                <a:spcBef>
                  <a:spcPct val="0"/>
                </a:spcBef>
              </a:pPr>
              <a:t>4</a:t>
            </a:fld>
            <a:endParaRPr lang="en-GB" altLang="en-US" smtClean="0"/>
          </a:p>
        </p:txBody>
      </p:sp>
      <p:sp>
        <p:nvSpPr>
          <p:cNvPr id="17411" name="Rectangle 2"/>
          <p:cNvSpPr>
            <a:spLocks noGrp="1" noRot="1" noChangeAspect="1" noChangeArrowheads="1" noTextEdit="1"/>
          </p:cNvSpPr>
          <p:nvPr>
            <p:ph type="sldImg"/>
          </p:nvPr>
        </p:nvSpPr>
        <p:spPr/>
      </p:sp>
      <p:sp>
        <p:nvSpPr>
          <p:cNvPr id="17412" name="Rectangle 3"/>
          <p:cNvSpPr>
            <a:spLocks noGrp="1" noChangeArrowheads="1"/>
          </p:cNvSpPr>
          <p:nvPr>
            <p:ph type="body" idx="1"/>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C6096F89-B3D5-4AEB-9D4F-65144FA37287}" type="slidenum">
              <a:rPr lang="en-GB" altLang="en-US" smtClean="0"/>
              <a:pPr>
                <a:spcBef>
                  <a:spcPct val="0"/>
                </a:spcBef>
              </a:pPr>
              <a:t>5</a:t>
            </a:fld>
            <a:endParaRPr lang="en-GB" altLang="en-US" smtClean="0"/>
          </a:p>
        </p:txBody>
      </p:sp>
      <p:sp>
        <p:nvSpPr>
          <p:cNvPr id="17411" name="Rectangle 2"/>
          <p:cNvSpPr>
            <a:spLocks noGrp="1" noRot="1" noChangeAspect="1" noChangeArrowheads="1" noTextEdit="1"/>
          </p:cNvSpPr>
          <p:nvPr>
            <p:ph type="sldImg"/>
          </p:nvPr>
        </p:nvSpPr>
        <p:spPr/>
      </p:sp>
      <p:sp>
        <p:nvSpPr>
          <p:cNvPr id="17412" name="Rectangle 3"/>
          <p:cNvSpPr>
            <a:spLocks noGrp="1" noChangeArrowheads="1"/>
          </p:cNvSpPr>
          <p:nvPr>
            <p:ph type="body" idx="1"/>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C6096F89-B3D5-4AEB-9D4F-65144FA37287}" type="slidenum">
              <a:rPr lang="en-GB" altLang="en-US" smtClean="0"/>
              <a:pPr>
                <a:spcBef>
                  <a:spcPct val="0"/>
                </a:spcBef>
              </a:pPr>
              <a:t>6</a:t>
            </a:fld>
            <a:endParaRPr lang="en-GB" altLang="en-US" smtClean="0"/>
          </a:p>
        </p:txBody>
      </p:sp>
      <p:sp>
        <p:nvSpPr>
          <p:cNvPr id="17411" name="Rectangle 2"/>
          <p:cNvSpPr>
            <a:spLocks noGrp="1" noRot="1" noChangeAspect="1" noChangeArrowheads="1" noTextEdit="1"/>
          </p:cNvSpPr>
          <p:nvPr>
            <p:ph type="sldImg"/>
          </p:nvPr>
        </p:nvSpPr>
        <p:spPr/>
      </p:sp>
      <p:sp>
        <p:nvSpPr>
          <p:cNvPr id="17412" name="Rectangle 3"/>
          <p:cNvSpPr>
            <a:spLocks noGrp="1" noChangeArrowheads="1"/>
          </p:cNvSpPr>
          <p:nvPr>
            <p:ph type="body" idx="1"/>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C6096F89-B3D5-4AEB-9D4F-65144FA37287}" type="slidenum">
              <a:rPr lang="en-GB" altLang="en-US" smtClean="0"/>
              <a:pPr>
                <a:spcBef>
                  <a:spcPct val="0"/>
                </a:spcBef>
              </a:pPr>
              <a:t>7</a:t>
            </a:fld>
            <a:endParaRPr lang="en-GB" altLang="en-US" smtClean="0"/>
          </a:p>
        </p:txBody>
      </p:sp>
      <p:sp>
        <p:nvSpPr>
          <p:cNvPr id="17411" name="Rectangle 2"/>
          <p:cNvSpPr>
            <a:spLocks noGrp="1" noRot="1" noChangeAspect="1" noChangeArrowheads="1" noTextEdit="1"/>
          </p:cNvSpPr>
          <p:nvPr>
            <p:ph type="sldImg"/>
          </p:nvPr>
        </p:nvSpPr>
        <p:spPr/>
      </p:sp>
      <p:sp>
        <p:nvSpPr>
          <p:cNvPr id="17412" name="Rectangle 3"/>
          <p:cNvSpPr>
            <a:spLocks noGrp="1" noChangeArrowheads="1"/>
          </p:cNvSpPr>
          <p:nvPr>
            <p:ph type="body" idx="1"/>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C6096F89-B3D5-4AEB-9D4F-65144FA37287}" type="slidenum">
              <a:rPr lang="en-GB" altLang="en-US" smtClean="0"/>
              <a:pPr>
                <a:spcBef>
                  <a:spcPct val="0"/>
                </a:spcBef>
              </a:pPr>
              <a:t>8</a:t>
            </a:fld>
            <a:endParaRPr lang="en-GB" altLang="en-US" smtClean="0"/>
          </a:p>
        </p:txBody>
      </p:sp>
      <p:sp>
        <p:nvSpPr>
          <p:cNvPr id="17411" name="Rectangle 2"/>
          <p:cNvSpPr>
            <a:spLocks noGrp="1" noRot="1" noChangeAspect="1" noChangeArrowheads="1" noTextEdit="1"/>
          </p:cNvSpPr>
          <p:nvPr>
            <p:ph type="sldImg"/>
          </p:nvPr>
        </p:nvSpPr>
        <p:spPr/>
      </p:sp>
      <p:sp>
        <p:nvSpPr>
          <p:cNvPr id="17412" name="Rectangle 3"/>
          <p:cNvSpPr>
            <a:spLocks noGrp="1" noChangeArrowheads="1"/>
          </p:cNvSpPr>
          <p:nvPr>
            <p:ph type="body" idx="1"/>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C6096F89-B3D5-4AEB-9D4F-65144FA37287}" type="slidenum">
              <a:rPr lang="en-GB" altLang="en-US" smtClean="0"/>
              <a:pPr>
                <a:spcBef>
                  <a:spcPct val="0"/>
                </a:spcBef>
              </a:pPr>
              <a:t>9</a:t>
            </a:fld>
            <a:endParaRPr lang="en-GB" altLang="en-US" smtClean="0"/>
          </a:p>
        </p:txBody>
      </p:sp>
      <p:sp>
        <p:nvSpPr>
          <p:cNvPr id="17411" name="Rectangle 2"/>
          <p:cNvSpPr>
            <a:spLocks noGrp="1" noRot="1" noChangeAspect="1" noChangeArrowheads="1" noTextEdit="1"/>
          </p:cNvSpPr>
          <p:nvPr>
            <p:ph type="sldImg"/>
          </p:nvPr>
        </p:nvSpPr>
        <p:spPr/>
      </p:sp>
      <p:sp>
        <p:nvSpPr>
          <p:cNvPr id="17412" name="Rectangle 3"/>
          <p:cNvSpPr>
            <a:spLocks noGrp="1" noChangeArrowheads="1"/>
          </p:cNvSpPr>
          <p:nvPr>
            <p:ph type="body" idx="1"/>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
        <p:nvSpPr>
          <p:cNvPr id="4" name="Rectangle 4"/>
          <p:cNvSpPr>
            <a:spLocks noGrp="1" noChangeArrowheads="1"/>
          </p:cNvSpPr>
          <p:nvPr>
            <p:ph type="dt" sz="half" idx="10"/>
          </p:nvPr>
        </p:nvSpPr>
        <p:spPr/>
        <p:txBody>
          <a:bodyPr/>
          <a:lstStyle>
            <a:lvl1pPr>
              <a:defRPr/>
            </a:lvl1pPr>
          </a:lstStyle>
          <a:p>
            <a:pPr>
              <a:defRPr/>
            </a:pPr>
            <a:endParaRPr lang="en-GB"/>
          </a:p>
        </p:txBody>
      </p:sp>
      <p:sp>
        <p:nvSpPr>
          <p:cNvPr id="5" name="Rectangle 5"/>
          <p:cNvSpPr>
            <a:spLocks noGrp="1" noChangeArrowheads="1"/>
          </p:cNvSpPr>
          <p:nvPr>
            <p:ph type="ftr" sz="quarter" idx="11"/>
          </p:nvPr>
        </p:nvSpPr>
        <p:spPr/>
        <p:txBody>
          <a:bodyPr/>
          <a:lstStyle>
            <a:lvl1pPr>
              <a:defRPr/>
            </a:lvl1pPr>
          </a:lstStyle>
          <a:p>
            <a:pPr>
              <a:defRPr/>
            </a:pPr>
            <a:endParaRPr lang="en-GB"/>
          </a:p>
        </p:txBody>
      </p:sp>
      <p:sp>
        <p:nvSpPr>
          <p:cNvPr id="6" name="Rectangle 6"/>
          <p:cNvSpPr>
            <a:spLocks noGrp="1" noChangeArrowheads="1"/>
          </p:cNvSpPr>
          <p:nvPr>
            <p:ph type="sldNum" sz="quarter" idx="12"/>
          </p:nvPr>
        </p:nvSpPr>
        <p:spPr/>
        <p:txBody>
          <a:bodyPr/>
          <a:lstStyle>
            <a:lvl1pPr>
              <a:defRPr/>
            </a:lvl1pPr>
          </a:lstStyle>
          <a:p>
            <a:pPr>
              <a:defRPr/>
            </a:pPr>
            <a:fld id="{BA08BDF1-9D91-4E9D-A985-AB887679A1A4}"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p:txBody>
          <a:bodyPr/>
          <a:lstStyle>
            <a:lvl1pPr>
              <a:defRPr/>
            </a:lvl1pPr>
          </a:lstStyle>
          <a:p>
            <a:pPr>
              <a:defRPr/>
            </a:pPr>
            <a:endParaRPr lang="en-GB"/>
          </a:p>
        </p:txBody>
      </p:sp>
      <p:sp>
        <p:nvSpPr>
          <p:cNvPr id="5" name="Rectangle 5"/>
          <p:cNvSpPr>
            <a:spLocks noGrp="1" noChangeArrowheads="1"/>
          </p:cNvSpPr>
          <p:nvPr>
            <p:ph type="ftr" sz="quarter" idx="11"/>
          </p:nvPr>
        </p:nvSpPr>
        <p:spPr/>
        <p:txBody>
          <a:bodyPr/>
          <a:lstStyle>
            <a:lvl1pPr>
              <a:defRPr/>
            </a:lvl1pPr>
          </a:lstStyle>
          <a:p>
            <a:pPr>
              <a:defRPr/>
            </a:pPr>
            <a:endParaRPr lang="en-GB"/>
          </a:p>
        </p:txBody>
      </p:sp>
      <p:sp>
        <p:nvSpPr>
          <p:cNvPr id="6" name="Rectangle 6"/>
          <p:cNvSpPr>
            <a:spLocks noGrp="1" noChangeArrowheads="1"/>
          </p:cNvSpPr>
          <p:nvPr>
            <p:ph type="sldNum" sz="quarter" idx="12"/>
          </p:nvPr>
        </p:nvSpPr>
        <p:spPr/>
        <p:txBody>
          <a:bodyPr/>
          <a:lstStyle>
            <a:lvl1pPr>
              <a:defRPr/>
            </a:lvl1pPr>
          </a:lstStyle>
          <a:p>
            <a:pPr>
              <a:defRPr/>
            </a:pPr>
            <a:fld id="{074D0954-41DC-4048-AD49-8681FC5FEB85}" type="slidenum">
              <a:rPr lang="en-GB" altLang="en-US"/>
              <a:pPr>
                <a:defRPr/>
              </a:pPr>
              <a:t>‹#›</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p:txBody>
          <a:bodyPr/>
          <a:lstStyle>
            <a:lvl1pPr>
              <a:defRPr/>
            </a:lvl1pPr>
          </a:lstStyle>
          <a:p>
            <a:pPr>
              <a:defRPr/>
            </a:pPr>
            <a:endParaRPr lang="en-GB"/>
          </a:p>
        </p:txBody>
      </p:sp>
      <p:sp>
        <p:nvSpPr>
          <p:cNvPr id="5" name="Rectangle 5"/>
          <p:cNvSpPr>
            <a:spLocks noGrp="1" noChangeArrowheads="1"/>
          </p:cNvSpPr>
          <p:nvPr>
            <p:ph type="ftr" sz="quarter" idx="11"/>
          </p:nvPr>
        </p:nvSpPr>
        <p:spPr/>
        <p:txBody>
          <a:bodyPr/>
          <a:lstStyle>
            <a:lvl1pPr>
              <a:defRPr/>
            </a:lvl1pPr>
          </a:lstStyle>
          <a:p>
            <a:pPr>
              <a:defRPr/>
            </a:pPr>
            <a:endParaRPr lang="en-GB"/>
          </a:p>
        </p:txBody>
      </p:sp>
      <p:sp>
        <p:nvSpPr>
          <p:cNvPr id="6" name="Rectangle 6"/>
          <p:cNvSpPr>
            <a:spLocks noGrp="1" noChangeArrowheads="1"/>
          </p:cNvSpPr>
          <p:nvPr>
            <p:ph type="sldNum" sz="quarter" idx="12"/>
          </p:nvPr>
        </p:nvSpPr>
        <p:spPr/>
        <p:txBody>
          <a:bodyPr/>
          <a:lstStyle>
            <a:lvl1pPr>
              <a:defRPr/>
            </a:lvl1pPr>
          </a:lstStyle>
          <a:p>
            <a:pPr>
              <a:defRPr/>
            </a:pPr>
            <a:fld id="{87D981B3-F320-46FA-959C-EC02D7CB87D8}" type="slidenum">
              <a:rPr lang="en-GB" altLang="en-US"/>
              <a:pPr>
                <a:defRPr/>
              </a:pPr>
              <a:t>‹#›</a:t>
            </a:fld>
            <a:endParaRPr lang="en-GB"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p:txBody>
          <a:bodyPr/>
          <a:lstStyle>
            <a:lvl1pPr>
              <a:defRPr/>
            </a:lvl1pPr>
          </a:lstStyle>
          <a:p>
            <a:pPr>
              <a:defRPr/>
            </a:pPr>
            <a:endParaRPr lang="en-GB"/>
          </a:p>
        </p:txBody>
      </p:sp>
      <p:sp>
        <p:nvSpPr>
          <p:cNvPr id="5" name="Rectangle 5"/>
          <p:cNvSpPr>
            <a:spLocks noGrp="1" noChangeArrowheads="1"/>
          </p:cNvSpPr>
          <p:nvPr>
            <p:ph type="ftr" sz="quarter" idx="11"/>
          </p:nvPr>
        </p:nvSpPr>
        <p:spPr/>
        <p:txBody>
          <a:bodyPr/>
          <a:lstStyle>
            <a:lvl1pPr>
              <a:defRPr/>
            </a:lvl1pPr>
          </a:lstStyle>
          <a:p>
            <a:pPr>
              <a:defRPr/>
            </a:pPr>
            <a:endParaRPr lang="en-GB"/>
          </a:p>
        </p:txBody>
      </p:sp>
      <p:sp>
        <p:nvSpPr>
          <p:cNvPr id="6" name="Rectangle 6"/>
          <p:cNvSpPr>
            <a:spLocks noGrp="1" noChangeArrowheads="1"/>
          </p:cNvSpPr>
          <p:nvPr>
            <p:ph type="sldNum" sz="quarter" idx="12"/>
          </p:nvPr>
        </p:nvSpPr>
        <p:spPr/>
        <p:txBody>
          <a:bodyPr/>
          <a:lstStyle>
            <a:lvl1pPr>
              <a:defRPr/>
            </a:lvl1pPr>
          </a:lstStyle>
          <a:p>
            <a:pPr>
              <a:defRPr/>
            </a:pPr>
            <a:fld id="{5DAA0C07-FBAB-45EA-9EA0-0F846D884E94}" type="slidenum">
              <a:rPr lang="en-GB" altLang="en-US"/>
              <a:pPr>
                <a:defRPr/>
              </a:pPr>
              <a:t>‹#›</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p:txBody>
          <a:bodyPr/>
          <a:lstStyle>
            <a:lvl1pPr>
              <a:defRPr/>
            </a:lvl1pPr>
          </a:lstStyle>
          <a:p>
            <a:pPr>
              <a:defRPr/>
            </a:pPr>
            <a:endParaRPr lang="en-GB"/>
          </a:p>
        </p:txBody>
      </p:sp>
      <p:sp>
        <p:nvSpPr>
          <p:cNvPr id="5" name="Rectangle 5"/>
          <p:cNvSpPr>
            <a:spLocks noGrp="1" noChangeArrowheads="1"/>
          </p:cNvSpPr>
          <p:nvPr>
            <p:ph type="ftr" sz="quarter" idx="11"/>
          </p:nvPr>
        </p:nvSpPr>
        <p:spPr/>
        <p:txBody>
          <a:bodyPr/>
          <a:lstStyle>
            <a:lvl1pPr>
              <a:defRPr/>
            </a:lvl1pPr>
          </a:lstStyle>
          <a:p>
            <a:pPr>
              <a:defRPr/>
            </a:pPr>
            <a:endParaRPr lang="en-GB"/>
          </a:p>
        </p:txBody>
      </p:sp>
      <p:sp>
        <p:nvSpPr>
          <p:cNvPr id="6" name="Rectangle 6"/>
          <p:cNvSpPr>
            <a:spLocks noGrp="1" noChangeArrowheads="1"/>
          </p:cNvSpPr>
          <p:nvPr>
            <p:ph type="sldNum" sz="quarter" idx="12"/>
          </p:nvPr>
        </p:nvSpPr>
        <p:spPr/>
        <p:txBody>
          <a:bodyPr/>
          <a:lstStyle>
            <a:lvl1pPr>
              <a:defRPr/>
            </a:lvl1pPr>
          </a:lstStyle>
          <a:p>
            <a:pPr>
              <a:defRPr/>
            </a:pPr>
            <a:fld id="{DB842D02-3FAE-4A94-B744-96C0B9096095}" type="slidenum">
              <a:rPr lang="en-GB" altLang="en-US"/>
              <a:pPr>
                <a:defRPr/>
              </a:pPr>
              <a:t>‹#›</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p:txBody>
          <a:bodyPr/>
          <a:lstStyle>
            <a:lvl1pPr>
              <a:defRPr/>
            </a:lvl1pPr>
          </a:lstStyle>
          <a:p>
            <a:pPr>
              <a:defRPr/>
            </a:pPr>
            <a:endParaRPr lang="en-GB"/>
          </a:p>
        </p:txBody>
      </p:sp>
      <p:sp>
        <p:nvSpPr>
          <p:cNvPr id="6" name="Rectangle 5"/>
          <p:cNvSpPr>
            <a:spLocks noGrp="1" noChangeArrowheads="1"/>
          </p:cNvSpPr>
          <p:nvPr>
            <p:ph type="ftr" sz="quarter" idx="11"/>
          </p:nvPr>
        </p:nvSpPr>
        <p:spPr/>
        <p:txBody>
          <a:bodyPr/>
          <a:lstStyle>
            <a:lvl1pPr>
              <a:defRPr/>
            </a:lvl1pPr>
          </a:lstStyle>
          <a:p>
            <a:pPr>
              <a:defRPr/>
            </a:pPr>
            <a:endParaRPr lang="en-GB"/>
          </a:p>
        </p:txBody>
      </p:sp>
      <p:sp>
        <p:nvSpPr>
          <p:cNvPr id="7" name="Rectangle 6"/>
          <p:cNvSpPr>
            <a:spLocks noGrp="1" noChangeArrowheads="1"/>
          </p:cNvSpPr>
          <p:nvPr>
            <p:ph type="sldNum" sz="quarter" idx="12"/>
          </p:nvPr>
        </p:nvSpPr>
        <p:spPr/>
        <p:txBody>
          <a:bodyPr/>
          <a:lstStyle>
            <a:lvl1pPr>
              <a:defRPr/>
            </a:lvl1pPr>
          </a:lstStyle>
          <a:p>
            <a:pPr>
              <a:defRPr/>
            </a:pPr>
            <a:fld id="{EE3672DF-3394-4394-872F-F7B9D8F0B6BD}" type="slidenum">
              <a:rPr lang="en-GB" altLang="en-US"/>
              <a:pPr>
                <a:defRPr/>
              </a:pPr>
              <a:t>‹#›</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4"/>
          <p:cNvSpPr>
            <a:spLocks noGrp="1" noChangeArrowheads="1"/>
          </p:cNvSpPr>
          <p:nvPr>
            <p:ph type="dt" sz="half" idx="10"/>
          </p:nvPr>
        </p:nvSpPr>
        <p:spPr/>
        <p:txBody>
          <a:bodyPr/>
          <a:lstStyle>
            <a:lvl1pPr>
              <a:defRPr/>
            </a:lvl1pPr>
          </a:lstStyle>
          <a:p>
            <a:pPr>
              <a:defRPr/>
            </a:pPr>
            <a:endParaRPr lang="en-GB"/>
          </a:p>
        </p:txBody>
      </p:sp>
      <p:sp>
        <p:nvSpPr>
          <p:cNvPr id="8" name="Rectangle 5"/>
          <p:cNvSpPr>
            <a:spLocks noGrp="1" noChangeArrowheads="1"/>
          </p:cNvSpPr>
          <p:nvPr>
            <p:ph type="ftr" sz="quarter" idx="11"/>
          </p:nvPr>
        </p:nvSpPr>
        <p:spPr/>
        <p:txBody>
          <a:bodyPr/>
          <a:lstStyle>
            <a:lvl1pPr>
              <a:defRPr/>
            </a:lvl1pPr>
          </a:lstStyle>
          <a:p>
            <a:pPr>
              <a:defRPr/>
            </a:pPr>
            <a:endParaRPr lang="en-GB"/>
          </a:p>
        </p:txBody>
      </p:sp>
      <p:sp>
        <p:nvSpPr>
          <p:cNvPr id="9" name="Rectangle 6"/>
          <p:cNvSpPr>
            <a:spLocks noGrp="1" noChangeArrowheads="1"/>
          </p:cNvSpPr>
          <p:nvPr>
            <p:ph type="sldNum" sz="quarter" idx="12"/>
          </p:nvPr>
        </p:nvSpPr>
        <p:spPr/>
        <p:txBody>
          <a:bodyPr/>
          <a:lstStyle>
            <a:lvl1pPr>
              <a:defRPr/>
            </a:lvl1pPr>
          </a:lstStyle>
          <a:p>
            <a:pPr>
              <a:defRPr/>
            </a:pPr>
            <a:fld id="{2A2C1DFD-8525-4B64-A219-C894CA097007}" type="slidenum">
              <a:rPr lang="en-GB" altLang="en-US"/>
              <a:pPr>
                <a:defRPr/>
              </a:pPr>
              <a:t>‹#›</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
          <p:cNvSpPr>
            <a:spLocks noGrp="1" noChangeArrowheads="1"/>
          </p:cNvSpPr>
          <p:nvPr>
            <p:ph type="dt" sz="half" idx="10"/>
          </p:nvPr>
        </p:nvSpPr>
        <p:spPr/>
        <p:txBody>
          <a:bodyPr/>
          <a:lstStyle>
            <a:lvl1pPr>
              <a:defRPr/>
            </a:lvl1pPr>
          </a:lstStyle>
          <a:p>
            <a:pPr>
              <a:defRPr/>
            </a:pPr>
            <a:endParaRPr lang="en-GB"/>
          </a:p>
        </p:txBody>
      </p:sp>
      <p:sp>
        <p:nvSpPr>
          <p:cNvPr id="4" name="Rectangle 5"/>
          <p:cNvSpPr>
            <a:spLocks noGrp="1" noChangeArrowheads="1"/>
          </p:cNvSpPr>
          <p:nvPr>
            <p:ph type="ftr" sz="quarter" idx="11"/>
          </p:nvPr>
        </p:nvSpPr>
        <p:spPr/>
        <p:txBody>
          <a:bodyPr/>
          <a:lstStyle>
            <a:lvl1pPr>
              <a:defRPr/>
            </a:lvl1pPr>
          </a:lstStyle>
          <a:p>
            <a:pPr>
              <a:defRPr/>
            </a:pPr>
            <a:endParaRPr lang="en-GB"/>
          </a:p>
        </p:txBody>
      </p:sp>
      <p:sp>
        <p:nvSpPr>
          <p:cNvPr id="5" name="Rectangle 6"/>
          <p:cNvSpPr>
            <a:spLocks noGrp="1" noChangeArrowheads="1"/>
          </p:cNvSpPr>
          <p:nvPr>
            <p:ph type="sldNum" sz="quarter" idx="12"/>
          </p:nvPr>
        </p:nvSpPr>
        <p:spPr/>
        <p:txBody>
          <a:bodyPr/>
          <a:lstStyle>
            <a:lvl1pPr>
              <a:defRPr/>
            </a:lvl1pPr>
          </a:lstStyle>
          <a:p>
            <a:pPr>
              <a:defRPr/>
            </a:pPr>
            <a:fld id="{1B712F23-2806-4EF2-802D-8768E9DA9CC0}" type="slidenum">
              <a:rPr lang="en-GB" altLang="en-US"/>
              <a:pPr>
                <a:defRPr/>
              </a:pPr>
              <a:t>‹#›</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a:defRPr/>
            </a:lvl1pPr>
          </a:lstStyle>
          <a:p>
            <a:pPr>
              <a:defRPr/>
            </a:pPr>
            <a:endParaRPr lang="en-GB"/>
          </a:p>
        </p:txBody>
      </p:sp>
      <p:sp>
        <p:nvSpPr>
          <p:cNvPr id="3" name="Rectangle 5"/>
          <p:cNvSpPr>
            <a:spLocks noGrp="1" noChangeArrowheads="1"/>
          </p:cNvSpPr>
          <p:nvPr>
            <p:ph type="ftr" sz="quarter" idx="11"/>
          </p:nvPr>
        </p:nvSpPr>
        <p:spPr/>
        <p:txBody>
          <a:bodyPr/>
          <a:lstStyle>
            <a:lvl1pPr>
              <a:defRPr/>
            </a:lvl1pPr>
          </a:lstStyle>
          <a:p>
            <a:pPr>
              <a:defRPr/>
            </a:pPr>
            <a:endParaRPr lang="en-GB"/>
          </a:p>
        </p:txBody>
      </p:sp>
      <p:sp>
        <p:nvSpPr>
          <p:cNvPr id="4" name="Rectangle 6"/>
          <p:cNvSpPr>
            <a:spLocks noGrp="1" noChangeArrowheads="1"/>
          </p:cNvSpPr>
          <p:nvPr>
            <p:ph type="sldNum" sz="quarter" idx="12"/>
          </p:nvPr>
        </p:nvSpPr>
        <p:spPr/>
        <p:txBody>
          <a:bodyPr/>
          <a:lstStyle>
            <a:lvl1pPr>
              <a:defRPr/>
            </a:lvl1pPr>
          </a:lstStyle>
          <a:p>
            <a:pPr>
              <a:defRPr/>
            </a:pPr>
            <a:fld id="{87158C17-ACF6-4ED4-9A33-6E121EB48A0E}" type="slidenum">
              <a:rPr lang="en-GB" altLang="en-US"/>
              <a:pPr>
                <a:defRPr/>
              </a:pPr>
              <a:t>‹#›</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p:txBody>
          <a:bodyPr/>
          <a:lstStyle>
            <a:lvl1pPr>
              <a:defRPr/>
            </a:lvl1pPr>
          </a:lstStyle>
          <a:p>
            <a:pPr>
              <a:defRPr/>
            </a:pPr>
            <a:endParaRPr lang="en-GB"/>
          </a:p>
        </p:txBody>
      </p:sp>
      <p:sp>
        <p:nvSpPr>
          <p:cNvPr id="6" name="Rectangle 5"/>
          <p:cNvSpPr>
            <a:spLocks noGrp="1" noChangeArrowheads="1"/>
          </p:cNvSpPr>
          <p:nvPr>
            <p:ph type="ftr" sz="quarter" idx="11"/>
          </p:nvPr>
        </p:nvSpPr>
        <p:spPr/>
        <p:txBody>
          <a:bodyPr/>
          <a:lstStyle>
            <a:lvl1pPr>
              <a:defRPr/>
            </a:lvl1pPr>
          </a:lstStyle>
          <a:p>
            <a:pPr>
              <a:defRPr/>
            </a:pPr>
            <a:endParaRPr lang="en-GB"/>
          </a:p>
        </p:txBody>
      </p:sp>
      <p:sp>
        <p:nvSpPr>
          <p:cNvPr id="7" name="Rectangle 6"/>
          <p:cNvSpPr>
            <a:spLocks noGrp="1" noChangeArrowheads="1"/>
          </p:cNvSpPr>
          <p:nvPr>
            <p:ph type="sldNum" sz="quarter" idx="12"/>
          </p:nvPr>
        </p:nvSpPr>
        <p:spPr/>
        <p:txBody>
          <a:bodyPr/>
          <a:lstStyle>
            <a:lvl1pPr>
              <a:defRPr/>
            </a:lvl1pPr>
          </a:lstStyle>
          <a:p>
            <a:pPr>
              <a:defRPr/>
            </a:pPr>
            <a:fld id="{6B167FF1-7836-416C-83DA-F5E58369D55D}" type="slidenum">
              <a:rPr lang="en-GB" altLang="en-US"/>
              <a:pPr>
                <a:defRPr/>
              </a:pPr>
              <a:t>‹#›</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p:txBody>
          <a:bodyPr/>
          <a:lstStyle>
            <a:lvl1pPr>
              <a:defRPr/>
            </a:lvl1pPr>
          </a:lstStyle>
          <a:p>
            <a:pPr>
              <a:defRPr/>
            </a:pPr>
            <a:endParaRPr lang="en-GB"/>
          </a:p>
        </p:txBody>
      </p:sp>
      <p:sp>
        <p:nvSpPr>
          <p:cNvPr id="6" name="Rectangle 5"/>
          <p:cNvSpPr>
            <a:spLocks noGrp="1" noChangeArrowheads="1"/>
          </p:cNvSpPr>
          <p:nvPr>
            <p:ph type="ftr" sz="quarter" idx="11"/>
          </p:nvPr>
        </p:nvSpPr>
        <p:spPr/>
        <p:txBody>
          <a:bodyPr/>
          <a:lstStyle>
            <a:lvl1pPr>
              <a:defRPr/>
            </a:lvl1pPr>
          </a:lstStyle>
          <a:p>
            <a:pPr>
              <a:defRPr/>
            </a:pPr>
            <a:endParaRPr lang="en-GB"/>
          </a:p>
        </p:txBody>
      </p:sp>
      <p:sp>
        <p:nvSpPr>
          <p:cNvPr id="7" name="Rectangle 6"/>
          <p:cNvSpPr>
            <a:spLocks noGrp="1" noChangeArrowheads="1"/>
          </p:cNvSpPr>
          <p:nvPr>
            <p:ph type="sldNum" sz="quarter" idx="12"/>
          </p:nvPr>
        </p:nvSpPr>
        <p:spPr/>
        <p:txBody>
          <a:bodyPr/>
          <a:lstStyle>
            <a:lvl1pPr>
              <a:defRPr/>
            </a:lvl1pPr>
          </a:lstStyle>
          <a:p>
            <a:pPr>
              <a:defRPr/>
            </a:pPr>
            <a:fld id="{EE90225B-4AA4-4B8F-984C-A32A5D582A94}" type="slidenum">
              <a:rPr lang="en-GB" altLang="en-US"/>
              <a:pPr>
                <a:defRPr/>
              </a:pPr>
              <a:t>‹#›</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lstStyle/>
          <a:p>
            <a:pPr lvl="0"/>
            <a:r>
              <a:rPr lang="en-GB" alt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67588" name="Rectangle 4"/>
          <p:cNvSpPr>
            <a:spLocks noGrp="1" noChangeArrowheads="1"/>
          </p:cNvSpPr>
          <p:nvPr>
            <p:ph type="dt" sz="half" idx="2"/>
          </p:nvPr>
        </p:nvSpPr>
        <p:spPr bwMode="auto">
          <a:xfrm>
            <a:off x="457200" y="6245225"/>
            <a:ext cx="2133600" cy="476250"/>
          </a:xfrm>
          <a:prstGeom prst="rect">
            <a:avLst/>
          </a:prstGeom>
          <a:noFill/>
          <a:ln w="9525">
            <a:noFill/>
            <a:miter lim="800000"/>
          </a:ln>
          <a:effectLst/>
        </p:spPr>
        <p:txBody>
          <a:bodyPr vert="horz" wrap="square" lIns="91440" tIns="45720" rIns="91440" bIns="45720" numCol="1" anchor="t" anchorCtr="0" compatLnSpc="1"/>
          <a:lstStyle>
            <a:lvl1pPr algn="l" eaLnBrk="1" hangingPunct="1">
              <a:defRPr sz="1400">
                <a:latin typeface="Arial" panose="020B0604020202020204" pitchFamily="34" charset="0"/>
                <a:cs typeface="Arial" panose="020B0604020202020204" pitchFamily="34" charset="0"/>
              </a:defRPr>
            </a:lvl1pPr>
          </a:lstStyle>
          <a:p>
            <a:pPr>
              <a:defRPr/>
            </a:pPr>
            <a:endParaRPr lang="en-GB"/>
          </a:p>
        </p:txBody>
      </p:sp>
      <p:sp>
        <p:nvSpPr>
          <p:cNvPr id="67589" name="Rectangle 5"/>
          <p:cNvSpPr>
            <a:spLocks noGrp="1" noChangeArrowheads="1"/>
          </p:cNvSpPr>
          <p:nvPr>
            <p:ph type="ftr" sz="quarter" idx="3"/>
          </p:nvPr>
        </p:nvSpPr>
        <p:spPr bwMode="auto">
          <a:xfrm>
            <a:off x="3124200" y="6245225"/>
            <a:ext cx="2895600" cy="476250"/>
          </a:xfrm>
          <a:prstGeom prst="rect">
            <a:avLst/>
          </a:prstGeom>
          <a:noFill/>
          <a:ln w="9525">
            <a:noFill/>
            <a:miter lim="800000"/>
          </a:ln>
          <a:effectLst/>
        </p:spPr>
        <p:txBody>
          <a:bodyPr vert="horz" wrap="square" lIns="91440" tIns="45720" rIns="91440" bIns="45720" numCol="1" anchor="t" anchorCtr="0" compatLnSpc="1"/>
          <a:lstStyle>
            <a:lvl1pPr algn="ctr" eaLnBrk="1" hangingPunct="1">
              <a:defRPr sz="1400">
                <a:latin typeface="Arial" panose="020B0604020202020204" pitchFamily="34" charset="0"/>
                <a:cs typeface="Arial" panose="020B0604020202020204" pitchFamily="34" charset="0"/>
              </a:defRPr>
            </a:lvl1pPr>
          </a:lstStyle>
          <a:p>
            <a:pPr>
              <a:defRPr/>
            </a:pPr>
            <a:endParaRPr lang="en-GB"/>
          </a:p>
        </p:txBody>
      </p:sp>
      <p:sp>
        <p:nvSpPr>
          <p:cNvPr id="67590" name="Rectangle 6"/>
          <p:cNvSpPr>
            <a:spLocks noGrp="1" noChangeArrowheads="1"/>
          </p:cNvSpPr>
          <p:nvPr>
            <p:ph type="sldNum" sz="quarter" idx="4"/>
          </p:nvPr>
        </p:nvSpPr>
        <p:spPr bwMode="auto">
          <a:xfrm>
            <a:off x="6553200" y="6245225"/>
            <a:ext cx="2133600" cy="476250"/>
          </a:xfrm>
          <a:prstGeom prst="rect">
            <a:avLst/>
          </a:prstGeom>
          <a:noFill/>
          <a:ln w="9525">
            <a:noFill/>
            <a:miter lim="800000"/>
          </a:ln>
          <a:effectLst/>
        </p:spPr>
        <p:txBody>
          <a:bodyPr vert="horz" wrap="square" lIns="91440" tIns="45720" rIns="91440" bIns="45720" numCol="1" anchor="t" anchorCtr="0" compatLnSpc="1"/>
          <a:lstStyle>
            <a:lvl1pPr algn="r" eaLnBrk="1" hangingPunct="1">
              <a:defRPr sz="1400"/>
            </a:lvl1pPr>
          </a:lstStyle>
          <a:p>
            <a:pPr>
              <a:defRPr/>
            </a:pPr>
            <a:fld id="{BB6A2C6E-5D53-48DC-9A64-03C28344244D}"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xml"/><Relationship Id="rId5" Type="http://schemas.openxmlformats.org/officeDocument/2006/relationships/image" Target="../media/image9.png"/><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1.xml"/><Relationship Id="rId5" Type="http://schemas.openxmlformats.org/officeDocument/2006/relationships/image" Target="../media/image10.emf"/><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5.jpe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7.jpeg"/><Relationship Id="rId5" Type="http://schemas.openxmlformats.org/officeDocument/2006/relationships/image" Target="../media/image6.jpe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chart" Target="../charts/chart3.xml"/><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chart" Target="../charts/chart2.xml"/><Relationship Id="rId5" Type="http://schemas.openxmlformats.org/officeDocument/2006/relationships/chart" Target="../charts/chart1.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xml"/><Relationship Id="rId5" Type="http://schemas.openxmlformats.org/officeDocument/2006/relationships/image" Target="../media/image8.emf"/><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74" name="Group 2"/>
          <p:cNvGrpSpPr/>
          <p:nvPr/>
        </p:nvGrpSpPr>
        <p:grpSpPr bwMode="auto">
          <a:xfrm>
            <a:off x="0" y="-15875"/>
            <a:ext cx="9144000" cy="923925"/>
            <a:chOff x="0" y="3755"/>
            <a:chExt cx="5760" cy="582"/>
          </a:xfrm>
        </p:grpSpPr>
        <p:pic>
          <p:nvPicPr>
            <p:cNvPr id="3079" name="Picture 3" descr="ISUOG-red-banne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3080" name="Picture 4" descr="UOG reversed"/>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grpSp>
      <p:sp>
        <p:nvSpPr>
          <p:cNvPr id="3075" name="Text Box 5"/>
          <p:cNvSpPr txBox="1">
            <a:spLocks noChangeArrowheads="1"/>
          </p:cNvSpPr>
          <p:nvPr/>
        </p:nvSpPr>
        <p:spPr bwMode="auto">
          <a:xfrm>
            <a:off x="611822" y="1089608"/>
            <a:ext cx="7921625" cy="1076325"/>
          </a:xfrm>
          <a:prstGeom prst="rect">
            <a:avLst/>
          </a:prstGeom>
          <a:noFill/>
          <a:ln>
            <a:noFill/>
          </a:ln>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defRPr/>
            </a:pPr>
            <a:r>
              <a:rPr lang="en-GB" sz="3200" b="1" dirty="0" smtClean="0">
                <a:latin typeface="+mj-lt"/>
              </a:rPr>
              <a:t>UOG Journal Club: September 2018</a:t>
            </a:r>
          </a:p>
          <a:p>
            <a:pPr algn="ctr">
              <a:defRPr/>
            </a:pPr>
            <a:r>
              <a:rPr lang="zh-CN" altLang="en-GB" sz="3200" b="1" dirty="0" smtClean="0">
                <a:latin typeface="+mj-lt"/>
                <a:ea typeface="宋体" panose="02010600030101010101" pitchFamily="2" charset="-122"/>
              </a:rPr>
              <a:t>妇产科超声杂志俱乐部：</a:t>
            </a:r>
            <a:r>
              <a:rPr lang="en-US" altLang="zh-CN" sz="3200" b="1" dirty="0" smtClean="0">
                <a:latin typeface="+mj-lt"/>
                <a:ea typeface="宋体" panose="02010600030101010101" pitchFamily="2" charset="-122"/>
              </a:rPr>
              <a:t>2018</a:t>
            </a:r>
            <a:r>
              <a:rPr lang="zh-CN" altLang="en-US" sz="3200" b="1" dirty="0" smtClean="0">
                <a:latin typeface="+mj-lt"/>
                <a:ea typeface="宋体" panose="02010600030101010101" pitchFamily="2" charset="-122"/>
              </a:rPr>
              <a:t>年</a:t>
            </a:r>
            <a:r>
              <a:rPr lang="en-US" altLang="zh-CN" sz="3200" b="1" dirty="0" smtClean="0">
                <a:latin typeface="+mj-lt"/>
                <a:ea typeface="宋体" panose="02010600030101010101" pitchFamily="2" charset="-122"/>
              </a:rPr>
              <a:t>9</a:t>
            </a:r>
            <a:r>
              <a:rPr lang="zh-CN" altLang="en-US" sz="3200" b="1" dirty="0" smtClean="0">
                <a:latin typeface="+mj-lt"/>
                <a:ea typeface="宋体" panose="02010600030101010101" pitchFamily="2" charset="-122"/>
              </a:rPr>
              <a:t>月</a:t>
            </a:r>
          </a:p>
        </p:txBody>
      </p:sp>
      <p:pic>
        <p:nvPicPr>
          <p:cNvPr id="3076" name="Picture 51" descr="\\ISUOG-DC01\users\ostirrup\Desktop\Journal Club logo.tif"/>
          <p:cNvPicPr>
            <a:picLocks noChangeAspect="1" noChangeArrowheads="1"/>
          </p:cNvPicPr>
          <p:nvPr/>
        </p:nvPicPr>
        <p:blipFill>
          <a:blip r:embed="rId5" cstate="print">
            <a:clrChange>
              <a:clrFrom>
                <a:srgbClr val="FFFFFF"/>
              </a:clrFrom>
              <a:clrTo>
                <a:srgbClr val="FFFFFF">
                  <a:alpha val="0"/>
                </a:srgbClr>
              </a:clrTo>
            </a:clrChange>
            <a:extLst>
              <a:ext uri="{28A0092B-C50C-407E-A947-70E740481C1C}">
                <a14:useLocalDpi xmlns="" xmlns:a14="http://schemas.microsoft.com/office/drawing/2010/main" val="0"/>
              </a:ext>
            </a:extLst>
          </a:blip>
          <a:srcRect/>
          <a:stretch>
            <a:fillRect/>
          </a:stretch>
        </p:blipFill>
        <p:spPr bwMode="auto">
          <a:xfrm>
            <a:off x="179388" y="4647583"/>
            <a:ext cx="2476500" cy="20478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3077" name="TextBox 1"/>
          <p:cNvSpPr txBox="1">
            <a:spLocks noChangeArrowheads="1"/>
          </p:cNvSpPr>
          <p:nvPr/>
        </p:nvSpPr>
        <p:spPr bwMode="auto">
          <a:xfrm>
            <a:off x="308998" y="2165955"/>
            <a:ext cx="8151434" cy="1568450"/>
          </a:xfrm>
          <a:prstGeom prst="rect">
            <a:avLst/>
          </a:prstGeom>
          <a:noFill/>
          <a:ln>
            <a:noFill/>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defRPr/>
            </a:pPr>
            <a:r>
              <a:rPr lang="en-US" sz="2400" b="1" dirty="0" smtClean="0"/>
              <a:t>Longitudinal </a:t>
            </a:r>
            <a:r>
              <a:rPr lang="en-US" sz="2400" b="1" dirty="0"/>
              <a:t>growth assessment for prediction of adverse perinatal outcome in fetuses suspected to be small-for-gestational </a:t>
            </a:r>
            <a:r>
              <a:rPr lang="en-US" sz="2400" b="1" dirty="0" smtClean="0"/>
              <a:t>age</a:t>
            </a:r>
          </a:p>
          <a:p>
            <a:pPr algn="ctr" eaLnBrk="1" hangingPunct="1">
              <a:defRPr/>
            </a:pPr>
            <a:r>
              <a:rPr lang="en-US" sz="2400" b="1" dirty="0"/>
              <a:t>预测</a:t>
            </a:r>
            <a:r>
              <a:rPr lang="zh-CN" altLang="en-US" sz="2400" b="1" dirty="0">
                <a:ea typeface="宋体" panose="02010600030101010101" pitchFamily="2" charset="-122"/>
              </a:rPr>
              <a:t>可疑</a:t>
            </a:r>
            <a:r>
              <a:rPr lang="en-US" sz="2400" b="1" dirty="0"/>
              <a:t>小于</a:t>
            </a:r>
            <a:r>
              <a:rPr lang="zh-CN" altLang="en-US" sz="2400" b="1" dirty="0">
                <a:ea typeface="宋体" panose="02010600030101010101" pitchFamily="2" charset="-122"/>
              </a:rPr>
              <a:t>胎龄</a:t>
            </a:r>
            <a:r>
              <a:rPr lang="en-US" sz="2400" b="1" dirty="0"/>
              <a:t>胎儿不良围产结局的纵向生长评估</a:t>
            </a:r>
          </a:p>
        </p:txBody>
      </p:sp>
      <p:sp>
        <p:nvSpPr>
          <p:cNvPr id="3078" name="TextBox 2"/>
          <p:cNvSpPr txBox="1">
            <a:spLocks noChangeArrowheads="1"/>
          </p:cNvSpPr>
          <p:nvPr/>
        </p:nvSpPr>
        <p:spPr bwMode="auto">
          <a:xfrm>
            <a:off x="2881170" y="4941168"/>
            <a:ext cx="6048921" cy="1476375"/>
          </a:xfrm>
          <a:prstGeom prst="rect">
            <a:avLst/>
          </a:prstGeom>
          <a:noFill/>
          <a:ln>
            <a:noFill/>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defRPr/>
            </a:pPr>
            <a:r>
              <a:rPr lang="en-GB" dirty="0" smtClean="0">
                <a:latin typeface="+mj-lt"/>
              </a:rPr>
              <a:t>Journal Club slides prepared by Dr </a:t>
            </a:r>
            <a:r>
              <a:rPr lang="en-GB" dirty="0" err="1" smtClean="0">
                <a:latin typeface="+mj-lt"/>
              </a:rPr>
              <a:t>Erkan</a:t>
            </a:r>
            <a:r>
              <a:rPr lang="en-GB" dirty="0" smtClean="0">
                <a:latin typeface="+mj-lt"/>
              </a:rPr>
              <a:t> </a:t>
            </a:r>
            <a:r>
              <a:rPr lang="en-GB" dirty="0" err="1" smtClean="0">
                <a:latin typeface="+mj-lt"/>
              </a:rPr>
              <a:t>Kalafat</a:t>
            </a:r>
            <a:endParaRPr lang="en-GB" dirty="0" smtClean="0">
              <a:latin typeface="+mj-lt"/>
            </a:endParaRPr>
          </a:p>
          <a:p>
            <a:pPr algn="ctr" eaLnBrk="1" hangingPunct="1">
              <a:defRPr/>
            </a:pPr>
            <a:r>
              <a:rPr lang="en-GB" dirty="0" smtClean="0">
                <a:latin typeface="+mj-lt"/>
              </a:rPr>
              <a:t>(UOG Editor for Trainees)</a:t>
            </a:r>
          </a:p>
          <a:p>
            <a:pPr algn="ctr" eaLnBrk="1" hangingPunct="1">
              <a:defRPr/>
            </a:pPr>
            <a:r>
              <a:rPr lang="zh-CN" altLang="en-GB" dirty="0" smtClean="0">
                <a:latin typeface="+mj-lt"/>
                <a:ea typeface="宋体" panose="02010600030101010101" pitchFamily="2" charset="-122"/>
              </a:rPr>
              <a:t>杂志俱乐部幻灯由</a:t>
            </a:r>
            <a:r>
              <a:rPr lang="en-GB" dirty="0" err="1" smtClean="0">
                <a:latin typeface="+mj-lt"/>
                <a:sym typeface="+mn-ea"/>
              </a:rPr>
              <a:t>Erkan</a:t>
            </a:r>
            <a:r>
              <a:rPr lang="en-GB" dirty="0" smtClean="0">
                <a:latin typeface="+mj-lt"/>
                <a:sym typeface="+mn-ea"/>
              </a:rPr>
              <a:t> </a:t>
            </a:r>
            <a:r>
              <a:rPr lang="en-GB" dirty="0" err="1" smtClean="0">
                <a:latin typeface="+mj-lt"/>
                <a:sym typeface="+mn-ea"/>
              </a:rPr>
              <a:t>Kalafat</a:t>
            </a:r>
            <a:r>
              <a:rPr lang="zh-CN" altLang="en-GB" dirty="0" err="1" smtClean="0">
                <a:latin typeface="+mj-lt"/>
                <a:ea typeface="宋体" panose="02010600030101010101" pitchFamily="2" charset="-122"/>
                <a:sym typeface="+mn-ea"/>
              </a:rPr>
              <a:t>博士准备</a:t>
            </a:r>
          </a:p>
          <a:p>
            <a:pPr algn="ctr" eaLnBrk="1" hangingPunct="1">
              <a:defRPr/>
            </a:pPr>
            <a:r>
              <a:rPr lang="zh-CN" altLang="en-GB" dirty="0" smtClean="0">
                <a:latin typeface="+mj-lt"/>
                <a:ea typeface="宋体" panose="02010600030101010101" pitchFamily="2" charset="-122"/>
                <a:sym typeface="+mn-ea"/>
              </a:rPr>
              <a:t>（</a:t>
            </a:r>
            <a:r>
              <a:rPr lang="en-US" altLang="zh-CN" dirty="0" smtClean="0">
                <a:latin typeface="+mj-lt"/>
                <a:ea typeface="宋体" panose="02010600030101010101" pitchFamily="2" charset="-122"/>
                <a:sym typeface="+mn-ea"/>
              </a:rPr>
              <a:t>UOG</a:t>
            </a:r>
            <a:r>
              <a:rPr lang="zh-CN" altLang="en-US" dirty="0" smtClean="0">
                <a:latin typeface="+mj-lt"/>
                <a:ea typeface="宋体" panose="02010600030101010101" pitchFamily="2" charset="-122"/>
                <a:sym typeface="+mn-ea"/>
              </a:rPr>
              <a:t>为学院编辑的内容</a:t>
            </a:r>
            <a:r>
              <a:rPr lang="zh-CN" altLang="en-GB" dirty="0" smtClean="0">
                <a:latin typeface="+mj-lt"/>
                <a:ea typeface="宋体" panose="02010600030101010101" pitchFamily="2" charset="-122"/>
                <a:sym typeface="+mn-ea"/>
              </a:rPr>
              <a:t>）</a:t>
            </a:r>
            <a:endParaRPr lang="en-GB" dirty="0" smtClean="0">
              <a:latin typeface="+mj-lt"/>
            </a:endParaRPr>
          </a:p>
          <a:p>
            <a:pPr algn="ctr" eaLnBrk="1" hangingPunct="1">
              <a:defRPr/>
            </a:pPr>
            <a:endParaRPr lang="zh-CN" altLang="en-GB" dirty="0" smtClean="0">
              <a:latin typeface="+mj-lt"/>
              <a:ea typeface="宋体" panose="02010600030101010101" pitchFamily="2" charset="-122"/>
            </a:endParaRPr>
          </a:p>
        </p:txBody>
      </p:sp>
      <p:sp>
        <p:nvSpPr>
          <p:cNvPr id="9" name="TextBox 1"/>
          <p:cNvSpPr txBox="1">
            <a:spLocks noChangeArrowheads="1"/>
          </p:cNvSpPr>
          <p:nvPr/>
        </p:nvSpPr>
        <p:spPr bwMode="auto">
          <a:xfrm>
            <a:off x="308363" y="3970700"/>
            <a:ext cx="8526002" cy="953135"/>
          </a:xfrm>
          <a:prstGeom prst="rect">
            <a:avLst/>
          </a:prstGeom>
          <a:noFill/>
          <a:ln>
            <a:noFill/>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tabLst>
                <a:tab pos="788670" algn="l"/>
                <a:tab pos="880745" algn="l"/>
              </a:tabLst>
              <a:defRPr/>
            </a:pPr>
            <a:r>
              <a:rPr lang="pt-BR" sz="2000" dirty="0"/>
              <a:t>Caradeux </a:t>
            </a:r>
            <a:r>
              <a:rPr lang="pt-BR" sz="2000" dirty="0" smtClean="0"/>
              <a:t>J,</a:t>
            </a:r>
            <a:r>
              <a:rPr lang="pt-BR" sz="2000" dirty="0"/>
              <a:t> Eixarch </a:t>
            </a:r>
            <a:r>
              <a:rPr lang="pt-BR" sz="2000" dirty="0" smtClean="0"/>
              <a:t>E,</a:t>
            </a:r>
            <a:r>
              <a:rPr lang="pt-BR" sz="2000" dirty="0"/>
              <a:t> Mazarico </a:t>
            </a:r>
            <a:r>
              <a:rPr lang="pt-BR" sz="2000" dirty="0" smtClean="0"/>
              <a:t>E,</a:t>
            </a:r>
            <a:r>
              <a:rPr lang="pt-BR" sz="2000" dirty="0"/>
              <a:t> Basuki </a:t>
            </a:r>
            <a:r>
              <a:rPr lang="pt-BR" sz="2000" dirty="0" smtClean="0"/>
              <a:t>TR,</a:t>
            </a:r>
            <a:r>
              <a:rPr lang="pt-BR" sz="2000" dirty="0"/>
              <a:t> Gratacos </a:t>
            </a:r>
            <a:r>
              <a:rPr lang="pt-BR" sz="2000" dirty="0" smtClean="0"/>
              <a:t>E,</a:t>
            </a:r>
            <a:r>
              <a:rPr lang="pt-BR" sz="2000" dirty="0"/>
              <a:t> Figueras </a:t>
            </a:r>
            <a:r>
              <a:rPr lang="pt-BR" sz="2000" dirty="0" smtClean="0"/>
              <a:t>F</a:t>
            </a:r>
          </a:p>
          <a:p>
            <a:pPr algn="ctr" eaLnBrk="1" hangingPunct="1">
              <a:tabLst>
                <a:tab pos="788670" algn="l"/>
                <a:tab pos="880745" algn="l"/>
              </a:tabLst>
              <a:defRPr/>
            </a:pPr>
            <a:r>
              <a:rPr lang="en-US" i="1" dirty="0" smtClean="0">
                <a:latin typeface="+mj-lt"/>
              </a:rPr>
              <a:t>Volume 52, Issue </a:t>
            </a:r>
            <a:r>
              <a:rPr lang="en-US" i="1" dirty="0">
                <a:latin typeface="+mj-lt"/>
              </a:rPr>
              <a:t>3</a:t>
            </a:r>
          </a:p>
          <a:p>
            <a:pPr algn="ctr" eaLnBrk="1" hangingPunct="1">
              <a:tabLst>
                <a:tab pos="788670" algn="l"/>
                <a:tab pos="880745" algn="l"/>
              </a:tabLst>
              <a:defRPr/>
            </a:pPr>
            <a:r>
              <a:rPr lang="en-US" i="1" dirty="0" smtClean="0">
                <a:latin typeface="+mj-lt"/>
              </a:rPr>
              <a:t>52</a:t>
            </a:r>
            <a:r>
              <a:rPr lang="zh-CN" altLang="en-US" i="1" dirty="0" smtClean="0">
                <a:latin typeface="+mj-lt"/>
                <a:ea typeface="宋体" panose="02010600030101010101" pitchFamily="2" charset="-122"/>
              </a:rPr>
              <a:t>卷，</a:t>
            </a:r>
            <a:r>
              <a:rPr lang="en-US" altLang="zh-CN" i="1" dirty="0" smtClean="0">
                <a:latin typeface="+mj-lt"/>
                <a:ea typeface="宋体" panose="02010600030101010101" pitchFamily="2" charset="-122"/>
              </a:rPr>
              <a:t>3</a:t>
            </a:r>
            <a:r>
              <a:rPr lang="zh-CN" altLang="en-US" i="1" dirty="0" smtClean="0">
                <a:latin typeface="+mj-lt"/>
                <a:ea typeface="宋体" panose="02010600030101010101" pitchFamily="2" charset="-122"/>
              </a:rPr>
              <a:t>期</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098" name="Group 2"/>
          <p:cNvGrpSpPr/>
          <p:nvPr/>
        </p:nvGrpSpPr>
        <p:grpSpPr bwMode="auto">
          <a:xfrm>
            <a:off x="-1" y="-15875"/>
            <a:ext cx="9144000" cy="923925"/>
            <a:chOff x="0" y="3755"/>
            <a:chExt cx="5760" cy="582"/>
          </a:xfrm>
        </p:grpSpPr>
        <p:pic>
          <p:nvPicPr>
            <p:cNvPr id="4101" name="Picture 3" descr="ISUOG-red-banne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4102" name="Picture 4" descr="UOG reversed"/>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grpSp>
      <p:sp>
        <p:nvSpPr>
          <p:cNvPr id="34" name="Text Box 5"/>
          <p:cNvSpPr txBox="1">
            <a:spLocks noChangeArrowheads="1"/>
          </p:cNvSpPr>
          <p:nvPr/>
        </p:nvSpPr>
        <p:spPr bwMode="auto">
          <a:xfrm>
            <a:off x="-1" y="941819"/>
            <a:ext cx="9144001" cy="738664"/>
          </a:xfrm>
          <a:prstGeom prst="rect">
            <a:avLst/>
          </a:prstGeom>
          <a:solidFill>
            <a:srgbClr val="ED1B20"/>
          </a:solidFill>
          <a:ln>
            <a:noFill/>
          </a:ln>
        </p:spPr>
        <p:txBody>
          <a:bodyPr wrap="square">
            <a:spAutoFit/>
          </a:bodyPr>
          <a:lstStyle/>
          <a:p>
            <a:pPr algn="ctr" eaLnBrk="1" fontAlgn="auto" hangingPunct="1">
              <a:spcBef>
                <a:spcPts val="0"/>
              </a:spcBef>
              <a:spcAft>
                <a:spcPts val="0"/>
              </a:spcAft>
              <a:defRPr/>
            </a:pPr>
            <a:r>
              <a:rPr lang="en-US" sz="1400" b="1" dirty="0">
                <a:solidFill>
                  <a:schemeClr val="bg1"/>
                </a:solidFill>
              </a:rPr>
              <a:t>Longitudinal growth assessment for prediction of adverse perinatal outcome in fetuses suspected to be small-for-gestational </a:t>
            </a:r>
            <a:r>
              <a:rPr lang="en-US" sz="1400" b="1" dirty="0" smtClean="0">
                <a:solidFill>
                  <a:schemeClr val="bg1"/>
                </a:solidFill>
              </a:rPr>
              <a:t>age</a:t>
            </a:r>
            <a:endParaRPr lang="en-US" sz="1400" b="1" i="1" kern="0" dirty="0" smtClean="0">
              <a:solidFill>
                <a:schemeClr val="bg1"/>
              </a:solidFill>
              <a:latin typeface="Arial" panose="020B0604020202020204"/>
            </a:endParaRPr>
          </a:p>
          <a:p>
            <a:pPr algn="ctr" eaLnBrk="1" fontAlgn="auto" hangingPunct="1">
              <a:spcBef>
                <a:spcPts val="0"/>
              </a:spcBef>
              <a:spcAft>
                <a:spcPts val="0"/>
              </a:spcAft>
              <a:defRPr/>
            </a:pPr>
            <a:r>
              <a:rPr lang="pt-BR" sz="1400" i="1" dirty="0">
                <a:solidFill>
                  <a:schemeClr val="bg1"/>
                </a:solidFill>
              </a:rPr>
              <a:t>Caradeux</a:t>
            </a:r>
            <a:r>
              <a:rPr lang="en-US" sz="1400" i="1" kern="0" dirty="0" smtClean="0">
                <a:solidFill>
                  <a:schemeClr val="bg1"/>
                </a:solidFill>
                <a:latin typeface="Arial" panose="020B0604020202020204"/>
              </a:rPr>
              <a:t> et al.</a:t>
            </a:r>
            <a:r>
              <a:rPr lang="en-GB" sz="1400" i="1" kern="0" dirty="0" smtClean="0">
                <a:solidFill>
                  <a:schemeClr val="bg1"/>
                </a:solidFill>
                <a:latin typeface="Arial" panose="020B0604020202020204"/>
              </a:rPr>
              <a:t>, UOG 2018</a:t>
            </a:r>
            <a:endParaRPr lang="en-GB" sz="1400" i="1" kern="0" dirty="0">
              <a:solidFill>
                <a:schemeClr val="bg1"/>
              </a:solidFill>
              <a:latin typeface="Arial" panose="020B0604020202020204"/>
            </a:endParaRPr>
          </a:p>
        </p:txBody>
      </p:sp>
      <p:pic>
        <p:nvPicPr>
          <p:cNvPr id="2" name="Picture 1"/>
          <p:cNvPicPr>
            <a:picLocks noChangeAspect="1"/>
          </p:cNvPicPr>
          <p:nvPr/>
        </p:nvPicPr>
        <p:blipFill rotWithShape="1">
          <a:blip r:embed="rId5" cstate="print">
            <a:extLst>
              <a:ext uri="{28A0092B-C50C-407E-A947-70E740481C1C}">
                <a14:useLocalDpi xmlns="" xmlns:a14="http://schemas.microsoft.com/office/drawing/2010/main" val="0"/>
              </a:ext>
            </a:extLst>
          </a:blip>
          <a:srcRect r="18425"/>
          <a:stretch>
            <a:fillRect/>
          </a:stretch>
        </p:blipFill>
        <p:spPr>
          <a:xfrm>
            <a:off x="1" y="1962418"/>
            <a:ext cx="4932040" cy="3758106"/>
          </a:xfrm>
          <a:prstGeom prst="rect">
            <a:avLst/>
          </a:prstGeom>
        </p:spPr>
      </p:pic>
      <p:graphicFrame>
        <p:nvGraphicFramePr>
          <p:cNvPr id="4" name="Table 3"/>
          <p:cNvGraphicFramePr>
            <a:graphicFrameLocks noGrp="1"/>
          </p:cNvGraphicFramePr>
          <p:nvPr/>
        </p:nvGraphicFramePr>
        <p:xfrm>
          <a:off x="4932040" y="2420888"/>
          <a:ext cx="3827435" cy="2560320"/>
        </p:xfrm>
        <a:graphic>
          <a:graphicData uri="http://schemas.openxmlformats.org/drawingml/2006/table">
            <a:tbl>
              <a:tblPr firstRow="1" bandRow="1">
                <a:tableStyleId>{91EBBBCC-DAD2-459C-BE2E-F6DE35CF9A28}</a:tableStyleId>
              </a:tblPr>
              <a:tblGrid>
                <a:gridCol w="2300546"/>
                <a:gridCol w="1526889"/>
              </a:tblGrid>
              <a:tr h="594066">
                <a:tc>
                  <a:txBody>
                    <a:bodyPr/>
                    <a:lstStyle/>
                    <a:p>
                      <a:r>
                        <a:rPr lang="en-US" b="0" dirty="0" smtClean="0">
                          <a:solidFill>
                            <a:schemeClr val="tx1"/>
                          </a:solidFill>
                        </a:rPr>
                        <a:t>OR:</a:t>
                      </a:r>
                      <a:r>
                        <a:rPr lang="en-US" b="0" baseline="0" dirty="0" smtClean="0">
                          <a:solidFill>
                            <a:schemeClr val="tx1"/>
                          </a:solidFill>
                        </a:rPr>
                        <a:t> </a:t>
                      </a:r>
                      <a:r>
                        <a:rPr lang="en-US" b="0" dirty="0" smtClean="0">
                          <a:solidFill>
                            <a:schemeClr val="tx1"/>
                          </a:solidFill>
                        </a:rPr>
                        <a:t>1.36 (0.85–2.19)</a:t>
                      </a:r>
                      <a:endParaRPr lang="en-US" b="0" dirty="0">
                        <a:solidFill>
                          <a:schemeClr val="tx1"/>
                        </a:solidFill>
                      </a:endParaRPr>
                    </a:p>
                  </a:txBody>
                  <a:tcPr>
                    <a:solidFill>
                      <a:schemeClr val="bg1"/>
                    </a:solidFill>
                  </a:tcPr>
                </a:tc>
                <a:tc>
                  <a:txBody>
                    <a:bodyPr/>
                    <a:lstStyle/>
                    <a:p>
                      <a:r>
                        <a:rPr lang="en-US" b="0" dirty="0" smtClean="0">
                          <a:solidFill>
                            <a:schemeClr val="tx1"/>
                          </a:solidFill>
                        </a:rPr>
                        <a:t>P</a:t>
                      </a:r>
                      <a:r>
                        <a:rPr lang="en-US" sz="1800" dirty="0" smtClean="0"/>
                        <a:t> </a:t>
                      </a:r>
                      <a:r>
                        <a:rPr lang="en-US" b="0" dirty="0" smtClean="0">
                          <a:solidFill>
                            <a:schemeClr val="tx1"/>
                          </a:solidFill>
                        </a:rPr>
                        <a:t>=</a:t>
                      </a:r>
                      <a:r>
                        <a:rPr lang="en-US" sz="1800" dirty="0" smtClean="0"/>
                        <a:t> </a:t>
                      </a:r>
                      <a:r>
                        <a:rPr lang="en-US" b="0" dirty="0" smtClean="0">
                          <a:solidFill>
                            <a:schemeClr val="tx1"/>
                          </a:solidFill>
                        </a:rPr>
                        <a:t>0.204</a:t>
                      </a:r>
                      <a:endParaRPr lang="en-US" b="0" dirty="0">
                        <a:solidFill>
                          <a:schemeClr val="tx1"/>
                        </a:solidFill>
                      </a:endParaRPr>
                    </a:p>
                  </a:txBody>
                  <a:tcPr>
                    <a:solidFill>
                      <a:schemeClr val="bg1"/>
                    </a:solidFill>
                  </a:tcPr>
                </a:tc>
              </a:tr>
              <a:tr h="594066">
                <a:tc>
                  <a:txBody>
                    <a:bodyPr/>
                    <a:lstStyle/>
                    <a:p>
                      <a:r>
                        <a:rPr lang="en-US" b="0" dirty="0" smtClean="0"/>
                        <a:t>OR: 2.05</a:t>
                      </a:r>
                      <a:r>
                        <a:rPr lang="en-US" b="0" baseline="0" dirty="0" smtClean="0"/>
                        <a:t> (1.24–3.40)</a:t>
                      </a:r>
                      <a:endParaRPr lang="en-US" b="0" dirty="0"/>
                    </a:p>
                  </a:txBody>
                  <a:tcPr>
                    <a:solidFill>
                      <a:schemeClr val="bg1"/>
                    </a:solidFill>
                  </a:tcPr>
                </a:tc>
                <a:tc>
                  <a:txBody>
                    <a:bodyPr/>
                    <a:lstStyle/>
                    <a:p>
                      <a:r>
                        <a:rPr lang="en-US" b="0" dirty="0" smtClean="0"/>
                        <a:t>P =</a:t>
                      </a:r>
                      <a:r>
                        <a:rPr lang="en-US" sz="1800" dirty="0" smtClean="0"/>
                        <a:t> </a:t>
                      </a:r>
                      <a:r>
                        <a:rPr lang="en-US" b="0" dirty="0" smtClean="0"/>
                        <a:t>0.005</a:t>
                      </a:r>
                      <a:endParaRPr lang="en-US" b="0" dirty="0"/>
                    </a:p>
                  </a:txBody>
                  <a:tcPr>
                    <a:solidFill>
                      <a:schemeClr val="bg1"/>
                    </a:solidFill>
                  </a:tcPr>
                </a:tc>
              </a:tr>
              <a:tr h="594066">
                <a:tc>
                  <a:txBody>
                    <a:bodyPr/>
                    <a:lstStyle/>
                    <a:p>
                      <a:r>
                        <a:rPr lang="en-US" b="0" dirty="0" smtClean="0"/>
                        <a:t>OR:</a:t>
                      </a:r>
                      <a:r>
                        <a:rPr lang="en-US" b="0" baseline="0" dirty="0" smtClean="0"/>
                        <a:t> 2.00 (1.19–3.35)</a:t>
                      </a:r>
                      <a:endParaRPr lang="en-US" b="0" dirty="0"/>
                    </a:p>
                  </a:txBody>
                  <a:tcPr>
                    <a:solidFill>
                      <a:schemeClr val="bg1"/>
                    </a:solidFill>
                  </a:tcPr>
                </a:tc>
                <a:tc>
                  <a:txBody>
                    <a:bodyPr/>
                    <a:lstStyle/>
                    <a:p>
                      <a:r>
                        <a:rPr lang="en-US" b="0" dirty="0" smtClean="0"/>
                        <a:t>P</a:t>
                      </a:r>
                      <a:r>
                        <a:rPr lang="en-US" sz="1800" dirty="0" smtClean="0"/>
                        <a:t> </a:t>
                      </a:r>
                      <a:r>
                        <a:rPr lang="en-US" b="0" dirty="0" smtClean="0"/>
                        <a:t>=</a:t>
                      </a:r>
                      <a:r>
                        <a:rPr lang="en-US" sz="1800" dirty="0" smtClean="0"/>
                        <a:t> </a:t>
                      </a:r>
                      <a:r>
                        <a:rPr lang="en-US" b="0" dirty="0" smtClean="0"/>
                        <a:t>0.009</a:t>
                      </a:r>
                      <a:endParaRPr lang="en-US" b="0" dirty="0"/>
                    </a:p>
                  </a:txBody>
                  <a:tcPr>
                    <a:solidFill>
                      <a:schemeClr val="bg1"/>
                    </a:solidFill>
                  </a:tcPr>
                </a:tc>
              </a:tr>
              <a:tr h="594066">
                <a:tc>
                  <a:txBody>
                    <a:bodyPr/>
                    <a:lstStyle/>
                    <a:p>
                      <a:r>
                        <a:rPr lang="en-US" b="0" dirty="0" smtClean="0"/>
                        <a:t>OR: 1.39 (0.69</a:t>
                      </a:r>
                      <a:r>
                        <a:rPr lang="en-US" b="0" baseline="0" dirty="0" smtClean="0"/>
                        <a:t>–</a:t>
                      </a:r>
                      <a:r>
                        <a:rPr lang="en-US" b="0" dirty="0" smtClean="0"/>
                        <a:t>2.81)</a:t>
                      </a:r>
                      <a:endParaRPr lang="en-US" b="0" dirty="0"/>
                    </a:p>
                  </a:txBody>
                  <a:tcPr>
                    <a:solidFill>
                      <a:schemeClr val="bg1"/>
                    </a:solidFill>
                  </a:tcPr>
                </a:tc>
                <a:tc>
                  <a:txBody>
                    <a:bodyPr/>
                    <a:lstStyle/>
                    <a:p>
                      <a:r>
                        <a:rPr lang="en-US" b="0" dirty="0" smtClean="0"/>
                        <a:t>P</a:t>
                      </a:r>
                      <a:r>
                        <a:rPr lang="en-US" sz="1800" dirty="0" smtClean="0"/>
                        <a:t> </a:t>
                      </a:r>
                      <a:r>
                        <a:rPr lang="en-US" b="0" dirty="0" smtClean="0"/>
                        <a:t>=</a:t>
                      </a:r>
                      <a:r>
                        <a:rPr lang="en-US" sz="1800" dirty="0" smtClean="0"/>
                        <a:t> </a:t>
                      </a:r>
                      <a:r>
                        <a:rPr lang="en-US" b="0" dirty="0" smtClean="0"/>
                        <a:t>0.354</a:t>
                      </a:r>
                      <a:endParaRPr lang="en-US" b="0" dirty="0"/>
                    </a:p>
                  </a:txBody>
                  <a:tcPr>
                    <a:solidFill>
                      <a:schemeClr val="bg1"/>
                    </a:solidFill>
                  </a:tcPr>
                </a:tc>
              </a:tr>
            </a:tbl>
          </a:graphicData>
        </a:graphic>
      </p:graphicFrame>
      <p:sp>
        <p:nvSpPr>
          <p:cNvPr id="5" name="TextBox 4"/>
          <p:cNvSpPr txBox="1"/>
          <p:nvPr/>
        </p:nvSpPr>
        <p:spPr>
          <a:xfrm>
            <a:off x="179388" y="5608252"/>
            <a:ext cx="8964612" cy="1077218"/>
          </a:xfrm>
          <a:prstGeom prst="rect">
            <a:avLst/>
          </a:prstGeom>
          <a:noFill/>
        </p:spPr>
        <p:txBody>
          <a:bodyPr wrap="square" rtlCol="0">
            <a:spAutoFit/>
          </a:bodyPr>
          <a:lstStyle/>
          <a:p>
            <a:r>
              <a:rPr lang="en-US" sz="1600" b="1" dirty="0" smtClean="0"/>
              <a:t>Results of multivariate logistic regression model</a:t>
            </a:r>
            <a:r>
              <a:rPr lang="en-US" sz="1600" dirty="0" smtClean="0"/>
              <a:t>: </a:t>
            </a:r>
          </a:p>
          <a:p>
            <a:r>
              <a:rPr lang="en-US" sz="1600" dirty="0" smtClean="0"/>
              <a:t>According to adjusted ORs only, UA-PI</a:t>
            </a:r>
            <a:r>
              <a:rPr lang="en-US" sz="1600" dirty="0"/>
              <a:t> </a:t>
            </a:r>
            <a:r>
              <a:rPr lang="en-US" sz="1600" dirty="0" smtClean="0"/>
              <a:t>&gt;</a:t>
            </a:r>
            <a:r>
              <a:rPr lang="en-US" sz="1600" dirty="0"/>
              <a:t> </a:t>
            </a:r>
            <a:r>
              <a:rPr lang="en-US" sz="1600" dirty="0" smtClean="0"/>
              <a:t>95</a:t>
            </a:r>
            <a:r>
              <a:rPr lang="en-US" sz="1600" baseline="30000" dirty="0" smtClean="0"/>
              <a:t>th</a:t>
            </a:r>
            <a:r>
              <a:rPr lang="en-US" sz="1600" dirty="0" smtClean="0"/>
              <a:t> and CPR</a:t>
            </a:r>
            <a:r>
              <a:rPr lang="en-US" sz="1600" dirty="0"/>
              <a:t> </a:t>
            </a:r>
            <a:r>
              <a:rPr lang="en-US" sz="1600" dirty="0" smtClean="0"/>
              <a:t>&lt;</a:t>
            </a:r>
            <a:r>
              <a:rPr lang="en-US" sz="1600" dirty="0"/>
              <a:t> </a:t>
            </a:r>
            <a:r>
              <a:rPr lang="en-US" sz="1600" dirty="0" smtClean="0"/>
              <a:t>5</a:t>
            </a:r>
            <a:r>
              <a:rPr lang="en-US" sz="1600" baseline="30000" dirty="0" smtClean="0"/>
              <a:t>th</a:t>
            </a:r>
            <a:r>
              <a:rPr lang="en-US" sz="1600" dirty="0" smtClean="0"/>
              <a:t> were independently associated with adverse outcome.多变量logistic回归模型的结果：</a:t>
            </a:r>
          </a:p>
          <a:p>
            <a:r>
              <a:rPr lang="en-US" sz="1600" dirty="0" smtClean="0"/>
              <a:t>仅根据</a:t>
            </a:r>
            <a:r>
              <a:rPr lang="zh-CN" altLang="en-US" sz="1600" dirty="0" smtClean="0">
                <a:ea typeface="宋体" panose="02010600030101010101" pitchFamily="2" charset="-122"/>
              </a:rPr>
              <a:t>校正后的</a:t>
            </a:r>
            <a:r>
              <a:rPr lang="en-US" sz="1600" dirty="0" smtClean="0"/>
              <a:t>OR</a:t>
            </a:r>
            <a:r>
              <a:rPr lang="zh-CN" altLang="en-US" sz="1600" dirty="0" smtClean="0">
                <a:ea typeface="宋体" panose="02010600030101010101" pitchFamily="2" charset="-122"/>
              </a:rPr>
              <a:t>值</a:t>
            </a:r>
            <a:r>
              <a:rPr lang="en-US" sz="1600" dirty="0" smtClean="0"/>
              <a:t>，UA-PI&gt; 95</a:t>
            </a:r>
            <a:r>
              <a:rPr lang="en-US" sz="1600" baseline="30000" dirty="0" smtClean="0"/>
              <a:t>th</a:t>
            </a:r>
            <a:r>
              <a:rPr lang="en-US" sz="1600" dirty="0" smtClean="0"/>
              <a:t>和CPR &lt; 5</a:t>
            </a:r>
            <a:r>
              <a:rPr lang="en-US" sz="1600" baseline="30000" dirty="0" smtClean="0">
                <a:sym typeface="+mn-ea"/>
              </a:rPr>
              <a:t>th</a:t>
            </a:r>
            <a:r>
              <a:rPr lang="en-US" sz="1600" dirty="0" smtClean="0"/>
              <a:t>与不良</a:t>
            </a:r>
            <a:r>
              <a:rPr lang="zh-CN" altLang="en-US" sz="1600" dirty="0" smtClean="0">
                <a:ea typeface="宋体" panose="02010600030101010101" pitchFamily="2" charset="-122"/>
              </a:rPr>
              <a:t>结局</a:t>
            </a:r>
            <a:r>
              <a:rPr lang="en-US" sz="1600" dirty="0" smtClean="0"/>
              <a:t>独立相关。 </a:t>
            </a:r>
            <a:endParaRPr lang="en-US" sz="1600" dirty="0"/>
          </a:p>
        </p:txBody>
      </p:sp>
      <p:sp>
        <p:nvSpPr>
          <p:cNvPr id="6" name="5-Point Star 5"/>
          <p:cNvSpPr/>
          <p:nvPr/>
        </p:nvSpPr>
        <p:spPr bwMode="auto">
          <a:xfrm>
            <a:off x="8492907" y="3876147"/>
            <a:ext cx="192050" cy="214585"/>
          </a:xfrm>
          <a:prstGeom prst="star5">
            <a:avLst/>
          </a:prstGeom>
          <a:solidFill>
            <a:srgbClr val="FF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lstStyle/>
          <a:p>
            <a:pPr marL="0" marR="0" indent="0" algn="ctr" defTabSz="914400" rtl="0" eaLnBrk="1" fontAlgn="base" latinLnBrk="0" hangingPunct="1">
              <a:lnSpc>
                <a:spcPct val="100000"/>
              </a:lnSpc>
              <a:spcBef>
                <a:spcPct val="0"/>
              </a:spcBef>
              <a:spcAft>
                <a:spcPct val="0"/>
              </a:spcAft>
              <a:buClrTx/>
              <a:buSzTx/>
              <a:buFontTx/>
              <a:buNone/>
            </a:pPr>
            <a:endParaRPr kumimoji="0" lang="en-US"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7" name="TextBox 6"/>
          <p:cNvSpPr txBox="1"/>
          <p:nvPr/>
        </p:nvSpPr>
        <p:spPr>
          <a:xfrm>
            <a:off x="6300191" y="5328500"/>
            <a:ext cx="2808313" cy="369332"/>
          </a:xfrm>
          <a:prstGeom prst="rect">
            <a:avLst/>
          </a:prstGeom>
          <a:noFill/>
        </p:spPr>
        <p:txBody>
          <a:bodyPr wrap="square" rtlCol="0">
            <a:spAutoFit/>
          </a:bodyPr>
          <a:lstStyle/>
          <a:p>
            <a:r>
              <a:rPr lang="en-US" dirty="0" smtClean="0"/>
              <a:t>Statistically significant</a:t>
            </a:r>
            <a:endParaRPr lang="en-US" dirty="0"/>
          </a:p>
        </p:txBody>
      </p:sp>
      <p:sp>
        <p:nvSpPr>
          <p:cNvPr id="8" name="Rectangle 7"/>
          <p:cNvSpPr/>
          <p:nvPr/>
        </p:nvSpPr>
        <p:spPr bwMode="auto">
          <a:xfrm>
            <a:off x="5951162" y="5327960"/>
            <a:ext cx="2808313" cy="405296"/>
          </a:xfrm>
          <a:prstGeom prst="rect">
            <a:avLst/>
          </a:prstGeom>
          <a:noFill/>
          <a:ln w="2857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lstStyle/>
          <a:p>
            <a:pPr marL="0" marR="0" indent="0" algn="ctr" defTabSz="914400" rtl="0" eaLnBrk="1" fontAlgn="base" latinLnBrk="0" hangingPunct="1">
              <a:lnSpc>
                <a:spcPct val="100000"/>
              </a:lnSpc>
              <a:spcBef>
                <a:spcPct val="0"/>
              </a:spcBef>
              <a:spcAft>
                <a:spcPct val="0"/>
              </a:spcAft>
              <a:buClrTx/>
              <a:buSzTx/>
              <a:buFontTx/>
              <a:buNone/>
            </a:pPr>
            <a:endParaRPr kumimoji="0" lang="en-US"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17" name="Rectangle 16"/>
          <p:cNvSpPr/>
          <p:nvPr/>
        </p:nvSpPr>
        <p:spPr bwMode="auto">
          <a:xfrm>
            <a:off x="1259632" y="3662444"/>
            <a:ext cx="7488832" cy="630652"/>
          </a:xfrm>
          <a:prstGeom prst="rect">
            <a:avLst/>
          </a:prstGeom>
          <a:noFill/>
          <a:ln w="2857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lstStyle/>
          <a:p>
            <a:pPr marL="0" marR="0" indent="0" algn="ctr" defTabSz="914400" rtl="0" eaLnBrk="1" fontAlgn="base" latinLnBrk="0" hangingPunct="1">
              <a:lnSpc>
                <a:spcPct val="100000"/>
              </a:lnSpc>
              <a:spcBef>
                <a:spcPct val="0"/>
              </a:spcBef>
              <a:spcAft>
                <a:spcPct val="0"/>
              </a:spcAft>
              <a:buClrTx/>
              <a:buSzTx/>
              <a:buFontTx/>
              <a:buNone/>
            </a:pPr>
            <a:endParaRPr kumimoji="0" lang="en-US"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18" name="Rectangle 17"/>
          <p:cNvSpPr/>
          <p:nvPr/>
        </p:nvSpPr>
        <p:spPr bwMode="auto">
          <a:xfrm>
            <a:off x="144884" y="2976916"/>
            <a:ext cx="8603580" cy="630652"/>
          </a:xfrm>
          <a:prstGeom prst="rect">
            <a:avLst/>
          </a:prstGeom>
          <a:noFill/>
          <a:ln w="2857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lstStyle/>
          <a:p>
            <a:pPr marL="0" marR="0" indent="0" algn="ctr" defTabSz="914400" rtl="0" eaLnBrk="1" fontAlgn="base" latinLnBrk="0" hangingPunct="1">
              <a:lnSpc>
                <a:spcPct val="100000"/>
              </a:lnSpc>
              <a:spcBef>
                <a:spcPct val="0"/>
              </a:spcBef>
              <a:spcAft>
                <a:spcPct val="0"/>
              </a:spcAft>
              <a:buClrTx/>
              <a:buSzTx/>
              <a:buFontTx/>
              <a:buNone/>
            </a:pPr>
            <a:endParaRPr kumimoji="0" lang="en-US"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36" name="TextBox 35"/>
          <p:cNvSpPr txBox="1">
            <a:spLocks noChangeArrowheads="1"/>
          </p:cNvSpPr>
          <p:nvPr/>
        </p:nvSpPr>
        <p:spPr bwMode="auto">
          <a:xfrm>
            <a:off x="2255315" y="1664776"/>
            <a:ext cx="4584938" cy="52197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None/>
            </a:pPr>
            <a:r>
              <a:rPr lang="en-GB" sz="2800" b="1" dirty="0" smtClean="0"/>
              <a:t>Results</a:t>
            </a:r>
            <a:r>
              <a:rPr lang="zh-CN" altLang="en-GB" sz="2800" b="1" dirty="0" smtClean="0">
                <a:ea typeface="宋体" panose="02010600030101010101" pitchFamily="2" charset="-122"/>
              </a:rPr>
              <a:t>结果</a:t>
            </a:r>
          </a:p>
        </p:txBody>
      </p:sp>
      <p:sp>
        <p:nvSpPr>
          <p:cNvPr id="19" name="5-Point Star 18"/>
          <p:cNvSpPr/>
          <p:nvPr/>
        </p:nvSpPr>
        <p:spPr bwMode="auto">
          <a:xfrm>
            <a:off x="8492907" y="3174267"/>
            <a:ext cx="192050" cy="214585"/>
          </a:xfrm>
          <a:prstGeom prst="star5">
            <a:avLst/>
          </a:prstGeom>
          <a:solidFill>
            <a:srgbClr val="FF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lstStyle/>
          <a:p>
            <a:pPr marL="0" marR="0" indent="0" algn="ctr" defTabSz="914400" rtl="0" eaLnBrk="1" fontAlgn="base" latinLnBrk="0" hangingPunct="1">
              <a:lnSpc>
                <a:spcPct val="100000"/>
              </a:lnSpc>
              <a:spcBef>
                <a:spcPct val="0"/>
              </a:spcBef>
              <a:spcAft>
                <a:spcPct val="0"/>
              </a:spcAft>
              <a:buClrTx/>
              <a:buSzTx/>
              <a:buFontTx/>
              <a:buNone/>
            </a:pPr>
            <a:endParaRPr kumimoji="0" lang="en-US"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20" name="5-Point Star 19"/>
          <p:cNvSpPr/>
          <p:nvPr/>
        </p:nvSpPr>
        <p:spPr bwMode="auto">
          <a:xfrm>
            <a:off x="6108141" y="5393667"/>
            <a:ext cx="192050" cy="214585"/>
          </a:xfrm>
          <a:prstGeom prst="star5">
            <a:avLst/>
          </a:prstGeom>
          <a:solidFill>
            <a:srgbClr val="FF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lstStyle/>
          <a:p>
            <a:pPr marL="0" marR="0" indent="0" algn="ctr" defTabSz="914400" rtl="0" eaLnBrk="1" fontAlgn="base" latinLnBrk="0" hangingPunct="1">
              <a:lnSpc>
                <a:spcPct val="100000"/>
              </a:lnSpc>
              <a:spcBef>
                <a:spcPct val="0"/>
              </a:spcBef>
              <a:spcAft>
                <a:spcPct val="0"/>
              </a:spcAft>
              <a:buClrTx/>
              <a:buSzTx/>
              <a:buFontTx/>
              <a:buNone/>
            </a:pPr>
            <a:endParaRPr kumimoji="0" lang="en-US"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098" name="Group 2"/>
          <p:cNvGrpSpPr/>
          <p:nvPr/>
        </p:nvGrpSpPr>
        <p:grpSpPr bwMode="auto">
          <a:xfrm>
            <a:off x="-1" y="-15875"/>
            <a:ext cx="9144000" cy="923925"/>
            <a:chOff x="0" y="3755"/>
            <a:chExt cx="5760" cy="582"/>
          </a:xfrm>
        </p:grpSpPr>
        <p:pic>
          <p:nvPicPr>
            <p:cNvPr id="4101" name="Picture 3" descr="ISUOG-red-banne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4102" name="Picture 4" descr="UOG reversed"/>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grpSp>
      <p:sp>
        <p:nvSpPr>
          <p:cNvPr id="34" name="Text Box 5"/>
          <p:cNvSpPr txBox="1">
            <a:spLocks noChangeArrowheads="1"/>
          </p:cNvSpPr>
          <p:nvPr/>
        </p:nvSpPr>
        <p:spPr bwMode="auto">
          <a:xfrm>
            <a:off x="-1" y="941819"/>
            <a:ext cx="9144001" cy="738664"/>
          </a:xfrm>
          <a:prstGeom prst="rect">
            <a:avLst/>
          </a:prstGeom>
          <a:solidFill>
            <a:srgbClr val="ED1B20"/>
          </a:solidFill>
          <a:ln>
            <a:noFill/>
          </a:ln>
        </p:spPr>
        <p:txBody>
          <a:bodyPr wrap="square">
            <a:spAutoFit/>
          </a:bodyPr>
          <a:lstStyle/>
          <a:p>
            <a:pPr algn="ctr" eaLnBrk="1" fontAlgn="auto" hangingPunct="1">
              <a:spcBef>
                <a:spcPts val="0"/>
              </a:spcBef>
              <a:spcAft>
                <a:spcPts val="0"/>
              </a:spcAft>
              <a:defRPr/>
            </a:pPr>
            <a:r>
              <a:rPr lang="en-US" sz="1400" b="1" dirty="0">
                <a:solidFill>
                  <a:schemeClr val="bg1"/>
                </a:solidFill>
              </a:rPr>
              <a:t>Longitudinal growth assessment for prediction of adverse perinatal outcome in fetuses suspected to be small-for-gestational </a:t>
            </a:r>
            <a:r>
              <a:rPr lang="en-US" sz="1400" b="1" dirty="0" smtClean="0">
                <a:solidFill>
                  <a:schemeClr val="bg1"/>
                </a:solidFill>
              </a:rPr>
              <a:t>age</a:t>
            </a:r>
            <a:endParaRPr lang="en-US" sz="1400" b="1" i="1" kern="0" dirty="0" smtClean="0">
              <a:solidFill>
                <a:schemeClr val="bg1"/>
              </a:solidFill>
              <a:latin typeface="Arial" panose="020B0604020202020204"/>
            </a:endParaRPr>
          </a:p>
          <a:p>
            <a:pPr algn="ctr" eaLnBrk="1" fontAlgn="auto" hangingPunct="1">
              <a:spcBef>
                <a:spcPts val="0"/>
              </a:spcBef>
              <a:spcAft>
                <a:spcPts val="0"/>
              </a:spcAft>
              <a:defRPr/>
            </a:pPr>
            <a:r>
              <a:rPr lang="pt-BR" sz="1400" i="1" dirty="0">
                <a:solidFill>
                  <a:schemeClr val="bg1"/>
                </a:solidFill>
              </a:rPr>
              <a:t>Caradeux</a:t>
            </a:r>
            <a:r>
              <a:rPr lang="en-US" sz="1400" i="1" kern="0" dirty="0" smtClean="0">
                <a:solidFill>
                  <a:schemeClr val="bg1"/>
                </a:solidFill>
                <a:latin typeface="Arial" panose="020B0604020202020204"/>
              </a:rPr>
              <a:t> et al.</a:t>
            </a:r>
            <a:r>
              <a:rPr lang="en-GB" sz="1400" i="1" kern="0" dirty="0" smtClean="0">
                <a:solidFill>
                  <a:schemeClr val="bg1"/>
                </a:solidFill>
                <a:latin typeface="Arial" panose="020B0604020202020204"/>
              </a:rPr>
              <a:t>, UOG 2018</a:t>
            </a:r>
            <a:endParaRPr lang="en-GB" sz="1400" i="1" kern="0" dirty="0">
              <a:solidFill>
                <a:schemeClr val="bg1"/>
              </a:solidFill>
              <a:latin typeface="Arial" panose="020B0604020202020204"/>
            </a:endParaRPr>
          </a:p>
        </p:txBody>
      </p:sp>
      <p:sp>
        <p:nvSpPr>
          <p:cNvPr id="36" name="TextBox 35"/>
          <p:cNvSpPr txBox="1">
            <a:spLocks noChangeArrowheads="1"/>
          </p:cNvSpPr>
          <p:nvPr/>
        </p:nvSpPr>
        <p:spPr bwMode="auto">
          <a:xfrm>
            <a:off x="2147302" y="1680483"/>
            <a:ext cx="4584938" cy="52197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None/>
            </a:pPr>
            <a:r>
              <a:rPr lang="en-GB" sz="2800" b="1" dirty="0" smtClean="0"/>
              <a:t>Results</a:t>
            </a:r>
            <a:r>
              <a:rPr lang="zh-CN" altLang="en-GB" sz="2800" b="1" dirty="0" smtClean="0">
                <a:ea typeface="宋体" panose="02010600030101010101" pitchFamily="2" charset="-122"/>
              </a:rPr>
              <a:t>结局</a:t>
            </a:r>
          </a:p>
        </p:txBody>
      </p:sp>
      <p:sp>
        <p:nvSpPr>
          <p:cNvPr id="3" name="Rectangle 2"/>
          <p:cNvSpPr/>
          <p:nvPr/>
        </p:nvSpPr>
        <p:spPr bwMode="auto">
          <a:xfrm>
            <a:off x="1763688" y="1954796"/>
            <a:ext cx="432048" cy="288032"/>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lstStyle/>
          <a:p>
            <a:pPr marL="0" marR="0" indent="0" algn="ctr" defTabSz="914400" rtl="0" eaLnBrk="1" fontAlgn="base" latinLnBrk="0" hangingPunct="1">
              <a:lnSpc>
                <a:spcPct val="100000"/>
              </a:lnSpc>
              <a:spcBef>
                <a:spcPct val="0"/>
              </a:spcBef>
              <a:spcAft>
                <a:spcPct val="0"/>
              </a:spcAft>
              <a:buClrTx/>
              <a:buSzTx/>
              <a:buFontTx/>
              <a:buNone/>
            </a:pPr>
            <a:endParaRPr kumimoji="0" lang="en-US"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9" name="Rectangle 8"/>
          <p:cNvSpPr/>
          <p:nvPr/>
        </p:nvSpPr>
        <p:spPr bwMode="auto">
          <a:xfrm>
            <a:off x="1403648" y="5445224"/>
            <a:ext cx="72008" cy="432048"/>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lstStyle/>
          <a:p>
            <a:pPr marL="0" marR="0" indent="0" algn="ctr" defTabSz="914400" rtl="0" eaLnBrk="1" fontAlgn="base" latinLnBrk="0" hangingPunct="1">
              <a:lnSpc>
                <a:spcPct val="100000"/>
              </a:lnSpc>
              <a:spcBef>
                <a:spcPct val="0"/>
              </a:spcBef>
              <a:spcAft>
                <a:spcPct val="0"/>
              </a:spcAft>
              <a:buClrTx/>
              <a:buSzTx/>
              <a:buFontTx/>
              <a:buNone/>
            </a:pPr>
            <a:endParaRPr kumimoji="0" lang="en-US"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10" name="Rectangle 9"/>
          <p:cNvSpPr/>
          <p:nvPr/>
        </p:nvSpPr>
        <p:spPr bwMode="auto">
          <a:xfrm>
            <a:off x="1475656" y="6021288"/>
            <a:ext cx="144016" cy="288032"/>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lstStyle/>
          <a:p>
            <a:pPr marL="0" marR="0" indent="0" algn="ctr" defTabSz="914400" rtl="0" eaLnBrk="1" fontAlgn="base" latinLnBrk="0" hangingPunct="1">
              <a:lnSpc>
                <a:spcPct val="100000"/>
              </a:lnSpc>
              <a:spcBef>
                <a:spcPct val="0"/>
              </a:spcBef>
              <a:spcAft>
                <a:spcPct val="0"/>
              </a:spcAft>
              <a:buClrTx/>
              <a:buSzTx/>
              <a:buFontTx/>
              <a:buNone/>
            </a:pPr>
            <a:endParaRPr kumimoji="0" lang="en-US"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11" name="Rectangle 10"/>
          <p:cNvSpPr/>
          <p:nvPr/>
        </p:nvSpPr>
        <p:spPr bwMode="auto">
          <a:xfrm>
            <a:off x="2123728" y="6021288"/>
            <a:ext cx="144016" cy="288032"/>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lstStyle/>
          <a:p>
            <a:pPr marL="0" marR="0" indent="0" algn="ctr" defTabSz="914400" rtl="0" eaLnBrk="1" fontAlgn="base" latinLnBrk="0" hangingPunct="1">
              <a:lnSpc>
                <a:spcPct val="100000"/>
              </a:lnSpc>
              <a:spcBef>
                <a:spcPct val="0"/>
              </a:spcBef>
              <a:spcAft>
                <a:spcPct val="0"/>
              </a:spcAft>
              <a:buClrTx/>
              <a:buSzTx/>
              <a:buFontTx/>
              <a:buNone/>
            </a:pPr>
            <a:endParaRPr kumimoji="0" lang="en-US"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12" name="TextBox 11"/>
          <p:cNvSpPr txBox="1"/>
          <p:nvPr/>
        </p:nvSpPr>
        <p:spPr>
          <a:xfrm>
            <a:off x="4066540" y="2493010"/>
            <a:ext cx="5077460" cy="4124206"/>
          </a:xfrm>
          <a:prstGeom prst="rect">
            <a:avLst/>
          </a:prstGeom>
          <a:noFill/>
        </p:spPr>
        <p:txBody>
          <a:bodyPr wrap="square" rtlCol="0">
            <a:spAutoFit/>
          </a:bodyPr>
          <a:lstStyle/>
          <a:p>
            <a:r>
              <a:rPr lang="en-US" b="1" dirty="0" smtClean="0"/>
              <a:t>Results of multivariate logistic regression models</a:t>
            </a:r>
            <a:r>
              <a:rPr lang="en-US" dirty="0" smtClean="0"/>
              <a:t>:</a:t>
            </a:r>
          </a:p>
          <a:p>
            <a:pPr marL="285750" indent="-285750">
              <a:buFontTx/>
              <a:buChar char="-"/>
            </a:pPr>
            <a:endParaRPr lang="en-US" dirty="0" smtClean="0"/>
          </a:p>
          <a:p>
            <a:pPr marL="285750" indent="-285750">
              <a:buFontTx/>
              <a:buChar char="-"/>
            </a:pPr>
            <a:r>
              <a:rPr lang="en-US" dirty="0" smtClean="0"/>
              <a:t>Whether Doppler parameters were used as continuous or categorical variables, the significance of the results did not change across different models.</a:t>
            </a:r>
          </a:p>
          <a:p>
            <a:pPr marL="285750" indent="-285750">
              <a:buFontTx/>
              <a:buChar char="-"/>
            </a:pPr>
            <a:endParaRPr lang="en-US" dirty="0" smtClean="0"/>
          </a:p>
          <a:p>
            <a:pPr marL="285750" indent="-285750">
              <a:buFontTx/>
              <a:buChar char="-"/>
            </a:pPr>
            <a:r>
              <a:rPr lang="en-US" dirty="0" smtClean="0"/>
              <a:t>Fetal growth parameters (EFW or growth velocity) did not attain statistical significance. </a:t>
            </a:r>
          </a:p>
          <a:p>
            <a:pPr marL="0" indent="0">
              <a:buFontTx/>
              <a:buNone/>
            </a:pPr>
            <a:endParaRPr lang="en-US" dirty="0"/>
          </a:p>
          <a:p>
            <a:pPr marL="0" indent="0">
              <a:buFontTx/>
              <a:buNone/>
            </a:pPr>
            <a:r>
              <a:rPr lang="en-US" sz="1600" dirty="0"/>
              <a:t>多变量</a:t>
            </a:r>
            <a:r>
              <a:rPr lang="en-US" sz="1600" b="1" dirty="0" smtClean="0">
                <a:sym typeface="+mn-ea"/>
              </a:rPr>
              <a:t> logistic</a:t>
            </a:r>
            <a:r>
              <a:rPr lang="en-US" sz="1600" dirty="0"/>
              <a:t>回归模型的结果：</a:t>
            </a:r>
          </a:p>
          <a:p>
            <a:pPr marL="285750" indent="-285750">
              <a:buFontTx/>
              <a:buChar char="-"/>
            </a:pPr>
            <a:r>
              <a:rPr lang="en-US" sz="1600" dirty="0" err="1" smtClean="0"/>
              <a:t>无论多普勒参数是连续变量还是分类变量</a:t>
            </a:r>
            <a:r>
              <a:rPr lang="zh-CN" altLang="en-US" sz="1600" dirty="0" smtClean="0"/>
              <a:t>，</a:t>
            </a:r>
            <a:r>
              <a:rPr lang="en-US" sz="1600" dirty="0" err="1" smtClean="0"/>
              <a:t>在不同模型中都没有变化</a:t>
            </a:r>
            <a:r>
              <a:rPr lang="en-US" sz="1600" dirty="0"/>
              <a:t>。</a:t>
            </a:r>
          </a:p>
          <a:p>
            <a:pPr marL="285750" indent="-285750">
              <a:buFontTx/>
              <a:buChar char="-"/>
            </a:pPr>
            <a:r>
              <a:rPr lang="en-US" sz="1600" dirty="0"/>
              <a:t>胎儿生长参数（EFW或生长速度）</a:t>
            </a:r>
            <a:r>
              <a:rPr lang="zh-CN" altLang="en-US" sz="1600" dirty="0">
                <a:ea typeface="宋体" panose="02010600030101010101" pitchFamily="2" charset="-122"/>
              </a:rPr>
              <a:t>无</a:t>
            </a:r>
            <a:r>
              <a:rPr lang="en-US" sz="1600" dirty="0"/>
              <a:t>统计学</a:t>
            </a:r>
            <a:r>
              <a:rPr lang="zh-CN" altLang="en-US" sz="1600" dirty="0">
                <a:ea typeface="宋体" panose="02010600030101010101" pitchFamily="2" charset="-122"/>
              </a:rPr>
              <a:t>意义</a:t>
            </a:r>
            <a:r>
              <a:rPr lang="en-US" sz="1600" dirty="0"/>
              <a:t>。</a:t>
            </a:r>
          </a:p>
        </p:txBody>
      </p:sp>
      <p:pic>
        <p:nvPicPr>
          <p:cNvPr id="5" name="Picture 4"/>
          <p:cNvPicPr>
            <a:picLocks noChangeAspect="1"/>
          </p:cNvPicPr>
          <p:nvPr/>
        </p:nvPicPr>
        <p:blipFill>
          <a:blip r:embed="rId5" cstate="print"/>
          <a:stretch>
            <a:fillRect/>
          </a:stretch>
        </p:blipFill>
        <p:spPr>
          <a:xfrm>
            <a:off x="683568" y="2517141"/>
            <a:ext cx="3351151" cy="4038600"/>
          </a:xfrm>
          <a:prstGeom prst="rect">
            <a:avLst/>
          </a:prstGeom>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bwMode="auto">
          <a:xfrm>
            <a:off x="-1" y="-15875"/>
            <a:ext cx="9144000" cy="923925"/>
            <a:chOff x="0" y="3755"/>
            <a:chExt cx="5760" cy="582"/>
          </a:xfrm>
        </p:grpSpPr>
        <p:pic>
          <p:nvPicPr>
            <p:cNvPr id="4101" name="Picture 3" descr="ISUOG-red-banne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4102" name="Picture 4" descr="UOG reversed"/>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grpSp>
      <p:sp>
        <p:nvSpPr>
          <p:cNvPr id="34" name="Text Box 5"/>
          <p:cNvSpPr txBox="1">
            <a:spLocks noChangeArrowheads="1"/>
          </p:cNvSpPr>
          <p:nvPr/>
        </p:nvSpPr>
        <p:spPr bwMode="auto">
          <a:xfrm>
            <a:off x="-1" y="941819"/>
            <a:ext cx="9144001" cy="738664"/>
          </a:xfrm>
          <a:prstGeom prst="rect">
            <a:avLst/>
          </a:prstGeom>
          <a:solidFill>
            <a:srgbClr val="ED1B20"/>
          </a:solidFill>
          <a:ln>
            <a:noFill/>
          </a:ln>
        </p:spPr>
        <p:txBody>
          <a:bodyPr wrap="square">
            <a:spAutoFit/>
          </a:bodyPr>
          <a:lstStyle/>
          <a:p>
            <a:pPr algn="ctr" eaLnBrk="1" fontAlgn="auto" hangingPunct="1">
              <a:spcBef>
                <a:spcPts val="0"/>
              </a:spcBef>
              <a:spcAft>
                <a:spcPts val="0"/>
              </a:spcAft>
              <a:defRPr/>
            </a:pPr>
            <a:r>
              <a:rPr lang="en-US" sz="1400" b="1" dirty="0">
                <a:solidFill>
                  <a:schemeClr val="bg1"/>
                </a:solidFill>
              </a:rPr>
              <a:t>Longitudinal growth assessment for prediction of adverse perinatal outcome in fetuses suspected to be small-for-gestational </a:t>
            </a:r>
            <a:r>
              <a:rPr lang="en-US" sz="1400" b="1" dirty="0" smtClean="0">
                <a:solidFill>
                  <a:schemeClr val="bg1"/>
                </a:solidFill>
              </a:rPr>
              <a:t>age</a:t>
            </a:r>
            <a:endParaRPr lang="en-US" sz="1400" b="1" i="1" kern="0" dirty="0" smtClean="0">
              <a:solidFill>
                <a:schemeClr val="bg1"/>
              </a:solidFill>
              <a:latin typeface="Arial" panose="020B0604020202020204"/>
            </a:endParaRPr>
          </a:p>
          <a:p>
            <a:pPr algn="ctr" eaLnBrk="1" fontAlgn="auto" hangingPunct="1">
              <a:spcBef>
                <a:spcPts val="0"/>
              </a:spcBef>
              <a:spcAft>
                <a:spcPts val="0"/>
              </a:spcAft>
              <a:defRPr/>
            </a:pPr>
            <a:r>
              <a:rPr lang="pt-BR" sz="1400" i="1" dirty="0">
                <a:solidFill>
                  <a:schemeClr val="bg1"/>
                </a:solidFill>
              </a:rPr>
              <a:t>Caradeux</a:t>
            </a:r>
            <a:r>
              <a:rPr lang="en-US" sz="1400" i="1" kern="0" dirty="0" smtClean="0">
                <a:solidFill>
                  <a:schemeClr val="bg1"/>
                </a:solidFill>
                <a:latin typeface="Arial" panose="020B0604020202020204"/>
              </a:rPr>
              <a:t> et al.</a:t>
            </a:r>
            <a:r>
              <a:rPr lang="en-GB" sz="1400" i="1" kern="0" dirty="0" smtClean="0">
                <a:solidFill>
                  <a:schemeClr val="bg1"/>
                </a:solidFill>
                <a:latin typeface="Arial" panose="020B0604020202020204"/>
              </a:rPr>
              <a:t>, UOG 2018</a:t>
            </a:r>
            <a:endParaRPr lang="en-GB" sz="1400" i="1" kern="0" dirty="0">
              <a:solidFill>
                <a:schemeClr val="bg1"/>
              </a:solidFill>
              <a:latin typeface="Arial" panose="020B0604020202020204"/>
            </a:endParaRPr>
          </a:p>
        </p:txBody>
      </p:sp>
      <p:sp>
        <p:nvSpPr>
          <p:cNvPr id="36" name="TextBox 35"/>
          <p:cNvSpPr txBox="1">
            <a:spLocks noChangeArrowheads="1"/>
          </p:cNvSpPr>
          <p:nvPr/>
        </p:nvSpPr>
        <p:spPr bwMode="auto">
          <a:xfrm>
            <a:off x="2279530" y="1711591"/>
            <a:ext cx="4584938" cy="40011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None/>
            </a:pPr>
            <a:r>
              <a:rPr lang="en-GB" sz="2000" b="1" dirty="0" smtClean="0"/>
              <a:t>Discussion</a:t>
            </a:r>
            <a:r>
              <a:rPr lang="zh-CN" altLang="en-GB" sz="2000" b="1" dirty="0" smtClean="0">
                <a:ea typeface="宋体" panose="02010600030101010101" pitchFamily="2" charset="-122"/>
              </a:rPr>
              <a:t>讨论</a:t>
            </a:r>
          </a:p>
        </p:txBody>
      </p:sp>
      <p:sp>
        <p:nvSpPr>
          <p:cNvPr id="13" name="TextBox 12"/>
          <p:cNvSpPr txBox="1"/>
          <p:nvPr/>
        </p:nvSpPr>
        <p:spPr>
          <a:xfrm>
            <a:off x="107505" y="2111701"/>
            <a:ext cx="9036495" cy="2554545"/>
          </a:xfrm>
          <a:prstGeom prst="rect">
            <a:avLst/>
          </a:prstGeom>
          <a:noFill/>
        </p:spPr>
        <p:txBody>
          <a:bodyPr wrap="square" rtlCol="0">
            <a:spAutoFit/>
          </a:bodyPr>
          <a:lstStyle/>
          <a:p>
            <a:r>
              <a:rPr lang="en-US" sz="1600" b="1" dirty="0" smtClean="0"/>
              <a:t>What do we know already?</a:t>
            </a:r>
            <a:endParaRPr lang="en-US" sz="1600" dirty="0" smtClean="0"/>
          </a:p>
          <a:p>
            <a:pPr marL="285750" indent="-285750">
              <a:buFontTx/>
              <a:buChar char="-"/>
            </a:pPr>
            <a:r>
              <a:rPr lang="en-US" sz="1600" dirty="0" smtClean="0"/>
              <a:t>Fetal growth velocity is implicated as a marker of adverse outcome and it was included as an auxiliary criterion for late FGR diagnosis in a recent Delphi consensus by </a:t>
            </a:r>
            <a:r>
              <a:rPr lang="en-US" sz="1600" dirty="0" err="1" smtClean="0"/>
              <a:t>Gordijn</a:t>
            </a:r>
            <a:r>
              <a:rPr lang="en-US" sz="1600" dirty="0" smtClean="0"/>
              <a:t> </a:t>
            </a:r>
            <a:r>
              <a:rPr lang="en-US" sz="1600" i="1" dirty="0" smtClean="0"/>
              <a:t>et al</a:t>
            </a:r>
            <a:r>
              <a:rPr lang="en-US" sz="1600" dirty="0" smtClean="0"/>
              <a:t>.. </a:t>
            </a:r>
          </a:p>
          <a:p>
            <a:pPr marL="285750" lvl="1" indent="-285750">
              <a:buFontTx/>
              <a:buChar char="-"/>
            </a:pPr>
            <a:r>
              <a:rPr lang="en-GB" sz="1600" dirty="0"/>
              <a:t>The literature is conflicted about the value of growth velocity in improving the detection of adverse outcome and also about how best to evaluate growth velocity (conditional growth, growth rate or velocity, individualized growth trajectories</a:t>
            </a:r>
            <a:r>
              <a:rPr lang="en-GB" sz="1600" dirty="0" smtClean="0"/>
              <a:t>).</a:t>
            </a:r>
            <a:endParaRPr lang="en-US" sz="1600" dirty="0" smtClean="0"/>
          </a:p>
          <a:p>
            <a:pPr marL="285750" lvl="1" indent="-285750">
              <a:buFontTx/>
              <a:buChar char="-"/>
            </a:pPr>
            <a:r>
              <a:rPr lang="en-GB" sz="1600" dirty="0"/>
              <a:t>The studies </a:t>
            </a:r>
            <a:r>
              <a:rPr lang="en-GB" sz="1600" dirty="0" smtClean="0"/>
              <a:t>of </a:t>
            </a:r>
            <a:r>
              <a:rPr lang="en-GB" sz="1600" dirty="0" err="1"/>
              <a:t>Sovio</a:t>
            </a:r>
            <a:r>
              <a:rPr lang="en-GB" sz="1600" dirty="0"/>
              <a:t> </a:t>
            </a:r>
            <a:r>
              <a:rPr lang="en-GB" sz="1600" i="1" dirty="0"/>
              <a:t>et al. </a:t>
            </a:r>
            <a:r>
              <a:rPr lang="en-GB" sz="1600" dirty="0"/>
              <a:t>and </a:t>
            </a:r>
            <a:r>
              <a:rPr lang="en-GB" sz="1600" dirty="0" err="1"/>
              <a:t>Karlsen</a:t>
            </a:r>
            <a:r>
              <a:rPr lang="en-GB" sz="1600" dirty="0"/>
              <a:t> </a:t>
            </a:r>
            <a:r>
              <a:rPr lang="en-GB" sz="1600" i="1" dirty="0"/>
              <a:t>et al. </a:t>
            </a:r>
            <a:r>
              <a:rPr lang="en-GB" sz="1600" dirty="0"/>
              <a:t>suggest growth velocity may improve the detection of adverse outcome in suspected </a:t>
            </a:r>
            <a:r>
              <a:rPr lang="en-GB" sz="1600" dirty="0" smtClean="0"/>
              <a:t>SGA fetuses</a:t>
            </a:r>
            <a:r>
              <a:rPr lang="en-GB" sz="1600" dirty="0"/>
              <a:t>. </a:t>
            </a:r>
          </a:p>
          <a:p>
            <a:pPr marL="285750" lvl="1" indent="-285750">
              <a:buFontTx/>
              <a:buChar char="-"/>
            </a:pPr>
            <a:r>
              <a:rPr lang="en-US" sz="1600" dirty="0" smtClean="0"/>
              <a:t>However, </a:t>
            </a:r>
            <a:r>
              <a:rPr lang="en-GB" sz="1600" dirty="0"/>
              <a:t>t</a:t>
            </a:r>
            <a:r>
              <a:rPr lang="en-GB" sz="1600" dirty="0" smtClean="0"/>
              <a:t>he </a:t>
            </a:r>
            <a:r>
              <a:rPr lang="en-GB" sz="1600" dirty="0"/>
              <a:t>value of growth velocity in addition to Doppler assessment has been scarcely evaluated. </a:t>
            </a:r>
            <a:endParaRPr lang="en-US" sz="1600" dirty="0" smtClean="0"/>
          </a:p>
        </p:txBody>
      </p:sp>
      <p:sp>
        <p:nvSpPr>
          <p:cNvPr id="3" name="内容占位符 2"/>
          <p:cNvSpPr>
            <a:spLocks noGrp="1"/>
          </p:cNvSpPr>
          <p:nvPr>
            <p:ph idx="1"/>
          </p:nvPr>
        </p:nvSpPr>
        <p:spPr>
          <a:xfrm>
            <a:off x="463668" y="4666246"/>
            <a:ext cx="8140780" cy="1752600"/>
          </a:xfrm>
        </p:spPr>
        <p:txBody>
          <a:bodyPr/>
          <a:lstStyle/>
          <a:p>
            <a:pPr algn="l"/>
            <a:r>
              <a:rPr lang="zh-CN" altLang="en-US" sz="1600" dirty="0"/>
              <a:t>我们已经知道了什么？</a:t>
            </a:r>
          </a:p>
          <a:p>
            <a:pPr algn="l"/>
            <a:r>
              <a:rPr lang="zh-CN" altLang="en-US" sz="1600" dirty="0"/>
              <a:t>胎儿生长速度被认为是不良结局的标志，Gordijn等人在最近的Delphi共识中认为其为晚期FGR诊断的辅助标准。</a:t>
            </a:r>
          </a:p>
          <a:p>
            <a:pPr algn="l"/>
            <a:r>
              <a:rPr lang="zh-CN" altLang="en-US" sz="1600" dirty="0"/>
              <a:t>在</a:t>
            </a:r>
            <a:r>
              <a:rPr lang="zh-CN" altLang="en-US" sz="1600" dirty="0" smtClean="0"/>
              <a:t>关于如何最好地评估生长速度及生长速度预测不良结局方面的价值（</a:t>
            </a:r>
            <a:r>
              <a:rPr lang="zh-CN" altLang="en-US" sz="1600" dirty="0"/>
              <a:t>生长条件、生长速率或速度、个体化生长轨迹）的方面，相关文献存在冲突。</a:t>
            </a:r>
          </a:p>
          <a:p>
            <a:pPr algn="l"/>
            <a:r>
              <a:rPr lang="zh-CN" altLang="en-US" sz="1600" dirty="0"/>
              <a:t>Sovio等人和</a:t>
            </a:r>
            <a:r>
              <a:rPr lang="en-GB" sz="1600" dirty="0">
                <a:sym typeface="+mn-ea"/>
              </a:rPr>
              <a:t> </a:t>
            </a:r>
            <a:r>
              <a:rPr lang="en-GB" sz="1600" dirty="0" err="1">
                <a:sym typeface="+mn-ea"/>
              </a:rPr>
              <a:t>Karlsen</a:t>
            </a:r>
            <a:r>
              <a:rPr lang="zh-CN" altLang="en-US" sz="1600" dirty="0"/>
              <a:t>等人</a:t>
            </a:r>
            <a:r>
              <a:rPr lang="zh-CN" altLang="en-US" sz="1600" dirty="0">
                <a:sym typeface="+mn-ea"/>
              </a:rPr>
              <a:t>的研究</a:t>
            </a:r>
            <a:r>
              <a:rPr lang="zh-CN" altLang="en-US" sz="1600" dirty="0"/>
              <a:t>建议生长速度可以提高可疑SGA胎儿不良结局的检出。</a:t>
            </a:r>
          </a:p>
          <a:p>
            <a:pPr algn="l"/>
            <a:r>
              <a:rPr lang="zh-CN" altLang="en-US" sz="1600" dirty="0"/>
              <a:t>然而，除了多普勒评估之外，几乎</a:t>
            </a:r>
            <a:r>
              <a:rPr lang="zh-CN" altLang="en-US" sz="1600" dirty="0" smtClean="0"/>
              <a:t>没有</a:t>
            </a:r>
            <a:r>
              <a:rPr lang="zh-CN" altLang="en-US" sz="1600" dirty="0" smtClean="0"/>
              <a:t>其它更好的</a:t>
            </a:r>
            <a:r>
              <a:rPr lang="zh-CN" altLang="en-US" sz="1600" dirty="0" smtClean="0"/>
              <a:t>方法</a:t>
            </a:r>
            <a:r>
              <a:rPr lang="zh-CN" altLang="en-US" sz="1600" dirty="0"/>
              <a:t>来评估生长速度。</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098" name="Group 2"/>
          <p:cNvGrpSpPr/>
          <p:nvPr/>
        </p:nvGrpSpPr>
        <p:grpSpPr bwMode="auto">
          <a:xfrm>
            <a:off x="-1" y="-15875"/>
            <a:ext cx="9144000" cy="923925"/>
            <a:chOff x="0" y="3755"/>
            <a:chExt cx="5760" cy="582"/>
          </a:xfrm>
        </p:grpSpPr>
        <p:pic>
          <p:nvPicPr>
            <p:cNvPr id="4101" name="Picture 3" descr="ISUOG-red-banne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4102" name="Picture 4" descr="UOG reversed"/>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grpSp>
      <p:sp>
        <p:nvSpPr>
          <p:cNvPr id="34" name="Text Box 5"/>
          <p:cNvSpPr txBox="1">
            <a:spLocks noChangeArrowheads="1"/>
          </p:cNvSpPr>
          <p:nvPr/>
        </p:nvSpPr>
        <p:spPr bwMode="auto">
          <a:xfrm>
            <a:off x="-1" y="941819"/>
            <a:ext cx="9144001" cy="738664"/>
          </a:xfrm>
          <a:prstGeom prst="rect">
            <a:avLst/>
          </a:prstGeom>
          <a:solidFill>
            <a:srgbClr val="ED1B20"/>
          </a:solidFill>
          <a:ln>
            <a:noFill/>
          </a:ln>
        </p:spPr>
        <p:txBody>
          <a:bodyPr wrap="square">
            <a:spAutoFit/>
          </a:bodyPr>
          <a:lstStyle/>
          <a:p>
            <a:pPr algn="ctr" eaLnBrk="1" fontAlgn="auto" hangingPunct="1">
              <a:spcBef>
                <a:spcPts val="0"/>
              </a:spcBef>
              <a:spcAft>
                <a:spcPts val="0"/>
              </a:spcAft>
              <a:defRPr/>
            </a:pPr>
            <a:r>
              <a:rPr lang="en-US" sz="1400" b="1" dirty="0">
                <a:solidFill>
                  <a:schemeClr val="bg1"/>
                </a:solidFill>
              </a:rPr>
              <a:t>Longitudinal growth assessment for prediction of adverse perinatal outcome in fetuses suspected to be small-for-gestational </a:t>
            </a:r>
            <a:r>
              <a:rPr lang="en-US" sz="1400" b="1" dirty="0" smtClean="0">
                <a:solidFill>
                  <a:schemeClr val="bg1"/>
                </a:solidFill>
              </a:rPr>
              <a:t>age</a:t>
            </a:r>
            <a:endParaRPr lang="en-US" sz="1400" b="1" i="1" kern="0" dirty="0" smtClean="0">
              <a:solidFill>
                <a:schemeClr val="bg1"/>
              </a:solidFill>
              <a:latin typeface="Arial" panose="020B0604020202020204"/>
            </a:endParaRPr>
          </a:p>
          <a:p>
            <a:pPr algn="ctr" eaLnBrk="1" fontAlgn="auto" hangingPunct="1">
              <a:spcBef>
                <a:spcPts val="0"/>
              </a:spcBef>
              <a:spcAft>
                <a:spcPts val="0"/>
              </a:spcAft>
              <a:defRPr/>
            </a:pPr>
            <a:r>
              <a:rPr lang="pt-BR" sz="1400" i="1" dirty="0">
                <a:solidFill>
                  <a:schemeClr val="bg1"/>
                </a:solidFill>
              </a:rPr>
              <a:t>Caradeux</a:t>
            </a:r>
            <a:r>
              <a:rPr lang="en-US" sz="1400" i="1" kern="0" dirty="0" smtClean="0">
                <a:solidFill>
                  <a:schemeClr val="bg1"/>
                </a:solidFill>
                <a:latin typeface="Arial" panose="020B0604020202020204"/>
              </a:rPr>
              <a:t> et al.</a:t>
            </a:r>
            <a:r>
              <a:rPr lang="en-GB" sz="1400" i="1" kern="0" dirty="0" smtClean="0">
                <a:solidFill>
                  <a:schemeClr val="bg1"/>
                </a:solidFill>
                <a:latin typeface="Arial" panose="020B0604020202020204"/>
              </a:rPr>
              <a:t>, UOG 2018</a:t>
            </a:r>
            <a:endParaRPr lang="en-GB" sz="1400" i="1" kern="0" dirty="0">
              <a:solidFill>
                <a:schemeClr val="bg1"/>
              </a:solidFill>
              <a:latin typeface="Arial" panose="020B0604020202020204"/>
            </a:endParaRPr>
          </a:p>
        </p:txBody>
      </p:sp>
      <p:sp>
        <p:nvSpPr>
          <p:cNvPr id="36" name="TextBox 35"/>
          <p:cNvSpPr txBox="1">
            <a:spLocks noChangeArrowheads="1"/>
          </p:cNvSpPr>
          <p:nvPr/>
        </p:nvSpPr>
        <p:spPr bwMode="auto">
          <a:xfrm>
            <a:off x="2279530" y="1711591"/>
            <a:ext cx="4584938" cy="52197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None/>
            </a:pPr>
            <a:r>
              <a:rPr lang="en-GB" sz="2800" b="1" smtClean="0"/>
              <a:t>Discussion</a:t>
            </a:r>
            <a:r>
              <a:rPr lang="zh-CN" altLang="en-GB" sz="2800" b="1" smtClean="0">
                <a:ea typeface="宋体" panose="02010600030101010101" pitchFamily="2" charset="-122"/>
              </a:rPr>
              <a:t>讨论</a:t>
            </a:r>
            <a:endParaRPr lang="zh-CN" altLang="en-GB" sz="2800" b="1" dirty="0" smtClean="0">
              <a:ea typeface="宋体" panose="02010600030101010101" pitchFamily="2" charset="-122"/>
            </a:endParaRPr>
          </a:p>
        </p:txBody>
      </p:sp>
      <p:sp>
        <p:nvSpPr>
          <p:cNvPr id="14" name="TextBox 13"/>
          <p:cNvSpPr txBox="1"/>
          <p:nvPr/>
        </p:nvSpPr>
        <p:spPr>
          <a:xfrm>
            <a:off x="179389" y="2649686"/>
            <a:ext cx="8964611" cy="923330"/>
          </a:xfrm>
          <a:prstGeom prst="rect">
            <a:avLst/>
          </a:prstGeom>
          <a:noFill/>
        </p:spPr>
        <p:txBody>
          <a:bodyPr wrap="square" rtlCol="0">
            <a:spAutoFit/>
          </a:bodyPr>
          <a:lstStyle/>
          <a:p>
            <a:r>
              <a:rPr lang="en-US" b="1" dirty="0" smtClean="0"/>
              <a:t>What are the implications of current study?</a:t>
            </a:r>
          </a:p>
          <a:p>
            <a:pPr marL="285750" indent="-285750">
              <a:buFont typeface="Arial" panose="020B0604020202020204" pitchFamily="34" charset="0"/>
              <a:buChar char="•"/>
            </a:pPr>
            <a:r>
              <a:rPr lang="en-US" dirty="0" smtClean="0"/>
              <a:t>Fetal growth velocity may not improve the detection of adverse perinatal outcome in suspected late FGR fetuses when used in addition to Doppler evaluation. </a:t>
            </a:r>
            <a:endParaRPr lang="en-US" dirty="0"/>
          </a:p>
        </p:txBody>
      </p:sp>
      <p:sp>
        <p:nvSpPr>
          <p:cNvPr id="3" name="内容占位符 2"/>
          <p:cNvSpPr>
            <a:spLocks noGrp="1"/>
          </p:cNvSpPr>
          <p:nvPr>
            <p:ph idx="1"/>
          </p:nvPr>
        </p:nvSpPr>
        <p:spPr>
          <a:xfrm>
            <a:off x="8615680" y="-15875"/>
            <a:ext cx="6400800" cy="1752600"/>
          </a:xfrm>
        </p:spPr>
        <p:txBody>
          <a:bodyPr/>
          <a:lstStyle/>
          <a:p>
            <a:pPr algn="l"/>
            <a:endParaRPr lang="zh-CN" altLang="en-US" sz="2400" dirty="0"/>
          </a:p>
        </p:txBody>
      </p:sp>
      <p:sp>
        <p:nvSpPr>
          <p:cNvPr id="2" name="文本框 1"/>
          <p:cNvSpPr txBox="1"/>
          <p:nvPr/>
        </p:nvSpPr>
        <p:spPr>
          <a:xfrm>
            <a:off x="649723" y="4034026"/>
            <a:ext cx="6214745" cy="922020"/>
          </a:xfrm>
          <a:prstGeom prst="rect">
            <a:avLst/>
          </a:prstGeom>
          <a:noFill/>
        </p:spPr>
        <p:txBody>
          <a:bodyPr wrap="square" rtlCol="0" anchor="t">
            <a:spAutoFit/>
          </a:bodyPr>
          <a:lstStyle/>
          <a:p>
            <a:r>
              <a:rPr lang="zh-CN" altLang="en-US" dirty="0"/>
              <a:t>当前研究的意义是什么？</a:t>
            </a:r>
          </a:p>
          <a:p>
            <a:r>
              <a:rPr lang="zh-CN" altLang="en-US" dirty="0"/>
              <a:t>除了多普勒评估之外，胎儿生长速度的应用可能不会提高可疑晚期FGR胎儿的不良围产期结局的检出。</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098" name="Group 2"/>
          <p:cNvGrpSpPr/>
          <p:nvPr/>
        </p:nvGrpSpPr>
        <p:grpSpPr bwMode="auto">
          <a:xfrm>
            <a:off x="-1" y="-15875"/>
            <a:ext cx="9144000" cy="923925"/>
            <a:chOff x="0" y="3755"/>
            <a:chExt cx="5760" cy="582"/>
          </a:xfrm>
        </p:grpSpPr>
        <p:pic>
          <p:nvPicPr>
            <p:cNvPr id="4101" name="Picture 3" descr="ISUOG-red-banne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4102" name="Picture 4" descr="UOG reversed"/>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grpSp>
      <p:sp>
        <p:nvSpPr>
          <p:cNvPr id="34" name="Text Box 5"/>
          <p:cNvSpPr txBox="1">
            <a:spLocks noChangeArrowheads="1"/>
          </p:cNvSpPr>
          <p:nvPr/>
        </p:nvSpPr>
        <p:spPr bwMode="auto">
          <a:xfrm>
            <a:off x="-1" y="941819"/>
            <a:ext cx="9144001" cy="738664"/>
          </a:xfrm>
          <a:prstGeom prst="rect">
            <a:avLst/>
          </a:prstGeom>
          <a:solidFill>
            <a:srgbClr val="ED1B20"/>
          </a:solidFill>
          <a:ln>
            <a:noFill/>
          </a:ln>
        </p:spPr>
        <p:txBody>
          <a:bodyPr wrap="square">
            <a:spAutoFit/>
          </a:bodyPr>
          <a:lstStyle/>
          <a:p>
            <a:pPr algn="ctr" eaLnBrk="1" fontAlgn="auto" hangingPunct="1">
              <a:spcBef>
                <a:spcPts val="0"/>
              </a:spcBef>
              <a:spcAft>
                <a:spcPts val="0"/>
              </a:spcAft>
              <a:defRPr/>
            </a:pPr>
            <a:r>
              <a:rPr lang="en-US" sz="1400" b="1" dirty="0">
                <a:solidFill>
                  <a:schemeClr val="bg1"/>
                </a:solidFill>
              </a:rPr>
              <a:t>Longitudinal growth assessment for prediction of adverse perinatal outcome in fetuses suspected to be small-for-gestational </a:t>
            </a:r>
            <a:r>
              <a:rPr lang="en-US" sz="1400" b="1" dirty="0" smtClean="0">
                <a:solidFill>
                  <a:schemeClr val="bg1"/>
                </a:solidFill>
              </a:rPr>
              <a:t>age</a:t>
            </a:r>
            <a:endParaRPr lang="en-US" sz="1400" b="1" i="1" kern="0" dirty="0" smtClean="0">
              <a:solidFill>
                <a:schemeClr val="bg1"/>
              </a:solidFill>
              <a:latin typeface="Arial" panose="020B0604020202020204"/>
            </a:endParaRPr>
          </a:p>
          <a:p>
            <a:pPr algn="ctr" eaLnBrk="1" fontAlgn="auto" hangingPunct="1">
              <a:spcBef>
                <a:spcPts val="0"/>
              </a:spcBef>
              <a:spcAft>
                <a:spcPts val="0"/>
              </a:spcAft>
              <a:defRPr/>
            </a:pPr>
            <a:r>
              <a:rPr lang="pt-BR" sz="1400" i="1" dirty="0">
                <a:solidFill>
                  <a:schemeClr val="bg1"/>
                </a:solidFill>
              </a:rPr>
              <a:t>Caradeux</a:t>
            </a:r>
            <a:r>
              <a:rPr lang="en-US" sz="1400" i="1" kern="0" dirty="0" smtClean="0">
                <a:solidFill>
                  <a:schemeClr val="bg1"/>
                </a:solidFill>
                <a:latin typeface="Arial" panose="020B0604020202020204"/>
              </a:rPr>
              <a:t> et al.</a:t>
            </a:r>
            <a:r>
              <a:rPr lang="en-GB" sz="1400" i="1" kern="0" dirty="0" smtClean="0">
                <a:solidFill>
                  <a:schemeClr val="bg1"/>
                </a:solidFill>
                <a:latin typeface="Arial" panose="020B0604020202020204"/>
              </a:rPr>
              <a:t>, UOG 2018</a:t>
            </a:r>
            <a:endParaRPr lang="en-GB" sz="1400" i="1" kern="0" dirty="0">
              <a:solidFill>
                <a:schemeClr val="bg1"/>
              </a:solidFill>
              <a:latin typeface="Arial" panose="020B0604020202020204"/>
            </a:endParaRPr>
          </a:p>
        </p:txBody>
      </p:sp>
      <p:sp>
        <p:nvSpPr>
          <p:cNvPr id="36" name="TextBox 35"/>
          <p:cNvSpPr txBox="1">
            <a:spLocks noChangeArrowheads="1"/>
          </p:cNvSpPr>
          <p:nvPr/>
        </p:nvSpPr>
        <p:spPr bwMode="auto">
          <a:xfrm>
            <a:off x="971550" y="1680210"/>
            <a:ext cx="7475855" cy="52197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None/>
            </a:pPr>
            <a:r>
              <a:rPr lang="en-GB" sz="2800" b="1" dirty="0" smtClean="0"/>
              <a:t>Strong points and limitations</a:t>
            </a:r>
            <a:r>
              <a:rPr lang="zh-CN" altLang="en-GB" sz="2800" b="1" dirty="0" smtClean="0">
                <a:ea typeface="宋体" panose="02010600030101010101" pitchFamily="2" charset="-122"/>
              </a:rPr>
              <a:t>优势和局限性</a:t>
            </a:r>
          </a:p>
        </p:txBody>
      </p:sp>
      <p:sp>
        <p:nvSpPr>
          <p:cNvPr id="12" name="TextBox 11"/>
          <p:cNvSpPr txBox="1"/>
          <p:nvPr/>
        </p:nvSpPr>
        <p:spPr>
          <a:xfrm>
            <a:off x="179387" y="2322931"/>
            <a:ext cx="8857109" cy="2769989"/>
          </a:xfrm>
          <a:prstGeom prst="rect">
            <a:avLst/>
          </a:prstGeom>
          <a:noFill/>
        </p:spPr>
        <p:txBody>
          <a:bodyPr wrap="square" rtlCol="0">
            <a:spAutoFit/>
          </a:bodyPr>
          <a:lstStyle/>
          <a:p>
            <a:r>
              <a:rPr lang="en-GB" sz="2000" b="1" dirty="0" smtClean="0"/>
              <a:t>Strengths</a:t>
            </a:r>
            <a:r>
              <a:rPr lang="zh-CN" altLang="en-GB" sz="2000" b="1" dirty="0" smtClean="0">
                <a:ea typeface="宋体" panose="02010600030101010101" pitchFamily="2" charset="-122"/>
              </a:rPr>
              <a:t>优势</a:t>
            </a:r>
            <a:endParaRPr lang="en-GB" sz="2000" b="1" dirty="0" smtClean="0"/>
          </a:p>
          <a:p>
            <a:endParaRPr lang="en-GB" sz="1000" b="1" dirty="0"/>
          </a:p>
          <a:p>
            <a:pPr marL="285750" indent="-285750">
              <a:buFontTx/>
              <a:buChar char="-"/>
            </a:pPr>
            <a:r>
              <a:rPr lang="en-GB" dirty="0" smtClean="0"/>
              <a:t>Prospective design limits the effect of intervention bias and also allows interpreting its impact </a:t>
            </a:r>
            <a:r>
              <a:rPr lang="en-GB" dirty="0"/>
              <a:t>o</a:t>
            </a:r>
            <a:r>
              <a:rPr lang="en-GB" dirty="0" smtClean="0"/>
              <a:t>n the results. </a:t>
            </a:r>
          </a:p>
          <a:p>
            <a:pPr marL="285750" indent="-285750">
              <a:buFontTx/>
              <a:buChar char="-"/>
            </a:pPr>
            <a:r>
              <a:rPr lang="en-GB" dirty="0" smtClean="0"/>
              <a:t>Largest published cohort so far which had longitudinal assessment.</a:t>
            </a:r>
          </a:p>
          <a:p>
            <a:endParaRPr lang="en-GB" dirty="0" smtClean="0"/>
          </a:p>
          <a:p>
            <a:r>
              <a:rPr lang="en-GB" dirty="0" smtClean="0"/>
              <a:t>    </a:t>
            </a:r>
            <a:r>
              <a:rPr lang="en-GB" dirty="0" err="1" smtClean="0"/>
              <a:t>前瞻性设计限制了干预偏倚的影响，并</a:t>
            </a:r>
            <a:r>
              <a:rPr lang="zh-CN" altLang="en-GB" dirty="0" smtClean="0">
                <a:ea typeface="宋体" panose="02010600030101010101" pitchFamily="2" charset="-122"/>
              </a:rPr>
              <a:t>能</a:t>
            </a:r>
            <a:r>
              <a:rPr lang="en-GB" dirty="0" smtClean="0"/>
              <a:t>解释其对结果的影响。</a:t>
            </a:r>
          </a:p>
          <a:p>
            <a:r>
              <a:rPr lang="en-GB" dirty="0" smtClean="0"/>
              <a:t>    </a:t>
            </a:r>
          </a:p>
          <a:p>
            <a:r>
              <a:rPr lang="en-GB" dirty="0" smtClean="0"/>
              <a:t>     </a:t>
            </a:r>
            <a:r>
              <a:rPr lang="en-GB" dirty="0" err="1" smtClean="0"/>
              <a:t>迄今为止已发表</a:t>
            </a:r>
            <a:r>
              <a:rPr lang="zh-CN" altLang="en-GB" dirty="0" smtClean="0">
                <a:ea typeface="宋体" panose="02010600030101010101" pitchFamily="2" charset="-122"/>
              </a:rPr>
              <a:t>的</a:t>
            </a:r>
            <a:r>
              <a:rPr lang="en-GB" dirty="0" smtClean="0">
                <a:sym typeface="+mn-ea"/>
              </a:rPr>
              <a:t>进行纵向评估</a:t>
            </a:r>
            <a:r>
              <a:rPr lang="en-GB" dirty="0" smtClean="0"/>
              <a:t>的最大队列。</a:t>
            </a:r>
          </a:p>
          <a:p>
            <a:pPr marL="285750" indent="-285750"/>
            <a:endParaRPr lang="en-US"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bwMode="auto">
          <a:xfrm>
            <a:off x="-1" y="-15875"/>
            <a:ext cx="9144000" cy="923925"/>
            <a:chOff x="0" y="3755"/>
            <a:chExt cx="5760" cy="582"/>
          </a:xfrm>
        </p:grpSpPr>
        <p:pic>
          <p:nvPicPr>
            <p:cNvPr id="4101" name="Picture 3" descr="ISUOG-red-banne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4102" name="Picture 4" descr="UOG reversed"/>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grpSp>
      <p:sp>
        <p:nvSpPr>
          <p:cNvPr id="34" name="Text Box 5"/>
          <p:cNvSpPr txBox="1">
            <a:spLocks noChangeArrowheads="1"/>
          </p:cNvSpPr>
          <p:nvPr/>
        </p:nvSpPr>
        <p:spPr bwMode="auto">
          <a:xfrm>
            <a:off x="-1" y="941819"/>
            <a:ext cx="9144001" cy="738664"/>
          </a:xfrm>
          <a:prstGeom prst="rect">
            <a:avLst/>
          </a:prstGeom>
          <a:solidFill>
            <a:srgbClr val="ED1B20"/>
          </a:solidFill>
          <a:ln>
            <a:noFill/>
          </a:ln>
        </p:spPr>
        <p:txBody>
          <a:bodyPr wrap="square">
            <a:spAutoFit/>
          </a:bodyPr>
          <a:lstStyle/>
          <a:p>
            <a:pPr algn="ctr" eaLnBrk="1" fontAlgn="auto" hangingPunct="1">
              <a:spcBef>
                <a:spcPts val="0"/>
              </a:spcBef>
              <a:spcAft>
                <a:spcPts val="0"/>
              </a:spcAft>
              <a:defRPr/>
            </a:pPr>
            <a:r>
              <a:rPr lang="en-US" sz="1400" b="1" dirty="0">
                <a:solidFill>
                  <a:schemeClr val="bg1"/>
                </a:solidFill>
              </a:rPr>
              <a:t>Longitudinal growth assessment for prediction of adverse perinatal outcome in fetuses suspected to be small-for-gestational </a:t>
            </a:r>
            <a:r>
              <a:rPr lang="en-US" sz="1400" b="1" dirty="0" smtClean="0">
                <a:solidFill>
                  <a:schemeClr val="bg1"/>
                </a:solidFill>
              </a:rPr>
              <a:t>age</a:t>
            </a:r>
            <a:endParaRPr lang="en-US" sz="1400" b="1" i="1" kern="0" dirty="0" smtClean="0">
              <a:solidFill>
                <a:schemeClr val="bg1"/>
              </a:solidFill>
              <a:latin typeface="Arial" panose="020B0604020202020204"/>
            </a:endParaRPr>
          </a:p>
          <a:p>
            <a:pPr algn="ctr" eaLnBrk="1" fontAlgn="auto" hangingPunct="1">
              <a:spcBef>
                <a:spcPts val="0"/>
              </a:spcBef>
              <a:spcAft>
                <a:spcPts val="0"/>
              </a:spcAft>
              <a:defRPr/>
            </a:pPr>
            <a:r>
              <a:rPr lang="pt-BR" sz="1400" i="1" dirty="0">
                <a:solidFill>
                  <a:schemeClr val="bg1"/>
                </a:solidFill>
              </a:rPr>
              <a:t>Caradeux</a:t>
            </a:r>
            <a:r>
              <a:rPr lang="en-US" sz="1400" i="1" kern="0" dirty="0" smtClean="0">
                <a:solidFill>
                  <a:schemeClr val="bg1"/>
                </a:solidFill>
                <a:latin typeface="Arial" panose="020B0604020202020204"/>
              </a:rPr>
              <a:t> et al.</a:t>
            </a:r>
            <a:r>
              <a:rPr lang="en-GB" sz="1400" i="1" kern="0" dirty="0" smtClean="0">
                <a:solidFill>
                  <a:schemeClr val="bg1"/>
                </a:solidFill>
                <a:latin typeface="Arial" panose="020B0604020202020204"/>
              </a:rPr>
              <a:t>, UOG 2018</a:t>
            </a:r>
            <a:endParaRPr lang="en-GB" sz="1400" i="1" kern="0" dirty="0">
              <a:solidFill>
                <a:schemeClr val="bg1"/>
              </a:solidFill>
              <a:latin typeface="Arial" panose="020B0604020202020204"/>
            </a:endParaRPr>
          </a:p>
        </p:txBody>
      </p:sp>
      <p:sp>
        <p:nvSpPr>
          <p:cNvPr id="36" name="TextBox 35"/>
          <p:cNvSpPr txBox="1">
            <a:spLocks noChangeArrowheads="1"/>
          </p:cNvSpPr>
          <p:nvPr/>
        </p:nvSpPr>
        <p:spPr bwMode="auto">
          <a:xfrm>
            <a:off x="971550" y="1680210"/>
            <a:ext cx="7475855" cy="52197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None/>
            </a:pPr>
            <a:r>
              <a:rPr lang="en-GB" sz="2800" b="1" dirty="0" smtClean="0"/>
              <a:t>Strong points and limitations</a:t>
            </a:r>
            <a:r>
              <a:rPr lang="zh-CN" altLang="en-GB" sz="2800" b="1" dirty="0" smtClean="0">
                <a:ea typeface="宋体" panose="02010600030101010101" pitchFamily="2" charset="-122"/>
              </a:rPr>
              <a:t>优势和局限性</a:t>
            </a:r>
          </a:p>
        </p:txBody>
      </p:sp>
      <p:sp>
        <p:nvSpPr>
          <p:cNvPr id="12" name="TextBox 11"/>
          <p:cNvSpPr txBox="1"/>
          <p:nvPr/>
        </p:nvSpPr>
        <p:spPr>
          <a:xfrm>
            <a:off x="179387" y="2322931"/>
            <a:ext cx="8857109" cy="3877985"/>
          </a:xfrm>
          <a:prstGeom prst="rect">
            <a:avLst/>
          </a:prstGeom>
          <a:noFill/>
        </p:spPr>
        <p:txBody>
          <a:bodyPr wrap="square" rtlCol="0">
            <a:spAutoFit/>
          </a:bodyPr>
          <a:lstStyle/>
          <a:p>
            <a:r>
              <a:rPr lang="en-GB" sz="2000" b="1" dirty="0" smtClean="0"/>
              <a:t>Limitations</a:t>
            </a:r>
            <a:r>
              <a:rPr lang="zh-CN" altLang="en-GB" sz="2000" b="1" dirty="0" smtClean="0">
                <a:ea typeface="宋体" panose="02010600030101010101" pitchFamily="2" charset="-122"/>
              </a:rPr>
              <a:t>局限性</a:t>
            </a:r>
            <a:endParaRPr lang="en-GB" sz="2000" b="1" dirty="0"/>
          </a:p>
          <a:p>
            <a:endParaRPr lang="en-GB" sz="1000" dirty="0"/>
          </a:p>
          <a:p>
            <a:pPr marL="285750" indent="-285750">
              <a:buFontTx/>
              <a:buChar char="-"/>
            </a:pPr>
            <a:r>
              <a:rPr lang="en-GB" dirty="0" smtClean="0"/>
              <a:t>Results only apply to late FGR and not early FGR. </a:t>
            </a:r>
            <a:endParaRPr lang="en-GB" dirty="0"/>
          </a:p>
          <a:p>
            <a:pPr marL="285750" indent="-285750">
              <a:buFontTx/>
              <a:buChar char="-"/>
            </a:pPr>
            <a:r>
              <a:rPr lang="en-GB" dirty="0" smtClean="0"/>
              <a:t>Longitudinal assessment only took two measurements into account (first and last).</a:t>
            </a:r>
          </a:p>
          <a:p>
            <a:pPr marL="285750" indent="-285750">
              <a:buFontTx/>
              <a:buChar char="-"/>
            </a:pPr>
            <a:r>
              <a:rPr lang="en-GB" dirty="0" smtClean="0"/>
              <a:t>Effect of longitudinal change was only evaluated via z-velocity change (more methods are available).</a:t>
            </a:r>
          </a:p>
          <a:p>
            <a:pPr marL="285750" indent="-285750">
              <a:buFontTx/>
              <a:buChar char="-"/>
            </a:pPr>
            <a:r>
              <a:rPr lang="en-GB" dirty="0" smtClean="0"/>
              <a:t>The effect of maternal characteristics was not evaluated.</a:t>
            </a:r>
          </a:p>
          <a:p>
            <a:pPr marL="285750" indent="-285750">
              <a:buFontTx/>
              <a:buChar char="-"/>
            </a:pPr>
            <a:r>
              <a:rPr lang="en-GB" dirty="0" smtClean="0"/>
              <a:t>Abdominal circumference change velocity was not evaluated. </a:t>
            </a:r>
          </a:p>
          <a:p>
            <a:pPr marL="285750" indent="-285750">
              <a:buFontTx/>
              <a:buChar char="-"/>
            </a:pPr>
            <a:r>
              <a:rPr lang="en-GB" dirty="0" smtClean="0">
                <a:sym typeface="+mn-ea"/>
              </a:rPr>
              <a:t>结果仅适用于晚期FGR而非早期FGR。</a:t>
            </a:r>
            <a:endParaRPr lang="en-GB" dirty="0" smtClean="0"/>
          </a:p>
          <a:p>
            <a:pPr marL="285750" indent="-285750">
              <a:buFontTx/>
              <a:buChar char="-"/>
            </a:pPr>
            <a:r>
              <a:rPr lang="en-GB" dirty="0" smtClean="0">
                <a:sym typeface="+mn-ea"/>
              </a:rPr>
              <a:t>纵向评估仅考虑了两个测量</a:t>
            </a:r>
            <a:r>
              <a:rPr lang="zh-CN" altLang="en-GB" dirty="0" smtClean="0">
                <a:ea typeface="宋体" panose="02010600030101010101" pitchFamily="2" charset="-122"/>
                <a:sym typeface="+mn-ea"/>
              </a:rPr>
              <a:t>值</a:t>
            </a:r>
            <a:r>
              <a:rPr lang="en-GB" dirty="0" smtClean="0">
                <a:sym typeface="+mn-ea"/>
              </a:rPr>
              <a:t>（第一个和最后一个）。</a:t>
            </a:r>
            <a:endParaRPr lang="en-GB" dirty="0" smtClean="0"/>
          </a:p>
          <a:p>
            <a:pPr marL="285750" indent="-285750">
              <a:buFontTx/>
              <a:buChar char="-"/>
            </a:pPr>
            <a:r>
              <a:rPr lang="en-GB" dirty="0" smtClean="0">
                <a:sym typeface="+mn-ea"/>
              </a:rPr>
              <a:t>仅通过z</a:t>
            </a:r>
            <a:r>
              <a:rPr lang="en-US" altLang="en-GB" dirty="0" smtClean="0">
                <a:sym typeface="+mn-ea"/>
              </a:rPr>
              <a:t>-</a:t>
            </a:r>
            <a:r>
              <a:rPr lang="en-GB" dirty="0" smtClean="0">
                <a:sym typeface="+mn-ea"/>
              </a:rPr>
              <a:t>速度变化评估纵向变化的影响（可获得更多方法）。</a:t>
            </a:r>
            <a:endParaRPr lang="en-GB" dirty="0" smtClean="0"/>
          </a:p>
          <a:p>
            <a:pPr marL="285750" indent="-285750">
              <a:buFontTx/>
              <a:buChar char="-"/>
            </a:pPr>
            <a:r>
              <a:rPr lang="en-GB" dirty="0" smtClean="0">
                <a:sym typeface="+mn-ea"/>
              </a:rPr>
              <a:t>没有评估母体特征的影响。</a:t>
            </a:r>
            <a:endParaRPr lang="en-GB" dirty="0" smtClean="0"/>
          </a:p>
          <a:p>
            <a:pPr marL="285750" indent="-285750">
              <a:buFontTx/>
              <a:buChar char="-"/>
            </a:pPr>
            <a:r>
              <a:rPr lang="en-GB" dirty="0" smtClean="0">
                <a:sym typeface="+mn-ea"/>
              </a:rPr>
              <a:t>未评估腹围变化速度。</a:t>
            </a:r>
            <a:endParaRPr lang="en-GB" dirty="0" smtClean="0"/>
          </a:p>
          <a:p>
            <a:pPr marL="285750" indent="-285750">
              <a:buFontTx/>
              <a:buChar char="-"/>
            </a:pPr>
            <a:endParaRPr lang="en-US"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098" name="Group 2"/>
          <p:cNvGrpSpPr/>
          <p:nvPr/>
        </p:nvGrpSpPr>
        <p:grpSpPr bwMode="auto">
          <a:xfrm>
            <a:off x="-1" y="-15875"/>
            <a:ext cx="9144000" cy="923925"/>
            <a:chOff x="0" y="3755"/>
            <a:chExt cx="5760" cy="582"/>
          </a:xfrm>
        </p:grpSpPr>
        <p:pic>
          <p:nvPicPr>
            <p:cNvPr id="4101" name="Picture 3" descr="ISUOG-red-banne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4102" name="Picture 4" descr="UOG reversed"/>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grpSp>
      <p:sp>
        <p:nvSpPr>
          <p:cNvPr id="34" name="Text Box 5"/>
          <p:cNvSpPr txBox="1">
            <a:spLocks noChangeArrowheads="1"/>
          </p:cNvSpPr>
          <p:nvPr/>
        </p:nvSpPr>
        <p:spPr bwMode="auto">
          <a:xfrm>
            <a:off x="-1" y="941819"/>
            <a:ext cx="9144001" cy="738664"/>
          </a:xfrm>
          <a:prstGeom prst="rect">
            <a:avLst/>
          </a:prstGeom>
          <a:solidFill>
            <a:srgbClr val="ED1B20"/>
          </a:solidFill>
          <a:ln>
            <a:noFill/>
          </a:ln>
        </p:spPr>
        <p:txBody>
          <a:bodyPr wrap="square">
            <a:spAutoFit/>
          </a:bodyPr>
          <a:lstStyle/>
          <a:p>
            <a:pPr algn="ctr" eaLnBrk="1" fontAlgn="auto" hangingPunct="1">
              <a:spcBef>
                <a:spcPts val="0"/>
              </a:spcBef>
              <a:spcAft>
                <a:spcPts val="0"/>
              </a:spcAft>
              <a:defRPr/>
            </a:pPr>
            <a:r>
              <a:rPr lang="en-US" sz="1400" b="1" dirty="0">
                <a:solidFill>
                  <a:schemeClr val="bg1"/>
                </a:solidFill>
              </a:rPr>
              <a:t>Longitudinal growth assessment for prediction of adverse perinatal outcome in fetuses suspected to be small-for-gestational </a:t>
            </a:r>
            <a:r>
              <a:rPr lang="en-US" sz="1400" b="1" dirty="0" smtClean="0">
                <a:solidFill>
                  <a:schemeClr val="bg1"/>
                </a:solidFill>
              </a:rPr>
              <a:t>age</a:t>
            </a:r>
            <a:endParaRPr lang="en-US" sz="1400" b="1" i="1" kern="0" dirty="0" smtClean="0">
              <a:solidFill>
                <a:schemeClr val="bg1"/>
              </a:solidFill>
              <a:latin typeface="Arial" panose="020B0604020202020204"/>
            </a:endParaRPr>
          </a:p>
          <a:p>
            <a:pPr algn="ctr" eaLnBrk="1" fontAlgn="auto" hangingPunct="1">
              <a:spcBef>
                <a:spcPts val="0"/>
              </a:spcBef>
              <a:spcAft>
                <a:spcPts val="0"/>
              </a:spcAft>
              <a:defRPr/>
            </a:pPr>
            <a:r>
              <a:rPr lang="pt-BR" sz="1400" i="1" dirty="0">
                <a:solidFill>
                  <a:schemeClr val="bg1"/>
                </a:solidFill>
              </a:rPr>
              <a:t>Caradeux</a:t>
            </a:r>
            <a:r>
              <a:rPr lang="en-US" sz="1400" i="1" kern="0" dirty="0" smtClean="0">
                <a:solidFill>
                  <a:schemeClr val="bg1"/>
                </a:solidFill>
                <a:latin typeface="Arial" panose="020B0604020202020204"/>
              </a:rPr>
              <a:t> et al.</a:t>
            </a:r>
            <a:r>
              <a:rPr lang="en-GB" sz="1400" i="1" kern="0" dirty="0" smtClean="0">
                <a:solidFill>
                  <a:schemeClr val="bg1"/>
                </a:solidFill>
                <a:latin typeface="Arial" panose="020B0604020202020204"/>
              </a:rPr>
              <a:t>, UOG 2018</a:t>
            </a:r>
            <a:endParaRPr lang="en-GB" sz="1400" i="1" kern="0" dirty="0">
              <a:solidFill>
                <a:schemeClr val="bg1"/>
              </a:solidFill>
              <a:latin typeface="Arial" panose="020B0604020202020204"/>
            </a:endParaRPr>
          </a:p>
        </p:txBody>
      </p:sp>
      <p:sp>
        <p:nvSpPr>
          <p:cNvPr id="36" name="TextBox 35"/>
          <p:cNvSpPr txBox="1">
            <a:spLocks noChangeArrowheads="1"/>
          </p:cNvSpPr>
          <p:nvPr/>
        </p:nvSpPr>
        <p:spPr bwMode="auto">
          <a:xfrm>
            <a:off x="1709379" y="2820569"/>
            <a:ext cx="5172790" cy="52197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None/>
            </a:pPr>
            <a:r>
              <a:rPr lang="en-GB" sz="2800" b="1" dirty="0" smtClean="0"/>
              <a:t>Conclusion</a:t>
            </a:r>
            <a:r>
              <a:rPr lang="zh-CN" altLang="en-GB" sz="2800" b="1" dirty="0" smtClean="0">
                <a:ea typeface="宋体" panose="02010600030101010101" pitchFamily="2" charset="-122"/>
              </a:rPr>
              <a:t>结论</a:t>
            </a:r>
          </a:p>
        </p:txBody>
      </p:sp>
      <p:sp>
        <p:nvSpPr>
          <p:cNvPr id="12" name="TextBox 11"/>
          <p:cNvSpPr txBox="1"/>
          <p:nvPr/>
        </p:nvSpPr>
        <p:spPr>
          <a:xfrm>
            <a:off x="395536" y="3637473"/>
            <a:ext cx="8424936" cy="1630045"/>
          </a:xfrm>
          <a:prstGeom prst="rect">
            <a:avLst/>
          </a:prstGeom>
          <a:noFill/>
        </p:spPr>
        <p:txBody>
          <a:bodyPr wrap="square" rtlCol="0">
            <a:spAutoFit/>
          </a:bodyPr>
          <a:lstStyle/>
          <a:p>
            <a:pPr algn="ctr"/>
            <a:r>
              <a:rPr lang="en-US" sz="2000" dirty="0" smtClean="0"/>
              <a:t>Longitudinal </a:t>
            </a:r>
            <a:r>
              <a:rPr lang="en-US" sz="2000" dirty="0"/>
              <a:t>assessment of fetal growth by means of EFW </a:t>
            </a:r>
            <a:r>
              <a:rPr lang="en-US" sz="2000" i="1" dirty="0"/>
              <a:t>z</a:t>
            </a:r>
            <a:r>
              <a:rPr lang="en-US" sz="2000" dirty="0"/>
              <a:t>-velocity </a:t>
            </a:r>
            <a:r>
              <a:rPr lang="en-US" sz="2000" dirty="0" smtClean="0"/>
              <a:t>does </a:t>
            </a:r>
            <a:r>
              <a:rPr lang="en-US" sz="2000" dirty="0"/>
              <a:t>not add value to Doppler criteria in predicting adverse perinatal outcome in SGA-suspected fetuses. </a:t>
            </a:r>
          </a:p>
          <a:p>
            <a:pPr algn="ctr"/>
            <a:r>
              <a:rPr lang="en-US" sz="2000" dirty="0"/>
              <a:t>通过EFW z-速度对胎儿生长进行纵向评估不会增加多普勒标准</a:t>
            </a:r>
            <a:r>
              <a:rPr lang="zh-CN" altLang="en-US" sz="2000" dirty="0">
                <a:ea typeface="宋体" panose="02010600030101010101" pitchFamily="2" charset="-122"/>
                <a:sym typeface="+mn-ea"/>
              </a:rPr>
              <a:t>预测可疑</a:t>
            </a:r>
            <a:r>
              <a:rPr lang="en-US" sz="2000" dirty="0">
                <a:sym typeface="+mn-ea"/>
              </a:rPr>
              <a:t>SGA胎儿不良围产期</a:t>
            </a:r>
            <a:r>
              <a:rPr lang="zh-CN" altLang="en-US" sz="2000" dirty="0">
                <a:ea typeface="宋体" panose="02010600030101010101" pitchFamily="2" charset="-122"/>
                <a:sym typeface="+mn-ea"/>
              </a:rPr>
              <a:t>结局方面</a:t>
            </a:r>
            <a:r>
              <a:rPr lang="en-US" sz="2000" dirty="0"/>
              <a:t>的价值。</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2"/>
          <p:cNvGrpSpPr/>
          <p:nvPr/>
        </p:nvGrpSpPr>
        <p:grpSpPr bwMode="auto">
          <a:xfrm>
            <a:off x="-1" y="-15875"/>
            <a:ext cx="9144000" cy="923925"/>
            <a:chOff x="0" y="3755"/>
            <a:chExt cx="5760" cy="582"/>
          </a:xfrm>
        </p:grpSpPr>
        <p:pic>
          <p:nvPicPr>
            <p:cNvPr id="5" name="Picture 3" descr="ISUOG-red-banne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6" name="Picture 4" descr="UOG reversed"/>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grpSp>
      <p:sp>
        <p:nvSpPr>
          <p:cNvPr id="7" name="Text Box 5"/>
          <p:cNvSpPr txBox="1">
            <a:spLocks noChangeArrowheads="1"/>
          </p:cNvSpPr>
          <p:nvPr/>
        </p:nvSpPr>
        <p:spPr bwMode="auto">
          <a:xfrm>
            <a:off x="-1" y="941819"/>
            <a:ext cx="9144001" cy="738664"/>
          </a:xfrm>
          <a:prstGeom prst="rect">
            <a:avLst/>
          </a:prstGeom>
          <a:solidFill>
            <a:srgbClr val="ED1B20"/>
          </a:solidFill>
          <a:ln>
            <a:noFill/>
          </a:ln>
        </p:spPr>
        <p:txBody>
          <a:bodyPr wrap="square">
            <a:spAutoFit/>
          </a:bodyPr>
          <a:lstStyle/>
          <a:p>
            <a:pPr algn="ctr" eaLnBrk="1" fontAlgn="auto" hangingPunct="1">
              <a:spcBef>
                <a:spcPts val="0"/>
              </a:spcBef>
              <a:spcAft>
                <a:spcPts val="0"/>
              </a:spcAft>
              <a:defRPr/>
            </a:pPr>
            <a:r>
              <a:rPr lang="en-US" sz="1400" b="1" dirty="0">
                <a:solidFill>
                  <a:schemeClr val="bg1"/>
                </a:solidFill>
              </a:rPr>
              <a:t>Longitudinal growth assessment for prediction of adverse perinatal outcome in fetuses suspected to be small-for-gestational </a:t>
            </a:r>
            <a:r>
              <a:rPr lang="en-US" sz="1400" b="1" dirty="0" smtClean="0">
                <a:solidFill>
                  <a:schemeClr val="bg1"/>
                </a:solidFill>
              </a:rPr>
              <a:t>age</a:t>
            </a:r>
            <a:endParaRPr lang="en-US" sz="1400" b="1" i="1" kern="0" dirty="0" smtClean="0">
              <a:solidFill>
                <a:schemeClr val="bg1"/>
              </a:solidFill>
              <a:latin typeface="Arial" panose="020B0604020202020204"/>
            </a:endParaRPr>
          </a:p>
          <a:p>
            <a:pPr algn="ctr" eaLnBrk="1" fontAlgn="auto" hangingPunct="1">
              <a:spcBef>
                <a:spcPts val="0"/>
              </a:spcBef>
              <a:spcAft>
                <a:spcPts val="0"/>
              </a:spcAft>
              <a:defRPr/>
            </a:pPr>
            <a:r>
              <a:rPr lang="pt-BR" sz="1400" i="1" dirty="0">
                <a:solidFill>
                  <a:schemeClr val="bg1"/>
                </a:solidFill>
              </a:rPr>
              <a:t>Caradeux</a:t>
            </a:r>
            <a:r>
              <a:rPr lang="en-US" sz="1400" i="1" kern="0" dirty="0" smtClean="0">
                <a:solidFill>
                  <a:schemeClr val="bg1"/>
                </a:solidFill>
                <a:latin typeface="Arial" panose="020B0604020202020204"/>
              </a:rPr>
              <a:t> et al.</a:t>
            </a:r>
            <a:r>
              <a:rPr lang="en-GB" sz="1400" i="1" kern="0" dirty="0" smtClean="0">
                <a:solidFill>
                  <a:schemeClr val="bg1"/>
                </a:solidFill>
                <a:latin typeface="Arial" panose="020B0604020202020204"/>
              </a:rPr>
              <a:t>, UOG 2018</a:t>
            </a:r>
            <a:endParaRPr lang="en-GB" sz="1400" i="1" kern="0" dirty="0">
              <a:solidFill>
                <a:schemeClr val="bg1"/>
              </a:solidFill>
              <a:latin typeface="Arial" panose="020B0604020202020204"/>
            </a:endParaRPr>
          </a:p>
        </p:txBody>
      </p:sp>
      <p:sp>
        <p:nvSpPr>
          <p:cNvPr id="8" name="Rectangle 7"/>
          <p:cNvSpPr>
            <a:spLocks noChangeArrowheads="1"/>
          </p:cNvSpPr>
          <p:nvPr/>
        </p:nvSpPr>
        <p:spPr bwMode="auto">
          <a:xfrm>
            <a:off x="2702617" y="1723829"/>
            <a:ext cx="3440364" cy="40011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GB" altLang="en-US" sz="2000" b="1" dirty="0">
                <a:solidFill>
                  <a:srgbClr val="000000"/>
                </a:solidFill>
              </a:rPr>
              <a:t>Discussion Points</a:t>
            </a:r>
            <a:r>
              <a:rPr lang="zh-CN" altLang="en-GB" sz="2000" b="1" dirty="0">
                <a:solidFill>
                  <a:srgbClr val="000000"/>
                </a:solidFill>
                <a:ea typeface="宋体" panose="02010600030101010101" pitchFamily="2" charset="-122"/>
              </a:rPr>
              <a:t>讨论要点</a:t>
            </a:r>
          </a:p>
        </p:txBody>
      </p:sp>
      <p:sp>
        <p:nvSpPr>
          <p:cNvPr id="9" name="Rectangle 8"/>
          <p:cNvSpPr/>
          <p:nvPr/>
        </p:nvSpPr>
        <p:spPr>
          <a:xfrm>
            <a:off x="179387" y="2123939"/>
            <a:ext cx="8785101" cy="2554545"/>
          </a:xfrm>
          <a:prstGeom prst="rect">
            <a:avLst/>
          </a:prstGeom>
        </p:spPr>
        <p:txBody>
          <a:bodyPr wrap="square">
            <a:spAutoFit/>
          </a:bodyPr>
          <a:lstStyle/>
          <a:p>
            <a:r>
              <a:rPr lang="en-GB" sz="1600" dirty="0" smtClean="0"/>
              <a:t>Considering that ultrasound </a:t>
            </a:r>
            <a:r>
              <a:rPr lang="en-GB" sz="1600" dirty="0"/>
              <a:t>measurements (biometry or Doppler) are subject to inter- </a:t>
            </a:r>
            <a:r>
              <a:rPr lang="en-GB" sz="1600" dirty="0" smtClean="0"/>
              <a:t>and intra-</a:t>
            </a:r>
            <a:r>
              <a:rPr lang="en-GB" sz="1600" dirty="0" err="1" smtClean="0"/>
              <a:t>rater</a:t>
            </a:r>
            <a:r>
              <a:rPr lang="en-GB" sz="1600" dirty="0" smtClean="0"/>
              <a:t> </a:t>
            </a:r>
            <a:r>
              <a:rPr lang="en-GB" sz="1600" dirty="0"/>
              <a:t>variability and </a:t>
            </a:r>
            <a:r>
              <a:rPr lang="en-GB" sz="1600" dirty="0" smtClean="0"/>
              <a:t>that short </a:t>
            </a:r>
            <a:r>
              <a:rPr lang="en-GB" sz="1600" dirty="0"/>
              <a:t>scanning intervals can lead to </a:t>
            </a:r>
            <a:r>
              <a:rPr lang="en-GB" sz="1600" dirty="0" smtClean="0"/>
              <a:t>false-positive results:</a:t>
            </a:r>
          </a:p>
          <a:p>
            <a:endParaRPr lang="en-GB" sz="1600" dirty="0"/>
          </a:p>
          <a:p>
            <a:pPr marL="285750" indent="-285750">
              <a:buFont typeface="Arial" panose="020B0604020202020204" pitchFamily="34" charset="0"/>
              <a:buChar char="•"/>
            </a:pPr>
            <a:r>
              <a:rPr lang="en-GB" sz="1600" dirty="0" smtClean="0"/>
              <a:t>What is the </a:t>
            </a:r>
            <a:r>
              <a:rPr lang="en-GB" sz="1600" dirty="0"/>
              <a:t>ideal </a:t>
            </a:r>
            <a:r>
              <a:rPr lang="en-GB" sz="1600" dirty="0" smtClean="0"/>
              <a:t>time frame </a:t>
            </a:r>
            <a:r>
              <a:rPr lang="en-GB" sz="1600" dirty="0"/>
              <a:t>for scanning </a:t>
            </a:r>
            <a:r>
              <a:rPr lang="en-GB" sz="1600" dirty="0" smtClean="0"/>
              <a:t>intervals?</a:t>
            </a:r>
          </a:p>
          <a:p>
            <a:pPr marL="285750" indent="-285750">
              <a:buFont typeface="Arial" panose="020B0604020202020204" pitchFamily="34" charset="0"/>
              <a:buChar char="•"/>
            </a:pPr>
            <a:endParaRPr lang="en-GB" sz="1600" dirty="0"/>
          </a:p>
          <a:p>
            <a:pPr marL="285750" indent="-285750">
              <a:buFont typeface="Arial" panose="020B0604020202020204" pitchFamily="34" charset="0"/>
              <a:buChar char="•"/>
            </a:pPr>
            <a:r>
              <a:rPr lang="en-GB" sz="1600" dirty="0" smtClean="0"/>
              <a:t>What are the best </a:t>
            </a:r>
            <a:r>
              <a:rPr lang="en-GB" sz="1600" dirty="0"/>
              <a:t>methods for </a:t>
            </a:r>
            <a:r>
              <a:rPr lang="en-GB" sz="1600" dirty="0" smtClean="0"/>
              <a:t>longitudinal assessment of </a:t>
            </a:r>
            <a:r>
              <a:rPr lang="en-GB" sz="1600" dirty="0" err="1" smtClean="0"/>
              <a:t>fetal</a:t>
            </a:r>
            <a:r>
              <a:rPr lang="en-GB" sz="1600" dirty="0" smtClean="0"/>
              <a:t> growth (growth </a:t>
            </a:r>
            <a:r>
              <a:rPr lang="en-GB" sz="1600" dirty="0"/>
              <a:t>velocity, conditional </a:t>
            </a:r>
            <a:r>
              <a:rPr lang="en-GB" sz="1600" dirty="0" smtClean="0"/>
              <a:t>centiles, </a:t>
            </a:r>
            <a:r>
              <a:rPr lang="en-GB" sz="1600" dirty="0" err="1" smtClean="0"/>
              <a:t>etc</a:t>
            </a:r>
            <a:r>
              <a:rPr lang="en-GB" sz="1600" dirty="0" smtClean="0"/>
              <a:t>)?</a:t>
            </a:r>
          </a:p>
          <a:p>
            <a:pPr marL="285750" indent="-285750">
              <a:buFont typeface="Arial" panose="020B0604020202020204" pitchFamily="34" charset="0"/>
              <a:buChar char="•"/>
            </a:pPr>
            <a:endParaRPr lang="en-GB" sz="1600" dirty="0"/>
          </a:p>
          <a:p>
            <a:pPr marL="285750" indent="-285750">
              <a:buFont typeface="Arial" panose="020B0604020202020204" pitchFamily="34" charset="0"/>
              <a:buChar char="•"/>
            </a:pPr>
            <a:r>
              <a:rPr lang="en-GB" sz="1600" dirty="0" smtClean="0"/>
              <a:t>What is the </a:t>
            </a:r>
            <a:r>
              <a:rPr lang="en-GB" sz="1600" dirty="0"/>
              <a:t>role of intervention bias (delivering according to a study protocol or </a:t>
            </a:r>
            <a:r>
              <a:rPr lang="en-GB" sz="1600" dirty="0" err="1"/>
              <a:t>unblinded</a:t>
            </a:r>
            <a:r>
              <a:rPr lang="en-GB" sz="1600" dirty="0"/>
              <a:t> assessment) on </a:t>
            </a:r>
            <a:r>
              <a:rPr lang="en-GB" sz="1600" dirty="0" smtClean="0"/>
              <a:t>results?</a:t>
            </a:r>
            <a:endParaRPr lang="en-GB" sz="1600" dirty="0"/>
          </a:p>
        </p:txBody>
      </p:sp>
      <p:sp>
        <p:nvSpPr>
          <p:cNvPr id="2" name="文本框 1"/>
          <p:cNvSpPr txBox="1"/>
          <p:nvPr/>
        </p:nvSpPr>
        <p:spPr>
          <a:xfrm>
            <a:off x="88900" y="4678484"/>
            <a:ext cx="9055100" cy="2062103"/>
          </a:xfrm>
          <a:prstGeom prst="rect">
            <a:avLst/>
          </a:prstGeom>
          <a:noFill/>
        </p:spPr>
        <p:txBody>
          <a:bodyPr wrap="square" rtlCol="0" anchor="t">
            <a:spAutoFit/>
          </a:bodyPr>
          <a:lstStyle/>
          <a:p>
            <a:r>
              <a:rPr lang="zh-CN" altLang="en-US" sz="1600" dirty="0"/>
              <a:t>考虑到超声测量（生物测量或多普勒）受到评估者之间和</a:t>
            </a:r>
            <a:r>
              <a:rPr lang="zh-CN" altLang="en-US" sz="1600" dirty="0">
                <a:sym typeface="+mn-ea"/>
              </a:rPr>
              <a:t>内部</a:t>
            </a:r>
            <a:r>
              <a:rPr lang="zh-CN" altLang="en-US" sz="1600" dirty="0"/>
              <a:t>的变化，</a:t>
            </a:r>
            <a:r>
              <a:rPr lang="zh-CN" altLang="en-US" sz="1600"/>
              <a:t>并且</a:t>
            </a:r>
            <a:r>
              <a:rPr lang="zh-CN" altLang="en-US" sz="1600" smtClean="0"/>
              <a:t>扫查间隔</a:t>
            </a:r>
            <a:r>
              <a:rPr lang="zh-CN" altLang="en-US" sz="1600" dirty="0">
                <a:sym typeface="+mn-ea"/>
              </a:rPr>
              <a:t>短</a:t>
            </a:r>
            <a:r>
              <a:rPr lang="zh-CN" altLang="en-US" sz="1600" dirty="0"/>
              <a:t>可能导致假阳性结果：</a:t>
            </a:r>
          </a:p>
          <a:p>
            <a:endParaRPr lang="zh-CN" altLang="en-US" sz="1600" dirty="0"/>
          </a:p>
          <a:p>
            <a:r>
              <a:rPr lang="zh-CN" altLang="en-US" sz="1600" dirty="0">
                <a:sym typeface="+mn-ea"/>
              </a:rPr>
              <a:t>理想的</a:t>
            </a:r>
            <a:r>
              <a:rPr lang="zh-CN" altLang="en-US" sz="1600" dirty="0" smtClean="0"/>
              <a:t>扫查间隔时间</a:t>
            </a:r>
            <a:r>
              <a:rPr lang="zh-CN" altLang="en-US" sz="1600" dirty="0"/>
              <a:t>范围是多少？</a:t>
            </a:r>
          </a:p>
          <a:p>
            <a:endParaRPr lang="zh-CN" altLang="en-US" sz="1600" dirty="0"/>
          </a:p>
          <a:p>
            <a:r>
              <a:rPr lang="zh-CN" altLang="en-US" sz="1600" dirty="0"/>
              <a:t>对胎儿生长进行纵向评估的最佳方法是什么（生长速度，条件性百分位等）？</a:t>
            </a:r>
          </a:p>
          <a:p>
            <a:endParaRPr lang="zh-CN" altLang="en-US" sz="1600" dirty="0"/>
          </a:p>
          <a:p>
            <a:r>
              <a:rPr lang="zh-CN" altLang="en-US" sz="1600" dirty="0"/>
              <a:t>干预偏倚（根据研究方案或非盲评估分娩）对结果的影响是什么？</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098" name="Group 2"/>
          <p:cNvGrpSpPr/>
          <p:nvPr/>
        </p:nvGrpSpPr>
        <p:grpSpPr bwMode="auto">
          <a:xfrm>
            <a:off x="-1" y="-15875"/>
            <a:ext cx="9144000" cy="923925"/>
            <a:chOff x="0" y="3755"/>
            <a:chExt cx="5760" cy="582"/>
          </a:xfrm>
        </p:grpSpPr>
        <p:pic>
          <p:nvPicPr>
            <p:cNvPr id="4101" name="Picture 3" descr="ISUOG-red-banne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4102" name="Picture 4" descr="UOG reversed"/>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grpSp>
      <p:sp>
        <p:nvSpPr>
          <p:cNvPr id="34" name="Text Box 5"/>
          <p:cNvSpPr txBox="1">
            <a:spLocks noChangeArrowheads="1"/>
          </p:cNvSpPr>
          <p:nvPr/>
        </p:nvSpPr>
        <p:spPr bwMode="auto">
          <a:xfrm>
            <a:off x="-1" y="941819"/>
            <a:ext cx="9144001" cy="738664"/>
          </a:xfrm>
          <a:prstGeom prst="rect">
            <a:avLst/>
          </a:prstGeom>
          <a:solidFill>
            <a:srgbClr val="ED1B20"/>
          </a:solidFill>
          <a:ln>
            <a:noFill/>
          </a:ln>
        </p:spPr>
        <p:txBody>
          <a:bodyPr wrap="square">
            <a:spAutoFit/>
          </a:bodyPr>
          <a:lstStyle/>
          <a:p>
            <a:pPr algn="ctr" eaLnBrk="1" fontAlgn="auto" hangingPunct="1">
              <a:spcBef>
                <a:spcPts val="0"/>
              </a:spcBef>
              <a:spcAft>
                <a:spcPts val="0"/>
              </a:spcAft>
              <a:defRPr/>
            </a:pPr>
            <a:r>
              <a:rPr lang="en-US" sz="1400" b="1" dirty="0">
                <a:solidFill>
                  <a:schemeClr val="bg1"/>
                </a:solidFill>
              </a:rPr>
              <a:t>Longitudinal growth assessment for prediction of adverse perinatal outcome in fetuses suspected to be small-for-gestational </a:t>
            </a:r>
            <a:r>
              <a:rPr lang="en-US" sz="1400" b="1" dirty="0" smtClean="0">
                <a:solidFill>
                  <a:schemeClr val="bg1"/>
                </a:solidFill>
              </a:rPr>
              <a:t>age</a:t>
            </a:r>
            <a:endParaRPr lang="en-US" sz="1400" b="1" i="1" kern="0" dirty="0" smtClean="0">
              <a:solidFill>
                <a:schemeClr val="bg1"/>
              </a:solidFill>
              <a:latin typeface="Arial" panose="020B0604020202020204"/>
            </a:endParaRPr>
          </a:p>
          <a:p>
            <a:pPr algn="ctr" eaLnBrk="1" fontAlgn="auto" hangingPunct="1">
              <a:spcBef>
                <a:spcPts val="0"/>
              </a:spcBef>
              <a:spcAft>
                <a:spcPts val="0"/>
              </a:spcAft>
              <a:defRPr/>
            </a:pPr>
            <a:r>
              <a:rPr lang="pt-BR" sz="1400" i="1" dirty="0">
                <a:solidFill>
                  <a:schemeClr val="bg1"/>
                </a:solidFill>
              </a:rPr>
              <a:t>Caradeux</a:t>
            </a:r>
            <a:r>
              <a:rPr lang="en-US" sz="1400" i="1" kern="0" dirty="0" smtClean="0">
                <a:solidFill>
                  <a:schemeClr val="bg1"/>
                </a:solidFill>
                <a:latin typeface="Arial" panose="020B0604020202020204"/>
              </a:rPr>
              <a:t> et al.</a:t>
            </a:r>
            <a:r>
              <a:rPr lang="en-GB" sz="1400" i="1" kern="0" dirty="0" smtClean="0">
                <a:solidFill>
                  <a:schemeClr val="bg1"/>
                </a:solidFill>
                <a:latin typeface="Arial" panose="020B0604020202020204"/>
              </a:rPr>
              <a:t>, UOG 2018</a:t>
            </a:r>
            <a:endParaRPr lang="en-GB" sz="1400" i="1" kern="0" dirty="0">
              <a:solidFill>
                <a:schemeClr val="bg1"/>
              </a:solidFill>
              <a:latin typeface="Arial" panose="020B0604020202020204"/>
            </a:endParaRPr>
          </a:p>
        </p:txBody>
      </p:sp>
      <p:sp>
        <p:nvSpPr>
          <p:cNvPr id="6" name="TextBox 1"/>
          <p:cNvSpPr txBox="1">
            <a:spLocks noChangeArrowheads="1"/>
          </p:cNvSpPr>
          <p:nvPr/>
        </p:nvSpPr>
        <p:spPr bwMode="auto">
          <a:xfrm>
            <a:off x="250824" y="1726821"/>
            <a:ext cx="8642350" cy="52197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FontTx/>
              <a:buNone/>
            </a:pPr>
            <a:r>
              <a:rPr lang="en-GB" altLang="en-US" sz="2800" b="1" i="0" dirty="0"/>
              <a:t>Introduction</a:t>
            </a:r>
            <a:r>
              <a:rPr lang="zh-CN" altLang="en-GB" sz="2800" b="1" i="0" dirty="0">
                <a:ea typeface="宋体" panose="02010600030101010101" pitchFamily="2" charset="-122"/>
              </a:rPr>
              <a:t>介绍</a:t>
            </a:r>
          </a:p>
        </p:txBody>
      </p:sp>
      <p:sp>
        <p:nvSpPr>
          <p:cNvPr id="7" name="Segnaposto contenuto 2"/>
          <p:cNvSpPr txBox="1"/>
          <p:nvPr/>
        </p:nvSpPr>
        <p:spPr bwMode="auto">
          <a:xfrm>
            <a:off x="0" y="2224153"/>
            <a:ext cx="3475038" cy="343709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nSpc>
                <a:spcPct val="120000"/>
              </a:lnSpc>
            </a:pPr>
            <a:r>
              <a:rPr lang="en-US" altLang="en-US" sz="1400" i="0" dirty="0" smtClean="0"/>
              <a:t>Fetal growth restriction (FGR) is an indicator of adverse pregnancy outcome including stillbirth, intrapartum fetal compromise, perinatal morbidity and mortality. </a:t>
            </a:r>
          </a:p>
          <a:p>
            <a:pPr>
              <a:lnSpc>
                <a:spcPct val="120000"/>
              </a:lnSpc>
            </a:pPr>
            <a:r>
              <a:rPr lang="zh-CN" altLang="en-US" sz="1400" i="0" dirty="0" smtClean="0">
                <a:ea typeface="宋体" panose="02010600030101010101" pitchFamily="2" charset="-122"/>
              </a:rPr>
              <a:t>胎儿生长受限可提示不良妊娠结局，包括死产、</a:t>
            </a:r>
            <a:r>
              <a:rPr lang="en-US" altLang="en-US" sz="1400" dirty="0" smtClean="0">
                <a:sym typeface="+mn-ea"/>
              </a:rPr>
              <a:t>产时胎儿受损</a:t>
            </a:r>
            <a:r>
              <a:rPr lang="zh-CN" altLang="en-US" sz="1400" dirty="0" smtClean="0">
                <a:ea typeface="宋体" panose="02010600030101010101" pitchFamily="2" charset="-122"/>
                <a:sym typeface="+mn-ea"/>
              </a:rPr>
              <a:t>、</a:t>
            </a:r>
            <a:r>
              <a:rPr lang="zh-CN" altLang="en-US" sz="1400" i="0" dirty="0" smtClean="0">
                <a:ea typeface="宋体" panose="02010600030101010101" pitchFamily="2" charset="-122"/>
              </a:rPr>
              <a:t>围产期发病率和死亡率</a:t>
            </a:r>
            <a:endParaRPr lang="en-US" altLang="en-US" sz="1400" i="0" dirty="0"/>
          </a:p>
          <a:p>
            <a:r>
              <a:rPr lang="en-US" altLang="en-US" sz="1400" i="0" dirty="0" smtClean="0"/>
              <a:t>Depending on the definition &amp; cut-off used, 3–10% of all pregnancies would appear to be at risk.</a:t>
            </a:r>
          </a:p>
          <a:p>
            <a:r>
              <a:rPr lang="en-US" altLang="en-US" sz="1400" dirty="0">
                <a:sym typeface="+mn-ea"/>
              </a:rPr>
              <a:t>根据定义和</a:t>
            </a:r>
            <a:r>
              <a:rPr lang="zh-CN" altLang="en-US" sz="1400" dirty="0">
                <a:ea typeface="宋体" panose="02010600030101010101" pitchFamily="2" charset="-122"/>
                <a:sym typeface="+mn-ea"/>
              </a:rPr>
              <a:t>截断值</a:t>
            </a:r>
            <a:r>
              <a:rPr lang="en-US" altLang="en-US" sz="1400" dirty="0">
                <a:sym typeface="+mn-ea"/>
              </a:rPr>
              <a:t>，3-10%</a:t>
            </a:r>
            <a:r>
              <a:rPr lang="zh-CN" altLang="en-US" sz="1400" dirty="0">
                <a:ea typeface="宋体" panose="02010600030101010101" pitchFamily="2" charset="-122"/>
                <a:sym typeface="+mn-ea"/>
              </a:rPr>
              <a:t>的妊娠会</a:t>
            </a:r>
            <a:r>
              <a:rPr lang="en-US" altLang="en-US" sz="1400" dirty="0">
                <a:sym typeface="+mn-ea"/>
              </a:rPr>
              <a:t>有风险。</a:t>
            </a:r>
            <a:endParaRPr lang="en-US" altLang="en-US" sz="1400" i="0" dirty="0" smtClean="0"/>
          </a:p>
          <a:p>
            <a:r>
              <a:rPr lang="en-US" altLang="en-US" sz="1400" dirty="0" smtClean="0"/>
              <a:t>Yet the incidence of adverse outcome is much smaller. </a:t>
            </a:r>
            <a:endParaRPr lang="en-US" altLang="en-US" sz="1400" i="0" dirty="0"/>
          </a:p>
          <a:p>
            <a:r>
              <a:rPr lang="zh-CN" altLang="en-US" sz="1400" i="0" dirty="0">
                <a:ea typeface="宋体" panose="02010600030101010101" pitchFamily="2" charset="-122"/>
              </a:rPr>
              <a:t>但</a:t>
            </a:r>
            <a:r>
              <a:rPr lang="en-US" altLang="en-US" sz="1400" i="0" dirty="0"/>
              <a:t>不良</a:t>
            </a:r>
            <a:r>
              <a:rPr lang="zh-CN" altLang="en-US" sz="1400" i="0" dirty="0">
                <a:ea typeface="宋体" panose="02010600030101010101" pitchFamily="2" charset="-122"/>
              </a:rPr>
              <a:t>结局</a:t>
            </a:r>
            <a:r>
              <a:rPr lang="en-US" altLang="en-US" sz="1400" i="0" dirty="0"/>
              <a:t>的发生率要小得多。</a:t>
            </a:r>
          </a:p>
        </p:txBody>
      </p:sp>
      <p:pic>
        <p:nvPicPr>
          <p:cNvPr id="2" name="Picture 1"/>
          <p:cNvPicPr>
            <a:picLocks noChangeAspect="1"/>
          </p:cNvPicPr>
          <p:nvPr/>
        </p:nvPicPr>
        <p:blipFill rotWithShape="1">
          <a:blip r:embed="rId5" cstate="print">
            <a:extLst>
              <a:ext uri="{28A0092B-C50C-407E-A947-70E740481C1C}">
                <a14:useLocalDpi xmlns="" xmlns:a14="http://schemas.microsoft.com/office/drawing/2010/main" val="0"/>
              </a:ext>
            </a:extLst>
          </a:blip>
          <a:srcRect l="9428" r="5328"/>
          <a:stretch>
            <a:fillRect/>
          </a:stretch>
        </p:blipFill>
        <p:spPr>
          <a:xfrm>
            <a:off x="4355976" y="2366952"/>
            <a:ext cx="4608512" cy="4302408"/>
          </a:xfrm>
          <a:prstGeom prst="rect">
            <a:avLst/>
          </a:prstGeom>
        </p:spPr>
      </p:pic>
      <p:cxnSp>
        <p:nvCxnSpPr>
          <p:cNvPr id="4" name="Straight Arrow Connector 3"/>
          <p:cNvCxnSpPr/>
          <p:nvPr/>
        </p:nvCxnSpPr>
        <p:spPr bwMode="auto">
          <a:xfrm flipH="1">
            <a:off x="4573642" y="3240122"/>
            <a:ext cx="1504855" cy="0"/>
          </a:xfrm>
          <a:prstGeom prst="straightConnector1">
            <a:avLst/>
          </a:prstGeom>
          <a:ln>
            <a:solidFill>
              <a:srgbClr val="FFC000"/>
            </a:solidFill>
            <a:headEnd type="none" w="med" len="med"/>
            <a:tailEnd type="triangle"/>
          </a:ln>
        </p:spPr>
        <p:style>
          <a:lnRef idx="2">
            <a:schemeClr val="accent2"/>
          </a:lnRef>
          <a:fillRef idx="0">
            <a:schemeClr val="accent2"/>
          </a:fillRef>
          <a:effectRef idx="1">
            <a:schemeClr val="accent2"/>
          </a:effectRef>
          <a:fontRef idx="minor">
            <a:schemeClr val="tx1"/>
          </a:fontRef>
        </p:style>
      </p:cxnSp>
      <p:cxnSp>
        <p:nvCxnSpPr>
          <p:cNvPr id="12" name="Straight Arrow Connector 11"/>
          <p:cNvCxnSpPr/>
          <p:nvPr/>
        </p:nvCxnSpPr>
        <p:spPr bwMode="auto">
          <a:xfrm flipH="1">
            <a:off x="4573642" y="3960202"/>
            <a:ext cx="1224136" cy="0"/>
          </a:xfrm>
          <a:prstGeom prst="straightConnector1">
            <a:avLst/>
          </a:prstGeom>
          <a:ln>
            <a:solidFill>
              <a:srgbClr val="FF0000"/>
            </a:solidFill>
            <a:headEnd type="none" w="med" len="med"/>
            <a:tailEnd type="triangle"/>
          </a:ln>
        </p:spPr>
        <p:style>
          <a:lnRef idx="2">
            <a:schemeClr val="accent2"/>
          </a:lnRef>
          <a:fillRef idx="0">
            <a:schemeClr val="accent2"/>
          </a:fillRef>
          <a:effectRef idx="1">
            <a:schemeClr val="accent2"/>
          </a:effectRef>
          <a:fontRef idx="minor">
            <a:schemeClr val="tx1"/>
          </a:fontRef>
        </p:style>
      </p:cxnSp>
      <p:sp>
        <p:nvSpPr>
          <p:cNvPr id="5" name="TextBox 4"/>
          <p:cNvSpPr txBox="1"/>
          <p:nvPr/>
        </p:nvSpPr>
        <p:spPr>
          <a:xfrm>
            <a:off x="4494321" y="3262188"/>
            <a:ext cx="1944216" cy="553998"/>
          </a:xfrm>
          <a:prstGeom prst="rect">
            <a:avLst/>
          </a:prstGeom>
          <a:noFill/>
        </p:spPr>
        <p:txBody>
          <a:bodyPr wrap="square" rtlCol="0">
            <a:spAutoFit/>
          </a:bodyPr>
          <a:lstStyle/>
          <a:p>
            <a:r>
              <a:rPr lang="en-US" sz="1000" dirty="0" smtClean="0"/>
              <a:t>10% of the population</a:t>
            </a:r>
            <a:br>
              <a:rPr lang="en-US" sz="1000" dirty="0" smtClean="0"/>
            </a:br>
            <a:r>
              <a:rPr lang="en-US" sz="1000" dirty="0" smtClean="0"/>
              <a:t> under risk </a:t>
            </a:r>
            <a:br>
              <a:rPr lang="en-US" sz="1000" dirty="0" smtClean="0"/>
            </a:br>
            <a:r>
              <a:rPr lang="en-US" sz="1000" dirty="0" smtClean="0"/>
              <a:t>(cutoff= 2579 gr )</a:t>
            </a:r>
            <a:endParaRPr lang="tr-TR" sz="1000" dirty="0"/>
          </a:p>
        </p:txBody>
      </p:sp>
      <p:sp>
        <p:nvSpPr>
          <p:cNvPr id="14" name="TextBox 13"/>
          <p:cNvSpPr txBox="1"/>
          <p:nvPr/>
        </p:nvSpPr>
        <p:spPr>
          <a:xfrm>
            <a:off x="4494321" y="3978419"/>
            <a:ext cx="1944216" cy="553998"/>
          </a:xfrm>
          <a:prstGeom prst="rect">
            <a:avLst/>
          </a:prstGeom>
          <a:noFill/>
        </p:spPr>
        <p:txBody>
          <a:bodyPr wrap="square" rtlCol="0">
            <a:spAutoFit/>
          </a:bodyPr>
          <a:lstStyle/>
          <a:p>
            <a:r>
              <a:rPr lang="en-US" sz="1000" dirty="0" smtClean="0"/>
              <a:t>3% of the population</a:t>
            </a:r>
            <a:br>
              <a:rPr lang="en-US" sz="1000" dirty="0" smtClean="0"/>
            </a:br>
            <a:r>
              <a:rPr lang="en-US" sz="1000" dirty="0" smtClean="0"/>
              <a:t> under risk</a:t>
            </a:r>
          </a:p>
          <a:p>
            <a:r>
              <a:rPr lang="en-US" sz="1000" dirty="0" smtClean="0"/>
              <a:t>(cutoff = 2342 gr )</a:t>
            </a:r>
            <a:endParaRPr lang="tr-TR" sz="1000" dirty="0"/>
          </a:p>
        </p:txBody>
      </p:sp>
      <p:sp>
        <p:nvSpPr>
          <p:cNvPr id="3" name="文本框 2"/>
          <p:cNvSpPr txBox="1"/>
          <p:nvPr/>
        </p:nvSpPr>
        <p:spPr>
          <a:xfrm>
            <a:off x="5292080" y="2182802"/>
            <a:ext cx="3047365" cy="368300"/>
          </a:xfrm>
          <a:prstGeom prst="rect">
            <a:avLst/>
          </a:prstGeom>
          <a:noFill/>
        </p:spPr>
        <p:txBody>
          <a:bodyPr wrap="square" rtlCol="0">
            <a:spAutoFit/>
          </a:bodyPr>
          <a:lstStyle/>
          <a:p>
            <a:r>
              <a:rPr lang="zh-CN" altLang="en-US" dirty="0"/>
              <a:t>孕</a:t>
            </a:r>
            <a:r>
              <a:rPr lang="en-US" altLang="zh-CN" dirty="0"/>
              <a:t>38</a:t>
            </a:r>
            <a:r>
              <a:rPr lang="zh-CN" altLang="en-US" dirty="0">
                <a:ea typeface="宋体" panose="02010600030101010101" pitchFamily="2" charset="-122"/>
              </a:rPr>
              <a:t>周的出生体重分布</a:t>
            </a:r>
          </a:p>
        </p:txBody>
      </p:sp>
      <p:sp>
        <p:nvSpPr>
          <p:cNvPr id="8" name="文本框 7"/>
          <p:cNvSpPr txBox="1"/>
          <p:nvPr/>
        </p:nvSpPr>
        <p:spPr>
          <a:xfrm>
            <a:off x="6309360" y="2917825"/>
            <a:ext cx="2834640" cy="584775"/>
          </a:xfrm>
          <a:prstGeom prst="rect">
            <a:avLst/>
          </a:prstGeom>
          <a:noFill/>
        </p:spPr>
        <p:txBody>
          <a:bodyPr wrap="square" rtlCol="0">
            <a:spAutoFit/>
          </a:bodyPr>
          <a:lstStyle/>
          <a:p>
            <a:r>
              <a:rPr lang="en-US" altLang="zh-CN" sz="1600" dirty="0"/>
              <a:t>10%</a:t>
            </a:r>
            <a:r>
              <a:rPr lang="zh-CN" altLang="en-US" sz="1600" dirty="0">
                <a:ea typeface="宋体" panose="02010600030101010101" pitchFamily="2" charset="-122"/>
              </a:rPr>
              <a:t>的病例存在风险（截断值</a:t>
            </a:r>
            <a:r>
              <a:rPr lang="en-US" altLang="zh-CN" sz="1600" dirty="0">
                <a:ea typeface="宋体" panose="02010600030101010101" pitchFamily="2" charset="-122"/>
              </a:rPr>
              <a:t>=2579 </a:t>
            </a:r>
            <a:r>
              <a:rPr lang="en-US" altLang="zh-CN" sz="1600" dirty="0" err="1">
                <a:ea typeface="宋体" panose="02010600030101010101" pitchFamily="2" charset="-122"/>
              </a:rPr>
              <a:t>gr</a:t>
            </a:r>
            <a:r>
              <a:rPr lang="zh-CN" altLang="en-US" sz="1600" dirty="0">
                <a:ea typeface="宋体" panose="02010600030101010101" pitchFamily="2" charset="-122"/>
              </a:rPr>
              <a:t>）</a:t>
            </a:r>
          </a:p>
        </p:txBody>
      </p:sp>
      <p:sp>
        <p:nvSpPr>
          <p:cNvPr id="9" name="文本框 8"/>
          <p:cNvSpPr txBox="1"/>
          <p:nvPr/>
        </p:nvSpPr>
        <p:spPr>
          <a:xfrm>
            <a:off x="4494530" y="4697730"/>
            <a:ext cx="2834640" cy="584775"/>
          </a:xfrm>
          <a:prstGeom prst="rect">
            <a:avLst/>
          </a:prstGeom>
          <a:noFill/>
        </p:spPr>
        <p:txBody>
          <a:bodyPr wrap="square" rtlCol="0">
            <a:spAutoFit/>
          </a:bodyPr>
          <a:lstStyle/>
          <a:p>
            <a:r>
              <a:rPr lang="en-US" altLang="zh-CN" sz="1600" dirty="0"/>
              <a:t>3%</a:t>
            </a:r>
            <a:r>
              <a:rPr lang="zh-CN" altLang="en-US" sz="1600" dirty="0">
                <a:ea typeface="宋体" panose="02010600030101010101" pitchFamily="2" charset="-122"/>
              </a:rPr>
              <a:t>的病例存在风险（截断值</a:t>
            </a:r>
            <a:r>
              <a:rPr lang="en-US" altLang="zh-CN" sz="1600" dirty="0">
                <a:ea typeface="宋体" panose="02010600030101010101" pitchFamily="2" charset="-122"/>
              </a:rPr>
              <a:t>=2342 </a:t>
            </a:r>
            <a:r>
              <a:rPr lang="en-US" altLang="zh-CN" sz="1600" dirty="0" err="1">
                <a:ea typeface="宋体" panose="02010600030101010101" pitchFamily="2" charset="-122"/>
              </a:rPr>
              <a:t>gr</a:t>
            </a:r>
            <a:r>
              <a:rPr lang="zh-CN" altLang="en-US" sz="1600" dirty="0">
                <a:ea typeface="宋体" panose="02010600030101010101" pitchFamily="2" charset="-122"/>
              </a:rPr>
              <a:t>）</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098" name="Group 2"/>
          <p:cNvGrpSpPr/>
          <p:nvPr/>
        </p:nvGrpSpPr>
        <p:grpSpPr bwMode="auto">
          <a:xfrm>
            <a:off x="-1" y="-15875"/>
            <a:ext cx="9144000" cy="923925"/>
            <a:chOff x="0" y="3755"/>
            <a:chExt cx="5760" cy="582"/>
          </a:xfrm>
        </p:grpSpPr>
        <p:pic>
          <p:nvPicPr>
            <p:cNvPr id="4101" name="Picture 3" descr="ISUOG-red-banne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4102" name="Picture 4" descr="UOG reversed"/>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grpSp>
      <p:sp>
        <p:nvSpPr>
          <p:cNvPr id="34" name="Text Box 5"/>
          <p:cNvSpPr txBox="1">
            <a:spLocks noChangeArrowheads="1"/>
          </p:cNvSpPr>
          <p:nvPr/>
        </p:nvSpPr>
        <p:spPr bwMode="auto">
          <a:xfrm>
            <a:off x="-1" y="941819"/>
            <a:ext cx="9144001" cy="738664"/>
          </a:xfrm>
          <a:prstGeom prst="rect">
            <a:avLst/>
          </a:prstGeom>
          <a:solidFill>
            <a:srgbClr val="ED1B20"/>
          </a:solidFill>
          <a:ln>
            <a:noFill/>
          </a:ln>
        </p:spPr>
        <p:txBody>
          <a:bodyPr wrap="square">
            <a:spAutoFit/>
          </a:bodyPr>
          <a:lstStyle/>
          <a:p>
            <a:pPr algn="ctr" eaLnBrk="1" fontAlgn="auto" hangingPunct="1">
              <a:spcBef>
                <a:spcPts val="0"/>
              </a:spcBef>
              <a:spcAft>
                <a:spcPts val="0"/>
              </a:spcAft>
              <a:defRPr/>
            </a:pPr>
            <a:r>
              <a:rPr lang="en-US" sz="1400" b="1" dirty="0">
                <a:solidFill>
                  <a:schemeClr val="bg1"/>
                </a:solidFill>
              </a:rPr>
              <a:t>Longitudinal growth assessment for prediction of adverse perinatal outcome in fetuses suspected to be small-for-gestational </a:t>
            </a:r>
            <a:r>
              <a:rPr lang="en-US" sz="1400" b="1" dirty="0" smtClean="0">
                <a:solidFill>
                  <a:schemeClr val="bg1"/>
                </a:solidFill>
              </a:rPr>
              <a:t>age</a:t>
            </a:r>
            <a:endParaRPr lang="en-US" sz="1400" b="1" i="1" kern="0" dirty="0" smtClean="0">
              <a:solidFill>
                <a:schemeClr val="bg1"/>
              </a:solidFill>
              <a:latin typeface="Arial" panose="020B0604020202020204"/>
            </a:endParaRPr>
          </a:p>
          <a:p>
            <a:pPr algn="ctr" eaLnBrk="1" fontAlgn="auto" hangingPunct="1">
              <a:spcBef>
                <a:spcPts val="0"/>
              </a:spcBef>
              <a:spcAft>
                <a:spcPts val="0"/>
              </a:spcAft>
              <a:defRPr/>
            </a:pPr>
            <a:r>
              <a:rPr lang="pt-BR" sz="1400" i="1" dirty="0">
                <a:solidFill>
                  <a:schemeClr val="bg1"/>
                </a:solidFill>
              </a:rPr>
              <a:t>Caradeux</a:t>
            </a:r>
            <a:r>
              <a:rPr lang="en-US" sz="1400" i="1" kern="0" dirty="0" smtClean="0">
                <a:solidFill>
                  <a:schemeClr val="bg1"/>
                </a:solidFill>
                <a:latin typeface="Arial" panose="020B0604020202020204"/>
              </a:rPr>
              <a:t> et al.</a:t>
            </a:r>
            <a:r>
              <a:rPr lang="en-GB" sz="1400" i="1" kern="0" dirty="0" smtClean="0">
                <a:solidFill>
                  <a:schemeClr val="bg1"/>
                </a:solidFill>
                <a:latin typeface="Arial" panose="020B0604020202020204"/>
              </a:rPr>
              <a:t>, UOG 2018</a:t>
            </a:r>
            <a:endParaRPr lang="en-GB" sz="1400" i="1" kern="0" dirty="0">
              <a:solidFill>
                <a:schemeClr val="bg1"/>
              </a:solidFill>
              <a:latin typeface="Arial" panose="020B0604020202020204"/>
            </a:endParaRPr>
          </a:p>
        </p:txBody>
      </p:sp>
      <p:sp>
        <p:nvSpPr>
          <p:cNvPr id="6" name="TextBox 1"/>
          <p:cNvSpPr txBox="1">
            <a:spLocks noChangeArrowheads="1"/>
          </p:cNvSpPr>
          <p:nvPr/>
        </p:nvSpPr>
        <p:spPr bwMode="auto">
          <a:xfrm>
            <a:off x="4033773" y="1799491"/>
            <a:ext cx="4226942" cy="33855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FontTx/>
              <a:buNone/>
            </a:pPr>
            <a:r>
              <a:rPr lang="en-GB" altLang="en-US" sz="1600" b="1" dirty="0" smtClean="0"/>
              <a:t>Late FGR definition*</a:t>
            </a:r>
            <a:endParaRPr lang="en-GB" altLang="en-US" sz="1600" b="1" i="0" dirty="0"/>
          </a:p>
        </p:txBody>
      </p:sp>
      <p:sp>
        <p:nvSpPr>
          <p:cNvPr id="7" name="Segnaposto contenuto 2"/>
          <p:cNvSpPr txBox="1"/>
          <p:nvPr/>
        </p:nvSpPr>
        <p:spPr bwMode="auto">
          <a:xfrm>
            <a:off x="3224" y="2202170"/>
            <a:ext cx="4707004" cy="422784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nSpc>
                <a:spcPct val="120000"/>
              </a:lnSpc>
            </a:pPr>
            <a:r>
              <a:rPr lang="en-US" altLang="en-US" sz="1600" i="0" dirty="0" smtClean="0"/>
              <a:t>There is a need for adjunct markers to identify small-for-gestational-age (SGA) fetuses at greater risk of adverse outcome.</a:t>
            </a:r>
          </a:p>
          <a:p>
            <a:pPr>
              <a:lnSpc>
                <a:spcPct val="120000"/>
              </a:lnSpc>
            </a:pPr>
            <a:r>
              <a:rPr lang="en-US" altLang="en-US" sz="1600" i="0" dirty="0" smtClean="0"/>
              <a:t>需要辅助标记来识别具有</a:t>
            </a:r>
            <a:r>
              <a:rPr lang="zh-CN" altLang="en-US" sz="1600" i="0" dirty="0" smtClean="0">
                <a:ea typeface="宋体" panose="02010600030101010101" pitchFamily="2" charset="-122"/>
              </a:rPr>
              <a:t>较高</a:t>
            </a:r>
            <a:r>
              <a:rPr lang="en-US" altLang="en-US" sz="1600" i="0" dirty="0" smtClean="0"/>
              <a:t>不良</a:t>
            </a:r>
            <a:r>
              <a:rPr lang="zh-CN" altLang="en-US" sz="1600" i="0" dirty="0" smtClean="0">
                <a:ea typeface="宋体" panose="02010600030101010101" pitchFamily="2" charset="-122"/>
              </a:rPr>
              <a:t>结局</a:t>
            </a:r>
            <a:r>
              <a:rPr lang="en-US" altLang="en-US" sz="1600" i="0" dirty="0" smtClean="0"/>
              <a:t>风险的小于胎龄（SGA）</a:t>
            </a:r>
            <a:r>
              <a:rPr lang="zh-CN" altLang="en-US" sz="1600" i="0" dirty="0" smtClean="0">
                <a:ea typeface="宋体" panose="02010600030101010101" pitchFamily="2" charset="-122"/>
              </a:rPr>
              <a:t>的</a:t>
            </a:r>
            <a:r>
              <a:rPr lang="en-US" altLang="en-US" sz="1600" i="0" dirty="0" smtClean="0"/>
              <a:t>胎儿。</a:t>
            </a:r>
          </a:p>
          <a:p>
            <a:pPr>
              <a:lnSpc>
                <a:spcPct val="120000"/>
              </a:lnSpc>
            </a:pPr>
            <a:r>
              <a:rPr lang="en-US" altLang="en-US" sz="1600" dirty="0" smtClean="0"/>
              <a:t>Doppler parameters such as umbilical artery (UA) </a:t>
            </a:r>
            <a:r>
              <a:rPr lang="en-US" altLang="en-US" sz="1600" dirty="0" err="1" smtClean="0"/>
              <a:t>pulsatility</a:t>
            </a:r>
            <a:r>
              <a:rPr lang="en-US" altLang="en-US" sz="1600" dirty="0" smtClean="0"/>
              <a:t> index (PI) or </a:t>
            </a:r>
            <a:r>
              <a:rPr lang="en-US" altLang="en-US" sz="1600" dirty="0" err="1" smtClean="0"/>
              <a:t>cerebroplacental</a:t>
            </a:r>
            <a:r>
              <a:rPr lang="en-US" altLang="en-US" sz="1600" dirty="0" smtClean="0"/>
              <a:t> ratio (CPR) have been suggested as candidates.</a:t>
            </a:r>
          </a:p>
          <a:p>
            <a:pPr>
              <a:lnSpc>
                <a:spcPct val="120000"/>
              </a:lnSpc>
            </a:pPr>
            <a:r>
              <a:rPr lang="zh-CN" altLang="en-US" sz="1600" dirty="0" smtClean="0">
                <a:ea typeface="宋体" panose="02010600030101010101" pitchFamily="2" charset="-122"/>
                <a:sym typeface="+mn-ea"/>
              </a:rPr>
              <a:t>建议应用</a:t>
            </a:r>
            <a:r>
              <a:rPr lang="en-US" altLang="en-US" sz="1600" dirty="0" smtClean="0">
                <a:sym typeface="+mn-ea"/>
              </a:rPr>
              <a:t>多普勒参数如脐动脉（UA）搏动指数（PI）或脑</a:t>
            </a:r>
            <a:r>
              <a:rPr lang="zh-CN" altLang="en-US" sz="1600" dirty="0" smtClean="0">
                <a:ea typeface="宋体" panose="02010600030101010101" pitchFamily="2" charset="-122"/>
                <a:sym typeface="+mn-ea"/>
              </a:rPr>
              <a:t>胎盘比</a:t>
            </a:r>
            <a:r>
              <a:rPr lang="en-US" altLang="en-US" sz="1600" dirty="0" smtClean="0">
                <a:sym typeface="+mn-ea"/>
              </a:rPr>
              <a:t>（CPR）</a:t>
            </a:r>
          </a:p>
          <a:p>
            <a:pPr>
              <a:lnSpc>
                <a:spcPct val="120000"/>
              </a:lnSpc>
            </a:pPr>
            <a:r>
              <a:rPr lang="en-US" altLang="en-US" sz="1600" i="0" dirty="0" smtClean="0"/>
              <a:t>Growth velocity has also been implicated as a marker for adverse outcome.</a:t>
            </a:r>
          </a:p>
          <a:p>
            <a:pPr>
              <a:lnSpc>
                <a:spcPct val="120000"/>
              </a:lnSpc>
            </a:pPr>
            <a:r>
              <a:rPr lang="en-US" altLang="en-US" sz="1600" dirty="0" smtClean="0">
                <a:sym typeface="+mn-ea"/>
              </a:rPr>
              <a:t>生长速度也是不良</a:t>
            </a:r>
            <a:r>
              <a:rPr lang="zh-CN" altLang="en-US" sz="1600" dirty="0" smtClean="0">
                <a:ea typeface="宋体" panose="02010600030101010101" pitchFamily="2" charset="-122"/>
                <a:sym typeface="+mn-ea"/>
              </a:rPr>
              <a:t>结局</a:t>
            </a:r>
            <a:r>
              <a:rPr lang="en-US" altLang="en-US" sz="1600" dirty="0" smtClean="0">
                <a:sym typeface="+mn-ea"/>
              </a:rPr>
              <a:t>的标志 </a:t>
            </a:r>
            <a:endParaRPr lang="en-US" altLang="en-US" sz="1600" i="0" dirty="0"/>
          </a:p>
        </p:txBody>
      </p:sp>
      <p:sp>
        <p:nvSpPr>
          <p:cNvPr id="3" name="TextBox 2"/>
          <p:cNvSpPr txBox="1"/>
          <p:nvPr/>
        </p:nvSpPr>
        <p:spPr>
          <a:xfrm>
            <a:off x="4710228" y="2291928"/>
            <a:ext cx="2622833" cy="738664"/>
          </a:xfrm>
          <a:prstGeom prst="rect">
            <a:avLst/>
          </a:prstGeom>
          <a:noFill/>
        </p:spPr>
        <p:txBody>
          <a:bodyPr wrap="none" rtlCol="0">
            <a:spAutoFit/>
          </a:bodyPr>
          <a:lstStyle/>
          <a:p>
            <a:pPr algn="ctr"/>
            <a:r>
              <a:rPr lang="en-US" sz="1400" dirty="0" smtClean="0"/>
              <a:t>Abdominal circumference (AC)</a:t>
            </a:r>
            <a:br>
              <a:rPr lang="en-US" sz="1400" dirty="0" smtClean="0"/>
            </a:br>
            <a:r>
              <a:rPr lang="en-US" sz="1400" dirty="0" smtClean="0"/>
              <a:t>Estimated fetal weight (EFW)</a:t>
            </a:r>
            <a:br>
              <a:rPr lang="en-US" sz="1400" dirty="0" smtClean="0"/>
            </a:br>
            <a:r>
              <a:rPr lang="en-US" sz="1400" dirty="0" smtClean="0"/>
              <a:t> &lt; 3</a:t>
            </a:r>
            <a:r>
              <a:rPr lang="en-US" sz="1400" baseline="30000" dirty="0" smtClean="0"/>
              <a:t>rd</a:t>
            </a:r>
            <a:r>
              <a:rPr lang="en-US" sz="1400" dirty="0" smtClean="0"/>
              <a:t> centile</a:t>
            </a:r>
            <a:endParaRPr lang="tr-TR" sz="1400" dirty="0"/>
          </a:p>
        </p:txBody>
      </p:sp>
      <p:sp>
        <p:nvSpPr>
          <p:cNvPr id="15" name="TextBox 14"/>
          <p:cNvSpPr txBox="1"/>
          <p:nvPr/>
        </p:nvSpPr>
        <p:spPr>
          <a:xfrm>
            <a:off x="4910571" y="3029744"/>
            <a:ext cx="1707519" cy="523220"/>
          </a:xfrm>
          <a:prstGeom prst="rect">
            <a:avLst/>
          </a:prstGeom>
          <a:noFill/>
        </p:spPr>
        <p:txBody>
          <a:bodyPr wrap="none" rtlCol="0">
            <a:spAutoFit/>
          </a:bodyPr>
          <a:lstStyle/>
          <a:p>
            <a:pPr algn="ctr"/>
            <a:r>
              <a:rPr lang="en-US" sz="1400" dirty="0" smtClean="0"/>
              <a:t>OR</a:t>
            </a:r>
          </a:p>
          <a:p>
            <a:pPr algn="ctr"/>
            <a:r>
              <a:rPr lang="en-US" sz="1400" dirty="0"/>
              <a:t>t</a:t>
            </a:r>
            <a:r>
              <a:rPr lang="en-US" sz="1400" dirty="0" smtClean="0"/>
              <a:t>wo of the following</a:t>
            </a:r>
            <a:endParaRPr lang="tr-TR" sz="1400" dirty="0"/>
          </a:p>
        </p:txBody>
      </p:sp>
      <p:pic>
        <p:nvPicPr>
          <p:cNvPr id="8" name="Picture 7"/>
          <p:cNvPicPr>
            <a:picLocks noChangeAspect="1"/>
          </p:cNvPicPr>
          <p:nvPr/>
        </p:nvPicPr>
        <p:blipFill>
          <a:blip r:embed="rId5" cstate="print">
            <a:extLst>
              <a:ext uri="{28A0092B-C50C-407E-A947-70E740481C1C}">
                <a14:useLocalDpi xmlns="" xmlns:a14="http://schemas.microsoft.com/office/drawing/2010/main" val="0"/>
              </a:ext>
            </a:extLst>
          </a:blip>
          <a:stretch>
            <a:fillRect/>
          </a:stretch>
        </p:blipFill>
        <p:spPr>
          <a:xfrm>
            <a:off x="6102797" y="3787802"/>
            <a:ext cx="1030586" cy="1082115"/>
          </a:xfrm>
          <a:prstGeom prst="rect">
            <a:avLst/>
          </a:prstGeom>
        </p:spPr>
      </p:pic>
      <p:pic>
        <p:nvPicPr>
          <p:cNvPr id="1028" name="Picture 4" descr="umbilical artery doppler ile ilgili gÃ¶rsel sonucu"/>
          <p:cNvPicPr>
            <a:picLocks noChangeAspect="1" noChangeArrowheads="1"/>
          </p:cNvPicPr>
          <p:nvPr/>
        </p:nvPicPr>
        <p:blipFill>
          <a:blip r:embed="rId6" cstate="print">
            <a:extLst>
              <a:ext uri="{28A0092B-C50C-407E-A947-70E740481C1C}">
                <a14:useLocalDpi xmlns="" xmlns:a14="http://schemas.microsoft.com/office/drawing/2010/main" val="0"/>
              </a:ext>
            </a:extLst>
          </a:blip>
          <a:srcRect/>
          <a:stretch>
            <a:fillRect/>
          </a:stretch>
        </p:blipFill>
        <p:spPr bwMode="auto">
          <a:xfrm>
            <a:off x="4757980" y="3787802"/>
            <a:ext cx="1141949" cy="857731"/>
          </a:xfrm>
          <a:prstGeom prst="rect">
            <a:avLst/>
          </a:prstGeom>
          <a:noFill/>
          <a:extLst>
            <a:ext uri="{909E8E84-426E-40DD-AFC4-6F175D3DCCD1}">
              <a14:hiddenFill xmlns="" xmlns:a14="http://schemas.microsoft.com/office/drawing/2010/main">
                <a:solidFill>
                  <a:srgbClr val="FFFFFF"/>
                </a:solidFill>
              </a14:hiddenFill>
            </a:ext>
          </a:extLst>
        </p:spPr>
      </p:pic>
      <p:sp>
        <p:nvSpPr>
          <p:cNvPr id="23" name="TextBox 22"/>
          <p:cNvSpPr txBox="1"/>
          <p:nvPr/>
        </p:nvSpPr>
        <p:spPr>
          <a:xfrm>
            <a:off x="5328955" y="5459115"/>
            <a:ext cx="1289135" cy="523220"/>
          </a:xfrm>
          <a:prstGeom prst="rect">
            <a:avLst/>
          </a:prstGeom>
          <a:noFill/>
        </p:spPr>
        <p:txBody>
          <a:bodyPr wrap="none" rtlCol="0">
            <a:spAutoFit/>
          </a:bodyPr>
          <a:lstStyle/>
          <a:p>
            <a:pPr algn="ctr"/>
            <a:r>
              <a:rPr lang="en-US" sz="1400" dirty="0" smtClean="0"/>
              <a:t>AC/EFW</a:t>
            </a:r>
            <a:br>
              <a:rPr lang="en-US" sz="1400" dirty="0" smtClean="0"/>
            </a:br>
            <a:r>
              <a:rPr lang="en-US" sz="1400" dirty="0" smtClean="0"/>
              <a:t> &lt; 10th centile</a:t>
            </a:r>
            <a:endParaRPr lang="tr-TR" sz="1400" dirty="0"/>
          </a:p>
        </p:txBody>
      </p:sp>
      <p:sp>
        <p:nvSpPr>
          <p:cNvPr id="24" name="TextBox 23"/>
          <p:cNvSpPr txBox="1"/>
          <p:nvPr/>
        </p:nvSpPr>
        <p:spPr>
          <a:xfrm>
            <a:off x="4761476" y="4692594"/>
            <a:ext cx="1138453" cy="523220"/>
          </a:xfrm>
          <a:prstGeom prst="rect">
            <a:avLst/>
          </a:prstGeom>
          <a:noFill/>
        </p:spPr>
        <p:txBody>
          <a:bodyPr wrap="none" rtlCol="0">
            <a:spAutoFit/>
          </a:bodyPr>
          <a:lstStyle/>
          <a:p>
            <a:pPr algn="ctr"/>
            <a:r>
              <a:rPr lang="en-US" sz="1400" dirty="0" smtClean="0"/>
              <a:t>UA-PI</a:t>
            </a:r>
            <a:r>
              <a:rPr lang="en-US" sz="1400" dirty="0"/>
              <a:t> </a:t>
            </a:r>
            <a:r>
              <a:rPr lang="en-US" sz="1400" dirty="0" smtClean="0"/>
              <a:t>&gt;</a:t>
            </a:r>
            <a:r>
              <a:rPr lang="en-US" sz="1400" dirty="0"/>
              <a:t> 95</a:t>
            </a:r>
            <a:r>
              <a:rPr lang="en-US" sz="1400" baseline="30000" dirty="0" smtClean="0"/>
              <a:t>th</a:t>
            </a:r>
            <a:r>
              <a:rPr lang="en-US" sz="1400" dirty="0" smtClean="0"/>
              <a:t/>
            </a:r>
            <a:br>
              <a:rPr lang="en-US" sz="1400" dirty="0" smtClean="0"/>
            </a:br>
            <a:r>
              <a:rPr lang="en-US" sz="1400" dirty="0"/>
              <a:t>CPR </a:t>
            </a:r>
            <a:r>
              <a:rPr lang="en-US" sz="1400" dirty="0" smtClean="0"/>
              <a:t>&lt;</a:t>
            </a:r>
            <a:r>
              <a:rPr lang="en-US" sz="1400" dirty="0"/>
              <a:t> 5</a:t>
            </a:r>
            <a:r>
              <a:rPr lang="en-US" sz="1400" baseline="30000" dirty="0" smtClean="0"/>
              <a:t>th</a:t>
            </a:r>
            <a:r>
              <a:rPr lang="en-US" sz="1400" dirty="0" smtClean="0"/>
              <a:t> </a:t>
            </a:r>
            <a:endParaRPr lang="tr-TR" sz="1400" dirty="0"/>
          </a:p>
        </p:txBody>
      </p:sp>
      <p:sp>
        <p:nvSpPr>
          <p:cNvPr id="25" name="TextBox 24"/>
          <p:cNvSpPr txBox="1"/>
          <p:nvPr/>
        </p:nvSpPr>
        <p:spPr>
          <a:xfrm>
            <a:off x="6289657" y="4645533"/>
            <a:ext cx="2595583" cy="523220"/>
          </a:xfrm>
          <a:prstGeom prst="rect">
            <a:avLst/>
          </a:prstGeom>
          <a:noFill/>
        </p:spPr>
        <p:txBody>
          <a:bodyPr wrap="none" rtlCol="0">
            <a:spAutoFit/>
          </a:bodyPr>
          <a:lstStyle/>
          <a:p>
            <a:pPr algn="ctr"/>
            <a:r>
              <a:rPr lang="en-US" sz="1400" dirty="0" smtClean="0"/>
              <a:t>AC/EFW </a:t>
            </a:r>
            <a:r>
              <a:rPr lang="en-US" sz="1400" dirty="0"/>
              <a:t>crossing centiles &gt; 2 </a:t>
            </a:r>
            <a:r>
              <a:rPr lang="en-US" sz="1400" dirty="0" smtClean="0"/>
              <a:t/>
            </a:r>
            <a:br>
              <a:rPr lang="en-US" sz="1400" dirty="0" smtClean="0"/>
            </a:br>
            <a:r>
              <a:rPr lang="en-US" sz="1400" dirty="0" smtClean="0"/>
              <a:t>quartiles </a:t>
            </a:r>
            <a:r>
              <a:rPr lang="en-US" sz="1400" dirty="0"/>
              <a:t>on growth centiles</a:t>
            </a:r>
            <a:endParaRPr lang="tr-TR" sz="1400" dirty="0"/>
          </a:p>
        </p:txBody>
      </p:sp>
      <p:sp>
        <p:nvSpPr>
          <p:cNvPr id="16" name="TextBox 15"/>
          <p:cNvSpPr txBox="1"/>
          <p:nvPr/>
        </p:nvSpPr>
        <p:spPr>
          <a:xfrm>
            <a:off x="4490127" y="6319078"/>
            <a:ext cx="4653872" cy="461665"/>
          </a:xfrm>
          <a:prstGeom prst="rect">
            <a:avLst/>
          </a:prstGeom>
          <a:noFill/>
        </p:spPr>
        <p:txBody>
          <a:bodyPr wrap="square" rtlCol="0">
            <a:spAutoFit/>
          </a:bodyPr>
          <a:lstStyle/>
          <a:p>
            <a:r>
              <a:rPr lang="en-US" sz="1200" dirty="0" smtClean="0"/>
              <a:t>*</a:t>
            </a:r>
            <a:r>
              <a:rPr lang="tr-TR" sz="1200" dirty="0" smtClean="0"/>
              <a:t>Gordijn</a:t>
            </a:r>
            <a:r>
              <a:rPr lang="en-US" sz="1200" dirty="0" smtClean="0"/>
              <a:t> et al</a:t>
            </a:r>
            <a:r>
              <a:rPr lang="tr-TR" sz="1200" dirty="0" smtClean="0"/>
              <a:t>. </a:t>
            </a:r>
            <a:r>
              <a:rPr lang="tr-TR" sz="1200" dirty="0"/>
              <a:t>Consensus definition of fetal growth restriction: a Delphi procedure. </a:t>
            </a:r>
            <a:r>
              <a:rPr lang="en-US" sz="1200" dirty="0"/>
              <a:t> </a:t>
            </a:r>
            <a:r>
              <a:rPr lang="tr-TR" sz="1200" i="1" dirty="0" smtClean="0"/>
              <a:t>Ultrasound </a:t>
            </a:r>
            <a:r>
              <a:rPr lang="tr-TR" sz="1200" i="1" dirty="0"/>
              <a:t>Obstet Gynecol. </a:t>
            </a:r>
            <a:r>
              <a:rPr lang="tr-TR" sz="1200" dirty="0" smtClean="0"/>
              <a:t>2016;</a:t>
            </a:r>
            <a:r>
              <a:rPr lang="en-US" sz="1200" dirty="0" smtClean="0"/>
              <a:t> </a:t>
            </a:r>
            <a:r>
              <a:rPr lang="tr-TR" sz="1200" dirty="0" smtClean="0"/>
              <a:t>48:</a:t>
            </a:r>
            <a:r>
              <a:rPr lang="en-US" sz="1200" dirty="0" smtClean="0"/>
              <a:t> </a:t>
            </a:r>
            <a:r>
              <a:rPr lang="tr-TR" sz="1200" dirty="0" smtClean="0"/>
              <a:t>333-339</a:t>
            </a:r>
            <a:r>
              <a:rPr lang="tr-TR" sz="1200" dirty="0"/>
              <a:t>.</a:t>
            </a:r>
          </a:p>
        </p:txBody>
      </p:sp>
      <p:sp>
        <p:nvSpPr>
          <p:cNvPr id="28" name="TextBox 1"/>
          <p:cNvSpPr txBox="1">
            <a:spLocks noChangeArrowheads="1"/>
          </p:cNvSpPr>
          <p:nvPr/>
        </p:nvSpPr>
        <p:spPr bwMode="auto">
          <a:xfrm>
            <a:off x="481399" y="1769958"/>
            <a:ext cx="3767336" cy="52197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FontTx/>
              <a:buNone/>
            </a:pPr>
            <a:r>
              <a:rPr lang="en-GB" altLang="en-US" sz="2800" b="1" i="0" dirty="0"/>
              <a:t>Introduction</a:t>
            </a:r>
            <a:r>
              <a:rPr lang="zh-CN" altLang="en-GB" sz="2800" b="1" i="0" dirty="0">
                <a:ea typeface="宋体" panose="02010600030101010101" pitchFamily="2" charset="-122"/>
              </a:rPr>
              <a:t>介绍</a:t>
            </a:r>
          </a:p>
        </p:txBody>
      </p:sp>
      <p:sp>
        <p:nvSpPr>
          <p:cNvPr id="2" name="文本框 1"/>
          <p:cNvSpPr txBox="1"/>
          <p:nvPr/>
        </p:nvSpPr>
        <p:spPr>
          <a:xfrm>
            <a:off x="7282664" y="1769958"/>
            <a:ext cx="2256790" cy="368300"/>
          </a:xfrm>
          <a:prstGeom prst="rect">
            <a:avLst/>
          </a:prstGeom>
          <a:noFill/>
        </p:spPr>
        <p:txBody>
          <a:bodyPr wrap="square" rtlCol="0">
            <a:spAutoFit/>
          </a:bodyPr>
          <a:lstStyle/>
          <a:p>
            <a:r>
              <a:rPr lang="zh-CN" altLang="en-US" dirty="0"/>
              <a:t>晚期</a:t>
            </a:r>
            <a:r>
              <a:rPr lang="en-US" altLang="zh-CN" dirty="0"/>
              <a:t>FGR</a:t>
            </a:r>
            <a:r>
              <a:rPr lang="zh-CN" altLang="en-US" dirty="0">
                <a:ea typeface="宋体" panose="02010600030101010101" pitchFamily="2" charset="-122"/>
              </a:rPr>
              <a:t>的定义</a:t>
            </a:r>
          </a:p>
        </p:txBody>
      </p:sp>
      <p:sp>
        <p:nvSpPr>
          <p:cNvPr id="4" name="文本框 3"/>
          <p:cNvSpPr txBox="1"/>
          <p:nvPr/>
        </p:nvSpPr>
        <p:spPr>
          <a:xfrm>
            <a:off x="7282664" y="2291080"/>
            <a:ext cx="4445000" cy="1169551"/>
          </a:xfrm>
          <a:prstGeom prst="rect">
            <a:avLst/>
          </a:prstGeom>
          <a:noFill/>
        </p:spPr>
        <p:txBody>
          <a:bodyPr wrap="square" rtlCol="0">
            <a:spAutoFit/>
          </a:bodyPr>
          <a:lstStyle/>
          <a:p>
            <a:r>
              <a:rPr lang="zh-CN" altLang="en-US" sz="1400" dirty="0"/>
              <a:t>腹围（</a:t>
            </a:r>
            <a:r>
              <a:rPr lang="en-US" altLang="zh-CN" sz="1400" dirty="0"/>
              <a:t>AC</a:t>
            </a:r>
            <a:r>
              <a:rPr lang="zh-CN" altLang="en-US" sz="1400" dirty="0"/>
              <a:t>）</a:t>
            </a:r>
          </a:p>
          <a:p>
            <a:r>
              <a:rPr lang="zh-CN" altLang="en-US" sz="1400" dirty="0"/>
              <a:t>估计胎儿体重（</a:t>
            </a:r>
            <a:r>
              <a:rPr lang="en-US" altLang="zh-CN" sz="1400" dirty="0"/>
              <a:t>EFW</a:t>
            </a:r>
            <a:r>
              <a:rPr lang="zh-CN" altLang="en-US" sz="1400" dirty="0" smtClean="0"/>
              <a:t>）</a:t>
            </a:r>
            <a:endParaRPr lang="en-US" altLang="zh-CN" sz="1400" dirty="0" smtClean="0"/>
          </a:p>
          <a:p>
            <a:r>
              <a:rPr lang="en-US" altLang="zh-CN" sz="1400" dirty="0" smtClean="0"/>
              <a:t>&lt;</a:t>
            </a:r>
            <a:r>
              <a:rPr lang="zh-CN" altLang="en-US" sz="1400" dirty="0">
                <a:ea typeface="宋体" panose="02010600030101010101" pitchFamily="2" charset="-122"/>
              </a:rPr>
              <a:t>第三百分位数</a:t>
            </a:r>
          </a:p>
          <a:p>
            <a:r>
              <a:rPr lang="zh-CN" altLang="en-US" sz="1400" dirty="0">
                <a:ea typeface="宋体" panose="02010600030101010101" pitchFamily="2" charset="-122"/>
              </a:rPr>
              <a:t>或</a:t>
            </a:r>
          </a:p>
          <a:p>
            <a:r>
              <a:rPr lang="zh-CN" altLang="en-US" sz="1400" dirty="0">
                <a:ea typeface="宋体" panose="02010600030101010101" pitchFamily="2" charset="-122"/>
              </a:rPr>
              <a:t>出现下列两项</a:t>
            </a:r>
          </a:p>
        </p:txBody>
      </p:sp>
      <p:sp>
        <p:nvSpPr>
          <p:cNvPr id="5" name="文本框 4"/>
          <p:cNvSpPr txBox="1"/>
          <p:nvPr/>
        </p:nvSpPr>
        <p:spPr>
          <a:xfrm>
            <a:off x="7333061" y="3854272"/>
            <a:ext cx="2505075" cy="523220"/>
          </a:xfrm>
          <a:prstGeom prst="rect">
            <a:avLst/>
          </a:prstGeom>
          <a:noFill/>
        </p:spPr>
        <p:txBody>
          <a:bodyPr wrap="square" rtlCol="0">
            <a:spAutoFit/>
          </a:bodyPr>
          <a:lstStyle/>
          <a:p>
            <a:r>
              <a:rPr lang="zh-CN" altLang="en-US" sz="1400" dirty="0">
                <a:ea typeface="宋体" panose="02010600030101010101" pitchFamily="2" charset="-122"/>
              </a:rPr>
              <a:t>脐动脉搏动指数</a:t>
            </a:r>
            <a:r>
              <a:rPr lang="en-US" altLang="zh-CN" sz="1400" dirty="0">
                <a:ea typeface="宋体" panose="02010600030101010101" pitchFamily="2" charset="-122"/>
              </a:rPr>
              <a:t>&gt;95</a:t>
            </a:r>
            <a:r>
              <a:rPr lang="en-US" altLang="zh-CN" sz="1400" baseline="30000" dirty="0">
                <a:ea typeface="宋体" panose="02010600030101010101" pitchFamily="2" charset="-122"/>
              </a:rPr>
              <a:t>th</a:t>
            </a:r>
          </a:p>
          <a:p>
            <a:r>
              <a:rPr lang="zh-CN" altLang="en-US" sz="1400" dirty="0">
                <a:ea typeface="宋体" panose="02010600030101010101" pitchFamily="2" charset="-122"/>
                <a:sym typeface="+mn-ea"/>
              </a:rPr>
              <a:t>脑胎盘比值</a:t>
            </a:r>
            <a:r>
              <a:rPr lang="en-US" altLang="zh-CN" sz="1400" dirty="0">
                <a:ea typeface="宋体" panose="02010600030101010101" pitchFamily="2" charset="-122"/>
                <a:sym typeface="+mn-ea"/>
              </a:rPr>
              <a:t>&lt;5</a:t>
            </a:r>
            <a:r>
              <a:rPr lang="en-US" altLang="zh-CN" sz="1400" baseline="30000" dirty="0">
                <a:ea typeface="宋体" panose="02010600030101010101" pitchFamily="2" charset="-122"/>
                <a:sym typeface="+mn-ea"/>
              </a:rPr>
              <a:t>th</a:t>
            </a:r>
            <a:endParaRPr lang="en-US" altLang="zh-CN" sz="1400" baseline="30000" dirty="0">
              <a:ea typeface="宋体" panose="02010600030101010101" pitchFamily="2" charset="-122"/>
            </a:endParaRPr>
          </a:p>
        </p:txBody>
      </p:sp>
      <p:sp>
        <p:nvSpPr>
          <p:cNvPr id="9" name="文本框 8"/>
          <p:cNvSpPr txBox="1"/>
          <p:nvPr/>
        </p:nvSpPr>
        <p:spPr>
          <a:xfrm>
            <a:off x="6618090" y="5168753"/>
            <a:ext cx="3973830" cy="523220"/>
          </a:xfrm>
          <a:prstGeom prst="rect">
            <a:avLst/>
          </a:prstGeom>
          <a:noFill/>
        </p:spPr>
        <p:txBody>
          <a:bodyPr wrap="square" rtlCol="0">
            <a:spAutoFit/>
          </a:bodyPr>
          <a:lstStyle/>
          <a:p>
            <a:r>
              <a:rPr lang="zh-CN" altLang="en-US" sz="1400" dirty="0"/>
              <a:t>腹围</a:t>
            </a:r>
            <a:r>
              <a:rPr lang="en-US" altLang="zh-CN" sz="1400" dirty="0"/>
              <a:t>/</a:t>
            </a:r>
            <a:r>
              <a:rPr lang="en-US" altLang="zh-CN" sz="1400" dirty="0">
                <a:ea typeface="宋体" panose="02010600030101010101" pitchFamily="2" charset="-122"/>
              </a:rPr>
              <a:t>EFW</a:t>
            </a:r>
            <a:r>
              <a:rPr lang="zh-CN" altLang="en-US" sz="1400" dirty="0">
                <a:ea typeface="宋体" panose="02010600030101010101" pitchFamily="2" charset="-122"/>
              </a:rPr>
              <a:t>交叉百分位数</a:t>
            </a:r>
            <a:r>
              <a:rPr lang="en-US" altLang="zh-CN" sz="1400" dirty="0">
                <a:ea typeface="宋体" panose="02010600030101010101" pitchFamily="2" charset="-122"/>
              </a:rPr>
              <a:t>&gt;</a:t>
            </a:r>
            <a:r>
              <a:rPr lang="zh-CN" altLang="en-US" sz="1400" dirty="0" smtClean="0">
                <a:ea typeface="宋体" panose="02010600030101010101" pitchFamily="2" charset="-122"/>
              </a:rPr>
              <a:t>生长</a:t>
            </a:r>
            <a:endParaRPr lang="en-US" altLang="zh-CN" sz="1400" dirty="0" smtClean="0">
              <a:ea typeface="宋体" panose="02010600030101010101" pitchFamily="2" charset="-122"/>
            </a:endParaRPr>
          </a:p>
          <a:p>
            <a:r>
              <a:rPr lang="zh-CN" altLang="en-US" sz="1400" dirty="0" smtClean="0">
                <a:ea typeface="宋体" panose="02010600030101010101" pitchFamily="2" charset="-122"/>
              </a:rPr>
              <a:t>百</a:t>
            </a:r>
            <a:r>
              <a:rPr lang="zh-CN" altLang="en-US" sz="1400" dirty="0">
                <a:ea typeface="宋体" panose="02010600030101010101" pitchFamily="2" charset="-122"/>
              </a:rPr>
              <a:t>分位数的第</a:t>
            </a:r>
            <a:r>
              <a:rPr lang="en-US" altLang="zh-CN" sz="1400" dirty="0">
                <a:ea typeface="宋体" panose="02010600030101010101" pitchFamily="2" charset="-122"/>
              </a:rPr>
              <a:t>2</a:t>
            </a:r>
            <a:r>
              <a:rPr lang="zh-CN" altLang="en-US" sz="1400" dirty="0">
                <a:ea typeface="宋体" panose="02010600030101010101" pitchFamily="2" charset="-122"/>
              </a:rPr>
              <a:t>百分位数</a:t>
            </a:r>
          </a:p>
        </p:txBody>
      </p:sp>
      <p:sp>
        <p:nvSpPr>
          <p:cNvPr id="11" name="文本框 10"/>
          <p:cNvSpPr txBox="1"/>
          <p:nvPr/>
        </p:nvSpPr>
        <p:spPr>
          <a:xfrm>
            <a:off x="4710228" y="5982335"/>
            <a:ext cx="2887980" cy="307777"/>
          </a:xfrm>
          <a:prstGeom prst="rect">
            <a:avLst/>
          </a:prstGeom>
          <a:noFill/>
        </p:spPr>
        <p:txBody>
          <a:bodyPr wrap="square" rtlCol="0">
            <a:spAutoFit/>
          </a:bodyPr>
          <a:lstStyle/>
          <a:p>
            <a:r>
              <a:rPr lang="en-US" altLang="zh-CN" sz="1400" dirty="0"/>
              <a:t>AC/EFW&lt;</a:t>
            </a:r>
            <a:r>
              <a:rPr lang="zh-CN" altLang="en-US" sz="1400" dirty="0">
                <a:ea typeface="宋体" panose="02010600030101010101" pitchFamily="2" charset="-122"/>
              </a:rPr>
              <a:t>第</a:t>
            </a:r>
            <a:r>
              <a:rPr lang="en-US" altLang="zh-CN" sz="1400" dirty="0">
                <a:ea typeface="宋体" panose="02010600030101010101" pitchFamily="2" charset="-122"/>
              </a:rPr>
              <a:t>10</a:t>
            </a:r>
            <a:r>
              <a:rPr lang="zh-CN" altLang="en-US" sz="1400" dirty="0">
                <a:ea typeface="宋体" panose="02010600030101010101" pitchFamily="2" charset="-122"/>
              </a:rPr>
              <a:t>百分位数</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098" name="Group 2"/>
          <p:cNvGrpSpPr/>
          <p:nvPr/>
        </p:nvGrpSpPr>
        <p:grpSpPr bwMode="auto">
          <a:xfrm>
            <a:off x="-1" y="-15875"/>
            <a:ext cx="9144000" cy="923925"/>
            <a:chOff x="0" y="3755"/>
            <a:chExt cx="5760" cy="582"/>
          </a:xfrm>
        </p:grpSpPr>
        <p:pic>
          <p:nvPicPr>
            <p:cNvPr id="4101" name="Picture 3" descr="ISUOG-red-banne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4102" name="Picture 4" descr="UOG reversed"/>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grpSp>
      <p:sp>
        <p:nvSpPr>
          <p:cNvPr id="34" name="Text Box 5"/>
          <p:cNvSpPr txBox="1">
            <a:spLocks noChangeArrowheads="1"/>
          </p:cNvSpPr>
          <p:nvPr/>
        </p:nvSpPr>
        <p:spPr bwMode="auto">
          <a:xfrm>
            <a:off x="-1" y="941819"/>
            <a:ext cx="9144001" cy="738664"/>
          </a:xfrm>
          <a:prstGeom prst="rect">
            <a:avLst/>
          </a:prstGeom>
          <a:solidFill>
            <a:srgbClr val="ED1B20"/>
          </a:solidFill>
          <a:ln>
            <a:noFill/>
          </a:ln>
        </p:spPr>
        <p:txBody>
          <a:bodyPr wrap="square">
            <a:spAutoFit/>
          </a:bodyPr>
          <a:lstStyle/>
          <a:p>
            <a:pPr algn="ctr" eaLnBrk="1" fontAlgn="auto" hangingPunct="1">
              <a:spcBef>
                <a:spcPts val="0"/>
              </a:spcBef>
              <a:spcAft>
                <a:spcPts val="0"/>
              </a:spcAft>
              <a:defRPr/>
            </a:pPr>
            <a:r>
              <a:rPr lang="en-US" sz="1400" b="1" dirty="0">
                <a:solidFill>
                  <a:schemeClr val="bg1"/>
                </a:solidFill>
              </a:rPr>
              <a:t>Longitudinal growth assessment for prediction of adverse perinatal outcome in fetuses suspected to be small-for-gestational </a:t>
            </a:r>
            <a:r>
              <a:rPr lang="en-US" sz="1400" b="1" dirty="0" smtClean="0">
                <a:solidFill>
                  <a:schemeClr val="bg1"/>
                </a:solidFill>
              </a:rPr>
              <a:t>age</a:t>
            </a:r>
            <a:endParaRPr lang="en-US" sz="1400" b="1" i="1" kern="0" dirty="0" smtClean="0">
              <a:solidFill>
                <a:schemeClr val="bg1"/>
              </a:solidFill>
              <a:latin typeface="Arial" panose="020B0604020202020204"/>
            </a:endParaRPr>
          </a:p>
          <a:p>
            <a:pPr algn="ctr" eaLnBrk="1" fontAlgn="auto" hangingPunct="1">
              <a:spcBef>
                <a:spcPts val="0"/>
              </a:spcBef>
              <a:spcAft>
                <a:spcPts val="0"/>
              </a:spcAft>
              <a:defRPr/>
            </a:pPr>
            <a:r>
              <a:rPr lang="pt-BR" sz="1400" i="1" dirty="0">
                <a:solidFill>
                  <a:schemeClr val="bg1"/>
                </a:solidFill>
              </a:rPr>
              <a:t>Caradeux</a:t>
            </a:r>
            <a:r>
              <a:rPr lang="en-US" sz="1400" i="1" kern="0" dirty="0" smtClean="0">
                <a:solidFill>
                  <a:schemeClr val="bg1"/>
                </a:solidFill>
                <a:latin typeface="Arial" panose="020B0604020202020204"/>
              </a:rPr>
              <a:t> et al.</a:t>
            </a:r>
            <a:r>
              <a:rPr lang="en-GB" sz="1400" i="1" kern="0" dirty="0" smtClean="0">
                <a:solidFill>
                  <a:schemeClr val="bg1"/>
                </a:solidFill>
                <a:latin typeface="Arial" panose="020B0604020202020204"/>
              </a:rPr>
              <a:t>, UOG 2018</a:t>
            </a:r>
            <a:endParaRPr lang="en-GB" sz="1400" i="1" kern="0" dirty="0">
              <a:solidFill>
                <a:schemeClr val="bg1"/>
              </a:solidFill>
              <a:latin typeface="Arial" panose="020B0604020202020204"/>
            </a:endParaRPr>
          </a:p>
        </p:txBody>
      </p:sp>
      <p:sp>
        <p:nvSpPr>
          <p:cNvPr id="7" name="Segnaposto contenuto 2"/>
          <p:cNvSpPr txBox="1"/>
          <p:nvPr/>
        </p:nvSpPr>
        <p:spPr bwMode="auto">
          <a:xfrm>
            <a:off x="179387" y="2338138"/>
            <a:ext cx="8785101" cy="130040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marL="0" indent="0" algn="ctr">
              <a:lnSpc>
                <a:spcPct val="120000"/>
              </a:lnSpc>
              <a:buNone/>
            </a:pPr>
            <a:r>
              <a:rPr lang="en-US" altLang="en-US" sz="1600" i="0" dirty="0" smtClean="0"/>
              <a:t>To evaluate the utility of longitudinal assessment by means of estimated fetal weight (EFW) change in velocity for the prediction of adverse perinatal outcome in suspected late-SGA fetuses.</a:t>
            </a:r>
          </a:p>
          <a:p>
            <a:pPr marL="0" indent="0" algn="ctr">
              <a:lnSpc>
                <a:spcPct val="120000"/>
              </a:lnSpc>
              <a:buNone/>
            </a:pPr>
            <a:r>
              <a:rPr lang="en-US" altLang="en-US" sz="1600" i="0" dirty="0" smtClean="0"/>
              <a:t>通过估计胎儿体重（EFW）</a:t>
            </a:r>
            <a:r>
              <a:rPr lang="zh-CN" altLang="en-US" sz="1600" i="0" dirty="0" smtClean="0">
                <a:ea typeface="宋体" panose="02010600030101010101" pitchFamily="2" charset="-122"/>
              </a:rPr>
              <a:t>的</a:t>
            </a:r>
            <a:r>
              <a:rPr lang="en-US" altLang="en-US" sz="1600" i="0" dirty="0" smtClean="0"/>
              <a:t>速度变化评估纵向评估的</a:t>
            </a:r>
            <a:r>
              <a:rPr lang="zh-CN" altLang="en-US" sz="1600" i="0" dirty="0" smtClean="0">
                <a:ea typeface="宋体" panose="02010600030101010101" pitchFamily="2" charset="-122"/>
              </a:rPr>
              <a:t>效能</a:t>
            </a:r>
            <a:r>
              <a:rPr lang="en-US" altLang="en-US" sz="1600" i="0" dirty="0" smtClean="0"/>
              <a:t>，以预测</a:t>
            </a:r>
            <a:r>
              <a:rPr lang="zh-CN" altLang="en-US" sz="1600" i="0" dirty="0" smtClean="0">
                <a:ea typeface="宋体" panose="02010600030101010101" pitchFamily="2" charset="-122"/>
              </a:rPr>
              <a:t>可疑</a:t>
            </a:r>
            <a:r>
              <a:rPr lang="en-US" altLang="en-US" sz="1600" i="0" dirty="0" smtClean="0"/>
              <a:t>晚期SGA胎儿的不良围产期</a:t>
            </a:r>
            <a:r>
              <a:rPr lang="zh-CN" altLang="en-US" sz="1600" i="0" dirty="0" smtClean="0">
                <a:ea typeface="宋体" panose="02010600030101010101" pitchFamily="2" charset="-122"/>
              </a:rPr>
              <a:t>结局</a:t>
            </a:r>
            <a:r>
              <a:rPr lang="en-US" altLang="en-US" sz="1600" i="0" dirty="0" smtClean="0"/>
              <a:t>。 </a:t>
            </a:r>
            <a:endParaRPr lang="en-US" altLang="en-US" sz="1600" i="0" dirty="0"/>
          </a:p>
        </p:txBody>
      </p:sp>
      <p:sp>
        <p:nvSpPr>
          <p:cNvPr id="28" name="TextBox 1"/>
          <p:cNvSpPr txBox="1">
            <a:spLocks noChangeArrowheads="1"/>
          </p:cNvSpPr>
          <p:nvPr/>
        </p:nvSpPr>
        <p:spPr bwMode="auto">
          <a:xfrm>
            <a:off x="44228" y="1815957"/>
            <a:ext cx="9055956" cy="52197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FontTx/>
              <a:buNone/>
            </a:pPr>
            <a:r>
              <a:rPr lang="en-GB" altLang="en-US" sz="2800" b="1" i="0" dirty="0" smtClean="0"/>
              <a:t>Study Aim</a:t>
            </a:r>
            <a:r>
              <a:rPr lang="zh-CN" altLang="en-GB" sz="2800" b="1" i="0" dirty="0" smtClean="0">
                <a:ea typeface="宋体" panose="02010600030101010101" pitchFamily="2" charset="-122"/>
              </a:rPr>
              <a:t>研究目的</a:t>
            </a:r>
          </a:p>
        </p:txBody>
      </p:sp>
      <p:sp>
        <p:nvSpPr>
          <p:cNvPr id="8" name="Segnaposto contenuto 2"/>
          <p:cNvSpPr txBox="1"/>
          <p:nvPr/>
        </p:nvSpPr>
        <p:spPr bwMode="auto">
          <a:xfrm>
            <a:off x="251729" y="4307205"/>
            <a:ext cx="3223308" cy="151216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nSpc>
                <a:spcPct val="120000"/>
              </a:lnSpc>
            </a:pPr>
            <a:r>
              <a:rPr lang="en-US" altLang="en-US" sz="1400" i="0" dirty="0" smtClean="0"/>
              <a:t>EFW &lt;</a:t>
            </a:r>
            <a:r>
              <a:rPr lang="en-US" sz="1400" dirty="0"/>
              <a:t> </a:t>
            </a:r>
            <a:r>
              <a:rPr lang="en-US" altLang="en-US" sz="1400" i="0" dirty="0" smtClean="0"/>
              <a:t>10</a:t>
            </a:r>
            <a:r>
              <a:rPr lang="en-US" altLang="en-US" sz="1400" i="0" baseline="30000" dirty="0" smtClean="0"/>
              <a:t>th</a:t>
            </a:r>
            <a:r>
              <a:rPr lang="en-US" altLang="en-US" sz="1400" i="0" dirty="0" smtClean="0"/>
              <a:t> centile according to local reference values (customized growth chart). </a:t>
            </a:r>
          </a:p>
          <a:p>
            <a:pPr>
              <a:lnSpc>
                <a:spcPct val="120000"/>
              </a:lnSpc>
            </a:pPr>
            <a:r>
              <a:rPr lang="en-US" altLang="en-US" sz="1400" dirty="0" smtClean="0">
                <a:sym typeface="+mn-ea"/>
              </a:rPr>
              <a:t>根据当地参考值</a:t>
            </a:r>
            <a:r>
              <a:rPr lang="zh-CN" altLang="en-US" sz="1400" dirty="0" smtClean="0">
                <a:ea typeface="宋体" panose="02010600030101010101" pitchFamily="2" charset="-122"/>
                <a:sym typeface="+mn-ea"/>
              </a:rPr>
              <a:t>，</a:t>
            </a:r>
            <a:r>
              <a:rPr lang="en-US" altLang="en-US" sz="1400" i="0" dirty="0" smtClean="0"/>
              <a:t>EFW &lt;10th </a:t>
            </a:r>
            <a:r>
              <a:rPr lang="zh-CN" altLang="en-US" sz="1400" i="0" dirty="0" smtClean="0">
                <a:ea typeface="宋体" panose="02010600030101010101" pitchFamily="2" charset="-122"/>
              </a:rPr>
              <a:t>百分位数</a:t>
            </a:r>
            <a:r>
              <a:rPr lang="en-US" altLang="en-US" sz="1400" i="0" dirty="0" smtClean="0"/>
              <a:t>（</a:t>
            </a:r>
            <a:r>
              <a:rPr lang="zh-CN" altLang="en-US" sz="1400" i="0" dirty="0" smtClean="0">
                <a:ea typeface="宋体" panose="02010600030101010101" pitchFamily="2" charset="-122"/>
              </a:rPr>
              <a:t>生长曲线图</a:t>
            </a:r>
            <a:r>
              <a:rPr lang="en-US" altLang="en-US" sz="1400" i="0" dirty="0" smtClean="0"/>
              <a:t>）。</a:t>
            </a:r>
          </a:p>
          <a:p>
            <a:pPr>
              <a:lnSpc>
                <a:spcPct val="120000"/>
              </a:lnSpc>
            </a:pPr>
            <a:r>
              <a:rPr lang="en-US" altLang="en-US" sz="1400" dirty="0" smtClean="0"/>
              <a:t>FGR diagnosis made after 32 weeks’ gestation.</a:t>
            </a:r>
          </a:p>
          <a:p>
            <a:pPr>
              <a:lnSpc>
                <a:spcPct val="120000"/>
              </a:lnSpc>
            </a:pPr>
            <a:r>
              <a:rPr lang="en-US" altLang="en-US" sz="1400" dirty="0" smtClean="0">
                <a:sym typeface="+mn-ea"/>
              </a:rPr>
              <a:t>妊娠32周后</a:t>
            </a:r>
            <a:r>
              <a:rPr lang="zh-CN" altLang="en-US" sz="1400" dirty="0" smtClean="0">
                <a:ea typeface="宋体" panose="02010600030101010101" pitchFamily="2" charset="-122"/>
                <a:sym typeface="+mn-ea"/>
              </a:rPr>
              <a:t>诊断的</a:t>
            </a:r>
            <a:r>
              <a:rPr lang="en-US" altLang="en-US" sz="1400" dirty="0" smtClean="0">
                <a:sym typeface="+mn-ea"/>
              </a:rPr>
              <a:t>FGR。</a:t>
            </a:r>
            <a:endParaRPr lang="en-US" altLang="en-US" sz="1400" dirty="0" smtClean="0"/>
          </a:p>
          <a:p>
            <a:pPr>
              <a:lnSpc>
                <a:spcPct val="120000"/>
              </a:lnSpc>
            </a:pPr>
            <a:endParaRPr lang="en-US" altLang="en-US" sz="1400" dirty="0" smtClean="0"/>
          </a:p>
          <a:p>
            <a:pPr>
              <a:lnSpc>
                <a:spcPct val="120000"/>
              </a:lnSpc>
            </a:pPr>
            <a:endParaRPr lang="en-US" altLang="en-US" sz="1400" i="0" dirty="0"/>
          </a:p>
        </p:txBody>
      </p:sp>
      <p:sp>
        <p:nvSpPr>
          <p:cNvPr id="9" name="TextBox 1"/>
          <p:cNvSpPr txBox="1">
            <a:spLocks noChangeArrowheads="1"/>
          </p:cNvSpPr>
          <p:nvPr/>
        </p:nvSpPr>
        <p:spPr bwMode="auto">
          <a:xfrm>
            <a:off x="179387" y="3846830"/>
            <a:ext cx="3891915" cy="4603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FontTx/>
              <a:buNone/>
            </a:pPr>
            <a:r>
              <a:rPr lang="en-GB" altLang="en-US" sz="2400" b="1" i="0" dirty="0" smtClean="0"/>
              <a:t>Inclusion criteria</a:t>
            </a:r>
            <a:r>
              <a:rPr lang="zh-CN" altLang="en-GB" sz="2400" b="1" i="0" dirty="0" smtClean="0">
                <a:ea typeface="宋体" panose="02010600030101010101" pitchFamily="2" charset="-122"/>
              </a:rPr>
              <a:t>入组标准</a:t>
            </a:r>
          </a:p>
        </p:txBody>
      </p:sp>
      <p:sp>
        <p:nvSpPr>
          <p:cNvPr id="10" name="TextBox 1"/>
          <p:cNvSpPr txBox="1">
            <a:spLocks noChangeArrowheads="1"/>
          </p:cNvSpPr>
          <p:nvPr/>
        </p:nvSpPr>
        <p:spPr bwMode="auto">
          <a:xfrm>
            <a:off x="4931603" y="3846830"/>
            <a:ext cx="4032885" cy="4603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FontTx/>
              <a:buNone/>
            </a:pPr>
            <a:r>
              <a:rPr lang="en-GB" altLang="en-US" sz="2400" b="1" i="0" dirty="0" smtClean="0"/>
              <a:t>Exclusion criteria</a:t>
            </a:r>
            <a:r>
              <a:rPr lang="zh-CN" altLang="en-GB" sz="2400" b="1" i="0" dirty="0" smtClean="0">
                <a:ea typeface="宋体" panose="02010600030101010101" pitchFamily="2" charset="-122"/>
              </a:rPr>
              <a:t>排除标准</a:t>
            </a:r>
          </a:p>
        </p:txBody>
      </p:sp>
      <p:sp>
        <p:nvSpPr>
          <p:cNvPr id="11" name="Segnaposto contenuto 2"/>
          <p:cNvSpPr txBox="1"/>
          <p:nvPr/>
        </p:nvSpPr>
        <p:spPr bwMode="auto">
          <a:xfrm>
            <a:off x="5147945" y="4869180"/>
            <a:ext cx="3526155" cy="136652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nSpc>
                <a:spcPct val="120000"/>
              </a:lnSpc>
            </a:pPr>
            <a:r>
              <a:rPr lang="en-US" sz="1400" dirty="0" smtClean="0"/>
              <a:t>Congenital </a:t>
            </a:r>
            <a:r>
              <a:rPr lang="en-US" sz="1400" dirty="0"/>
              <a:t>malformation, including </a:t>
            </a:r>
            <a:r>
              <a:rPr lang="en-US" sz="1400" dirty="0" err="1" smtClean="0"/>
              <a:t>chromosomopathy</a:t>
            </a:r>
            <a:r>
              <a:rPr lang="en-US" sz="1400" dirty="0" smtClean="0"/>
              <a:t>, </a:t>
            </a:r>
            <a:r>
              <a:rPr lang="en-US" sz="1400" dirty="0"/>
              <a:t>infection or maternal use of an illicit substance. </a:t>
            </a:r>
          </a:p>
          <a:p>
            <a:pPr>
              <a:lnSpc>
                <a:spcPct val="120000"/>
              </a:lnSpc>
            </a:pPr>
            <a:r>
              <a:rPr lang="en-US" sz="1400" dirty="0"/>
              <a:t>先天性畸形，包括染色体</a:t>
            </a:r>
            <a:r>
              <a:rPr lang="zh-CN" altLang="en-US" sz="1400" dirty="0">
                <a:ea typeface="宋体" panose="02010600030101010101" pitchFamily="2" charset="-122"/>
              </a:rPr>
              <a:t>异常、</a:t>
            </a:r>
            <a:r>
              <a:rPr lang="en-US" sz="1400" dirty="0"/>
              <a:t>感染或母体</a:t>
            </a:r>
            <a:r>
              <a:rPr lang="zh-CN" altLang="en-US" sz="1400" dirty="0">
                <a:ea typeface="宋体" panose="02010600030101010101" pitchFamily="2" charset="-122"/>
              </a:rPr>
              <a:t>违禁药物的应用</a:t>
            </a:r>
            <a:r>
              <a:rPr lang="en-US" sz="1400" dirty="0"/>
              <a:t>。</a:t>
            </a:r>
          </a:p>
          <a:p>
            <a:pPr>
              <a:lnSpc>
                <a:spcPct val="120000"/>
              </a:lnSpc>
            </a:pPr>
            <a:endParaRPr lang="en-US" sz="1600" dirty="0"/>
          </a:p>
          <a:p>
            <a:pPr>
              <a:lnSpc>
                <a:spcPct val="120000"/>
              </a:lnSpc>
            </a:pPr>
            <a:endParaRPr lang="en-US" altLang="en-US" sz="1600" dirty="0" smtClean="0"/>
          </a:p>
          <a:p>
            <a:pPr>
              <a:lnSpc>
                <a:spcPct val="120000"/>
              </a:lnSpc>
            </a:pPr>
            <a:endParaRPr lang="en-US" altLang="en-US" sz="1400" i="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098" name="Group 2"/>
          <p:cNvGrpSpPr/>
          <p:nvPr/>
        </p:nvGrpSpPr>
        <p:grpSpPr bwMode="auto">
          <a:xfrm>
            <a:off x="-1" y="-15875"/>
            <a:ext cx="9144000" cy="923925"/>
            <a:chOff x="0" y="3755"/>
            <a:chExt cx="5760" cy="582"/>
          </a:xfrm>
        </p:grpSpPr>
        <p:pic>
          <p:nvPicPr>
            <p:cNvPr id="4101" name="Picture 3" descr="ISUOG-red-banne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4102" name="Picture 4" descr="UOG reversed"/>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grpSp>
      <p:sp>
        <p:nvSpPr>
          <p:cNvPr id="34" name="Text Box 5"/>
          <p:cNvSpPr txBox="1">
            <a:spLocks noChangeArrowheads="1"/>
          </p:cNvSpPr>
          <p:nvPr/>
        </p:nvSpPr>
        <p:spPr bwMode="auto">
          <a:xfrm>
            <a:off x="-1" y="941819"/>
            <a:ext cx="9144001" cy="738664"/>
          </a:xfrm>
          <a:prstGeom prst="rect">
            <a:avLst/>
          </a:prstGeom>
          <a:solidFill>
            <a:srgbClr val="ED1B20"/>
          </a:solidFill>
          <a:ln>
            <a:noFill/>
          </a:ln>
        </p:spPr>
        <p:txBody>
          <a:bodyPr wrap="square">
            <a:spAutoFit/>
          </a:bodyPr>
          <a:lstStyle/>
          <a:p>
            <a:pPr algn="ctr" eaLnBrk="1" fontAlgn="auto" hangingPunct="1">
              <a:spcBef>
                <a:spcPts val="0"/>
              </a:spcBef>
              <a:spcAft>
                <a:spcPts val="0"/>
              </a:spcAft>
              <a:defRPr/>
            </a:pPr>
            <a:r>
              <a:rPr lang="en-US" sz="1400" b="1" dirty="0">
                <a:solidFill>
                  <a:schemeClr val="bg1"/>
                </a:solidFill>
              </a:rPr>
              <a:t>Longitudinal growth assessment for prediction of adverse perinatal outcome in fetuses suspected to be small-for-gestational </a:t>
            </a:r>
            <a:r>
              <a:rPr lang="en-US" sz="1400" b="1" dirty="0" smtClean="0">
                <a:solidFill>
                  <a:schemeClr val="bg1"/>
                </a:solidFill>
              </a:rPr>
              <a:t>age</a:t>
            </a:r>
            <a:endParaRPr lang="en-US" sz="1400" b="1" i="1" kern="0" dirty="0" smtClean="0">
              <a:solidFill>
                <a:schemeClr val="bg1"/>
              </a:solidFill>
              <a:latin typeface="Arial" panose="020B0604020202020204"/>
            </a:endParaRPr>
          </a:p>
          <a:p>
            <a:pPr algn="ctr" eaLnBrk="1" fontAlgn="auto" hangingPunct="1">
              <a:spcBef>
                <a:spcPts val="0"/>
              </a:spcBef>
              <a:spcAft>
                <a:spcPts val="0"/>
              </a:spcAft>
              <a:defRPr/>
            </a:pPr>
            <a:r>
              <a:rPr lang="pt-BR" sz="1400" i="1" dirty="0">
                <a:solidFill>
                  <a:schemeClr val="bg1"/>
                </a:solidFill>
              </a:rPr>
              <a:t>Caradeux</a:t>
            </a:r>
            <a:r>
              <a:rPr lang="en-US" sz="1400" i="1" kern="0" dirty="0" smtClean="0">
                <a:solidFill>
                  <a:schemeClr val="bg1"/>
                </a:solidFill>
                <a:latin typeface="Arial" panose="020B0604020202020204"/>
              </a:rPr>
              <a:t> et al.</a:t>
            </a:r>
            <a:r>
              <a:rPr lang="en-GB" sz="1400" i="1" kern="0" dirty="0" smtClean="0">
                <a:solidFill>
                  <a:schemeClr val="bg1"/>
                </a:solidFill>
                <a:latin typeface="Arial" panose="020B0604020202020204"/>
              </a:rPr>
              <a:t>, UOG 2018</a:t>
            </a:r>
            <a:endParaRPr lang="en-GB" sz="1400" i="1" kern="0" dirty="0">
              <a:solidFill>
                <a:schemeClr val="bg1"/>
              </a:solidFill>
              <a:latin typeface="Arial" panose="020B0604020202020204"/>
            </a:endParaRPr>
          </a:p>
        </p:txBody>
      </p:sp>
      <p:sp>
        <p:nvSpPr>
          <p:cNvPr id="28" name="TextBox 1"/>
          <p:cNvSpPr txBox="1">
            <a:spLocks noChangeArrowheads="1"/>
          </p:cNvSpPr>
          <p:nvPr/>
        </p:nvSpPr>
        <p:spPr bwMode="auto">
          <a:xfrm>
            <a:off x="-102235" y="2987675"/>
            <a:ext cx="8217535" cy="42989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FontTx/>
              <a:buNone/>
            </a:pPr>
            <a:r>
              <a:rPr lang="en-GB" altLang="en-US" sz="2200" b="1" i="0" dirty="0" smtClean="0"/>
              <a:t>Recruitment period: </a:t>
            </a:r>
            <a:r>
              <a:rPr lang="en-GB" altLang="en-US" sz="2000" i="0" dirty="0" smtClean="0"/>
              <a:t>2008–2016. </a:t>
            </a:r>
            <a:r>
              <a:rPr lang="zh-CN" altLang="en-GB" sz="2000" i="0" dirty="0" smtClean="0">
                <a:ea typeface="宋体" panose="02010600030101010101" pitchFamily="2" charset="-122"/>
              </a:rPr>
              <a:t>招募时间：</a:t>
            </a:r>
            <a:r>
              <a:rPr lang="en-US" altLang="zh-CN" sz="2000" i="0" dirty="0" smtClean="0">
                <a:ea typeface="宋体" panose="02010600030101010101" pitchFamily="2" charset="-122"/>
              </a:rPr>
              <a:t>208-2016</a:t>
            </a:r>
          </a:p>
        </p:txBody>
      </p:sp>
      <p:sp>
        <p:nvSpPr>
          <p:cNvPr id="8" name="TextBox 1"/>
          <p:cNvSpPr txBox="1">
            <a:spLocks noChangeArrowheads="1"/>
          </p:cNvSpPr>
          <p:nvPr/>
        </p:nvSpPr>
        <p:spPr bwMode="auto">
          <a:xfrm>
            <a:off x="601345" y="3326130"/>
            <a:ext cx="6614160" cy="42989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FontTx/>
              <a:buNone/>
            </a:pPr>
            <a:r>
              <a:rPr lang="en-GB" altLang="en-US" sz="2200" b="1" i="0" dirty="0" smtClean="0"/>
              <a:t>Local screening protocol:</a:t>
            </a:r>
            <a:r>
              <a:rPr lang="zh-CN" altLang="en-GB" sz="2200" b="1" i="0" dirty="0" smtClean="0">
                <a:ea typeface="宋体" panose="02010600030101010101" pitchFamily="2" charset="-122"/>
              </a:rPr>
              <a:t>当地筛查方案</a:t>
            </a:r>
          </a:p>
        </p:txBody>
      </p:sp>
      <p:sp>
        <p:nvSpPr>
          <p:cNvPr id="9" name="Segnaposto contenuto 2"/>
          <p:cNvSpPr txBox="1"/>
          <p:nvPr/>
        </p:nvSpPr>
        <p:spPr bwMode="auto">
          <a:xfrm>
            <a:off x="205105" y="3756025"/>
            <a:ext cx="7662545" cy="50228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nSpc>
                <a:spcPct val="120000"/>
              </a:lnSpc>
            </a:pPr>
            <a:r>
              <a:rPr lang="en-US" sz="1400" dirty="0" smtClean="0"/>
              <a:t>Low risk for FGR (fundal-height measurement) FGR</a:t>
            </a:r>
            <a:r>
              <a:rPr lang="zh-CN" altLang="en-US" sz="1400" dirty="0" smtClean="0">
                <a:ea typeface="宋体" panose="02010600030101010101" pitchFamily="2" charset="-122"/>
              </a:rPr>
              <a:t>低风险（宫高测量）</a:t>
            </a:r>
            <a:endParaRPr lang="zh-CN" altLang="en-US" sz="1400" i="0" dirty="0" smtClean="0">
              <a:ea typeface="宋体" panose="02010600030101010101" pitchFamily="2" charset="-122"/>
            </a:endParaRPr>
          </a:p>
        </p:txBody>
      </p:sp>
      <p:sp>
        <p:nvSpPr>
          <p:cNvPr id="10" name="Segnaposto contenuto 2"/>
          <p:cNvSpPr txBox="1"/>
          <p:nvPr/>
        </p:nvSpPr>
        <p:spPr bwMode="auto">
          <a:xfrm>
            <a:off x="168275" y="5241290"/>
            <a:ext cx="6650990" cy="50228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nSpc>
                <a:spcPct val="120000"/>
              </a:lnSpc>
            </a:pPr>
            <a:r>
              <a:rPr lang="en-US" sz="1400" dirty="0" smtClean="0"/>
              <a:t>High risk for FGR (serial ultrasound)  FGR</a:t>
            </a:r>
            <a:r>
              <a:rPr lang="zh-CN" altLang="en-US" sz="1400" dirty="0" smtClean="0">
                <a:ea typeface="宋体" panose="02010600030101010101" pitchFamily="2" charset="-122"/>
              </a:rPr>
              <a:t>高风险（连续超声检查）</a:t>
            </a:r>
            <a:endParaRPr lang="zh-CN" altLang="en-US" sz="1400" i="0" dirty="0" smtClean="0">
              <a:ea typeface="宋体" panose="02010600030101010101" pitchFamily="2" charset="-122"/>
            </a:endParaRPr>
          </a:p>
        </p:txBody>
      </p:sp>
      <p:sp>
        <p:nvSpPr>
          <p:cNvPr id="2" name="Rectangle 1"/>
          <p:cNvSpPr/>
          <p:nvPr/>
        </p:nvSpPr>
        <p:spPr bwMode="auto">
          <a:xfrm>
            <a:off x="1996042" y="4346715"/>
            <a:ext cx="5220580" cy="399531"/>
          </a:xfrm>
          <a:prstGeom prst="rect">
            <a:avLst/>
          </a:prstGeom>
          <a:solidFill>
            <a:srgbClr val="92D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lstStyle/>
          <a:p>
            <a:pPr marL="0" marR="0" indent="0" algn="ctr" defTabSz="914400" rtl="0" eaLnBrk="1" fontAlgn="base" latinLnBrk="0" hangingPunct="1">
              <a:lnSpc>
                <a:spcPct val="100000"/>
              </a:lnSpc>
              <a:spcBef>
                <a:spcPct val="0"/>
              </a:spcBef>
              <a:spcAft>
                <a:spcPct val="0"/>
              </a:spcAft>
              <a:buClrTx/>
              <a:buSzTx/>
              <a:buFontTx/>
              <a:buNone/>
            </a:pPr>
            <a:endParaRPr kumimoji="0" lang="en-US"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12" name="Rectangle 11"/>
          <p:cNvSpPr/>
          <p:nvPr/>
        </p:nvSpPr>
        <p:spPr bwMode="auto">
          <a:xfrm>
            <a:off x="1961709" y="5897954"/>
            <a:ext cx="5220580" cy="399531"/>
          </a:xfrm>
          <a:prstGeom prst="rect">
            <a:avLst/>
          </a:prstGeom>
          <a:solidFill>
            <a:srgbClr val="FFC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lstStyle/>
          <a:p>
            <a:pPr marL="0" marR="0" indent="0" algn="ctr" defTabSz="914400" rtl="0" eaLnBrk="1" fontAlgn="base" latinLnBrk="0" hangingPunct="1">
              <a:lnSpc>
                <a:spcPct val="100000"/>
              </a:lnSpc>
              <a:spcBef>
                <a:spcPct val="0"/>
              </a:spcBef>
              <a:spcAft>
                <a:spcPct val="0"/>
              </a:spcAft>
              <a:buClrTx/>
              <a:buSzTx/>
              <a:buFontTx/>
              <a:buNone/>
            </a:pPr>
            <a:endParaRPr kumimoji="0" lang="en-US"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cxnSp>
        <p:nvCxnSpPr>
          <p:cNvPr id="4" name="Straight Connector 3"/>
          <p:cNvCxnSpPr>
            <a:endCxn id="22" idx="0"/>
          </p:cNvCxnSpPr>
          <p:nvPr/>
        </p:nvCxnSpPr>
        <p:spPr bwMode="auto">
          <a:xfrm>
            <a:off x="3225844" y="5621505"/>
            <a:ext cx="1" cy="90659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 name="Straight Connector 14"/>
          <p:cNvCxnSpPr>
            <a:endCxn id="5" idx="0"/>
          </p:cNvCxnSpPr>
          <p:nvPr/>
        </p:nvCxnSpPr>
        <p:spPr bwMode="auto">
          <a:xfrm>
            <a:off x="2771800" y="4116815"/>
            <a:ext cx="0" cy="88706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6" name="Straight Connector 15"/>
          <p:cNvCxnSpPr/>
          <p:nvPr/>
        </p:nvCxnSpPr>
        <p:spPr bwMode="auto">
          <a:xfrm>
            <a:off x="4932040" y="4116815"/>
            <a:ext cx="0" cy="88706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 name="Straight Connector 16"/>
          <p:cNvCxnSpPr/>
          <p:nvPr/>
        </p:nvCxnSpPr>
        <p:spPr bwMode="auto">
          <a:xfrm>
            <a:off x="4932040" y="5589240"/>
            <a:ext cx="0" cy="96836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 name="Straight Connector 17"/>
          <p:cNvCxnSpPr/>
          <p:nvPr/>
        </p:nvCxnSpPr>
        <p:spPr bwMode="auto">
          <a:xfrm>
            <a:off x="6516216" y="5661248"/>
            <a:ext cx="0" cy="907265"/>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 name="TextBox 4"/>
          <p:cNvSpPr txBox="1"/>
          <p:nvPr/>
        </p:nvSpPr>
        <p:spPr>
          <a:xfrm>
            <a:off x="2467870" y="5003884"/>
            <a:ext cx="607859" cy="369332"/>
          </a:xfrm>
          <a:prstGeom prst="rect">
            <a:avLst/>
          </a:prstGeom>
          <a:noFill/>
        </p:spPr>
        <p:txBody>
          <a:bodyPr wrap="none" rtlCol="0">
            <a:spAutoFit/>
          </a:bodyPr>
          <a:lstStyle/>
          <a:p>
            <a:r>
              <a:rPr lang="en-US" dirty="0" smtClean="0"/>
              <a:t>26w</a:t>
            </a:r>
            <a:endParaRPr lang="en-US" dirty="0"/>
          </a:p>
        </p:txBody>
      </p:sp>
      <p:sp>
        <p:nvSpPr>
          <p:cNvPr id="20" name="TextBox 19"/>
          <p:cNvSpPr txBox="1"/>
          <p:nvPr/>
        </p:nvSpPr>
        <p:spPr>
          <a:xfrm>
            <a:off x="4606332" y="6552512"/>
            <a:ext cx="607859" cy="369332"/>
          </a:xfrm>
          <a:prstGeom prst="rect">
            <a:avLst/>
          </a:prstGeom>
          <a:noFill/>
        </p:spPr>
        <p:txBody>
          <a:bodyPr wrap="none" rtlCol="0">
            <a:spAutoFit/>
          </a:bodyPr>
          <a:lstStyle/>
          <a:p>
            <a:r>
              <a:rPr lang="en-US" dirty="0" smtClean="0"/>
              <a:t>32w</a:t>
            </a:r>
            <a:endParaRPr lang="en-US" dirty="0"/>
          </a:p>
        </p:txBody>
      </p:sp>
      <p:sp>
        <p:nvSpPr>
          <p:cNvPr id="21" name="TextBox 20"/>
          <p:cNvSpPr txBox="1"/>
          <p:nvPr/>
        </p:nvSpPr>
        <p:spPr>
          <a:xfrm>
            <a:off x="6212286" y="6528770"/>
            <a:ext cx="607859" cy="369332"/>
          </a:xfrm>
          <a:prstGeom prst="rect">
            <a:avLst/>
          </a:prstGeom>
          <a:noFill/>
        </p:spPr>
        <p:txBody>
          <a:bodyPr wrap="none" rtlCol="0">
            <a:spAutoFit/>
          </a:bodyPr>
          <a:lstStyle/>
          <a:p>
            <a:r>
              <a:rPr lang="en-US" dirty="0" smtClean="0"/>
              <a:t>37w</a:t>
            </a:r>
            <a:endParaRPr lang="en-US" dirty="0"/>
          </a:p>
        </p:txBody>
      </p:sp>
      <p:sp>
        <p:nvSpPr>
          <p:cNvPr id="22" name="TextBox 21"/>
          <p:cNvSpPr txBox="1"/>
          <p:nvPr/>
        </p:nvSpPr>
        <p:spPr>
          <a:xfrm>
            <a:off x="2921915" y="6528104"/>
            <a:ext cx="607859" cy="369332"/>
          </a:xfrm>
          <a:prstGeom prst="rect">
            <a:avLst/>
          </a:prstGeom>
          <a:noFill/>
        </p:spPr>
        <p:txBody>
          <a:bodyPr wrap="none" rtlCol="0">
            <a:spAutoFit/>
          </a:bodyPr>
          <a:lstStyle/>
          <a:p>
            <a:r>
              <a:rPr lang="en-US" dirty="0" smtClean="0"/>
              <a:t>28w</a:t>
            </a:r>
            <a:endParaRPr lang="en-US" dirty="0"/>
          </a:p>
        </p:txBody>
      </p:sp>
      <p:sp>
        <p:nvSpPr>
          <p:cNvPr id="23" name="TextBox 22"/>
          <p:cNvSpPr txBox="1"/>
          <p:nvPr/>
        </p:nvSpPr>
        <p:spPr>
          <a:xfrm>
            <a:off x="4619886" y="4990927"/>
            <a:ext cx="1287532" cy="369332"/>
          </a:xfrm>
          <a:prstGeom prst="rect">
            <a:avLst/>
          </a:prstGeom>
          <a:noFill/>
        </p:spPr>
        <p:txBody>
          <a:bodyPr wrap="none" rtlCol="0">
            <a:spAutoFit/>
          </a:bodyPr>
          <a:lstStyle/>
          <a:p>
            <a:r>
              <a:rPr lang="en-US" dirty="0" smtClean="0"/>
              <a:t>32w – 34w</a:t>
            </a:r>
            <a:endParaRPr lang="en-US" dirty="0"/>
          </a:p>
        </p:txBody>
      </p:sp>
      <p:cxnSp>
        <p:nvCxnSpPr>
          <p:cNvPr id="24" name="Straight Connector 23"/>
          <p:cNvCxnSpPr/>
          <p:nvPr/>
        </p:nvCxnSpPr>
        <p:spPr bwMode="auto">
          <a:xfrm>
            <a:off x="5580112" y="4077072"/>
            <a:ext cx="0" cy="913855"/>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32" name="TextBox 31"/>
          <p:cNvSpPr txBox="1">
            <a:spLocks noChangeArrowheads="1"/>
          </p:cNvSpPr>
          <p:nvPr/>
        </p:nvSpPr>
        <p:spPr bwMode="auto">
          <a:xfrm>
            <a:off x="59238" y="2280645"/>
            <a:ext cx="8585592" cy="70675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None/>
            </a:pPr>
            <a:r>
              <a:rPr lang="en-GB" altLang="en-US" sz="2200" b="1" i="0" dirty="0" smtClean="0"/>
              <a:t>Study </a:t>
            </a:r>
            <a:r>
              <a:rPr lang="en-GB" altLang="en-US" sz="2200" b="1" i="0" dirty="0" err="1" smtClean="0"/>
              <a:t>center</a:t>
            </a:r>
            <a:r>
              <a:rPr lang="en-GB" altLang="en-US" sz="2200" b="1" i="0" dirty="0" smtClean="0"/>
              <a:t>: </a:t>
            </a:r>
            <a:r>
              <a:rPr lang="en-GB" sz="1800" i="1" dirty="0" err="1"/>
              <a:t>Fetal</a:t>
            </a:r>
            <a:r>
              <a:rPr lang="en-GB" sz="1800" i="1" dirty="0"/>
              <a:t> </a:t>
            </a:r>
            <a:r>
              <a:rPr lang="en-GB" sz="1800" i="1" dirty="0" err="1"/>
              <a:t>i</a:t>
            </a:r>
            <a:r>
              <a:rPr lang="en-GB" sz="1800" dirty="0" err="1"/>
              <a:t>+</a:t>
            </a:r>
            <a:r>
              <a:rPr lang="en-GB" sz="1800" i="1" dirty="0" err="1"/>
              <a:t>D</a:t>
            </a:r>
            <a:r>
              <a:rPr lang="en-GB" sz="1800" i="1" dirty="0"/>
              <a:t> </a:t>
            </a:r>
            <a:r>
              <a:rPr lang="en-GB" sz="1800" i="1" dirty="0" err="1"/>
              <a:t>Fetal</a:t>
            </a:r>
            <a:r>
              <a:rPr lang="en-GB" sz="1800" i="1" dirty="0"/>
              <a:t> Medicine Research </a:t>
            </a:r>
            <a:r>
              <a:rPr lang="en-GB" sz="1800" i="1" dirty="0" err="1" smtClean="0"/>
              <a:t>Center</a:t>
            </a:r>
            <a:r>
              <a:rPr lang="en-GB" sz="1800" dirty="0" smtClean="0"/>
              <a:t>, Barcelona.</a:t>
            </a:r>
          </a:p>
          <a:p>
            <a:pPr algn="ctr" eaLnBrk="1" hangingPunct="1">
              <a:spcBef>
                <a:spcPct val="0"/>
              </a:spcBef>
              <a:buNone/>
            </a:pPr>
            <a:r>
              <a:rPr lang="zh-CN" altLang="en-GB" sz="1800" dirty="0">
                <a:ea typeface="宋体" panose="02010600030101010101" pitchFamily="2" charset="-122"/>
              </a:rPr>
              <a:t>研究中心：巴塞罗那 Fetal i + D 胎儿医学研究中心</a:t>
            </a:r>
          </a:p>
        </p:txBody>
      </p:sp>
      <p:sp>
        <p:nvSpPr>
          <p:cNvPr id="27" name="Right Brace 26"/>
          <p:cNvSpPr/>
          <p:nvPr/>
        </p:nvSpPr>
        <p:spPr bwMode="auto">
          <a:xfrm>
            <a:off x="7287173" y="4559282"/>
            <a:ext cx="379714" cy="1584176"/>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lstStyle/>
          <a:p>
            <a:pPr marL="0" marR="0" indent="0" algn="ctr" defTabSz="914400" rtl="0" eaLnBrk="1" fontAlgn="base" latinLnBrk="0" hangingPunct="1">
              <a:lnSpc>
                <a:spcPct val="100000"/>
              </a:lnSpc>
              <a:spcBef>
                <a:spcPct val="0"/>
              </a:spcBef>
              <a:spcAft>
                <a:spcPct val="0"/>
              </a:spcAft>
              <a:buClrTx/>
              <a:buSzTx/>
              <a:buFontTx/>
              <a:buNone/>
            </a:pPr>
            <a:endParaRPr kumimoji="0" lang="en-US"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29" name="TextBox 28"/>
          <p:cNvSpPr txBox="1"/>
          <p:nvPr/>
        </p:nvSpPr>
        <p:spPr>
          <a:xfrm>
            <a:off x="7667129" y="4370294"/>
            <a:ext cx="1493380" cy="2245360"/>
          </a:xfrm>
          <a:prstGeom prst="rect">
            <a:avLst/>
          </a:prstGeom>
          <a:noFill/>
        </p:spPr>
        <p:txBody>
          <a:bodyPr wrap="square" rtlCol="0">
            <a:spAutoFit/>
          </a:bodyPr>
          <a:lstStyle/>
          <a:p>
            <a:pPr algn="ctr"/>
            <a:r>
              <a:rPr lang="en-US" sz="1400" dirty="0" smtClean="0"/>
              <a:t>If diagnosed</a:t>
            </a:r>
          </a:p>
          <a:p>
            <a:pPr algn="ctr"/>
            <a:r>
              <a:rPr lang="en-US" sz="1400" dirty="0"/>
              <a:t>w</a:t>
            </a:r>
            <a:r>
              <a:rPr lang="en-US" sz="1400" dirty="0" smtClean="0"/>
              <a:t>ith late FGR during screening, invite for participation</a:t>
            </a:r>
            <a:r>
              <a:rPr lang="en-US" sz="1400" dirty="0"/>
              <a:t> </a:t>
            </a:r>
            <a:r>
              <a:rPr lang="en-US" sz="1400" dirty="0" smtClean="0"/>
              <a:t>in the study</a:t>
            </a:r>
          </a:p>
          <a:p>
            <a:pPr algn="ctr"/>
            <a:r>
              <a:rPr lang="zh-CN" altLang="en-US" sz="1400" dirty="0" smtClean="0">
                <a:ea typeface="宋体" panose="02010600030101010101" pitchFamily="2" charset="-122"/>
              </a:rPr>
              <a:t>如筛查期间诊断为晚期</a:t>
            </a:r>
            <a:r>
              <a:rPr lang="en-US" altLang="zh-CN" sz="1400" dirty="0" smtClean="0">
                <a:ea typeface="宋体" panose="02010600030101010101" pitchFamily="2" charset="-122"/>
              </a:rPr>
              <a:t>FGR</a:t>
            </a:r>
            <a:r>
              <a:rPr lang="zh-CN" altLang="en-US" sz="1400" dirty="0" smtClean="0">
                <a:ea typeface="宋体" panose="02010600030101010101" pitchFamily="2" charset="-122"/>
              </a:rPr>
              <a:t>，则邀其参与此次研究</a:t>
            </a:r>
          </a:p>
        </p:txBody>
      </p:sp>
      <p:sp>
        <p:nvSpPr>
          <p:cNvPr id="26" name="TextBox 1"/>
          <p:cNvSpPr txBox="1">
            <a:spLocks noChangeArrowheads="1"/>
          </p:cNvSpPr>
          <p:nvPr/>
        </p:nvSpPr>
        <p:spPr bwMode="auto">
          <a:xfrm>
            <a:off x="0" y="1793256"/>
            <a:ext cx="9055956" cy="52197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FontTx/>
              <a:buNone/>
            </a:pPr>
            <a:r>
              <a:rPr lang="en-GB" altLang="en-US" sz="2800" b="1" i="0" dirty="0" smtClean="0"/>
              <a:t>Methods</a:t>
            </a:r>
            <a:r>
              <a:rPr lang="zh-CN" altLang="en-GB" sz="2800" b="1" i="0" dirty="0" smtClean="0">
                <a:ea typeface="宋体" panose="02010600030101010101" pitchFamily="2" charset="-122"/>
              </a:rPr>
              <a:t>方法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098" name="Group 2"/>
          <p:cNvGrpSpPr/>
          <p:nvPr/>
        </p:nvGrpSpPr>
        <p:grpSpPr bwMode="auto">
          <a:xfrm>
            <a:off x="-1" y="-15875"/>
            <a:ext cx="9144000" cy="923925"/>
            <a:chOff x="0" y="3755"/>
            <a:chExt cx="5760" cy="582"/>
          </a:xfrm>
        </p:grpSpPr>
        <p:pic>
          <p:nvPicPr>
            <p:cNvPr id="4101" name="Picture 3" descr="ISUOG-red-banne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4102" name="Picture 4" descr="UOG reversed"/>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grpSp>
      <p:sp>
        <p:nvSpPr>
          <p:cNvPr id="34" name="Text Box 5"/>
          <p:cNvSpPr txBox="1">
            <a:spLocks noChangeArrowheads="1"/>
          </p:cNvSpPr>
          <p:nvPr/>
        </p:nvSpPr>
        <p:spPr bwMode="auto">
          <a:xfrm>
            <a:off x="-1" y="941819"/>
            <a:ext cx="9144001" cy="738664"/>
          </a:xfrm>
          <a:prstGeom prst="rect">
            <a:avLst/>
          </a:prstGeom>
          <a:solidFill>
            <a:srgbClr val="ED1B20"/>
          </a:solidFill>
          <a:ln>
            <a:noFill/>
          </a:ln>
        </p:spPr>
        <p:txBody>
          <a:bodyPr wrap="square">
            <a:spAutoFit/>
          </a:bodyPr>
          <a:lstStyle/>
          <a:p>
            <a:pPr algn="ctr" eaLnBrk="1" fontAlgn="auto" hangingPunct="1">
              <a:spcBef>
                <a:spcPts val="0"/>
              </a:spcBef>
              <a:spcAft>
                <a:spcPts val="0"/>
              </a:spcAft>
              <a:defRPr/>
            </a:pPr>
            <a:r>
              <a:rPr lang="en-US" sz="1400" b="1" dirty="0">
                <a:solidFill>
                  <a:schemeClr val="bg1"/>
                </a:solidFill>
              </a:rPr>
              <a:t>Longitudinal growth assessment for prediction of adverse perinatal outcome in fetuses suspected to be small-for-gestational </a:t>
            </a:r>
            <a:r>
              <a:rPr lang="en-US" sz="1400" b="1" dirty="0" smtClean="0">
                <a:solidFill>
                  <a:schemeClr val="bg1"/>
                </a:solidFill>
              </a:rPr>
              <a:t>age</a:t>
            </a:r>
            <a:endParaRPr lang="en-US" sz="1400" b="1" i="1" kern="0" dirty="0" smtClean="0">
              <a:solidFill>
                <a:schemeClr val="bg1"/>
              </a:solidFill>
              <a:latin typeface="Arial" panose="020B0604020202020204"/>
            </a:endParaRPr>
          </a:p>
          <a:p>
            <a:pPr algn="ctr" eaLnBrk="1" fontAlgn="auto" hangingPunct="1">
              <a:spcBef>
                <a:spcPts val="0"/>
              </a:spcBef>
              <a:spcAft>
                <a:spcPts val="0"/>
              </a:spcAft>
              <a:defRPr/>
            </a:pPr>
            <a:r>
              <a:rPr lang="pt-BR" sz="1400" i="1" dirty="0">
                <a:solidFill>
                  <a:schemeClr val="bg1"/>
                </a:solidFill>
              </a:rPr>
              <a:t>Caradeux</a:t>
            </a:r>
            <a:r>
              <a:rPr lang="en-US" sz="1400" i="1" kern="0" dirty="0" smtClean="0">
                <a:solidFill>
                  <a:schemeClr val="bg1"/>
                </a:solidFill>
                <a:latin typeface="Arial" panose="020B0604020202020204"/>
              </a:rPr>
              <a:t> et al.</a:t>
            </a:r>
            <a:r>
              <a:rPr lang="en-GB" sz="1400" i="1" kern="0" dirty="0" smtClean="0">
                <a:solidFill>
                  <a:schemeClr val="bg1"/>
                </a:solidFill>
                <a:latin typeface="Arial" panose="020B0604020202020204"/>
              </a:rPr>
              <a:t>, UOG 2018</a:t>
            </a:r>
            <a:endParaRPr lang="en-GB" sz="1400" i="1" kern="0" dirty="0">
              <a:solidFill>
                <a:schemeClr val="bg1"/>
              </a:solidFill>
              <a:latin typeface="Arial" panose="020B0604020202020204"/>
            </a:endParaRPr>
          </a:p>
        </p:txBody>
      </p:sp>
      <p:sp>
        <p:nvSpPr>
          <p:cNvPr id="12" name="Rectangle 11"/>
          <p:cNvSpPr/>
          <p:nvPr/>
        </p:nvSpPr>
        <p:spPr bwMode="auto">
          <a:xfrm>
            <a:off x="936104" y="3107447"/>
            <a:ext cx="6768752" cy="399531"/>
          </a:xfrm>
          <a:prstGeom prst="rect">
            <a:avLst/>
          </a:prstGeom>
          <a:solidFill>
            <a:schemeClr val="bg1">
              <a:lumMod val="95000"/>
            </a:schemeClr>
          </a:solidFill>
          <a:ln w="381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lstStyle/>
          <a:p>
            <a:pPr marL="0" marR="0" indent="0" algn="ctr" defTabSz="914400" rtl="0" eaLnBrk="1" fontAlgn="base" latinLnBrk="0" hangingPunct="1">
              <a:lnSpc>
                <a:spcPct val="100000"/>
              </a:lnSpc>
              <a:spcBef>
                <a:spcPct val="0"/>
              </a:spcBef>
              <a:spcAft>
                <a:spcPct val="0"/>
              </a:spcAft>
              <a:buClrTx/>
              <a:buSzTx/>
              <a:buFontTx/>
              <a:buNone/>
            </a:pPr>
            <a:endParaRPr kumimoji="0" lang="en-US" sz="1800" b="0" i="0" u="none" strike="noStrike" cap="none" normalizeH="0" baseline="0" smtClean="0">
              <a:ln>
                <a:noFill/>
              </a:ln>
              <a:solidFill>
                <a:srgbClr val="FF0000"/>
              </a:solidFill>
              <a:effectLst/>
              <a:latin typeface="Arial" panose="020B0604020202020204" pitchFamily="34" charset="0"/>
              <a:cs typeface="Arial" panose="020B0604020202020204" pitchFamily="34" charset="0"/>
            </a:endParaRPr>
          </a:p>
        </p:txBody>
      </p:sp>
      <p:cxnSp>
        <p:nvCxnSpPr>
          <p:cNvPr id="4" name="Straight Connector 3"/>
          <p:cNvCxnSpPr/>
          <p:nvPr/>
        </p:nvCxnSpPr>
        <p:spPr bwMode="auto">
          <a:xfrm flipH="1">
            <a:off x="934964" y="3098465"/>
            <a:ext cx="1581" cy="1770695"/>
          </a:xfrm>
          <a:prstGeom prst="line">
            <a:avLst/>
          </a:prstGeom>
          <a:solidFill>
            <a:schemeClr val="accent1"/>
          </a:solidFill>
          <a:ln w="57150" cap="flat" cmpd="sng" algn="ctr">
            <a:solidFill>
              <a:schemeClr val="tx1"/>
            </a:solidFill>
            <a:prstDash val="dashDot"/>
            <a:round/>
            <a:headEnd type="none" w="med" len="med"/>
            <a:tailEnd type="none" w="med" len="med"/>
          </a:ln>
          <a:effectLst/>
        </p:spPr>
      </p:cxnSp>
      <p:cxnSp>
        <p:nvCxnSpPr>
          <p:cNvPr id="17" name="Straight Connector 16"/>
          <p:cNvCxnSpPr/>
          <p:nvPr/>
        </p:nvCxnSpPr>
        <p:spPr bwMode="auto">
          <a:xfrm>
            <a:off x="7703715" y="3116341"/>
            <a:ext cx="1141" cy="1761713"/>
          </a:xfrm>
          <a:prstGeom prst="line">
            <a:avLst/>
          </a:prstGeom>
          <a:solidFill>
            <a:schemeClr val="accent1"/>
          </a:solidFill>
          <a:ln w="57150" cap="flat" cmpd="sng" algn="ctr">
            <a:solidFill>
              <a:schemeClr val="tx1"/>
            </a:solidFill>
            <a:prstDash val="dashDot"/>
            <a:round/>
            <a:headEnd type="none" w="med" len="med"/>
            <a:tailEnd type="none" w="med" len="med"/>
          </a:ln>
          <a:effectLst/>
        </p:spPr>
      </p:cxnSp>
      <p:cxnSp>
        <p:nvCxnSpPr>
          <p:cNvPr id="18" name="Straight Connector 17"/>
          <p:cNvCxnSpPr/>
          <p:nvPr/>
        </p:nvCxnSpPr>
        <p:spPr bwMode="auto">
          <a:xfrm>
            <a:off x="2808312" y="3107447"/>
            <a:ext cx="0" cy="1257657"/>
          </a:xfrm>
          <a:prstGeom prst="line">
            <a:avLst/>
          </a:prstGeom>
          <a:solidFill>
            <a:schemeClr val="accent1"/>
          </a:solidFill>
          <a:ln w="38100" cap="flat" cmpd="sng" algn="ctr">
            <a:solidFill>
              <a:schemeClr val="tx1">
                <a:lumMod val="85000"/>
                <a:lumOff val="15000"/>
              </a:schemeClr>
            </a:solidFill>
            <a:prstDash val="solid"/>
            <a:round/>
            <a:headEnd type="none" w="med" len="med"/>
            <a:tailEnd type="none" w="med" len="med"/>
          </a:ln>
          <a:effectLst/>
        </p:spPr>
      </p:cxnSp>
      <p:sp>
        <p:nvSpPr>
          <p:cNvPr id="32" name="TextBox 31"/>
          <p:cNvSpPr txBox="1">
            <a:spLocks noChangeArrowheads="1"/>
          </p:cNvSpPr>
          <p:nvPr/>
        </p:nvSpPr>
        <p:spPr bwMode="auto">
          <a:xfrm>
            <a:off x="139298" y="1764794"/>
            <a:ext cx="8585592" cy="52197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None/>
            </a:pPr>
            <a:r>
              <a:rPr lang="en-GB" altLang="en-US" sz="2800" b="1" i="0" dirty="0" smtClean="0"/>
              <a:t>Study follow-up protocol</a:t>
            </a:r>
            <a:r>
              <a:rPr lang="zh-CN" altLang="en-GB" sz="2800" b="1" i="0" dirty="0" smtClean="0">
                <a:ea typeface="宋体" panose="02010600030101010101" pitchFamily="2" charset="-122"/>
              </a:rPr>
              <a:t>研究随访方案</a:t>
            </a:r>
          </a:p>
        </p:txBody>
      </p:sp>
      <p:cxnSp>
        <p:nvCxnSpPr>
          <p:cNvPr id="27" name="Straight Connector 26"/>
          <p:cNvCxnSpPr/>
          <p:nvPr/>
        </p:nvCxnSpPr>
        <p:spPr bwMode="auto">
          <a:xfrm>
            <a:off x="4104456" y="3107447"/>
            <a:ext cx="0" cy="907265"/>
          </a:xfrm>
          <a:prstGeom prst="line">
            <a:avLst/>
          </a:prstGeom>
          <a:solidFill>
            <a:schemeClr val="accent1"/>
          </a:solidFill>
          <a:ln w="38100" cap="flat" cmpd="sng" algn="ctr">
            <a:solidFill>
              <a:schemeClr val="bg2">
                <a:lumMod val="75000"/>
              </a:schemeClr>
            </a:solidFill>
            <a:prstDash val="dash"/>
            <a:round/>
            <a:headEnd type="none" w="med" len="med"/>
            <a:tailEnd type="none" w="med" len="med"/>
          </a:ln>
          <a:effectLst/>
        </p:spPr>
      </p:cxnSp>
      <p:cxnSp>
        <p:nvCxnSpPr>
          <p:cNvPr id="29" name="Straight Connector 28"/>
          <p:cNvCxnSpPr/>
          <p:nvPr/>
        </p:nvCxnSpPr>
        <p:spPr bwMode="auto">
          <a:xfrm>
            <a:off x="5400600" y="3107447"/>
            <a:ext cx="0" cy="1257657"/>
          </a:xfrm>
          <a:prstGeom prst="line">
            <a:avLst/>
          </a:prstGeom>
          <a:solidFill>
            <a:schemeClr val="accent1"/>
          </a:solidFill>
          <a:ln w="38100" cap="flat" cmpd="sng" algn="ctr">
            <a:solidFill>
              <a:schemeClr val="tx1">
                <a:lumMod val="85000"/>
                <a:lumOff val="15000"/>
              </a:schemeClr>
            </a:solidFill>
            <a:prstDash val="solid"/>
            <a:round/>
            <a:headEnd type="none" w="med" len="med"/>
            <a:tailEnd type="none" w="med" len="med"/>
          </a:ln>
          <a:effectLst/>
        </p:spPr>
      </p:cxnSp>
      <p:cxnSp>
        <p:nvCxnSpPr>
          <p:cNvPr id="30" name="Straight Connector 29"/>
          <p:cNvCxnSpPr/>
          <p:nvPr/>
        </p:nvCxnSpPr>
        <p:spPr bwMode="auto">
          <a:xfrm>
            <a:off x="6552728" y="3111192"/>
            <a:ext cx="0" cy="907265"/>
          </a:xfrm>
          <a:prstGeom prst="line">
            <a:avLst/>
          </a:prstGeom>
          <a:solidFill>
            <a:schemeClr val="accent1"/>
          </a:solidFill>
          <a:ln w="38100" cap="flat" cmpd="sng" algn="ctr">
            <a:solidFill>
              <a:schemeClr val="bg2">
                <a:lumMod val="75000"/>
              </a:schemeClr>
            </a:solidFill>
            <a:prstDash val="dash"/>
            <a:round/>
            <a:headEnd type="none" w="med" len="med"/>
            <a:tailEnd type="none" w="med" len="med"/>
          </a:ln>
          <a:effectLst/>
        </p:spPr>
      </p:cxnSp>
      <p:cxnSp>
        <p:nvCxnSpPr>
          <p:cNvPr id="31" name="Straight Connector 30"/>
          <p:cNvCxnSpPr/>
          <p:nvPr/>
        </p:nvCxnSpPr>
        <p:spPr bwMode="auto">
          <a:xfrm>
            <a:off x="1728192" y="3101280"/>
            <a:ext cx="0" cy="907265"/>
          </a:xfrm>
          <a:prstGeom prst="line">
            <a:avLst/>
          </a:prstGeom>
          <a:solidFill>
            <a:schemeClr val="accent1"/>
          </a:solidFill>
          <a:ln w="38100" cap="flat" cmpd="sng" algn="ctr">
            <a:solidFill>
              <a:schemeClr val="bg2">
                <a:lumMod val="75000"/>
              </a:schemeClr>
            </a:solidFill>
            <a:prstDash val="dash"/>
            <a:round/>
            <a:headEnd type="none" w="med" len="med"/>
            <a:tailEnd type="none" w="med" len="med"/>
          </a:ln>
          <a:effectLst/>
        </p:spPr>
      </p:cxnSp>
      <p:sp>
        <p:nvSpPr>
          <p:cNvPr id="26" name="TextBox 25"/>
          <p:cNvSpPr txBox="1"/>
          <p:nvPr/>
        </p:nvSpPr>
        <p:spPr>
          <a:xfrm>
            <a:off x="107315" y="4982210"/>
            <a:ext cx="2533015" cy="1814830"/>
          </a:xfrm>
          <a:prstGeom prst="rect">
            <a:avLst/>
          </a:prstGeom>
          <a:noFill/>
        </p:spPr>
        <p:txBody>
          <a:bodyPr wrap="square" rtlCol="0">
            <a:spAutoFit/>
          </a:bodyPr>
          <a:lstStyle/>
          <a:p>
            <a:r>
              <a:rPr lang="en-US" sz="1600" dirty="0" smtClean="0"/>
              <a:t>Enrolled in study</a:t>
            </a:r>
          </a:p>
          <a:p>
            <a:r>
              <a:rPr lang="en-US" sz="1600" dirty="0" smtClean="0"/>
              <a:t>Suspected late FGR</a:t>
            </a:r>
          </a:p>
          <a:p>
            <a:r>
              <a:rPr lang="en-US" sz="1600" dirty="0" smtClean="0"/>
              <a:t>(</a:t>
            </a:r>
            <a:r>
              <a:rPr lang="en-US" sz="1600" dirty="0"/>
              <a:t>EFW </a:t>
            </a:r>
            <a:r>
              <a:rPr lang="en-US" sz="1600" dirty="0" smtClean="0"/>
              <a:t>&lt;</a:t>
            </a:r>
            <a:r>
              <a:rPr lang="en-US" sz="1600" dirty="0"/>
              <a:t> 10</a:t>
            </a:r>
            <a:r>
              <a:rPr lang="en-US" sz="1600" baseline="30000" dirty="0" smtClean="0"/>
              <a:t>th</a:t>
            </a:r>
            <a:r>
              <a:rPr lang="en-US" sz="1600" dirty="0" smtClean="0"/>
              <a:t> centile</a:t>
            </a:r>
          </a:p>
          <a:p>
            <a:r>
              <a:rPr lang="en-US" sz="1600" dirty="0" smtClean="0"/>
              <a:t>diagnosed </a:t>
            </a:r>
            <a:r>
              <a:rPr lang="en-US" sz="1600" dirty="0"/>
              <a:t>&gt; </a:t>
            </a:r>
            <a:r>
              <a:rPr lang="en-US" sz="1600" dirty="0" smtClean="0"/>
              <a:t>32</a:t>
            </a:r>
            <a:r>
              <a:rPr lang="en-US" sz="1600" dirty="0"/>
              <a:t> </a:t>
            </a:r>
            <a:r>
              <a:rPr lang="en-US" sz="1600" dirty="0" smtClean="0"/>
              <a:t>weeks)</a:t>
            </a:r>
          </a:p>
          <a:p>
            <a:r>
              <a:rPr lang="zh-CN" altLang="en-US" sz="1600" dirty="0">
                <a:ea typeface="宋体" panose="02010600030101010101" pitchFamily="2" charset="-122"/>
              </a:rPr>
              <a:t>参与此次研究的可疑晚期</a:t>
            </a:r>
            <a:r>
              <a:rPr lang="en-US" altLang="zh-CN" sz="1600" dirty="0">
                <a:ea typeface="宋体" panose="02010600030101010101" pitchFamily="2" charset="-122"/>
              </a:rPr>
              <a:t>FGR</a:t>
            </a:r>
            <a:r>
              <a:rPr lang="zh-CN" altLang="en-US" sz="1600" dirty="0">
                <a:ea typeface="宋体" panose="02010600030101010101" pitchFamily="2" charset="-122"/>
              </a:rPr>
              <a:t>（</a:t>
            </a:r>
            <a:r>
              <a:rPr lang="en-US" altLang="zh-CN" sz="1600" dirty="0">
                <a:ea typeface="宋体" panose="02010600030101010101" pitchFamily="2" charset="-122"/>
              </a:rPr>
              <a:t>EFW&lt;</a:t>
            </a:r>
            <a:r>
              <a:rPr lang="zh-CN" altLang="en-US" sz="1600" dirty="0">
                <a:ea typeface="宋体" panose="02010600030101010101" pitchFamily="2" charset="-122"/>
              </a:rPr>
              <a:t>第</a:t>
            </a:r>
            <a:r>
              <a:rPr lang="en-US" altLang="zh-CN" sz="1600" dirty="0">
                <a:ea typeface="宋体" panose="02010600030101010101" pitchFamily="2" charset="-122"/>
              </a:rPr>
              <a:t>10</a:t>
            </a:r>
            <a:r>
              <a:rPr lang="zh-CN" altLang="en-US" sz="1600" dirty="0">
                <a:ea typeface="宋体" panose="02010600030101010101" pitchFamily="2" charset="-122"/>
              </a:rPr>
              <a:t>百分位数，诊断时间</a:t>
            </a:r>
            <a:r>
              <a:rPr lang="en-US" altLang="zh-CN" sz="1600" dirty="0">
                <a:ea typeface="宋体" panose="02010600030101010101" pitchFamily="2" charset="-122"/>
              </a:rPr>
              <a:t>&gt;32</a:t>
            </a:r>
            <a:r>
              <a:rPr lang="zh-CN" altLang="en-US" sz="1600" dirty="0">
                <a:ea typeface="宋体" panose="02010600030101010101" pitchFamily="2" charset="-122"/>
              </a:rPr>
              <a:t>周）</a:t>
            </a:r>
          </a:p>
        </p:txBody>
      </p:sp>
      <p:sp>
        <p:nvSpPr>
          <p:cNvPr id="38" name="TextBox 37"/>
          <p:cNvSpPr txBox="1"/>
          <p:nvPr/>
        </p:nvSpPr>
        <p:spPr>
          <a:xfrm>
            <a:off x="6027631" y="4819229"/>
            <a:ext cx="2699792" cy="1846659"/>
          </a:xfrm>
          <a:prstGeom prst="rect">
            <a:avLst/>
          </a:prstGeom>
          <a:noFill/>
        </p:spPr>
        <p:txBody>
          <a:bodyPr wrap="square" rtlCol="0">
            <a:spAutoFit/>
          </a:bodyPr>
          <a:lstStyle/>
          <a:p>
            <a:r>
              <a:rPr lang="en-US" sz="1400" dirty="0" smtClean="0"/>
              <a:t>Induction at  </a:t>
            </a:r>
            <a:r>
              <a:rPr lang="en-US" sz="1400" dirty="0"/>
              <a:t>37 </a:t>
            </a:r>
            <a:r>
              <a:rPr lang="en-US" sz="1400" dirty="0" smtClean="0"/>
              <a:t>weeks </a:t>
            </a:r>
            <a:br>
              <a:rPr lang="en-US" sz="1400" dirty="0" smtClean="0"/>
            </a:br>
            <a:r>
              <a:rPr lang="en-US" sz="1400" dirty="0" smtClean="0"/>
              <a:t>if  CPR </a:t>
            </a:r>
            <a:r>
              <a:rPr lang="en-US" sz="1400" dirty="0"/>
              <a:t>(&lt; 5th</a:t>
            </a:r>
            <a:r>
              <a:rPr lang="en-US" sz="1400" dirty="0" smtClean="0"/>
              <a:t>) measured twice (</a:t>
            </a:r>
            <a:r>
              <a:rPr lang="en-US" sz="1400" dirty="0"/>
              <a:t>12 h </a:t>
            </a:r>
            <a:r>
              <a:rPr lang="en-US" sz="1400" dirty="0" smtClean="0"/>
              <a:t>apart).</a:t>
            </a:r>
            <a:br>
              <a:rPr lang="en-US" sz="1400" dirty="0" smtClean="0"/>
            </a:br>
            <a:r>
              <a:rPr lang="en-US" sz="1400" dirty="0" smtClean="0"/>
              <a:t>Induction at 40w otherwise.</a:t>
            </a:r>
          </a:p>
          <a:p>
            <a:r>
              <a:rPr lang="en-US" sz="1400" dirty="0" smtClean="0"/>
              <a:t>如果</a:t>
            </a:r>
            <a:r>
              <a:rPr lang="en-US" sz="1400" dirty="0" smtClean="0">
                <a:sym typeface="+mn-ea"/>
              </a:rPr>
              <a:t>两次测量（间隔12小时）</a:t>
            </a:r>
            <a:r>
              <a:rPr lang="en-US" sz="1400" dirty="0" smtClean="0"/>
              <a:t>CPR（&lt;</a:t>
            </a:r>
            <a:r>
              <a:rPr lang="zh-CN" altLang="en-US" sz="1400" dirty="0" smtClean="0">
                <a:ea typeface="宋体" panose="02010600030101010101" pitchFamily="2" charset="-122"/>
              </a:rPr>
              <a:t>第</a:t>
            </a:r>
            <a:r>
              <a:rPr lang="en-US" sz="1400" dirty="0" smtClean="0"/>
              <a:t>5</a:t>
            </a:r>
            <a:r>
              <a:rPr lang="zh-CN" altLang="en-US" sz="1400" dirty="0" smtClean="0">
                <a:ea typeface="宋体" panose="02010600030101010101" pitchFamily="2" charset="-122"/>
              </a:rPr>
              <a:t>百分位数</a:t>
            </a:r>
            <a:r>
              <a:rPr lang="en-US" sz="1400" dirty="0" smtClean="0"/>
              <a:t>），则在37周时</a:t>
            </a:r>
            <a:r>
              <a:rPr lang="zh-CN" altLang="en-US" sz="1400" dirty="0" smtClean="0">
                <a:ea typeface="宋体" panose="02010600030101010101" pitchFamily="2" charset="-122"/>
              </a:rPr>
              <a:t>引产</a:t>
            </a:r>
            <a:r>
              <a:rPr lang="en-US" sz="1400" dirty="0" smtClean="0"/>
              <a:t>。否则在40w时</a:t>
            </a:r>
            <a:r>
              <a:rPr lang="zh-CN" altLang="en-US" sz="1400" dirty="0" smtClean="0">
                <a:ea typeface="宋体" panose="02010600030101010101" pitchFamily="2" charset="-122"/>
              </a:rPr>
              <a:t>引产</a:t>
            </a:r>
            <a:endParaRPr lang="en-US" sz="1400" dirty="0" smtClean="0"/>
          </a:p>
          <a:p>
            <a:endParaRPr lang="en-US" sz="1600" dirty="0"/>
          </a:p>
        </p:txBody>
      </p:sp>
      <p:sp>
        <p:nvSpPr>
          <p:cNvPr id="47" name="TextBox 46"/>
          <p:cNvSpPr txBox="1"/>
          <p:nvPr/>
        </p:nvSpPr>
        <p:spPr>
          <a:xfrm>
            <a:off x="1286930" y="3912571"/>
            <a:ext cx="901209" cy="338554"/>
          </a:xfrm>
          <a:prstGeom prst="rect">
            <a:avLst/>
          </a:prstGeom>
          <a:noFill/>
        </p:spPr>
        <p:txBody>
          <a:bodyPr wrap="none" rtlCol="0">
            <a:spAutoFit/>
          </a:bodyPr>
          <a:lstStyle/>
          <a:p>
            <a:r>
              <a:rPr lang="en-US" sz="1600" smtClean="0"/>
              <a:t>Doppler</a:t>
            </a:r>
            <a:endParaRPr lang="en-US" sz="1600" dirty="0"/>
          </a:p>
        </p:txBody>
      </p:sp>
      <p:sp>
        <p:nvSpPr>
          <p:cNvPr id="48" name="TextBox 47"/>
          <p:cNvSpPr txBox="1"/>
          <p:nvPr/>
        </p:nvSpPr>
        <p:spPr>
          <a:xfrm>
            <a:off x="3599960" y="3939477"/>
            <a:ext cx="901209" cy="338554"/>
          </a:xfrm>
          <a:prstGeom prst="rect">
            <a:avLst/>
          </a:prstGeom>
          <a:noFill/>
        </p:spPr>
        <p:txBody>
          <a:bodyPr wrap="none" rtlCol="0">
            <a:spAutoFit/>
          </a:bodyPr>
          <a:lstStyle/>
          <a:p>
            <a:r>
              <a:rPr lang="en-US" sz="1600" smtClean="0"/>
              <a:t>Doppler</a:t>
            </a:r>
            <a:endParaRPr lang="en-US" sz="1600" dirty="0"/>
          </a:p>
        </p:txBody>
      </p:sp>
      <p:sp>
        <p:nvSpPr>
          <p:cNvPr id="49" name="TextBox 48"/>
          <p:cNvSpPr txBox="1"/>
          <p:nvPr/>
        </p:nvSpPr>
        <p:spPr>
          <a:xfrm>
            <a:off x="6027631" y="3939477"/>
            <a:ext cx="901209" cy="338554"/>
          </a:xfrm>
          <a:prstGeom prst="rect">
            <a:avLst/>
          </a:prstGeom>
          <a:noFill/>
        </p:spPr>
        <p:txBody>
          <a:bodyPr wrap="none" rtlCol="0">
            <a:spAutoFit/>
          </a:bodyPr>
          <a:lstStyle/>
          <a:p>
            <a:r>
              <a:rPr lang="en-US" sz="1600" smtClean="0"/>
              <a:t>Doppler</a:t>
            </a:r>
            <a:endParaRPr lang="en-US" sz="1600" dirty="0"/>
          </a:p>
        </p:txBody>
      </p:sp>
      <p:sp>
        <p:nvSpPr>
          <p:cNvPr id="50" name="TextBox 49"/>
          <p:cNvSpPr txBox="1"/>
          <p:nvPr/>
        </p:nvSpPr>
        <p:spPr>
          <a:xfrm>
            <a:off x="2300337" y="4394467"/>
            <a:ext cx="901209" cy="584775"/>
          </a:xfrm>
          <a:prstGeom prst="rect">
            <a:avLst/>
          </a:prstGeom>
          <a:noFill/>
        </p:spPr>
        <p:txBody>
          <a:bodyPr wrap="none" rtlCol="0">
            <a:spAutoFit/>
          </a:bodyPr>
          <a:lstStyle/>
          <a:p>
            <a:r>
              <a:rPr lang="en-US" sz="1600" smtClean="0"/>
              <a:t>EFW &amp;</a:t>
            </a:r>
            <a:br>
              <a:rPr lang="en-US" sz="1600" smtClean="0"/>
            </a:br>
            <a:r>
              <a:rPr lang="en-US" sz="1600" smtClean="0"/>
              <a:t>Doppler</a:t>
            </a:r>
            <a:endParaRPr lang="en-US" sz="1600" dirty="0"/>
          </a:p>
        </p:txBody>
      </p:sp>
      <p:sp>
        <p:nvSpPr>
          <p:cNvPr id="51" name="TextBox 50"/>
          <p:cNvSpPr txBox="1"/>
          <p:nvPr/>
        </p:nvSpPr>
        <p:spPr>
          <a:xfrm>
            <a:off x="4939806" y="4330692"/>
            <a:ext cx="901209" cy="584775"/>
          </a:xfrm>
          <a:prstGeom prst="rect">
            <a:avLst/>
          </a:prstGeom>
          <a:noFill/>
        </p:spPr>
        <p:txBody>
          <a:bodyPr wrap="none" rtlCol="0">
            <a:spAutoFit/>
          </a:bodyPr>
          <a:lstStyle/>
          <a:p>
            <a:r>
              <a:rPr lang="en-US" sz="1600" smtClean="0"/>
              <a:t>EFW &amp;</a:t>
            </a:r>
            <a:br>
              <a:rPr lang="en-US" sz="1600" smtClean="0"/>
            </a:br>
            <a:r>
              <a:rPr lang="en-US" sz="1600" smtClean="0"/>
              <a:t>Doppler</a:t>
            </a:r>
            <a:endParaRPr lang="en-US" sz="1600" dirty="0"/>
          </a:p>
        </p:txBody>
      </p:sp>
      <p:sp>
        <p:nvSpPr>
          <p:cNvPr id="44" name="Left Brace 43"/>
          <p:cNvSpPr/>
          <p:nvPr/>
        </p:nvSpPr>
        <p:spPr bwMode="auto">
          <a:xfrm rot="5400000">
            <a:off x="2070317" y="2344622"/>
            <a:ext cx="389802" cy="1086189"/>
          </a:xfrm>
          <a:prstGeom prst="lef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lstStyle/>
          <a:p>
            <a:pPr marL="0" marR="0" indent="0" algn="ctr" defTabSz="914400" rtl="0" eaLnBrk="1" fontAlgn="base" latinLnBrk="0" hangingPunct="1">
              <a:lnSpc>
                <a:spcPct val="100000"/>
              </a:lnSpc>
              <a:spcBef>
                <a:spcPct val="0"/>
              </a:spcBef>
              <a:spcAft>
                <a:spcPct val="0"/>
              </a:spcAft>
              <a:buClrTx/>
              <a:buSzTx/>
              <a:buFontTx/>
              <a:buNone/>
            </a:pPr>
            <a:endParaRPr kumimoji="0" lang="en-US"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54" name="Left Brace 53"/>
          <p:cNvSpPr/>
          <p:nvPr/>
        </p:nvSpPr>
        <p:spPr bwMode="auto">
          <a:xfrm rot="5400000">
            <a:off x="3911719" y="1618568"/>
            <a:ext cx="402217" cy="2575543"/>
          </a:xfrm>
          <a:prstGeom prst="lef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lstStyle/>
          <a:p>
            <a:pPr marL="0" marR="0" indent="0" algn="ctr" defTabSz="914400" rtl="0" eaLnBrk="1" fontAlgn="base" latinLnBrk="0" hangingPunct="1">
              <a:lnSpc>
                <a:spcPct val="100000"/>
              </a:lnSpc>
              <a:spcBef>
                <a:spcPct val="0"/>
              </a:spcBef>
              <a:spcAft>
                <a:spcPct val="0"/>
              </a:spcAft>
              <a:buClrTx/>
              <a:buSzTx/>
              <a:buFontTx/>
              <a:buNone/>
            </a:pPr>
            <a:endParaRPr kumimoji="0" lang="en-US"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55" name="TextBox 54"/>
          <p:cNvSpPr txBox="1"/>
          <p:nvPr/>
        </p:nvSpPr>
        <p:spPr>
          <a:xfrm>
            <a:off x="1807400" y="2348551"/>
            <a:ext cx="833883" cy="338554"/>
          </a:xfrm>
          <a:prstGeom prst="rect">
            <a:avLst/>
          </a:prstGeom>
          <a:noFill/>
        </p:spPr>
        <p:txBody>
          <a:bodyPr wrap="none" rtlCol="0">
            <a:spAutoFit/>
          </a:bodyPr>
          <a:lstStyle/>
          <a:p>
            <a:r>
              <a:rPr lang="en-US" sz="1600" dirty="0" smtClean="0"/>
              <a:t>1 week</a:t>
            </a:r>
            <a:endParaRPr lang="en-US" sz="1600" dirty="0"/>
          </a:p>
        </p:txBody>
      </p:sp>
      <p:sp>
        <p:nvSpPr>
          <p:cNvPr id="56" name="TextBox 55"/>
          <p:cNvSpPr txBox="1"/>
          <p:nvPr/>
        </p:nvSpPr>
        <p:spPr>
          <a:xfrm>
            <a:off x="3581571" y="2365573"/>
            <a:ext cx="936475" cy="338554"/>
          </a:xfrm>
          <a:prstGeom prst="rect">
            <a:avLst/>
          </a:prstGeom>
          <a:noFill/>
        </p:spPr>
        <p:txBody>
          <a:bodyPr wrap="none" rtlCol="0">
            <a:spAutoFit/>
          </a:bodyPr>
          <a:lstStyle/>
          <a:p>
            <a:r>
              <a:rPr lang="en-US" sz="1600" dirty="0"/>
              <a:t>2</a:t>
            </a:r>
            <a:r>
              <a:rPr lang="en-US" sz="1600" dirty="0" smtClean="0"/>
              <a:t> weeks</a:t>
            </a:r>
            <a:endParaRPr lang="en-US" sz="1600" dirty="0"/>
          </a:p>
        </p:txBody>
      </p:sp>
      <p:cxnSp>
        <p:nvCxnSpPr>
          <p:cNvPr id="62" name="Straight Connector 61"/>
          <p:cNvCxnSpPr/>
          <p:nvPr/>
        </p:nvCxnSpPr>
        <p:spPr bwMode="auto">
          <a:xfrm>
            <a:off x="3001213" y="5367437"/>
            <a:ext cx="540060" cy="0"/>
          </a:xfrm>
          <a:prstGeom prst="line">
            <a:avLst/>
          </a:prstGeom>
          <a:solidFill>
            <a:schemeClr val="accent1"/>
          </a:solidFill>
          <a:ln w="38100" cap="flat" cmpd="sng" algn="ctr">
            <a:solidFill>
              <a:schemeClr val="bg2">
                <a:lumMod val="75000"/>
              </a:schemeClr>
            </a:solidFill>
            <a:prstDash val="dash"/>
            <a:round/>
            <a:headEnd type="none" w="med" len="med"/>
            <a:tailEnd type="none" w="med" len="med"/>
          </a:ln>
          <a:effectLst/>
        </p:spPr>
      </p:cxnSp>
      <p:cxnSp>
        <p:nvCxnSpPr>
          <p:cNvPr id="66" name="Straight Connector 65"/>
          <p:cNvCxnSpPr/>
          <p:nvPr/>
        </p:nvCxnSpPr>
        <p:spPr bwMode="auto">
          <a:xfrm>
            <a:off x="3001213" y="5725643"/>
            <a:ext cx="540060" cy="0"/>
          </a:xfrm>
          <a:prstGeom prst="line">
            <a:avLst/>
          </a:prstGeom>
          <a:solidFill>
            <a:schemeClr val="accent1"/>
          </a:solidFill>
          <a:ln w="38100" cap="flat" cmpd="sng" algn="ctr">
            <a:solidFill>
              <a:schemeClr val="tx1">
                <a:lumMod val="85000"/>
                <a:lumOff val="15000"/>
              </a:schemeClr>
            </a:solidFill>
            <a:prstDash val="solid"/>
            <a:round/>
            <a:headEnd type="none" w="med" len="med"/>
            <a:tailEnd type="none" w="med" len="med"/>
          </a:ln>
          <a:effectLst/>
        </p:spPr>
      </p:cxnSp>
      <p:sp>
        <p:nvSpPr>
          <p:cNvPr id="67" name="TextBox 66"/>
          <p:cNvSpPr txBox="1"/>
          <p:nvPr/>
        </p:nvSpPr>
        <p:spPr>
          <a:xfrm>
            <a:off x="3564773" y="5198160"/>
            <a:ext cx="2111475" cy="338554"/>
          </a:xfrm>
          <a:prstGeom prst="rect">
            <a:avLst/>
          </a:prstGeom>
          <a:noFill/>
        </p:spPr>
        <p:txBody>
          <a:bodyPr wrap="none" rtlCol="0">
            <a:spAutoFit/>
          </a:bodyPr>
          <a:lstStyle/>
          <a:p>
            <a:r>
              <a:rPr lang="en-US" sz="1600" dirty="0" smtClean="0"/>
              <a:t>Doppler </a:t>
            </a:r>
            <a:r>
              <a:rPr lang="en-GB" sz="1600" dirty="0"/>
              <a:t>/</a:t>
            </a:r>
            <a:r>
              <a:rPr lang="en-US" sz="1600" dirty="0" smtClean="0"/>
              <a:t> every week</a:t>
            </a:r>
            <a:endParaRPr lang="en-US" sz="1600" dirty="0"/>
          </a:p>
        </p:txBody>
      </p:sp>
      <p:sp>
        <p:nvSpPr>
          <p:cNvPr id="68" name="TextBox 67"/>
          <p:cNvSpPr txBox="1"/>
          <p:nvPr/>
        </p:nvSpPr>
        <p:spPr>
          <a:xfrm>
            <a:off x="3575984" y="5556366"/>
            <a:ext cx="2124299" cy="338554"/>
          </a:xfrm>
          <a:prstGeom prst="rect">
            <a:avLst/>
          </a:prstGeom>
          <a:noFill/>
        </p:spPr>
        <p:txBody>
          <a:bodyPr wrap="none" rtlCol="0">
            <a:spAutoFit/>
          </a:bodyPr>
          <a:lstStyle/>
          <a:p>
            <a:r>
              <a:rPr lang="en-US" sz="1600" dirty="0" smtClean="0"/>
              <a:t>EFW </a:t>
            </a:r>
            <a:r>
              <a:rPr lang="en-GB" sz="1600" dirty="0"/>
              <a:t>/</a:t>
            </a:r>
            <a:r>
              <a:rPr lang="en-US" sz="1600" dirty="0" smtClean="0"/>
              <a:t> every </a:t>
            </a:r>
            <a:r>
              <a:rPr lang="en-US" sz="1600" dirty="0"/>
              <a:t>2 weeks</a:t>
            </a:r>
          </a:p>
        </p:txBody>
      </p:sp>
      <p:sp>
        <p:nvSpPr>
          <p:cNvPr id="63" name="Rectangle 62"/>
          <p:cNvSpPr/>
          <p:nvPr/>
        </p:nvSpPr>
        <p:spPr bwMode="auto">
          <a:xfrm>
            <a:off x="2699792" y="5157192"/>
            <a:ext cx="3304619" cy="1608098"/>
          </a:xfrm>
          <a:prstGeom prst="rect">
            <a:avLst/>
          </a:prstGeom>
          <a:noFill/>
          <a:ln w="1905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lstStyle/>
          <a:p>
            <a:pPr marL="0" marR="0" indent="0" algn="ctr" defTabSz="914400" rtl="0" eaLnBrk="1" fontAlgn="base" latinLnBrk="0" hangingPunct="1">
              <a:lnSpc>
                <a:spcPct val="100000"/>
              </a:lnSpc>
              <a:spcBef>
                <a:spcPct val="0"/>
              </a:spcBef>
              <a:spcAft>
                <a:spcPct val="0"/>
              </a:spcAft>
              <a:buClrTx/>
              <a:buSzTx/>
              <a:buFontTx/>
              <a:buNone/>
            </a:pPr>
            <a:endParaRPr kumimoji="0" lang="en-US"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72" name="Rectangle 71"/>
          <p:cNvSpPr/>
          <p:nvPr/>
        </p:nvSpPr>
        <p:spPr bwMode="auto">
          <a:xfrm>
            <a:off x="107504" y="4948418"/>
            <a:ext cx="2532826" cy="1848622"/>
          </a:xfrm>
          <a:prstGeom prst="rect">
            <a:avLst/>
          </a:prstGeom>
          <a:noFill/>
          <a:ln w="1905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lstStyle/>
          <a:p>
            <a:pPr marL="0" marR="0" indent="0" algn="ctr" defTabSz="914400" rtl="0" eaLnBrk="1" fontAlgn="base" latinLnBrk="0" hangingPunct="1">
              <a:lnSpc>
                <a:spcPct val="100000"/>
              </a:lnSpc>
              <a:spcBef>
                <a:spcPct val="0"/>
              </a:spcBef>
              <a:spcAft>
                <a:spcPct val="0"/>
              </a:spcAft>
              <a:buClrTx/>
              <a:buSzTx/>
              <a:buFontTx/>
              <a:buNone/>
            </a:pPr>
            <a:endParaRPr kumimoji="0" lang="en-US"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73" name="Rectangle 72"/>
          <p:cNvSpPr/>
          <p:nvPr/>
        </p:nvSpPr>
        <p:spPr bwMode="auto">
          <a:xfrm>
            <a:off x="6027631" y="4819229"/>
            <a:ext cx="3116368" cy="1946061"/>
          </a:xfrm>
          <a:prstGeom prst="rect">
            <a:avLst/>
          </a:prstGeom>
          <a:noFill/>
          <a:ln w="1905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lstStyle/>
          <a:p>
            <a:pPr marL="0" marR="0" indent="0" algn="ctr" defTabSz="914400" rtl="0" eaLnBrk="1" fontAlgn="base" latinLnBrk="0" hangingPunct="1">
              <a:lnSpc>
                <a:spcPct val="100000"/>
              </a:lnSpc>
              <a:spcBef>
                <a:spcPct val="0"/>
              </a:spcBef>
              <a:spcAft>
                <a:spcPct val="0"/>
              </a:spcAft>
              <a:buClrTx/>
              <a:buSzTx/>
              <a:buFontTx/>
              <a:buNone/>
            </a:pPr>
            <a:endParaRPr kumimoji="0" lang="en-US"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2" name="文本框 1"/>
          <p:cNvSpPr txBox="1"/>
          <p:nvPr/>
        </p:nvSpPr>
        <p:spPr>
          <a:xfrm>
            <a:off x="3248025" y="6120130"/>
            <a:ext cx="2451735" cy="584775"/>
          </a:xfrm>
          <a:prstGeom prst="rect">
            <a:avLst/>
          </a:prstGeom>
          <a:noFill/>
        </p:spPr>
        <p:txBody>
          <a:bodyPr wrap="square" rtlCol="0">
            <a:spAutoFit/>
          </a:bodyPr>
          <a:lstStyle/>
          <a:p>
            <a:r>
              <a:rPr lang="zh-CN" altLang="en-US" sz="1600" dirty="0"/>
              <a:t>多普勒检查</a:t>
            </a:r>
            <a:r>
              <a:rPr lang="en-US" altLang="zh-CN" sz="1600" dirty="0"/>
              <a:t>/</a:t>
            </a:r>
            <a:r>
              <a:rPr lang="zh-CN" altLang="en-US" sz="1600" dirty="0">
                <a:ea typeface="宋体" panose="02010600030101010101" pitchFamily="2" charset="-122"/>
              </a:rPr>
              <a:t>每周</a:t>
            </a:r>
          </a:p>
          <a:p>
            <a:r>
              <a:rPr lang="en-US" altLang="zh-CN" sz="1600" dirty="0">
                <a:ea typeface="宋体" panose="02010600030101010101" pitchFamily="2" charset="-122"/>
              </a:rPr>
              <a:t>EFW/</a:t>
            </a:r>
            <a:r>
              <a:rPr lang="zh-CN" altLang="en-US" sz="1600" dirty="0">
                <a:ea typeface="宋体" panose="02010600030101010101" pitchFamily="2" charset="-122"/>
              </a:rPr>
              <a:t>每两周</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098" name="Group 2"/>
          <p:cNvGrpSpPr/>
          <p:nvPr/>
        </p:nvGrpSpPr>
        <p:grpSpPr bwMode="auto">
          <a:xfrm>
            <a:off x="-1" y="-15875"/>
            <a:ext cx="9144000" cy="923925"/>
            <a:chOff x="0" y="3755"/>
            <a:chExt cx="5760" cy="582"/>
          </a:xfrm>
        </p:grpSpPr>
        <p:pic>
          <p:nvPicPr>
            <p:cNvPr id="4101" name="Picture 3" descr="ISUOG-red-banne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4102" name="Picture 4" descr="UOG reversed"/>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grpSp>
      <p:sp>
        <p:nvSpPr>
          <p:cNvPr id="34" name="Text Box 5"/>
          <p:cNvSpPr txBox="1">
            <a:spLocks noChangeArrowheads="1"/>
          </p:cNvSpPr>
          <p:nvPr/>
        </p:nvSpPr>
        <p:spPr bwMode="auto">
          <a:xfrm>
            <a:off x="-1" y="941819"/>
            <a:ext cx="9144001" cy="738664"/>
          </a:xfrm>
          <a:prstGeom prst="rect">
            <a:avLst/>
          </a:prstGeom>
          <a:solidFill>
            <a:srgbClr val="ED1B20"/>
          </a:solidFill>
          <a:ln>
            <a:noFill/>
          </a:ln>
        </p:spPr>
        <p:txBody>
          <a:bodyPr wrap="square">
            <a:spAutoFit/>
          </a:bodyPr>
          <a:lstStyle/>
          <a:p>
            <a:pPr algn="ctr" eaLnBrk="1" fontAlgn="auto" hangingPunct="1">
              <a:spcBef>
                <a:spcPts val="0"/>
              </a:spcBef>
              <a:spcAft>
                <a:spcPts val="0"/>
              </a:spcAft>
              <a:defRPr/>
            </a:pPr>
            <a:r>
              <a:rPr lang="en-US" sz="1400" b="1" dirty="0">
                <a:solidFill>
                  <a:schemeClr val="bg1"/>
                </a:solidFill>
              </a:rPr>
              <a:t>Longitudinal growth assessment for prediction of adverse perinatal outcome in fetuses suspected to be small-for-gestational </a:t>
            </a:r>
            <a:r>
              <a:rPr lang="en-US" sz="1400" b="1" dirty="0" smtClean="0">
                <a:solidFill>
                  <a:schemeClr val="bg1"/>
                </a:solidFill>
              </a:rPr>
              <a:t>age</a:t>
            </a:r>
            <a:endParaRPr lang="en-US" sz="1400" b="1" i="1" kern="0" dirty="0" smtClean="0">
              <a:solidFill>
                <a:schemeClr val="bg1"/>
              </a:solidFill>
              <a:latin typeface="Arial" panose="020B0604020202020204"/>
            </a:endParaRPr>
          </a:p>
          <a:p>
            <a:pPr algn="ctr" eaLnBrk="1" fontAlgn="auto" hangingPunct="1">
              <a:spcBef>
                <a:spcPts val="0"/>
              </a:spcBef>
              <a:spcAft>
                <a:spcPts val="0"/>
              </a:spcAft>
              <a:defRPr/>
            </a:pPr>
            <a:r>
              <a:rPr lang="pt-BR" sz="1400" i="1" dirty="0">
                <a:solidFill>
                  <a:schemeClr val="bg1"/>
                </a:solidFill>
              </a:rPr>
              <a:t>Caradeux</a:t>
            </a:r>
            <a:r>
              <a:rPr lang="en-US" sz="1400" i="1" kern="0" dirty="0" smtClean="0">
                <a:solidFill>
                  <a:schemeClr val="bg1"/>
                </a:solidFill>
                <a:latin typeface="Arial" panose="020B0604020202020204"/>
              </a:rPr>
              <a:t> et al.</a:t>
            </a:r>
            <a:r>
              <a:rPr lang="en-GB" sz="1400" i="1" kern="0" dirty="0" smtClean="0">
                <a:solidFill>
                  <a:schemeClr val="bg1"/>
                </a:solidFill>
                <a:latin typeface="Arial" panose="020B0604020202020204"/>
              </a:rPr>
              <a:t>, UOG 2018</a:t>
            </a:r>
            <a:endParaRPr lang="en-GB" sz="1400" i="1" kern="0" dirty="0">
              <a:solidFill>
                <a:schemeClr val="bg1"/>
              </a:solidFill>
              <a:latin typeface="Arial" panose="020B0604020202020204"/>
            </a:endParaRPr>
          </a:p>
        </p:txBody>
      </p:sp>
      <p:sp>
        <p:nvSpPr>
          <p:cNvPr id="32" name="TextBox 31"/>
          <p:cNvSpPr txBox="1">
            <a:spLocks noChangeArrowheads="1"/>
          </p:cNvSpPr>
          <p:nvPr/>
        </p:nvSpPr>
        <p:spPr bwMode="auto">
          <a:xfrm>
            <a:off x="139298" y="1825660"/>
            <a:ext cx="8585592" cy="46166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None/>
            </a:pPr>
            <a:r>
              <a:rPr lang="en-GB" sz="2400" b="1" dirty="0" smtClean="0"/>
              <a:t>Outcome measures</a:t>
            </a:r>
            <a:r>
              <a:rPr lang="zh-CN" altLang="en-GB" sz="2400" b="1" dirty="0" smtClean="0">
                <a:ea typeface="宋体" panose="02010600030101010101" pitchFamily="2" charset="-122"/>
              </a:rPr>
              <a:t>结局测量</a:t>
            </a:r>
          </a:p>
        </p:txBody>
      </p:sp>
      <p:sp>
        <p:nvSpPr>
          <p:cNvPr id="28" name="TextBox 27"/>
          <p:cNvSpPr txBox="1">
            <a:spLocks noChangeArrowheads="1"/>
          </p:cNvSpPr>
          <p:nvPr/>
        </p:nvSpPr>
        <p:spPr bwMode="auto">
          <a:xfrm>
            <a:off x="139298" y="2287325"/>
            <a:ext cx="4292796" cy="486287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None/>
            </a:pPr>
            <a:r>
              <a:rPr lang="en-GB" sz="1800" b="1" dirty="0" smtClean="0"/>
              <a:t>Adverse perinatal outcome </a:t>
            </a:r>
            <a:br>
              <a:rPr lang="en-GB" sz="1800" b="1" dirty="0" smtClean="0"/>
            </a:br>
            <a:r>
              <a:rPr lang="en-GB" sz="1800" b="1" dirty="0" smtClean="0"/>
              <a:t>(Primary)</a:t>
            </a:r>
          </a:p>
          <a:p>
            <a:pPr algn="ctr" eaLnBrk="1" hangingPunct="1">
              <a:spcBef>
                <a:spcPct val="0"/>
              </a:spcBef>
              <a:buNone/>
            </a:pPr>
            <a:r>
              <a:rPr lang="zh-CN" altLang="en-GB" sz="1800" b="1" dirty="0" smtClean="0">
                <a:ea typeface="宋体" panose="02010600030101010101" pitchFamily="2" charset="-122"/>
                <a:sym typeface="+mn-ea"/>
              </a:rPr>
              <a:t>围产期</a:t>
            </a:r>
            <a:r>
              <a:rPr lang="zh-CN" altLang="en-GB" sz="1800" b="1" dirty="0" smtClean="0">
                <a:ea typeface="宋体" panose="02010600030101010101" pitchFamily="2" charset="-122"/>
              </a:rPr>
              <a:t>不良结局（主要）</a:t>
            </a:r>
            <a:endParaRPr lang="en-GB" sz="1800" b="1" dirty="0"/>
          </a:p>
          <a:p>
            <a:pPr marL="285750" indent="-285750" eaLnBrk="1" hangingPunct="1">
              <a:spcBef>
                <a:spcPct val="0"/>
              </a:spcBef>
            </a:pPr>
            <a:r>
              <a:rPr lang="en-GB" sz="1600" dirty="0"/>
              <a:t>N</a:t>
            </a:r>
            <a:r>
              <a:rPr lang="en-GB" sz="1600" dirty="0" smtClean="0"/>
              <a:t>on-reassuring </a:t>
            </a:r>
            <a:r>
              <a:rPr lang="en-GB" sz="1600" dirty="0" err="1"/>
              <a:t>fetal</a:t>
            </a:r>
            <a:r>
              <a:rPr lang="en-GB" sz="1600" dirty="0"/>
              <a:t> status requiring emergency </a:t>
            </a:r>
            <a:r>
              <a:rPr lang="en-GB" sz="1600" dirty="0" smtClean="0"/>
              <a:t>Cesarean section. </a:t>
            </a:r>
          </a:p>
          <a:p>
            <a:pPr marL="285750" indent="-285750" eaLnBrk="1" hangingPunct="1">
              <a:spcBef>
                <a:spcPct val="0"/>
              </a:spcBef>
            </a:pPr>
            <a:r>
              <a:rPr lang="en-GB" sz="1600" dirty="0" smtClean="0"/>
              <a:t>5-min </a:t>
            </a:r>
            <a:r>
              <a:rPr lang="en-GB" sz="1600" dirty="0"/>
              <a:t>Apgar score </a:t>
            </a:r>
            <a:r>
              <a:rPr lang="en-GB" sz="1600" dirty="0" smtClean="0"/>
              <a:t>&lt;</a:t>
            </a:r>
            <a:r>
              <a:rPr lang="en-US" sz="1600" dirty="0"/>
              <a:t> </a:t>
            </a:r>
            <a:r>
              <a:rPr lang="en-GB" sz="1600" dirty="0" smtClean="0"/>
              <a:t>7 </a:t>
            </a:r>
            <a:r>
              <a:rPr lang="en-GB" sz="1600" dirty="0"/>
              <a:t>or </a:t>
            </a:r>
            <a:r>
              <a:rPr lang="en-GB" sz="1600" dirty="0" smtClean="0"/>
              <a:t>neonatal metabolic </a:t>
            </a:r>
            <a:r>
              <a:rPr lang="en-GB" sz="1600" dirty="0"/>
              <a:t>acidosis at birth (defined </a:t>
            </a:r>
            <a:r>
              <a:rPr lang="en-GB" sz="1600" dirty="0" smtClean="0"/>
              <a:t>as </a:t>
            </a:r>
            <a:r>
              <a:rPr lang="en-GB" sz="1600" dirty="0"/>
              <a:t>presence </a:t>
            </a:r>
            <a:r>
              <a:rPr lang="en-GB" sz="1600" dirty="0" smtClean="0"/>
              <a:t>of pH ≤</a:t>
            </a:r>
            <a:r>
              <a:rPr lang="en-US" sz="1600" dirty="0"/>
              <a:t> </a:t>
            </a:r>
            <a:r>
              <a:rPr lang="en-GB" sz="1600" dirty="0" smtClean="0"/>
              <a:t>7.10 </a:t>
            </a:r>
            <a:r>
              <a:rPr lang="en-GB" sz="1600" dirty="0"/>
              <a:t>and base excess </a:t>
            </a:r>
            <a:r>
              <a:rPr lang="en-GB" sz="1600" dirty="0" smtClean="0"/>
              <a:t>&gt;</a:t>
            </a:r>
            <a:r>
              <a:rPr lang="en-US" sz="1600" dirty="0"/>
              <a:t> </a:t>
            </a:r>
            <a:r>
              <a:rPr lang="en-GB" sz="1600" dirty="0" smtClean="0"/>
              <a:t>12 </a:t>
            </a:r>
            <a:r>
              <a:rPr lang="en-GB" sz="1600" dirty="0" err="1"/>
              <a:t>mEq</a:t>
            </a:r>
            <a:r>
              <a:rPr lang="en-GB" sz="1600" dirty="0"/>
              <a:t>/L at </a:t>
            </a:r>
            <a:r>
              <a:rPr lang="en-GB" sz="1600" dirty="0" smtClean="0"/>
              <a:t>birth).</a:t>
            </a:r>
          </a:p>
          <a:p>
            <a:pPr marL="285750" indent="-285750" eaLnBrk="1" hangingPunct="1">
              <a:spcBef>
                <a:spcPct val="0"/>
              </a:spcBef>
            </a:pPr>
            <a:r>
              <a:rPr lang="en-GB" sz="1600" dirty="0" smtClean="0"/>
              <a:t>Need </a:t>
            </a:r>
            <a:r>
              <a:rPr lang="en-GB" sz="1600" dirty="0"/>
              <a:t>for </a:t>
            </a:r>
            <a:r>
              <a:rPr lang="en-GB" sz="1600" dirty="0" smtClean="0"/>
              <a:t>admission </a:t>
            </a:r>
            <a:r>
              <a:rPr lang="en-GB" sz="1600" dirty="0"/>
              <a:t>to </a:t>
            </a:r>
            <a:r>
              <a:rPr lang="en-GB" sz="1600" dirty="0" smtClean="0"/>
              <a:t>neonatal </a:t>
            </a:r>
            <a:r>
              <a:rPr lang="en-GB" sz="1600" dirty="0"/>
              <a:t>intensive care </a:t>
            </a:r>
            <a:r>
              <a:rPr lang="en-GB" sz="1600" dirty="0" smtClean="0"/>
              <a:t>unit.  </a:t>
            </a:r>
          </a:p>
          <a:p>
            <a:pPr marL="285750" indent="-285750" eaLnBrk="1" hangingPunct="1">
              <a:spcBef>
                <a:spcPct val="0"/>
              </a:spcBef>
            </a:pPr>
            <a:r>
              <a:rPr lang="en-GB" sz="1600" dirty="0" smtClean="0"/>
              <a:t>Perinatal death.  </a:t>
            </a:r>
          </a:p>
          <a:p>
            <a:pPr marL="285750" indent="-285750" eaLnBrk="1" hangingPunct="1">
              <a:spcBef>
                <a:spcPct val="0"/>
              </a:spcBef>
            </a:pPr>
            <a:r>
              <a:rPr lang="en-GB" sz="1600" dirty="0"/>
              <a:t>胎儿</a:t>
            </a:r>
            <a:r>
              <a:rPr lang="zh-CN" altLang="en-GB" sz="1600" dirty="0">
                <a:ea typeface="宋体" panose="02010600030101010101" pitchFamily="2" charset="-122"/>
              </a:rPr>
              <a:t>窘迫时</a:t>
            </a:r>
            <a:r>
              <a:rPr lang="en-GB" sz="1600" dirty="0"/>
              <a:t>需要紧急剖腹产。</a:t>
            </a:r>
          </a:p>
          <a:p>
            <a:pPr marL="285750" indent="-285750" eaLnBrk="1" hangingPunct="1">
              <a:spcBef>
                <a:spcPct val="0"/>
              </a:spcBef>
            </a:pPr>
            <a:r>
              <a:rPr lang="en-GB" sz="1600" dirty="0"/>
              <a:t>5分钟Apgar评分&lt;7或出生时新生儿代谢性酸中毒（定义为出生时pH≤7.10且</a:t>
            </a:r>
            <a:r>
              <a:rPr lang="zh-CN" altLang="en-GB" sz="1600" dirty="0">
                <a:ea typeface="宋体" panose="02010600030101010101" pitchFamily="2" charset="-122"/>
              </a:rPr>
              <a:t>碱</a:t>
            </a:r>
            <a:r>
              <a:rPr lang="en-GB" sz="1600" dirty="0"/>
              <a:t>过量&gt; 12 mEq / L）。</a:t>
            </a:r>
          </a:p>
          <a:p>
            <a:pPr marL="285750" indent="-285750" eaLnBrk="1" hangingPunct="1">
              <a:spcBef>
                <a:spcPct val="0"/>
              </a:spcBef>
            </a:pPr>
            <a:r>
              <a:rPr lang="en-GB" sz="1600" dirty="0"/>
              <a:t>需要</a:t>
            </a:r>
            <a:r>
              <a:rPr lang="zh-CN" altLang="en-GB" sz="1600" dirty="0">
                <a:ea typeface="宋体" panose="02010600030101010101" pitchFamily="2" charset="-122"/>
              </a:rPr>
              <a:t>进入</a:t>
            </a:r>
            <a:r>
              <a:rPr lang="en-GB" sz="1600" dirty="0"/>
              <a:t>新生儿重症监护病房。</a:t>
            </a:r>
          </a:p>
          <a:p>
            <a:pPr marL="285750" indent="-285750" eaLnBrk="1" hangingPunct="1">
              <a:spcBef>
                <a:spcPct val="0"/>
              </a:spcBef>
            </a:pPr>
            <a:r>
              <a:rPr lang="en-GB" sz="1600" dirty="0"/>
              <a:t>围产期死亡。</a:t>
            </a:r>
          </a:p>
          <a:p>
            <a:pPr algn="ctr" eaLnBrk="1" hangingPunct="1">
              <a:spcBef>
                <a:spcPct val="0"/>
              </a:spcBef>
              <a:buNone/>
            </a:pPr>
            <a:endParaRPr lang="en-GB" sz="1600" dirty="0"/>
          </a:p>
        </p:txBody>
      </p:sp>
      <p:sp>
        <p:nvSpPr>
          <p:cNvPr id="33" name="TextBox 32"/>
          <p:cNvSpPr txBox="1">
            <a:spLocks noChangeArrowheads="1"/>
          </p:cNvSpPr>
          <p:nvPr/>
        </p:nvSpPr>
        <p:spPr bwMode="auto">
          <a:xfrm>
            <a:off x="4644008" y="2287325"/>
            <a:ext cx="4392488" cy="47151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None/>
            </a:pPr>
            <a:r>
              <a:rPr lang="en-GB" sz="1800" b="1" dirty="0" smtClean="0"/>
              <a:t>Adverse neonatal outcome (</a:t>
            </a:r>
            <a:r>
              <a:rPr lang="en-GB" sz="1800" b="1" dirty="0" err="1" smtClean="0"/>
              <a:t>Auxillary</a:t>
            </a:r>
            <a:r>
              <a:rPr lang="en-GB" sz="1800" b="1" dirty="0" smtClean="0"/>
              <a:t>)</a:t>
            </a:r>
          </a:p>
          <a:p>
            <a:pPr algn="ctr" eaLnBrk="1" hangingPunct="1">
              <a:spcBef>
                <a:spcPct val="0"/>
              </a:spcBef>
              <a:buNone/>
            </a:pPr>
            <a:r>
              <a:rPr lang="zh-CN" altLang="en-GB" sz="1800" b="1" dirty="0">
                <a:ea typeface="宋体" panose="02010600030101010101" pitchFamily="2" charset="-122"/>
              </a:rPr>
              <a:t>新生儿不良结局（辅助）</a:t>
            </a:r>
            <a:endParaRPr lang="en-GB" sz="1800" b="1" dirty="0"/>
          </a:p>
          <a:p>
            <a:r>
              <a:rPr lang="en-GB" sz="1400" dirty="0" smtClean="0"/>
              <a:t> Neonatal </a:t>
            </a:r>
            <a:r>
              <a:rPr lang="en-GB" sz="1400" dirty="0"/>
              <a:t>intensive care unit for neonatal </a:t>
            </a:r>
            <a:r>
              <a:rPr lang="en-GB" sz="1400" dirty="0" err="1" smtClean="0"/>
              <a:t>hypoglycemia</a:t>
            </a:r>
            <a:r>
              <a:rPr lang="en-GB" sz="1400" dirty="0" smtClean="0"/>
              <a:t> (</a:t>
            </a:r>
            <a:r>
              <a:rPr lang="en-GB" sz="1400" dirty="0"/>
              <a:t>defined as a plasma glucose level of </a:t>
            </a:r>
            <a:r>
              <a:rPr lang="en-GB" sz="1400" dirty="0" smtClean="0"/>
              <a:t>&lt;</a:t>
            </a:r>
            <a:r>
              <a:rPr lang="en-US" sz="1400" dirty="0"/>
              <a:t> </a:t>
            </a:r>
            <a:r>
              <a:rPr lang="en-GB" sz="1400" dirty="0" smtClean="0"/>
              <a:t>30 mg/</a:t>
            </a:r>
            <a:r>
              <a:rPr lang="en-GB" sz="1400" dirty="0" err="1" smtClean="0"/>
              <a:t>dL</a:t>
            </a:r>
            <a:r>
              <a:rPr lang="en-GB" sz="1400" dirty="0" smtClean="0"/>
              <a:t> in </a:t>
            </a:r>
            <a:r>
              <a:rPr lang="en-GB" sz="1400" dirty="0"/>
              <a:t>the first 24 h </a:t>
            </a:r>
            <a:r>
              <a:rPr lang="en-GB" sz="1400" dirty="0" smtClean="0"/>
              <a:t>postpartum).</a:t>
            </a:r>
          </a:p>
          <a:p>
            <a:r>
              <a:rPr lang="en-GB" sz="1400" dirty="0" smtClean="0"/>
              <a:t> Neonatal </a:t>
            </a:r>
            <a:r>
              <a:rPr lang="en-GB" sz="1400" dirty="0"/>
              <a:t>hyperbilirubinemia </a:t>
            </a:r>
            <a:r>
              <a:rPr lang="en-GB" sz="1400" dirty="0" smtClean="0"/>
              <a:t>(</a:t>
            </a:r>
            <a:r>
              <a:rPr lang="en-GB" sz="1400" dirty="0"/>
              <a:t>defined as a peak serum concentration </a:t>
            </a:r>
            <a:r>
              <a:rPr lang="en-GB" sz="1400" dirty="0" smtClean="0"/>
              <a:t>&gt;</a:t>
            </a:r>
            <a:r>
              <a:rPr lang="en-US" sz="1400" dirty="0"/>
              <a:t> </a:t>
            </a:r>
            <a:r>
              <a:rPr lang="en-GB" sz="1400" dirty="0" smtClean="0"/>
              <a:t>95</a:t>
            </a:r>
            <a:r>
              <a:rPr lang="en-GB" sz="1400" baseline="30000" dirty="0" smtClean="0"/>
              <a:t>th</a:t>
            </a:r>
            <a:r>
              <a:rPr lang="en-GB" sz="1400" dirty="0" smtClean="0"/>
              <a:t> centile).</a:t>
            </a:r>
          </a:p>
          <a:p>
            <a:r>
              <a:rPr lang="en-GB" sz="1400" dirty="0" smtClean="0"/>
              <a:t> Transient </a:t>
            </a:r>
            <a:r>
              <a:rPr lang="en-GB" sz="1400" dirty="0" err="1"/>
              <a:t>tachypnea</a:t>
            </a:r>
            <a:r>
              <a:rPr lang="en-GB" sz="1400" dirty="0"/>
              <a:t> (defined </a:t>
            </a:r>
            <a:r>
              <a:rPr lang="en-GB" sz="1400" dirty="0" smtClean="0"/>
              <a:t>as </a:t>
            </a:r>
            <a:r>
              <a:rPr lang="en-GB" sz="1400" dirty="0"/>
              <a:t>onset of </a:t>
            </a:r>
            <a:r>
              <a:rPr lang="en-GB" sz="1400" dirty="0" err="1" smtClean="0"/>
              <a:t>tachypnea</a:t>
            </a:r>
            <a:r>
              <a:rPr lang="en-GB" sz="1400" dirty="0" smtClean="0"/>
              <a:t> </a:t>
            </a:r>
            <a:r>
              <a:rPr lang="en-GB" sz="1400" dirty="0"/>
              <a:t>(&gt; 60/min) within 6 h after birth with any of </a:t>
            </a:r>
            <a:r>
              <a:rPr lang="en-GB" sz="1400" dirty="0" smtClean="0"/>
              <a:t>the </a:t>
            </a:r>
            <a:r>
              <a:rPr lang="en-GB" sz="1400" dirty="0"/>
              <a:t>following: expiratory grunting, flaring of the </a:t>
            </a:r>
            <a:r>
              <a:rPr lang="en-GB" sz="1400" dirty="0" smtClean="0"/>
              <a:t>nostrils or </a:t>
            </a:r>
            <a:r>
              <a:rPr lang="en-GB" sz="1400" dirty="0"/>
              <a:t>costal retractions).</a:t>
            </a:r>
          </a:p>
          <a:p>
            <a:r>
              <a:rPr lang="en-GB" sz="1400" dirty="0"/>
              <a:t>  </a:t>
            </a:r>
            <a:r>
              <a:rPr lang="en-GB" sz="1500" dirty="0"/>
              <a:t>新生儿</a:t>
            </a:r>
            <a:r>
              <a:rPr lang="zh-CN" altLang="en-GB" sz="1500" dirty="0">
                <a:ea typeface="宋体" panose="02010600030101010101" pitchFamily="2" charset="-122"/>
              </a:rPr>
              <a:t>因</a:t>
            </a:r>
            <a:r>
              <a:rPr lang="en-GB" sz="1500" dirty="0"/>
              <a:t>低血糖</a:t>
            </a:r>
            <a:r>
              <a:rPr lang="zh-CN" altLang="en-GB" sz="1500" dirty="0">
                <a:ea typeface="宋体" panose="02010600030101010101" pitchFamily="2" charset="-122"/>
              </a:rPr>
              <a:t>进入</a:t>
            </a:r>
            <a:r>
              <a:rPr lang="en-GB" sz="1500" dirty="0"/>
              <a:t>新生儿重症监护病房（定义为产后24小时血糖水平&lt;30 mg / dL）。</a:t>
            </a:r>
          </a:p>
          <a:p>
            <a:r>
              <a:rPr lang="en-GB" sz="1500" dirty="0"/>
              <a:t>  新生儿高胆红素血症（定义为峰值血清浓度&gt; 95th</a:t>
            </a:r>
            <a:r>
              <a:rPr lang="zh-CN" altLang="en-GB" sz="1500" dirty="0">
                <a:ea typeface="宋体" panose="02010600030101010101" pitchFamily="2" charset="-122"/>
              </a:rPr>
              <a:t>百分位数</a:t>
            </a:r>
            <a:r>
              <a:rPr lang="en-GB" sz="1500" dirty="0"/>
              <a:t>）。</a:t>
            </a:r>
          </a:p>
          <a:p>
            <a:r>
              <a:rPr lang="en-GB" sz="1500" dirty="0"/>
              <a:t>  短暂性呼吸急促（定义为出生后6小时内呼吸急促发作（&gt; 60 / min），伴有以下任何一种：呼气</a:t>
            </a:r>
            <a:r>
              <a:rPr lang="zh-CN" altLang="en-GB" sz="1500" dirty="0">
                <a:ea typeface="宋体" panose="02010600030101010101" pitchFamily="2" charset="-122"/>
              </a:rPr>
              <a:t>呻吟、</a:t>
            </a:r>
            <a:r>
              <a:rPr lang="en-GB" sz="1500" dirty="0"/>
              <a:t>鼻孔扩张或肋骨回缩）。 </a:t>
            </a:r>
          </a:p>
          <a:p>
            <a:pPr algn="ctr" eaLnBrk="1" hangingPunct="1">
              <a:spcBef>
                <a:spcPct val="0"/>
              </a:spcBef>
              <a:buNone/>
            </a:pPr>
            <a:endParaRPr lang="en-GB" sz="16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098" name="Group 2"/>
          <p:cNvGrpSpPr/>
          <p:nvPr/>
        </p:nvGrpSpPr>
        <p:grpSpPr bwMode="auto">
          <a:xfrm>
            <a:off x="-1" y="-15875"/>
            <a:ext cx="9144000" cy="923925"/>
            <a:chOff x="0" y="3755"/>
            <a:chExt cx="5760" cy="582"/>
          </a:xfrm>
        </p:grpSpPr>
        <p:pic>
          <p:nvPicPr>
            <p:cNvPr id="4101" name="Picture 3" descr="ISUOG-red-banne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4102" name="Picture 4" descr="UOG reversed"/>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grpSp>
      <p:sp>
        <p:nvSpPr>
          <p:cNvPr id="34" name="Text Box 5"/>
          <p:cNvSpPr txBox="1">
            <a:spLocks noChangeArrowheads="1"/>
          </p:cNvSpPr>
          <p:nvPr/>
        </p:nvSpPr>
        <p:spPr bwMode="auto">
          <a:xfrm>
            <a:off x="-1" y="941819"/>
            <a:ext cx="9144001" cy="738664"/>
          </a:xfrm>
          <a:prstGeom prst="rect">
            <a:avLst/>
          </a:prstGeom>
          <a:solidFill>
            <a:srgbClr val="ED1B20"/>
          </a:solidFill>
          <a:ln>
            <a:noFill/>
          </a:ln>
        </p:spPr>
        <p:txBody>
          <a:bodyPr wrap="square">
            <a:spAutoFit/>
          </a:bodyPr>
          <a:lstStyle/>
          <a:p>
            <a:pPr algn="ctr" eaLnBrk="1" fontAlgn="auto" hangingPunct="1">
              <a:spcBef>
                <a:spcPts val="0"/>
              </a:spcBef>
              <a:spcAft>
                <a:spcPts val="0"/>
              </a:spcAft>
              <a:defRPr/>
            </a:pPr>
            <a:r>
              <a:rPr lang="en-US" sz="1400" b="1" dirty="0">
                <a:solidFill>
                  <a:schemeClr val="bg1"/>
                </a:solidFill>
              </a:rPr>
              <a:t>Longitudinal growth assessment for prediction of adverse perinatal outcome in fetuses suspected to be small-for-gestational </a:t>
            </a:r>
            <a:r>
              <a:rPr lang="en-US" sz="1400" b="1" dirty="0" smtClean="0">
                <a:solidFill>
                  <a:schemeClr val="bg1"/>
                </a:solidFill>
              </a:rPr>
              <a:t>age</a:t>
            </a:r>
            <a:endParaRPr lang="en-US" sz="1400" b="1" i="1" kern="0" dirty="0" smtClean="0">
              <a:solidFill>
                <a:schemeClr val="bg1"/>
              </a:solidFill>
              <a:latin typeface="Arial" panose="020B0604020202020204"/>
            </a:endParaRPr>
          </a:p>
          <a:p>
            <a:pPr algn="ctr" eaLnBrk="1" fontAlgn="auto" hangingPunct="1">
              <a:spcBef>
                <a:spcPts val="0"/>
              </a:spcBef>
              <a:spcAft>
                <a:spcPts val="0"/>
              </a:spcAft>
              <a:defRPr/>
            </a:pPr>
            <a:r>
              <a:rPr lang="pt-BR" sz="1400" i="1" dirty="0">
                <a:solidFill>
                  <a:schemeClr val="bg1"/>
                </a:solidFill>
              </a:rPr>
              <a:t>Caradeux</a:t>
            </a:r>
            <a:r>
              <a:rPr lang="en-US" sz="1400" i="1" kern="0" dirty="0" smtClean="0">
                <a:solidFill>
                  <a:schemeClr val="bg1"/>
                </a:solidFill>
                <a:latin typeface="Arial" panose="020B0604020202020204"/>
              </a:rPr>
              <a:t> et al.</a:t>
            </a:r>
            <a:r>
              <a:rPr lang="en-GB" sz="1400" i="1" kern="0" dirty="0" smtClean="0">
                <a:solidFill>
                  <a:schemeClr val="bg1"/>
                </a:solidFill>
                <a:latin typeface="Arial" panose="020B0604020202020204"/>
              </a:rPr>
              <a:t>, UOG 2018</a:t>
            </a:r>
            <a:endParaRPr lang="en-GB" sz="1400" i="1" kern="0" dirty="0">
              <a:solidFill>
                <a:schemeClr val="bg1"/>
              </a:solidFill>
              <a:latin typeface="Arial" panose="020B0604020202020204"/>
            </a:endParaRPr>
          </a:p>
        </p:txBody>
      </p:sp>
      <p:graphicFrame>
        <p:nvGraphicFramePr>
          <p:cNvPr id="10" name="Chart 9"/>
          <p:cNvGraphicFramePr/>
          <p:nvPr/>
        </p:nvGraphicFramePr>
        <p:xfrm>
          <a:off x="2843808" y="2253756"/>
          <a:ext cx="2632685" cy="3636060"/>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13" name="Chart 12"/>
          <p:cNvGraphicFramePr/>
          <p:nvPr/>
        </p:nvGraphicFramePr>
        <p:xfrm>
          <a:off x="5076056" y="1844825"/>
          <a:ext cx="3490644" cy="4725144"/>
        </p:xfrm>
        <a:graphic>
          <a:graphicData uri="http://schemas.openxmlformats.org/drawingml/2006/chart">
            <c:chart xmlns:c="http://schemas.openxmlformats.org/drawingml/2006/chart" xmlns:r="http://schemas.openxmlformats.org/officeDocument/2006/relationships" r:id="rId6"/>
          </a:graphicData>
        </a:graphic>
      </p:graphicFrame>
      <p:cxnSp>
        <p:nvCxnSpPr>
          <p:cNvPr id="15" name="Straight Connector 14"/>
          <p:cNvCxnSpPr/>
          <p:nvPr/>
        </p:nvCxnSpPr>
        <p:spPr bwMode="auto">
          <a:xfrm flipV="1">
            <a:off x="4716016" y="2229109"/>
            <a:ext cx="792088" cy="1847963"/>
          </a:xfrm>
          <a:prstGeom prst="line">
            <a:avLst/>
          </a:prstGeom>
          <a:solidFill>
            <a:schemeClr val="accent1"/>
          </a:solidFill>
          <a:ln w="38100" cap="flat" cmpd="sng" algn="ctr">
            <a:solidFill>
              <a:srgbClr val="3366CC"/>
            </a:solidFill>
            <a:prstDash val="solid"/>
            <a:round/>
            <a:headEnd type="none" w="med" len="med"/>
            <a:tailEnd type="none" w="med" len="med"/>
          </a:ln>
          <a:effectLst/>
        </p:spPr>
      </p:cxnSp>
      <p:cxnSp>
        <p:nvCxnSpPr>
          <p:cNvPr id="17" name="Straight Connector 16"/>
          <p:cNvCxnSpPr/>
          <p:nvPr/>
        </p:nvCxnSpPr>
        <p:spPr bwMode="auto">
          <a:xfrm>
            <a:off x="4716016" y="5229200"/>
            <a:ext cx="936104" cy="1390902"/>
          </a:xfrm>
          <a:prstGeom prst="line">
            <a:avLst/>
          </a:prstGeom>
          <a:solidFill>
            <a:schemeClr val="accent1"/>
          </a:solidFill>
          <a:ln w="38100" cap="flat" cmpd="sng" algn="ctr">
            <a:solidFill>
              <a:srgbClr val="3366CC"/>
            </a:solidFill>
            <a:prstDash val="solid"/>
            <a:round/>
            <a:headEnd type="none" w="med" len="med"/>
            <a:tailEnd type="none" w="med" len="med"/>
          </a:ln>
          <a:effectLst/>
        </p:spPr>
      </p:cxnSp>
      <p:graphicFrame>
        <p:nvGraphicFramePr>
          <p:cNvPr id="24" name="Chart 23"/>
          <p:cNvGraphicFramePr/>
          <p:nvPr/>
        </p:nvGraphicFramePr>
        <p:xfrm>
          <a:off x="-468560" y="1844825"/>
          <a:ext cx="3943597" cy="4896544"/>
        </p:xfrm>
        <a:graphic>
          <a:graphicData uri="http://schemas.openxmlformats.org/drawingml/2006/chart">
            <c:chart xmlns:c="http://schemas.openxmlformats.org/drawingml/2006/chart" xmlns:r="http://schemas.openxmlformats.org/officeDocument/2006/relationships" r:id="rId7"/>
          </a:graphicData>
        </a:graphic>
      </p:graphicFrame>
      <p:sp>
        <p:nvSpPr>
          <p:cNvPr id="36" name="TextBox 35"/>
          <p:cNvSpPr txBox="1">
            <a:spLocks noChangeArrowheads="1"/>
          </p:cNvSpPr>
          <p:nvPr/>
        </p:nvSpPr>
        <p:spPr bwMode="auto">
          <a:xfrm>
            <a:off x="2843808" y="1653678"/>
            <a:ext cx="4584938" cy="36933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None/>
            </a:pPr>
            <a:r>
              <a:rPr lang="en-GB" sz="1800" b="1" dirty="0" smtClean="0"/>
              <a:t>Results</a:t>
            </a:r>
            <a:r>
              <a:rPr lang="zh-CN" altLang="en-GB" sz="1800" b="1" dirty="0" smtClean="0">
                <a:ea typeface="宋体" panose="02010600030101010101" pitchFamily="2" charset="-122"/>
              </a:rPr>
              <a:t>结果</a:t>
            </a:r>
          </a:p>
        </p:txBody>
      </p:sp>
      <p:sp>
        <p:nvSpPr>
          <p:cNvPr id="2" name="文本框 1"/>
          <p:cNvSpPr txBox="1"/>
          <p:nvPr/>
        </p:nvSpPr>
        <p:spPr>
          <a:xfrm>
            <a:off x="308610" y="1710690"/>
            <a:ext cx="2247265" cy="368300"/>
          </a:xfrm>
          <a:prstGeom prst="rect">
            <a:avLst/>
          </a:prstGeom>
          <a:noFill/>
        </p:spPr>
        <p:txBody>
          <a:bodyPr wrap="square" rtlCol="0">
            <a:spAutoFit/>
          </a:bodyPr>
          <a:lstStyle/>
          <a:p>
            <a:r>
              <a:rPr lang="zh-CN" altLang="en-US"/>
              <a:t>研究人群</a:t>
            </a:r>
          </a:p>
        </p:txBody>
      </p:sp>
      <p:sp>
        <p:nvSpPr>
          <p:cNvPr id="3" name="文本框 2"/>
          <p:cNvSpPr txBox="1"/>
          <p:nvPr/>
        </p:nvSpPr>
        <p:spPr>
          <a:xfrm>
            <a:off x="1980882" y="5294819"/>
            <a:ext cx="1494155" cy="1446550"/>
          </a:xfrm>
          <a:prstGeom prst="rect">
            <a:avLst/>
          </a:prstGeom>
          <a:noFill/>
        </p:spPr>
        <p:txBody>
          <a:bodyPr wrap="square" rtlCol="0">
            <a:spAutoFit/>
          </a:bodyPr>
          <a:lstStyle/>
          <a:p>
            <a:r>
              <a:rPr lang="zh-CN" altLang="en-US" sz="1400" dirty="0"/>
              <a:t>失访</a:t>
            </a:r>
          </a:p>
          <a:p>
            <a:r>
              <a:rPr lang="en-US" altLang="zh-CN" sz="1400" dirty="0"/>
              <a:t>EWF&lt;10th</a:t>
            </a:r>
          </a:p>
          <a:p>
            <a:r>
              <a:rPr lang="en-US" altLang="zh-CN" sz="1400" dirty="0"/>
              <a:t>EFW&lt;3rd</a:t>
            </a:r>
            <a:r>
              <a:rPr lang="zh-CN" altLang="en-US" sz="1400" dirty="0">
                <a:ea typeface="宋体" panose="02010600030101010101" pitchFamily="2" charset="-122"/>
              </a:rPr>
              <a:t>或多普勒异常</a:t>
            </a:r>
          </a:p>
          <a:p>
            <a:r>
              <a:rPr lang="zh-CN" altLang="en-US" sz="1400" dirty="0">
                <a:ea typeface="宋体" panose="02010600030101010101" pitchFamily="2" charset="-122"/>
              </a:rPr>
              <a:t>胎膜早破</a:t>
            </a:r>
            <a:endParaRPr lang="en-US" altLang="zh-CN" sz="1400" dirty="0"/>
          </a:p>
          <a:p>
            <a:endParaRPr lang="en-US" altLang="zh-CN" dirty="0"/>
          </a:p>
        </p:txBody>
      </p:sp>
      <p:sp>
        <p:nvSpPr>
          <p:cNvPr id="4" name="文本框 3"/>
          <p:cNvSpPr txBox="1"/>
          <p:nvPr/>
        </p:nvSpPr>
        <p:spPr>
          <a:xfrm>
            <a:off x="7668344" y="5294819"/>
            <a:ext cx="1293678" cy="1169551"/>
          </a:xfrm>
          <a:prstGeom prst="rect">
            <a:avLst/>
          </a:prstGeom>
          <a:noFill/>
        </p:spPr>
        <p:txBody>
          <a:bodyPr wrap="square" rtlCol="0">
            <a:spAutoFit/>
          </a:bodyPr>
          <a:lstStyle/>
          <a:p>
            <a:r>
              <a:rPr lang="zh-CN" altLang="en-US" sz="1400" dirty="0"/>
              <a:t>胎儿窘迫</a:t>
            </a:r>
          </a:p>
          <a:p>
            <a:r>
              <a:rPr lang="zh-CN" altLang="en-US" sz="1400" dirty="0"/>
              <a:t>低</a:t>
            </a:r>
            <a:r>
              <a:rPr lang="en-US" altLang="zh-CN" sz="1400" dirty="0" err="1"/>
              <a:t>Apgar</a:t>
            </a:r>
            <a:r>
              <a:rPr lang="zh-CN" altLang="en-US" sz="1400" dirty="0">
                <a:ea typeface="宋体" panose="02010600030101010101" pitchFamily="2" charset="-122"/>
              </a:rPr>
              <a:t>评分</a:t>
            </a:r>
          </a:p>
          <a:p>
            <a:r>
              <a:rPr lang="zh-CN" altLang="en-US" sz="1400" dirty="0">
                <a:ea typeface="宋体" panose="02010600030101010101" pitchFamily="2" charset="-122"/>
              </a:rPr>
              <a:t>新生儿酸中毒</a:t>
            </a:r>
          </a:p>
          <a:p>
            <a:r>
              <a:rPr lang="en-US" altLang="zh-CN" sz="1400" dirty="0">
                <a:ea typeface="宋体" panose="02010600030101010101" pitchFamily="2" charset="-122"/>
              </a:rPr>
              <a:t>NICU</a:t>
            </a:r>
            <a:r>
              <a:rPr lang="zh-CN" altLang="en-US" sz="1400" dirty="0">
                <a:ea typeface="宋体" panose="02010600030101010101" pitchFamily="2" charset="-122"/>
              </a:rPr>
              <a:t>住院</a:t>
            </a:r>
          </a:p>
          <a:p>
            <a:r>
              <a:rPr lang="zh-CN" altLang="en-US" sz="1400" dirty="0">
                <a:ea typeface="宋体" panose="02010600030101010101" pitchFamily="2" charset="-122"/>
              </a:rPr>
              <a:t>围产期死亡</a:t>
            </a:r>
          </a:p>
        </p:txBody>
      </p:sp>
      <p:sp>
        <p:nvSpPr>
          <p:cNvPr id="5" name="文本框 4"/>
          <p:cNvSpPr txBox="1"/>
          <p:nvPr/>
        </p:nvSpPr>
        <p:spPr>
          <a:xfrm>
            <a:off x="3594100" y="5595620"/>
            <a:ext cx="1122045" cy="645160"/>
          </a:xfrm>
          <a:prstGeom prst="rect">
            <a:avLst/>
          </a:prstGeom>
          <a:noFill/>
        </p:spPr>
        <p:txBody>
          <a:bodyPr wrap="square" rtlCol="0">
            <a:spAutoFit/>
          </a:bodyPr>
          <a:lstStyle/>
          <a:p>
            <a:r>
              <a:rPr lang="zh-CN" altLang="en-US" dirty="0"/>
              <a:t>正常</a:t>
            </a:r>
          </a:p>
          <a:p>
            <a:r>
              <a:rPr lang="zh-CN" altLang="en-US" dirty="0"/>
              <a:t>不良</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098" name="Group 2"/>
          <p:cNvGrpSpPr/>
          <p:nvPr/>
        </p:nvGrpSpPr>
        <p:grpSpPr bwMode="auto">
          <a:xfrm>
            <a:off x="-1" y="-15875"/>
            <a:ext cx="9144000" cy="923925"/>
            <a:chOff x="0" y="3755"/>
            <a:chExt cx="5760" cy="582"/>
          </a:xfrm>
        </p:grpSpPr>
        <p:pic>
          <p:nvPicPr>
            <p:cNvPr id="4101" name="Picture 3" descr="ISUOG-red-banne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4102" name="Picture 4" descr="UOG reversed"/>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grpSp>
      <p:sp>
        <p:nvSpPr>
          <p:cNvPr id="34" name="Text Box 5"/>
          <p:cNvSpPr txBox="1">
            <a:spLocks noChangeArrowheads="1"/>
          </p:cNvSpPr>
          <p:nvPr/>
        </p:nvSpPr>
        <p:spPr bwMode="auto">
          <a:xfrm>
            <a:off x="-1" y="941819"/>
            <a:ext cx="9144001" cy="738664"/>
          </a:xfrm>
          <a:prstGeom prst="rect">
            <a:avLst/>
          </a:prstGeom>
          <a:solidFill>
            <a:srgbClr val="ED1B20"/>
          </a:solidFill>
          <a:ln>
            <a:noFill/>
          </a:ln>
        </p:spPr>
        <p:txBody>
          <a:bodyPr wrap="square">
            <a:spAutoFit/>
          </a:bodyPr>
          <a:lstStyle/>
          <a:p>
            <a:pPr algn="ctr" eaLnBrk="1" fontAlgn="auto" hangingPunct="1">
              <a:spcBef>
                <a:spcPts val="0"/>
              </a:spcBef>
              <a:spcAft>
                <a:spcPts val="0"/>
              </a:spcAft>
              <a:defRPr/>
            </a:pPr>
            <a:r>
              <a:rPr lang="en-US" sz="1400" b="1" dirty="0">
                <a:solidFill>
                  <a:schemeClr val="bg1"/>
                </a:solidFill>
              </a:rPr>
              <a:t>Longitudinal growth assessment for prediction of adverse perinatal outcome in fetuses suspected to be small-for-gestational </a:t>
            </a:r>
            <a:r>
              <a:rPr lang="en-US" sz="1400" b="1" dirty="0" smtClean="0">
                <a:solidFill>
                  <a:schemeClr val="bg1"/>
                </a:solidFill>
              </a:rPr>
              <a:t>age</a:t>
            </a:r>
            <a:endParaRPr lang="en-US" sz="1400" b="1" i="1" kern="0" dirty="0" smtClean="0">
              <a:solidFill>
                <a:schemeClr val="bg1"/>
              </a:solidFill>
              <a:latin typeface="Arial" panose="020B0604020202020204"/>
            </a:endParaRPr>
          </a:p>
          <a:p>
            <a:pPr algn="ctr" eaLnBrk="1" fontAlgn="auto" hangingPunct="1">
              <a:spcBef>
                <a:spcPts val="0"/>
              </a:spcBef>
              <a:spcAft>
                <a:spcPts val="0"/>
              </a:spcAft>
              <a:defRPr/>
            </a:pPr>
            <a:r>
              <a:rPr lang="pt-BR" sz="1400" i="1" dirty="0">
                <a:solidFill>
                  <a:schemeClr val="bg1"/>
                </a:solidFill>
              </a:rPr>
              <a:t>Caradeux</a:t>
            </a:r>
            <a:r>
              <a:rPr lang="en-US" sz="1400" i="1" kern="0" dirty="0" smtClean="0">
                <a:solidFill>
                  <a:schemeClr val="bg1"/>
                </a:solidFill>
                <a:latin typeface="Arial" panose="020B0604020202020204"/>
              </a:rPr>
              <a:t> et al.</a:t>
            </a:r>
            <a:r>
              <a:rPr lang="en-GB" sz="1400" i="1" kern="0" dirty="0" smtClean="0">
                <a:solidFill>
                  <a:schemeClr val="bg1"/>
                </a:solidFill>
                <a:latin typeface="Arial" panose="020B0604020202020204"/>
              </a:rPr>
              <a:t>, UOG 2018</a:t>
            </a:r>
            <a:endParaRPr lang="en-GB" sz="1400" i="1" kern="0" dirty="0">
              <a:solidFill>
                <a:schemeClr val="bg1"/>
              </a:solidFill>
              <a:latin typeface="Arial" panose="020B0604020202020204"/>
            </a:endParaRPr>
          </a:p>
        </p:txBody>
      </p:sp>
      <p:sp>
        <p:nvSpPr>
          <p:cNvPr id="36" name="TextBox 35"/>
          <p:cNvSpPr txBox="1">
            <a:spLocks noChangeArrowheads="1"/>
          </p:cNvSpPr>
          <p:nvPr/>
        </p:nvSpPr>
        <p:spPr bwMode="auto">
          <a:xfrm>
            <a:off x="2279530" y="1700808"/>
            <a:ext cx="4584938" cy="52197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None/>
            </a:pPr>
            <a:r>
              <a:rPr lang="en-GB" sz="2800" b="1" dirty="0" smtClean="0"/>
              <a:t>Results</a:t>
            </a:r>
            <a:r>
              <a:rPr lang="zh-CN" altLang="en-GB" sz="2800" b="1" dirty="0" smtClean="0">
                <a:ea typeface="宋体" panose="02010600030101010101" pitchFamily="2" charset="-122"/>
              </a:rPr>
              <a:t>结果</a:t>
            </a:r>
          </a:p>
        </p:txBody>
      </p:sp>
      <p:sp>
        <p:nvSpPr>
          <p:cNvPr id="14" name="TextBox 13"/>
          <p:cNvSpPr txBox="1"/>
          <p:nvPr/>
        </p:nvSpPr>
        <p:spPr>
          <a:xfrm>
            <a:off x="4299821" y="2222778"/>
            <a:ext cx="2564648" cy="4401205"/>
          </a:xfrm>
          <a:prstGeom prst="rect">
            <a:avLst/>
          </a:prstGeom>
          <a:noFill/>
        </p:spPr>
        <p:txBody>
          <a:bodyPr wrap="square" rtlCol="0">
            <a:spAutoFit/>
          </a:bodyPr>
          <a:lstStyle/>
          <a:p>
            <a:r>
              <a:rPr lang="en-US" dirty="0" smtClean="0"/>
              <a:t>Statistically significant differences between study groups:</a:t>
            </a:r>
          </a:p>
          <a:p>
            <a:endParaRPr lang="en-US" sz="800" dirty="0" smtClean="0"/>
          </a:p>
          <a:p>
            <a:pPr marL="285750" indent="-285750">
              <a:buFontTx/>
              <a:buChar char="-"/>
            </a:pPr>
            <a:r>
              <a:rPr lang="en-US" sz="1600" dirty="0" smtClean="0"/>
              <a:t>GA at delivery.</a:t>
            </a:r>
          </a:p>
          <a:p>
            <a:pPr marL="285750" indent="-285750">
              <a:buFontTx/>
              <a:buChar char="-"/>
            </a:pPr>
            <a:r>
              <a:rPr lang="en-US" sz="1600" dirty="0" smtClean="0"/>
              <a:t>EFW </a:t>
            </a:r>
            <a:r>
              <a:rPr lang="en-US" sz="1600" i="1" dirty="0" smtClean="0"/>
              <a:t>z</a:t>
            </a:r>
            <a:r>
              <a:rPr lang="en-US" sz="1600" dirty="0" smtClean="0"/>
              <a:t>-score at diagnosis.</a:t>
            </a:r>
          </a:p>
          <a:p>
            <a:pPr marL="285750" indent="-285750">
              <a:buFontTx/>
              <a:buChar char="-"/>
            </a:pPr>
            <a:r>
              <a:rPr lang="en-US" sz="1600" dirty="0" smtClean="0"/>
              <a:t>EFW </a:t>
            </a:r>
            <a:r>
              <a:rPr lang="en-US" sz="1600" i="1" dirty="0" smtClean="0"/>
              <a:t>z</a:t>
            </a:r>
            <a:r>
              <a:rPr lang="en-US" sz="1600" dirty="0" smtClean="0"/>
              <a:t>-score at last ultrasound.</a:t>
            </a:r>
          </a:p>
          <a:p>
            <a:pPr marL="285750" indent="-285750">
              <a:buFontTx/>
              <a:buChar char="-"/>
            </a:pPr>
            <a:r>
              <a:rPr lang="en-US" sz="1600" dirty="0" smtClean="0"/>
              <a:t>Uterine, umbilical and middle cerebral artery PI </a:t>
            </a:r>
            <a:r>
              <a:rPr lang="en-US" sz="1600" i="1" dirty="0" smtClean="0"/>
              <a:t>z</a:t>
            </a:r>
            <a:r>
              <a:rPr lang="en-US" sz="1600" dirty="0" smtClean="0"/>
              <a:t>-scores.</a:t>
            </a:r>
          </a:p>
          <a:p>
            <a:pPr marL="285750" indent="-285750">
              <a:buFontTx/>
              <a:buChar char="-"/>
            </a:pPr>
            <a:r>
              <a:rPr lang="en-US" sz="1600" dirty="0" smtClean="0"/>
              <a:t>CPR </a:t>
            </a:r>
            <a:r>
              <a:rPr lang="en-US" sz="1600" i="1" dirty="0" smtClean="0"/>
              <a:t>z</a:t>
            </a:r>
            <a:r>
              <a:rPr lang="en-US" sz="1600" dirty="0" smtClean="0"/>
              <a:t>-score.</a:t>
            </a:r>
          </a:p>
          <a:p>
            <a:pPr marL="285750" indent="-285750">
              <a:buFontTx/>
              <a:buChar char="-"/>
            </a:pPr>
            <a:r>
              <a:rPr lang="en-US" sz="1600" dirty="0" smtClean="0"/>
              <a:t>EFW </a:t>
            </a:r>
            <a:r>
              <a:rPr lang="en-US" sz="1600" i="1" dirty="0" smtClean="0"/>
              <a:t>z</a:t>
            </a:r>
            <a:r>
              <a:rPr lang="en-US" sz="1600" dirty="0" smtClean="0"/>
              <a:t>-velocity in lowest decile.</a:t>
            </a:r>
          </a:p>
          <a:p>
            <a:pPr marL="285750" indent="-285750">
              <a:buFontTx/>
              <a:buChar char="-"/>
            </a:pPr>
            <a:r>
              <a:rPr lang="en-US" sz="1600" dirty="0" smtClean="0"/>
              <a:t>FGR and SGA incidence.</a:t>
            </a:r>
            <a:endParaRPr lang="en-US" sz="1600" dirty="0"/>
          </a:p>
        </p:txBody>
      </p:sp>
      <p:sp>
        <p:nvSpPr>
          <p:cNvPr id="18" name="Rectangle 17"/>
          <p:cNvSpPr/>
          <p:nvPr/>
        </p:nvSpPr>
        <p:spPr bwMode="auto">
          <a:xfrm>
            <a:off x="1043608" y="3212976"/>
            <a:ext cx="144016" cy="288032"/>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lstStyle/>
          <a:p>
            <a:pPr marL="0" marR="0" indent="0" algn="ctr" defTabSz="914400" rtl="0" eaLnBrk="1" fontAlgn="base" latinLnBrk="0" hangingPunct="1">
              <a:lnSpc>
                <a:spcPct val="100000"/>
              </a:lnSpc>
              <a:spcBef>
                <a:spcPct val="0"/>
              </a:spcBef>
              <a:spcAft>
                <a:spcPct val="0"/>
              </a:spcAft>
              <a:buClrTx/>
              <a:buSzTx/>
              <a:buFontTx/>
              <a:buNone/>
            </a:pPr>
            <a:endParaRPr kumimoji="0" lang="en-US"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19" name="Rectangle 18"/>
          <p:cNvSpPr/>
          <p:nvPr/>
        </p:nvSpPr>
        <p:spPr bwMode="auto">
          <a:xfrm>
            <a:off x="395536" y="3068960"/>
            <a:ext cx="72008" cy="144016"/>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lstStyle/>
          <a:p>
            <a:pPr marL="0" marR="0" indent="0" algn="ctr" defTabSz="914400" rtl="0" eaLnBrk="1" fontAlgn="base" latinLnBrk="0" hangingPunct="1">
              <a:lnSpc>
                <a:spcPct val="100000"/>
              </a:lnSpc>
              <a:spcBef>
                <a:spcPct val="0"/>
              </a:spcBef>
              <a:spcAft>
                <a:spcPct val="0"/>
              </a:spcAft>
              <a:buClrTx/>
              <a:buSzTx/>
              <a:buFontTx/>
              <a:buNone/>
            </a:pPr>
            <a:endParaRPr kumimoji="0" lang="en-US"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pic>
        <p:nvPicPr>
          <p:cNvPr id="4" name="Picture 3"/>
          <p:cNvPicPr>
            <a:picLocks noChangeAspect="1"/>
          </p:cNvPicPr>
          <p:nvPr/>
        </p:nvPicPr>
        <p:blipFill>
          <a:blip r:embed="rId5" cstate="print"/>
          <a:stretch>
            <a:fillRect/>
          </a:stretch>
        </p:blipFill>
        <p:spPr>
          <a:xfrm>
            <a:off x="103970" y="2392467"/>
            <a:ext cx="4146420" cy="2476693"/>
          </a:xfrm>
          <a:prstGeom prst="rect">
            <a:avLst/>
          </a:prstGeom>
        </p:spPr>
      </p:pic>
      <p:sp>
        <p:nvSpPr>
          <p:cNvPr id="2" name="文本框 1"/>
          <p:cNvSpPr txBox="1"/>
          <p:nvPr/>
        </p:nvSpPr>
        <p:spPr>
          <a:xfrm>
            <a:off x="6660232" y="2392467"/>
            <a:ext cx="2820100" cy="3754874"/>
          </a:xfrm>
          <a:prstGeom prst="rect">
            <a:avLst/>
          </a:prstGeom>
          <a:noFill/>
        </p:spPr>
        <p:txBody>
          <a:bodyPr wrap="square" rtlCol="0" anchor="t">
            <a:spAutoFit/>
          </a:bodyPr>
          <a:lstStyle/>
          <a:p>
            <a:r>
              <a:rPr lang="zh-CN" altLang="en-US" sz="1400" dirty="0"/>
              <a:t>研究组之间</a:t>
            </a:r>
            <a:r>
              <a:rPr lang="zh-CN" altLang="en-US" sz="1400" dirty="0" smtClean="0"/>
              <a:t>具有</a:t>
            </a:r>
            <a:endParaRPr lang="en-US" altLang="zh-CN" sz="1400" dirty="0" smtClean="0"/>
          </a:p>
          <a:p>
            <a:r>
              <a:rPr lang="zh-CN" altLang="en-US" sz="1400" dirty="0" smtClean="0"/>
              <a:t>显著</a:t>
            </a:r>
            <a:r>
              <a:rPr lang="zh-CN" altLang="en-US" sz="1400" dirty="0"/>
              <a:t>统计学差异：</a:t>
            </a:r>
          </a:p>
          <a:p>
            <a:endParaRPr lang="zh-CN" altLang="en-US" sz="1400" dirty="0"/>
          </a:p>
          <a:p>
            <a:r>
              <a:rPr lang="zh-CN" altLang="en-US" sz="1400" dirty="0"/>
              <a:t>分娩时的孕周</a:t>
            </a:r>
            <a:r>
              <a:rPr lang="zh-CN" altLang="en-US" sz="1400" dirty="0" smtClean="0"/>
              <a:t>。</a:t>
            </a:r>
            <a:endParaRPr lang="en-US" altLang="zh-CN" sz="1400" dirty="0" smtClean="0"/>
          </a:p>
          <a:p>
            <a:endParaRPr lang="zh-CN" altLang="en-US" sz="1400" dirty="0"/>
          </a:p>
          <a:p>
            <a:r>
              <a:rPr lang="zh-CN" altLang="en-US" sz="1400" dirty="0"/>
              <a:t>诊断时的EFW z</a:t>
            </a:r>
            <a:r>
              <a:rPr lang="en-US" altLang="zh-CN" sz="1400" dirty="0"/>
              <a:t>-</a:t>
            </a:r>
            <a:r>
              <a:rPr lang="zh-CN" altLang="en-US" sz="1400" dirty="0"/>
              <a:t>评分</a:t>
            </a:r>
            <a:r>
              <a:rPr lang="zh-CN" altLang="en-US" sz="1400" dirty="0" smtClean="0"/>
              <a:t>。</a:t>
            </a:r>
            <a:endParaRPr lang="en-US" altLang="zh-CN" sz="1400" dirty="0" smtClean="0"/>
          </a:p>
          <a:p>
            <a:endParaRPr lang="zh-CN" altLang="en-US" sz="1400" dirty="0"/>
          </a:p>
          <a:p>
            <a:r>
              <a:rPr lang="zh-CN" altLang="en-US" sz="1400" dirty="0"/>
              <a:t>最后一次超声检查</a:t>
            </a:r>
            <a:r>
              <a:rPr lang="zh-CN" altLang="en-US" sz="1400" dirty="0" smtClean="0"/>
              <a:t>的</a:t>
            </a:r>
            <a:endParaRPr lang="en-US" altLang="zh-CN" sz="1400" dirty="0" smtClean="0"/>
          </a:p>
          <a:p>
            <a:r>
              <a:rPr lang="zh-CN" altLang="en-US" sz="1400" dirty="0" smtClean="0"/>
              <a:t>EFW </a:t>
            </a:r>
            <a:r>
              <a:rPr lang="zh-CN" altLang="en-US" sz="1400" dirty="0"/>
              <a:t>z</a:t>
            </a:r>
            <a:r>
              <a:rPr lang="en-US" altLang="zh-CN" sz="1400" dirty="0"/>
              <a:t>-</a:t>
            </a:r>
            <a:r>
              <a:rPr lang="zh-CN" altLang="en-US" sz="1400" dirty="0"/>
              <a:t>评分</a:t>
            </a:r>
            <a:r>
              <a:rPr lang="zh-CN" altLang="en-US" sz="1400" dirty="0" smtClean="0"/>
              <a:t>。</a:t>
            </a:r>
            <a:endParaRPr lang="en-US" altLang="zh-CN" sz="1400" dirty="0" smtClean="0"/>
          </a:p>
          <a:p>
            <a:endParaRPr lang="zh-CN" altLang="en-US" sz="1400" dirty="0"/>
          </a:p>
          <a:p>
            <a:r>
              <a:rPr lang="zh-CN" altLang="en-US" sz="1400" dirty="0"/>
              <a:t>子宫动脉、脐动脉和</a:t>
            </a:r>
            <a:r>
              <a:rPr lang="zh-CN" altLang="en-US" sz="1400" dirty="0" smtClean="0"/>
              <a:t>大脑</a:t>
            </a:r>
            <a:endParaRPr lang="en-US" altLang="zh-CN" sz="1400" dirty="0" smtClean="0"/>
          </a:p>
          <a:p>
            <a:r>
              <a:rPr lang="zh-CN" altLang="en-US" sz="1400" dirty="0" smtClean="0"/>
              <a:t>中动脉</a:t>
            </a:r>
            <a:r>
              <a:rPr lang="zh-CN" altLang="en-US" sz="1400" dirty="0"/>
              <a:t>PI z-评分</a:t>
            </a:r>
            <a:r>
              <a:rPr lang="zh-CN" altLang="en-US" sz="1400" dirty="0" smtClean="0"/>
              <a:t>。</a:t>
            </a:r>
            <a:endParaRPr lang="en-US" altLang="zh-CN" sz="1400" dirty="0" smtClean="0"/>
          </a:p>
          <a:p>
            <a:endParaRPr lang="zh-CN" altLang="en-US" sz="1400" dirty="0"/>
          </a:p>
          <a:p>
            <a:r>
              <a:rPr lang="zh-CN" altLang="en-US" sz="1400" dirty="0"/>
              <a:t>脑胎盘比 z-评分</a:t>
            </a:r>
            <a:r>
              <a:rPr lang="zh-CN" altLang="en-US" sz="1400" dirty="0" smtClean="0"/>
              <a:t>。</a:t>
            </a:r>
            <a:endParaRPr lang="en-US" altLang="zh-CN" sz="1400" dirty="0" smtClean="0"/>
          </a:p>
          <a:p>
            <a:endParaRPr lang="zh-CN" altLang="en-US" sz="1400" dirty="0"/>
          </a:p>
          <a:p>
            <a:r>
              <a:rPr lang="zh-CN" altLang="en-US" sz="1400" dirty="0">
                <a:sym typeface="+mn-ea"/>
              </a:rPr>
              <a:t>最低十分位数的</a:t>
            </a:r>
            <a:r>
              <a:rPr lang="zh-CN" altLang="en-US" sz="1400" dirty="0"/>
              <a:t>EFW z</a:t>
            </a:r>
            <a:r>
              <a:rPr lang="en-US" altLang="zh-CN" sz="1400" dirty="0"/>
              <a:t>-</a:t>
            </a:r>
            <a:r>
              <a:rPr lang="zh-CN" altLang="en-US" sz="1400" dirty="0"/>
              <a:t>速度。</a:t>
            </a:r>
          </a:p>
          <a:p>
            <a:r>
              <a:rPr lang="zh-CN" altLang="en-US" sz="1400" dirty="0"/>
              <a:t>FGR和SGA发病率。</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1_Default Design">
  <a:themeElements>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ctr" defTabSz="914400" rtl="0" eaLnBrk="1" fontAlgn="base" latinLnBrk="0" hangingPunct="1">
          <a:lnSpc>
            <a:spcPct val="100000"/>
          </a:lnSpc>
          <a:spcBef>
            <a:spcPct val="0"/>
          </a:spcBef>
          <a:spcAft>
            <a:spcPct val="0"/>
          </a:spcAft>
          <a:buClrTx/>
          <a:buSzTx/>
          <a:buFontTx/>
          <a:buNone/>
          <a:defRPr kumimoji="0" lang="en-GB"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ctr" defTabSz="914400" rtl="0" eaLnBrk="1" fontAlgn="base" latinLnBrk="0" hangingPunct="1">
          <a:lnSpc>
            <a:spcPct val="100000"/>
          </a:lnSpc>
          <a:spcBef>
            <a:spcPct val="0"/>
          </a:spcBef>
          <a:spcAft>
            <a:spcPct val="0"/>
          </a:spcAft>
          <a:buClrTx/>
          <a:buSzTx/>
          <a:buFontTx/>
          <a:buNone/>
          <a:defRPr kumimoji="0" lang="en-GB"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defRPr>
        </a:defPPr>
      </a:lstStyle>
    </a:lnDef>
  </a:objectDefaults>
  <a:extraClrSchemeLst>
    <a:extraClrScheme>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59</TotalTime>
  <Words>1951</Words>
  <Application>Microsoft Office PowerPoint</Application>
  <PresentationFormat>全屏显示(4:3)</PresentationFormat>
  <Paragraphs>284</Paragraphs>
  <Slides>17</Slides>
  <Notes>16</Notes>
  <HiddenSlides>0</HiddenSlides>
  <MMClips>0</MMClips>
  <ScaleCrop>false</ScaleCrop>
  <HeadingPairs>
    <vt:vector size="4" baseType="variant">
      <vt:variant>
        <vt:lpstr>主题</vt:lpstr>
      </vt:variant>
      <vt:variant>
        <vt:i4>1</vt:i4>
      </vt:variant>
      <vt:variant>
        <vt:lpstr>幻灯片标题</vt:lpstr>
      </vt:variant>
      <vt:variant>
        <vt:i4>17</vt:i4>
      </vt:variant>
    </vt:vector>
  </HeadingPairs>
  <TitlesOfParts>
    <vt:vector size="18" baseType="lpstr">
      <vt:lpstr>1_Default Design</vt:lpstr>
      <vt:lpstr>幻灯片 1</vt:lpstr>
      <vt:lpstr>幻灯片 2</vt:lpstr>
      <vt:lpstr>幻灯片 3</vt:lpstr>
      <vt:lpstr>幻灯片 4</vt:lpstr>
      <vt:lpstr>幻灯片 5</vt:lpstr>
      <vt:lpstr>幻灯片 6</vt:lpstr>
      <vt:lpstr>幻灯片 7</vt:lpstr>
      <vt:lpstr>幻灯片 8</vt:lpstr>
      <vt:lpstr>幻灯片 9</vt:lpstr>
      <vt:lpstr>幻灯片 10</vt:lpstr>
      <vt:lpstr>幻灯片 11</vt:lpstr>
      <vt:lpstr>幻灯片 12</vt:lpstr>
      <vt:lpstr>幻灯片 13</vt:lpstr>
      <vt:lpstr>幻灯片 14</vt:lpstr>
      <vt:lpstr>幻灯片 15</vt:lpstr>
      <vt:lpstr>幻灯片 16</vt:lpstr>
      <vt:lpstr>幻灯片 17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Asma Khalil</dc:creator>
  <cp:lastModifiedBy>微软中国</cp:lastModifiedBy>
  <cp:revision>1056</cp:revision>
  <dcterms:created xsi:type="dcterms:W3CDTF">2011-05-07T13:59:00Z</dcterms:created>
  <dcterms:modified xsi:type="dcterms:W3CDTF">2018-09-14T06:50:48Z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2052-10.1.0.7400</vt:lpwstr>
  </property>
</Properties>
</file>