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9"/>
  </p:notesMasterIdLst>
  <p:sldIdLst>
    <p:sldId id="309" r:id="rId3"/>
    <p:sldId id="340" r:id="rId4"/>
    <p:sldId id="344" r:id="rId5"/>
    <p:sldId id="361" r:id="rId6"/>
    <p:sldId id="358" r:id="rId7"/>
    <p:sldId id="348" r:id="rId8"/>
    <p:sldId id="366" r:id="rId9"/>
    <p:sldId id="360" r:id="rId10"/>
    <p:sldId id="379" r:id="rId11"/>
    <p:sldId id="372" r:id="rId12"/>
    <p:sldId id="381" r:id="rId13"/>
    <p:sldId id="382" r:id="rId14"/>
    <p:sldId id="383" r:id="rId15"/>
    <p:sldId id="355" r:id="rId16"/>
    <p:sldId id="353" r:id="rId17"/>
    <p:sldId id="352" r:id="rId1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DDA"/>
    <a:srgbClr val="F0F3FB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739" autoAdjust="0"/>
    <p:restoredTop sz="90681" autoAdjust="0"/>
  </p:normalViewPr>
  <p:slideViewPr>
    <p:cSldViewPr snapToObjects="1">
      <p:cViewPr>
        <p:scale>
          <a:sx n="90" d="100"/>
          <a:sy n="90" d="100"/>
        </p:scale>
        <p:origin x="-162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16</a:t>
            </a:fld>
            <a:endParaRPr lang="en-GB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D17F95C3-6523-4159-B64B-0B886F4EF87C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D742F48-475A-43AC-8DC5-35C82BF47AEA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 smtClean="0">
                <a:latin typeface="+mj-lt"/>
              </a:rPr>
              <a:t>UOG Journal Club: May 2016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4293096"/>
            <a:ext cx="2476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195640" y="1988840"/>
            <a:ext cx="8640762" cy="18774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>
                <a:latin typeface="+mj-lt"/>
              </a:rPr>
              <a:t>Prevention of pre-</a:t>
            </a:r>
            <a:r>
              <a:rPr lang="en-US" sz="2000" b="1" dirty="0" err="1">
                <a:latin typeface="+mj-lt"/>
              </a:rPr>
              <a:t>eclampsia</a:t>
            </a:r>
            <a:r>
              <a:rPr lang="en-US" sz="2000" b="1" dirty="0">
                <a:latin typeface="+mj-lt"/>
              </a:rPr>
              <a:t> by low-molecular-weight</a:t>
            </a:r>
          </a:p>
          <a:p>
            <a:pPr algn="ctr" eaLnBrk="1" hangingPunct="1">
              <a:defRPr/>
            </a:pPr>
            <a:r>
              <a:rPr lang="en-US" sz="2000" b="1" dirty="0">
                <a:latin typeface="+mj-lt"/>
              </a:rPr>
              <a:t>heparin in addition to aspirin: a meta-</a:t>
            </a:r>
            <a:r>
              <a:rPr lang="en-US" sz="2000" b="1" dirty="0" smtClean="0">
                <a:latin typeface="+mj-lt"/>
              </a:rPr>
              <a:t>analysis</a:t>
            </a:r>
          </a:p>
          <a:p>
            <a:pPr algn="ctr" eaLnBrk="1" hangingPunct="1">
              <a:defRPr/>
            </a:pPr>
            <a:endParaRPr lang="en-US" sz="2000" b="1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sz="2000" dirty="0" smtClean="0">
                <a:latin typeface="+mj-lt"/>
              </a:rPr>
              <a:t>S. </a:t>
            </a:r>
            <a:r>
              <a:rPr lang="en-US" sz="2000" dirty="0" err="1" smtClean="0">
                <a:latin typeface="+mj-lt"/>
              </a:rPr>
              <a:t>Roberge</a:t>
            </a:r>
            <a:r>
              <a:rPr lang="en-US" sz="2000" dirty="0" smtClean="0">
                <a:latin typeface="+mj-lt"/>
              </a:rPr>
              <a:t>, S. Demers, K.H. Nicolaides, M. Bureau, S. </a:t>
            </a:r>
            <a:r>
              <a:rPr lang="en-US" sz="2000" dirty="0" err="1" smtClean="0">
                <a:latin typeface="+mj-lt"/>
              </a:rPr>
              <a:t>Côté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a</a:t>
            </a:r>
            <a:r>
              <a:rPr lang="en-US" sz="2000" dirty="0" smtClean="0">
                <a:latin typeface="+mj-lt"/>
              </a:rPr>
              <a:t>nd E. </a:t>
            </a:r>
            <a:r>
              <a:rPr lang="en-US" sz="2000" dirty="0" err="1" smtClean="0">
                <a:latin typeface="+mj-lt"/>
              </a:rPr>
              <a:t>Bujold</a:t>
            </a:r>
            <a:endParaRPr lang="en-US" sz="2000" dirty="0" smtClean="0">
              <a:latin typeface="+mj-lt"/>
            </a:endParaRPr>
          </a:p>
          <a:p>
            <a:pPr algn="ctr" eaLnBrk="1" hangingPunct="1">
              <a:defRPr/>
            </a:pPr>
            <a:endParaRPr lang="en-GB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dirty="0" smtClean="0">
                <a:latin typeface="+mj-lt"/>
              </a:rPr>
              <a:t>Volume 47, Issue </a:t>
            </a: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; Date: May, pages: 548–553</a:t>
            </a: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3065463" y="4964683"/>
            <a:ext cx="5683250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dirty="0" smtClean="0">
                <a:latin typeface="+mj-lt"/>
              </a:rPr>
              <a:t>Journal Club slides prepared by Dr Maddalena Morlando</a:t>
            </a:r>
          </a:p>
          <a:p>
            <a:pPr algn="ctr" eaLnBrk="1" hangingPunct="1">
              <a:defRPr/>
            </a:pPr>
            <a:r>
              <a:rPr lang="en-GB" sz="1600" dirty="0" smtClean="0">
                <a:latin typeface="+mj-lt"/>
              </a:rPr>
              <a:t>(UOG Editor for Trainees)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07504" y="2621904"/>
            <a:ext cx="8568952" cy="397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Results were stratified according </a:t>
            </a:r>
            <a:r>
              <a:rPr lang="en-GB" sz="2000" dirty="0"/>
              <a:t>to the entry criteria </a:t>
            </a:r>
            <a:r>
              <a:rPr lang="en-GB" sz="2000" dirty="0" smtClean="0"/>
              <a:t>due </a:t>
            </a:r>
            <a:r>
              <a:rPr lang="en-GB" sz="2000" dirty="0"/>
              <a:t>to the wide </a:t>
            </a:r>
            <a:r>
              <a:rPr lang="en-GB" sz="2000" dirty="0" smtClean="0"/>
              <a:t>heterogeneity </a:t>
            </a:r>
            <a:r>
              <a:rPr lang="en-GB" sz="2000" dirty="0"/>
              <a:t>between inclusion </a:t>
            </a:r>
            <a:r>
              <a:rPr lang="en-GB" sz="2000" dirty="0" smtClean="0"/>
              <a:t>criteria for the two subgroups of women, and </a:t>
            </a:r>
            <a:r>
              <a:rPr lang="en-GB" sz="2000" dirty="0"/>
              <a:t>a random-</a:t>
            </a:r>
            <a:r>
              <a:rPr lang="en-GB" sz="2000" dirty="0" smtClean="0"/>
              <a:t>effects model was used.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Higgins </a:t>
            </a:r>
            <a:r>
              <a:rPr lang="en-GB" sz="2000" i="1" dirty="0"/>
              <a:t>I</a:t>
            </a:r>
            <a:r>
              <a:rPr lang="en-GB" sz="2000" baseline="30000" dirty="0"/>
              <a:t>2</a:t>
            </a:r>
            <a:r>
              <a:rPr lang="en-GB" sz="2000" dirty="0"/>
              <a:t> statistic demonstrated no </a:t>
            </a:r>
            <a:r>
              <a:rPr lang="en-GB" sz="2000" dirty="0" smtClean="0"/>
              <a:t>heterogeneity between </a:t>
            </a:r>
            <a:r>
              <a:rPr lang="en-GB" sz="2000" dirty="0"/>
              <a:t>studies for PE and early-onset PE (</a:t>
            </a:r>
            <a:r>
              <a:rPr lang="en-GB" sz="2000" i="1" dirty="0"/>
              <a:t>I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  <a:r>
              <a:rPr lang="en-GB" sz="2000" dirty="0" smtClean="0"/>
              <a:t>= 0</a:t>
            </a:r>
            <a:r>
              <a:rPr lang="en-GB" sz="2000" dirty="0"/>
              <a:t>%) </a:t>
            </a:r>
            <a:r>
              <a:rPr lang="en-GB" sz="2000" dirty="0" smtClean="0"/>
              <a:t>and low </a:t>
            </a:r>
            <a:r>
              <a:rPr lang="en-GB" sz="2000" dirty="0"/>
              <a:t>heterogeneity for SGA (</a:t>
            </a:r>
            <a:r>
              <a:rPr lang="en-GB" sz="2000" i="1" dirty="0"/>
              <a:t>I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  <a:r>
              <a:rPr lang="en-GB" sz="2000" dirty="0" smtClean="0"/>
              <a:t>= 22</a:t>
            </a:r>
            <a:r>
              <a:rPr lang="en-GB" sz="2000" dirty="0"/>
              <a:t>%). </a:t>
            </a: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The small </a:t>
            </a:r>
            <a:r>
              <a:rPr lang="en-GB" sz="2000" dirty="0" smtClean="0"/>
              <a:t>number of </a:t>
            </a:r>
            <a:r>
              <a:rPr lang="en-GB" sz="2000" dirty="0"/>
              <a:t>studies precluded sensitivity analyses and the </a:t>
            </a:r>
            <a:r>
              <a:rPr lang="en-GB" sz="2000" dirty="0" smtClean="0"/>
              <a:t>evaluation of </a:t>
            </a:r>
            <a:r>
              <a:rPr lang="en-GB" sz="2000" dirty="0"/>
              <a:t>publication biases. </a:t>
            </a: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The majority of included studies were judged to have low or unclear risk of bias</a:t>
            </a:r>
            <a:r>
              <a:rPr lang="en-GB" sz="2000" dirty="0" smtClean="0"/>
              <a:t>, </a:t>
            </a:r>
            <a:r>
              <a:rPr lang="en-GB" sz="2000" dirty="0"/>
              <a:t>except for the </a:t>
            </a:r>
            <a:r>
              <a:rPr lang="en-GB" sz="2000" dirty="0" smtClean="0"/>
              <a:t>blinding to the </a:t>
            </a:r>
            <a:r>
              <a:rPr lang="en-GB" sz="2000" dirty="0"/>
              <a:t>treatment allocation (</a:t>
            </a:r>
            <a:r>
              <a:rPr lang="en-GB" sz="2000" dirty="0" smtClean="0"/>
              <a:t>no placebo  in all RCTs).</a:t>
            </a: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11200" y="2420888"/>
            <a:ext cx="8997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In </a:t>
            </a:r>
            <a:r>
              <a:rPr lang="en-GB" b="1" dirty="0"/>
              <a:t>women with a </a:t>
            </a:r>
            <a:r>
              <a:rPr lang="en-GB" b="1" u="sng" dirty="0"/>
              <a:t>history </a:t>
            </a:r>
            <a:r>
              <a:rPr lang="en-GB" b="1" u="sng" dirty="0" smtClean="0"/>
              <a:t>of PE</a:t>
            </a:r>
            <a:r>
              <a:rPr lang="en-GB" b="1" dirty="0"/>
              <a:t>, the addition of LMWH to low-dose aspirin </a:t>
            </a:r>
            <a:r>
              <a:rPr lang="en-GB" b="1" dirty="0" smtClean="0"/>
              <a:t>reduced </a:t>
            </a:r>
            <a:r>
              <a:rPr lang="en-US" b="1" dirty="0" smtClean="0"/>
              <a:t>the </a:t>
            </a:r>
            <a:r>
              <a:rPr lang="en-US" b="1" dirty="0"/>
              <a:t>risk of </a:t>
            </a:r>
            <a:r>
              <a:rPr lang="en-US" b="1" dirty="0" smtClean="0"/>
              <a:t>PE and SGA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-36512" y="3212976"/>
            <a:ext cx="4536504" cy="3466836"/>
            <a:chOff x="4649333" y="3378478"/>
            <a:chExt cx="4536504" cy="3466836"/>
          </a:xfrm>
        </p:grpSpPr>
        <p:sp>
          <p:nvSpPr>
            <p:cNvPr id="11" name="Rettangolo 10"/>
            <p:cNvSpPr/>
            <p:nvPr/>
          </p:nvSpPr>
          <p:spPr>
            <a:xfrm>
              <a:off x="4649333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Risk of PE: three </a:t>
              </a:r>
              <a:r>
                <a:rPr lang="en-US" sz="1600" b="1" dirty="0"/>
                <a:t>trials (</a:t>
              </a:r>
              <a:r>
                <a:rPr lang="en-US" sz="1600" b="1" i="1" dirty="0"/>
                <a:t>n</a:t>
              </a:r>
              <a:r>
                <a:rPr lang="en-US" sz="1600" b="1" dirty="0"/>
                <a:t>=379)</a:t>
              </a:r>
              <a:endParaRPr lang="en-US" sz="1600" b="1" dirty="0" smtClean="0"/>
            </a:p>
            <a:p>
              <a:pPr algn="ctr"/>
              <a:r>
                <a:rPr lang="en-US" sz="1600" b="1" dirty="0" smtClean="0"/>
                <a:t>RR</a:t>
              </a:r>
              <a:r>
                <a:rPr lang="en-US" sz="1600" b="1" dirty="0"/>
                <a:t>, 0.54</a:t>
              </a:r>
              <a:r>
                <a:rPr lang="en-US" sz="1600" dirty="0"/>
                <a:t> (95% CI</a:t>
              </a:r>
              <a:r>
                <a:rPr lang="en-US" sz="1600" dirty="0" smtClean="0"/>
                <a:t>, 0.31</a:t>
              </a:r>
              <a:r>
                <a:rPr lang="en-US" sz="1600" dirty="0"/>
                <a:t>–0.92</a:t>
              </a:r>
              <a:r>
                <a:rPr lang="en-US" sz="1600" dirty="0" smtClean="0"/>
                <a:t>); </a:t>
              </a:r>
              <a:r>
                <a:rPr lang="en-US" sz="1600" i="1" dirty="0" smtClean="0"/>
                <a:t>P </a:t>
              </a:r>
              <a:r>
                <a:rPr lang="en-US" sz="1600" dirty="0" smtClean="0"/>
                <a:t>= 0.03</a:t>
              </a:r>
            </a:p>
          </p:txBody>
        </p:sp>
        <p:sp>
          <p:nvSpPr>
            <p:cNvPr id="5" name="Rettangolo 4"/>
            <p:cNvSpPr/>
            <p:nvPr/>
          </p:nvSpPr>
          <p:spPr>
            <a:xfrm>
              <a:off x="5364088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</a:t>
              </a:r>
              <a:r>
                <a:rPr lang="en-GB" sz="1600" dirty="0" smtClean="0"/>
                <a:t>ratio </a:t>
              </a:r>
              <a:r>
                <a:rPr lang="en-GB" sz="1600" dirty="0"/>
                <a:t>M-H, random, 95%CI</a:t>
              </a:r>
            </a:p>
          </p:txBody>
        </p:sp>
        <p:pic>
          <p:nvPicPr>
            <p:cNvPr id="15" name="Immagine 14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5043730" y="5730926"/>
              <a:ext cx="3665052" cy="506386"/>
            </a:xfrm>
            <a:prstGeom prst="rect">
              <a:avLst/>
            </a:prstGeom>
          </p:spPr>
        </p:pic>
        <p:grpSp>
          <p:nvGrpSpPr>
            <p:cNvPr id="3" name="Gruppo 2"/>
            <p:cNvGrpSpPr/>
            <p:nvPr/>
          </p:nvGrpSpPr>
          <p:grpSpPr>
            <a:xfrm>
              <a:off x="4746978" y="3789453"/>
              <a:ext cx="4289518" cy="1997638"/>
              <a:chOff x="4854482" y="2781341"/>
              <a:chExt cx="4289518" cy="1997638"/>
            </a:xfrm>
          </p:grpSpPr>
          <p:pic>
            <p:nvPicPr>
              <p:cNvPr id="2" name="Immagine 1" descr="Schermata 04-2457496 alle 23.28.21.png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49" b="62068"/>
              <a:stretch/>
            </p:blipFill>
            <p:spPr>
              <a:xfrm>
                <a:off x="4854482" y="2781341"/>
                <a:ext cx="4289518" cy="1439747"/>
              </a:xfrm>
              <a:prstGeom prst="rect">
                <a:avLst/>
              </a:prstGeom>
            </p:spPr>
          </p:pic>
          <p:pic>
            <p:nvPicPr>
              <p:cNvPr id="10" name="Immagine 9" descr="Schermata 04-2457496 alle 23.28.21.png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2845" b="12725"/>
              <a:stretch/>
            </p:blipFill>
            <p:spPr>
              <a:xfrm>
                <a:off x="4854482" y="4149080"/>
                <a:ext cx="4289518" cy="629899"/>
              </a:xfrm>
              <a:prstGeom prst="rect">
                <a:avLst/>
              </a:prstGeom>
            </p:spPr>
          </p:pic>
        </p:grpSp>
      </p:grpSp>
      <p:grpSp>
        <p:nvGrpSpPr>
          <p:cNvPr id="13" name="Gruppo 12"/>
          <p:cNvGrpSpPr/>
          <p:nvPr/>
        </p:nvGrpSpPr>
        <p:grpSpPr>
          <a:xfrm>
            <a:off x="4499992" y="3212976"/>
            <a:ext cx="4608512" cy="3466836"/>
            <a:chOff x="-36512" y="3378478"/>
            <a:chExt cx="4608512" cy="3466836"/>
          </a:xfrm>
        </p:grpSpPr>
        <p:sp>
          <p:nvSpPr>
            <p:cNvPr id="12" name="Rettangolo 11"/>
            <p:cNvSpPr/>
            <p:nvPr/>
          </p:nvSpPr>
          <p:spPr>
            <a:xfrm>
              <a:off x="-36512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Risk of SGA: two </a:t>
              </a:r>
              <a:r>
                <a:rPr lang="en-US" sz="1600" b="1" dirty="0"/>
                <a:t>trials (</a:t>
              </a:r>
              <a:r>
                <a:rPr lang="en-US" sz="1600" b="1" i="1" dirty="0"/>
                <a:t>n</a:t>
              </a:r>
              <a:r>
                <a:rPr lang="en-US" sz="1600" b="1" dirty="0"/>
                <a:t>=363</a:t>
              </a:r>
              <a:r>
                <a:rPr lang="en-US" sz="1600" b="1" dirty="0" smtClean="0"/>
                <a:t>)</a:t>
              </a:r>
            </a:p>
            <a:p>
              <a:pPr algn="ctr"/>
              <a:r>
                <a:rPr lang="en-US" sz="1600" b="1" dirty="0" smtClean="0"/>
                <a:t>RR</a:t>
              </a:r>
              <a:r>
                <a:rPr lang="en-US" sz="1600" b="1" dirty="0"/>
                <a:t>, 0.54</a:t>
              </a:r>
              <a:r>
                <a:rPr lang="en-US" sz="1600" dirty="0"/>
                <a:t> (95% CI, 0.32–0.91)</a:t>
              </a:r>
              <a:r>
                <a:rPr lang="en-US" sz="1600" dirty="0" smtClean="0"/>
                <a:t>; </a:t>
              </a:r>
              <a:r>
                <a:rPr lang="en-US" sz="1600" i="1" dirty="0" smtClean="0"/>
                <a:t>P </a:t>
              </a:r>
              <a:r>
                <a:rPr lang="en-US" sz="1600" dirty="0" smtClean="0"/>
                <a:t>= 0.02</a:t>
              </a:r>
            </a:p>
          </p:txBody>
        </p:sp>
        <p:pic>
          <p:nvPicPr>
            <p:cNvPr id="18" name="Immagine 17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467544" y="5730926"/>
              <a:ext cx="3665052" cy="506386"/>
            </a:xfrm>
            <a:prstGeom prst="rect">
              <a:avLst/>
            </a:prstGeom>
          </p:spPr>
        </p:pic>
        <p:sp>
          <p:nvSpPr>
            <p:cNvPr id="19" name="Rettangolo 18"/>
            <p:cNvSpPr/>
            <p:nvPr/>
          </p:nvSpPr>
          <p:spPr>
            <a:xfrm>
              <a:off x="828135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</a:t>
              </a:r>
              <a:r>
                <a:rPr lang="en-GB" sz="1600" dirty="0" smtClean="0"/>
                <a:t>ratio </a:t>
              </a:r>
              <a:r>
                <a:rPr lang="en-GB" sz="1600" dirty="0"/>
                <a:t>M-H, random, 95%CI</a:t>
              </a: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29844" y="3861048"/>
              <a:ext cx="4542156" cy="1943720"/>
              <a:chOff x="13444" y="4238311"/>
              <a:chExt cx="5860352" cy="2574569"/>
            </a:xfrm>
          </p:grpSpPr>
          <p:pic>
            <p:nvPicPr>
              <p:cNvPr id="7" name="Immagine 6" descr="Schermata 04-2457496 alle 23.37.39.png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0516"/>
              <a:stretch/>
            </p:blipFill>
            <p:spPr>
              <a:xfrm>
                <a:off x="19095" y="5949280"/>
                <a:ext cx="5854701" cy="863600"/>
              </a:xfrm>
              <a:prstGeom prst="rect">
                <a:avLst/>
              </a:prstGeom>
            </p:spPr>
          </p:pic>
          <p:pic>
            <p:nvPicPr>
              <p:cNvPr id="22" name="Immagine 21" descr="Schermata 04-2457496 alle 23.37.39.png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0745"/>
              <a:stretch/>
            </p:blipFill>
            <p:spPr>
              <a:xfrm>
                <a:off x="13444" y="4238311"/>
                <a:ext cx="5854700" cy="1739900"/>
              </a:xfrm>
              <a:prstGeom prst="rect">
                <a:avLst/>
              </a:prstGeom>
            </p:spPr>
          </p:pic>
        </p:grpSp>
      </p:grpSp>
      <p:cxnSp>
        <p:nvCxnSpPr>
          <p:cNvPr id="25" name="Connettore 1 24"/>
          <p:cNvCxnSpPr/>
          <p:nvPr/>
        </p:nvCxnSpPr>
        <p:spPr bwMode="auto">
          <a:xfrm>
            <a:off x="6588224" y="3723927"/>
            <a:ext cx="0" cy="15772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Freccia sinistra 25"/>
          <p:cNvSpPr/>
          <p:nvPr/>
        </p:nvSpPr>
        <p:spPr bwMode="auto">
          <a:xfrm rot="12568520">
            <a:off x="5368246" y="4352350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Connettore 1 29"/>
          <p:cNvCxnSpPr/>
          <p:nvPr/>
        </p:nvCxnSpPr>
        <p:spPr bwMode="auto">
          <a:xfrm>
            <a:off x="1941570" y="3573016"/>
            <a:ext cx="0" cy="1735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Freccia sinistra 30"/>
          <p:cNvSpPr/>
          <p:nvPr/>
        </p:nvSpPr>
        <p:spPr bwMode="auto">
          <a:xfrm rot="12568520">
            <a:off x="696343" y="4417463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07504" y="2416913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In women </a:t>
            </a:r>
            <a:r>
              <a:rPr lang="en-US" b="1" dirty="0"/>
              <a:t>with </a:t>
            </a:r>
            <a:r>
              <a:rPr lang="en-US" b="1" u="sng" dirty="0"/>
              <a:t>recurrent </a:t>
            </a:r>
            <a:r>
              <a:rPr lang="en-US" b="1" u="sng" dirty="0" smtClean="0"/>
              <a:t>miscarriage</a:t>
            </a:r>
            <a:r>
              <a:rPr lang="en-US" b="1" dirty="0" smtClean="0"/>
              <a:t>, the risks </a:t>
            </a:r>
            <a:r>
              <a:rPr lang="en-US" b="1" dirty="0"/>
              <a:t>for </a:t>
            </a:r>
            <a:r>
              <a:rPr lang="en-US" b="1" dirty="0" smtClean="0"/>
              <a:t>PE and SGA were </a:t>
            </a:r>
            <a:r>
              <a:rPr lang="en-US" b="1" dirty="0"/>
              <a:t>not significantly </a:t>
            </a:r>
            <a:r>
              <a:rPr lang="en-US" b="1" dirty="0" smtClean="0"/>
              <a:t>reduced by addition of </a:t>
            </a:r>
            <a:r>
              <a:rPr lang="en-GB" b="1" dirty="0"/>
              <a:t>LMWH to low-dose aspirin</a:t>
            </a:r>
            <a:r>
              <a:rPr lang="en-US" b="1" dirty="0" smtClean="0"/>
              <a:t> </a:t>
            </a:r>
            <a:endParaRPr lang="en-US" b="1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-36512" y="3234462"/>
            <a:ext cx="4536504" cy="3445350"/>
            <a:chOff x="4649333" y="3399964"/>
            <a:chExt cx="4536504" cy="3445350"/>
          </a:xfrm>
        </p:grpSpPr>
        <p:sp>
          <p:nvSpPr>
            <p:cNvPr id="10" name="Rettangolo 9"/>
            <p:cNvSpPr/>
            <p:nvPr/>
          </p:nvSpPr>
          <p:spPr>
            <a:xfrm>
              <a:off x="4649333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Risk of PE: two </a:t>
              </a:r>
              <a:r>
                <a:rPr lang="en-US" sz="1600" b="1" dirty="0"/>
                <a:t>trials (</a:t>
              </a:r>
              <a:r>
                <a:rPr lang="en-US" sz="1600" b="1" i="1" dirty="0"/>
                <a:t>n</a:t>
              </a:r>
              <a:r>
                <a:rPr lang="en-US" sz="1600" b="1" dirty="0"/>
                <a:t>=211</a:t>
              </a:r>
              <a:r>
                <a:rPr lang="en-US" sz="1600" b="1" dirty="0" smtClean="0"/>
                <a:t>)</a:t>
              </a:r>
              <a:endParaRPr lang="en-US" sz="1600" b="1" dirty="0"/>
            </a:p>
            <a:p>
              <a:pPr algn="ctr"/>
              <a:r>
                <a:rPr lang="en-US" sz="1600" b="1" dirty="0" smtClean="0"/>
                <a:t>RR</a:t>
              </a:r>
              <a:r>
                <a:rPr lang="en-US" sz="1600" b="1" dirty="0"/>
                <a:t>, 0.57 </a:t>
              </a:r>
              <a:r>
                <a:rPr lang="en-US" sz="1600" dirty="0"/>
                <a:t>(95% CI, 0.08–4.35); </a:t>
              </a:r>
              <a:r>
                <a:rPr lang="en-US" sz="1600" b="1" i="1" dirty="0" smtClean="0"/>
                <a:t>P </a:t>
              </a:r>
              <a:r>
                <a:rPr lang="en-US" sz="1600" b="1" dirty="0" smtClean="0"/>
                <a:t>= 0.59</a:t>
              </a: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364088" y="3399964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</a:t>
              </a:r>
              <a:r>
                <a:rPr lang="en-GB" sz="1600" dirty="0" smtClean="0"/>
                <a:t>ratio </a:t>
              </a:r>
              <a:r>
                <a:rPr lang="en-GB" sz="1600" dirty="0"/>
                <a:t>M-H, random, 95%CI</a:t>
              </a:r>
            </a:p>
          </p:txBody>
        </p:sp>
        <p:pic>
          <p:nvPicPr>
            <p:cNvPr id="12" name="Immagine 11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5043730" y="5730926"/>
              <a:ext cx="3665052" cy="506386"/>
            </a:xfrm>
            <a:prstGeom prst="rect">
              <a:avLst/>
            </a:prstGeom>
          </p:spPr>
        </p:pic>
      </p:grpSp>
      <p:grpSp>
        <p:nvGrpSpPr>
          <p:cNvPr id="16" name="Gruppo 15"/>
          <p:cNvGrpSpPr/>
          <p:nvPr/>
        </p:nvGrpSpPr>
        <p:grpSpPr>
          <a:xfrm>
            <a:off x="4499992" y="3212976"/>
            <a:ext cx="4536504" cy="3466836"/>
            <a:chOff x="-36512" y="3378478"/>
            <a:chExt cx="4536504" cy="3466836"/>
          </a:xfrm>
        </p:grpSpPr>
        <p:sp>
          <p:nvSpPr>
            <p:cNvPr id="18" name="Rettangolo 17"/>
            <p:cNvSpPr/>
            <p:nvPr/>
          </p:nvSpPr>
          <p:spPr>
            <a:xfrm>
              <a:off x="-36512" y="6260539"/>
              <a:ext cx="453650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Risk of SGA: three </a:t>
              </a:r>
              <a:r>
                <a:rPr lang="en-US" sz="1600" b="1" dirty="0"/>
                <a:t>trials (</a:t>
              </a:r>
              <a:r>
                <a:rPr lang="en-US" sz="1600" b="1" i="1" dirty="0"/>
                <a:t>n</a:t>
              </a:r>
              <a:r>
                <a:rPr lang="en-US" sz="1600" b="1" dirty="0"/>
                <a:t>=337</a:t>
              </a:r>
              <a:r>
                <a:rPr lang="en-US" sz="1600" b="1" dirty="0" smtClean="0"/>
                <a:t>)</a:t>
              </a:r>
              <a:endParaRPr lang="en-US" sz="1600" b="1" dirty="0"/>
            </a:p>
            <a:p>
              <a:pPr algn="ctr"/>
              <a:r>
                <a:rPr lang="en-US" sz="1600" b="1" dirty="0" smtClean="0"/>
                <a:t>RR</a:t>
              </a:r>
              <a:r>
                <a:rPr lang="en-US" sz="1600" b="1" dirty="0"/>
                <a:t>, 0.73 </a:t>
              </a:r>
              <a:r>
                <a:rPr lang="en-US" sz="1600" dirty="0"/>
                <a:t>(95% CI</a:t>
              </a:r>
              <a:r>
                <a:rPr lang="en-US" sz="1600" dirty="0" smtClean="0"/>
                <a:t>, 0.18–2.99</a:t>
              </a:r>
              <a:r>
                <a:rPr lang="en-US" sz="1600" dirty="0"/>
                <a:t>); </a:t>
              </a:r>
              <a:r>
                <a:rPr lang="en-US" sz="1600" b="1" i="1" dirty="0" smtClean="0"/>
                <a:t>P </a:t>
              </a:r>
              <a:r>
                <a:rPr lang="en-US" sz="1600" b="1" dirty="0" smtClean="0"/>
                <a:t>= 0.66</a:t>
              </a:r>
              <a:endParaRPr lang="en-US" sz="1600" b="1" kern="800" spc="-1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Immagine 18" descr="Schermata 04-2457496 alle 23.28.2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422"/>
            <a:stretch/>
          </p:blipFill>
          <p:spPr>
            <a:xfrm>
              <a:off x="467544" y="5730926"/>
              <a:ext cx="3665052" cy="506386"/>
            </a:xfrm>
            <a:prstGeom prst="rect">
              <a:avLst/>
            </a:prstGeom>
          </p:spPr>
        </p:pic>
        <p:sp>
          <p:nvSpPr>
            <p:cNvPr id="21" name="Rettangolo 20"/>
            <p:cNvSpPr/>
            <p:nvPr/>
          </p:nvSpPr>
          <p:spPr>
            <a:xfrm>
              <a:off x="828135" y="3378478"/>
              <a:ext cx="302378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1600" dirty="0"/>
                <a:t>Risk </a:t>
              </a:r>
              <a:r>
                <a:rPr lang="en-GB" sz="1600" dirty="0" smtClean="0"/>
                <a:t>ratio </a:t>
              </a:r>
              <a:r>
                <a:rPr lang="en-GB" sz="1600" dirty="0"/>
                <a:t>M-H, random, 95%CI</a:t>
              </a:r>
            </a:p>
          </p:txBody>
        </p:sp>
      </p:grpSp>
      <p:pic>
        <p:nvPicPr>
          <p:cNvPr id="2" name="Immagine 1" descr="Schermata 04-2457496 alle 23.48.37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99"/>
          <a:stretch/>
        </p:blipFill>
        <p:spPr>
          <a:xfrm>
            <a:off x="107504" y="5123629"/>
            <a:ext cx="4176588" cy="481717"/>
          </a:xfrm>
          <a:prstGeom prst="rect">
            <a:avLst/>
          </a:prstGeom>
        </p:spPr>
      </p:pic>
      <p:pic>
        <p:nvPicPr>
          <p:cNvPr id="25" name="Immagine 24" descr="Schermata 04-2457496 alle 23.48.37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66"/>
          <a:stretch/>
        </p:blipFill>
        <p:spPr>
          <a:xfrm>
            <a:off x="107504" y="3809715"/>
            <a:ext cx="4176588" cy="1318960"/>
          </a:xfrm>
          <a:prstGeom prst="rect">
            <a:avLst/>
          </a:prstGeom>
        </p:spPr>
      </p:pic>
      <p:pic>
        <p:nvPicPr>
          <p:cNvPr id="4" name="Immagine 3" descr="Schermata 04-2457496 alle 23.47.34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20"/>
          <a:stretch/>
        </p:blipFill>
        <p:spPr>
          <a:xfrm>
            <a:off x="4788024" y="5013176"/>
            <a:ext cx="4104455" cy="590956"/>
          </a:xfrm>
          <a:prstGeom prst="rect">
            <a:avLst/>
          </a:prstGeom>
        </p:spPr>
      </p:pic>
      <p:pic>
        <p:nvPicPr>
          <p:cNvPr id="26" name="Immagine 25" descr="Schermata 04-2457496 alle 23.47.34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32"/>
          <a:stretch/>
        </p:blipFill>
        <p:spPr>
          <a:xfrm>
            <a:off x="4790669" y="3615070"/>
            <a:ext cx="4104456" cy="1470114"/>
          </a:xfrm>
          <a:prstGeom prst="rect">
            <a:avLst/>
          </a:prstGeom>
        </p:spPr>
      </p:pic>
      <p:cxnSp>
        <p:nvCxnSpPr>
          <p:cNvPr id="27" name="Connettore 1 26"/>
          <p:cNvCxnSpPr/>
          <p:nvPr/>
        </p:nvCxnSpPr>
        <p:spPr bwMode="auto">
          <a:xfrm>
            <a:off x="6732240" y="3573016"/>
            <a:ext cx="0" cy="1735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Freccia sinistra 27"/>
          <p:cNvSpPr/>
          <p:nvPr/>
        </p:nvSpPr>
        <p:spPr bwMode="auto">
          <a:xfrm rot="12568520">
            <a:off x="5224230" y="4424358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Connettore 1 28"/>
          <p:cNvCxnSpPr/>
          <p:nvPr/>
        </p:nvCxnSpPr>
        <p:spPr bwMode="auto">
          <a:xfrm>
            <a:off x="1941570" y="3795622"/>
            <a:ext cx="0" cy="15772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Freccia sinistra 29"/>
          <p:cNvSpPr/>
          <p:nvPr/>
        </p:nvSpPr>
        <p:spPr bwMode="auto">
          <a:xfrm rot="12568520">
            <a:off x="255678" y="4496366"/>
            <a:ext cx="936104" cy="229339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95736" y="1887215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07504" y="2708920"/>
            <a:ext cx="89289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000" dirty="0" smtClean="0"/>
              <a:t>I</a:t>
            </a:r>
            <a:r>
              <a:rPr lang="pl-PL" sz="2000" dirty="0" smtClean="0"/>
              <a:t>n </a:t>
            </a:r>
            <a:r>
              <a:rPr lang="pl-PL" sz="2000" dirty="0"/>
              <a:t>women with a history of </a:t>
            </a:r>
            <a:r>
              <a:rPr lang="pl-PL" sz="2000" dirty="0" smtClean="0"/>
              <a:t>PE</a:t>
            </a:r>
            <a:r>
              <a:rPr lang="en-GB" sz="2000" dirty="0" smtClean="0"/>
              <a:t>,</a:t>
            </a:r>
            <a:r>
              <a:rPr lang="pl-PL" sz="2000" dirty="0" smtClean="0"/>
              <a:t> </a:t>
            </a:r>
            <a:r>
              <a:rPr lang="en-US" sz="2000" dirty="0" smtClean="0"/>
              <a:t>LMWH </a:t>
            </a:r>
            <a:r>
              <a:rPr lang="en-US" sz="2000" dirty="0"/>
              <a:t>with low-dose </a:t>
            </a:r>
            <a:r>
              <a:rPr lang="en-US" sz="2000" dirty="0" smtClean="0"/>
              <a:t>aspirin: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000" dirty="0" smtClean="0"/>
              <a:t>Appears </a:t>
            </a:r>
            <a:r>
              <a:rPr lang="en-US" sz="2000" dirty="0"/>
              <a:t>to show</a:t>
            </a:r>
            <a:r>
              <a:rPr lang="en-US" sz="2000" b="1" dirty="0"/>
              <a:t> a trend </a:t>
            </a:r>
            <a:r>
              <a:rPr lang="en-US" sz="2000" b="1" dirty="0" smtClean="0"/>
              <a:t>in the </a:t>
            </a:r>
            <a:r>
              <a:rPr lang="en-US" sz="2000" b="1" dirty="0"/>
              <a:t>reduction of early-onset </a:t>
            </a:r>
            <a:r>
              <a:rPr lang="en-US" sz="2000" b="1" dirty="0" smtClean="0"/>
              <a:t>PE:</a:t>
            </a: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Two </a:t>
            </a:r>
            <a:r>
              <a:rPr lang="en-US" sz="2000" dirty="0"/>
              <a:t>trials (</a:t>
            </a:r>
            <a:r>
              <a:rPr lang="en-US" sz="2000" i="1" dirty="0" smtClean="0"/>
              <a:t>n</a:t>
            </a:r>
            <a:r>
              <a:rPr lang="en-US" sz="2000" dirty="0" smtClean="0"/>
              <a:t>=155)</a:t>
            </a:r>
          </a:p>
          <a:p>
            <a:pPr marL="800100" lvl="1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RR, 0.14 </a:t>
            </a:r>
            <a:r>
              <a:rPr lang="en-US" sz="2000" dirty="0"/>
              <a:t>(</a:t>
            </a:r>
            <a:r>
              <a:rPr lang="en-US" sz="2000" b="1" dirty="0"/>
              <a:t>95% CI, 0.02–1.10</a:t>
            </a:r>
            <a:r>
              <a:rPr lang="en-US" sz="2000" dirty="0"/>
              <a:t>); </a:t>
            </a:r>
            <a:r>
              <a:rPr lang="en-US" sz="2000" i="1" dirty="0"/>
              <a:t>P</a:t>
            </a:r>
            <a:r>
              <a:rPr lang="en-US" sz="2000" dirty="0"/>
              <a:t>=</a:t>
            </a:r>
            <a:r>
              <a:rPr lang="en-US" sz="2000" dirty="0" smtClean="0"/>
              <a:t>0.06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 marL="342900" indent="-342900">
              <a:lnSpc>
                <a:spcPct val="110000"/>
              </a:lnSpc>
              <a:buFont typeface="Arial"/>
              <a:buChar char="•"/>
            </a:pPr>
            <a:r>
              <a:rPr lang="en-US" sz="2000" dirty="0" smtClean="0"/>
              <a:t>But </a:t>
            </a:r>
            <a:r>
              <a:rPr lang="en-US" sz="2000" b="1" dirty="0"/>
              <a:t>not late-</a:t>
            </a:r>
            <a:r>
              <a:rPr lang="en-US" sz="2000" b="1" dirty="0" smtClean="0"/>
              <a:t>onset </a:t>
            </a:r>
            <a:r>
              <a:rPr lang="pl-PL" sz="2000" b="1" dirty="0" smtClean="0"/>
              <a:t>PE: </a:t>
            </a:r>
            <a:endParaRPr lang="en-GB" sz="2000" b="1" dirty="0" smtClean="0"/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sz="2000" dirty="0" smtClean="0"/>
              <a:t>T</a:t>
            </a:r>
            <a:r>
              <a:rPr lang="pl-PL" sz="2000" dirty="0" smtClean="0"/>
              <a:t>wo </a:t>
            </a:r>
            <a:r>
              <a:rPr lang="pl-PL" sz="2000" dirty="0"/>
              <a:t>trials (</a:t>
            </a:r>
            <a:r>
              <a:rPr lang="pl-PL" sz="2000" i="1" dirty="0" smtClean="0"/>
              <a:t>n</a:t>
            </a:r>
            <a:r>
              <a:rPr lang="pl-PL" sz="2000" dirty="0" smtClean="0"/>
              <a:t>=155)</a:t>
            </a:r>
            <a:endParaRPr lang="en-GB" sz="2000" dirty="0"/>
          </a:p>
          <a:p>
            <a:pPr marL="914400" lvl="1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sz="2000" b="1" dirty="0" smtClean="0"/>
              <a:t>R</a:t>
            </a:r>
            <a:r>
              <a:rPr lang="pl-PL" sz="2000" b="1" dirty="0" smtClean="0"/>
              <a:t>R</a:t>
            </a:r>
            <a:r>
              <a:rPr lang="pl-PL" sz="2000" b="1" dirty="0"/>
              <a:t>, 1.20</a:t>
            </a:r>
            <a:r>
              <a:rPr lang="pl-PL" sz="2000" dirty="0"/>
              <a:t> (95% CI, 0.53–2.72)</a:t>
            </a:r>
            <a:r>
              <a:rPr lang="pl-PL" sz="2000" dirty="0" smtClean="0"/>
              <a:t>; </a:t>
            </a:r>
            <a:r>
              <a:rPr lang="pl-PL" sz="2000" i="1" dirty="0" smtClean="0"/>
              <a:t>P</a:t>
            </a:r>
            <a:r>
              <a:rPr lang="pl-PL" sz="2000" dirty="0"/>
              <a:t>=</a:t>
            </a:r>
            <a:r>
              <a:rPr lang="pl-PL" sz="2000" dirty="0" smtClean="0"/>
              <a:t>0.65</a:t>
            </a: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556262" y="1916832"/>
            <a:ext cx="2031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2" name="Rettangolo 1"/>
          <p:cNvSpPr/>
          <p:nvPr/>
        </p:nvSpPr>
        <p:spPr>
          <a:xfrm>
            <a:off x="467544" y="2477888"/>
            <a:ext cx="8064896" cy="397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Based on limited evidence, the combination of LMWH and low-</a:t>
            </a:r>
            <a:r>
              <a:rPr lang="en-GB" sz="2000" dirty="0" smtClean="0"/>
              <a:t>dose aspirin </a:t>
            </a:r>
            <a:r>
              <a:rPr lang="en-GB" sz="2000" dirty="0"/>
              <a:t>started in early pregnancy could reduce the prevalence of PE and </a:t>
            </a:r>
            <a:r>
              <a:rPr lang="en-GB" sz="2000" dirty="0" smtClean="0"/>
              <a:t>SGA in </a:t>
            </a:r>
            <a:r>
              <a:rPr lang="en-GB" sz="2000" dirty="0"/>
              <a:t>women with a history of PE. </a:t>
            </a: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This observation should be the basis of a well-conducted future trial rather than a recommendation for immediate clinical application</a:t>
            </a:r>
            <a:r>
              <a:rPr lang="en-GB" sz="2000" dirty="0" smtClean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In </a:t>
            </a:r>
            <a:r>
              <a:rPr lang="en-GB" sz="2000" dirty="0"/>
              <a:t>women with </a:t>
            </a:r>
            <a:r>
              <a:rPr lang="en-GB" sz="2000" dirty="0" smtClean="0"/>
              <a:t>recurrent miscarriage</a:t>
            </a:r>
            <a:r>
              <a:rPr lang="en-GB" sz="2000" dirty="0"/>
              <a:t>, there appeared to be no </a:t>
            </a:r>
            <a:r>
              <a:rPr lang="en-GB" sz="2000" dirty="0" smtClean="0"/>
              <a:t>benefit of adding LMWH, compared to low-dose aspirin alone.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In </a:t>
            </a:r>
            <a:r>
              <a:rPr lang="en-GB" sz="2000" dirty="0"/>
              <a:t>high-</a:t>
            </a:r>
            <a:r>
              <a:rPr lang="en-GB" sz="2000" dirty="0" smtClean="0"/>
              <a:t>risk pregnancies</a:t>
            </a:r>
            <a:r>
              <a:rPr lang="en-GB" sz="2000" dirty="0"/>
              <a:t>, the prophylactic use of LMWH is beneficial in reducing adverse pregnancy outcome only when </a:t>
            </a:r>
            <a:r>
              <a:rPr lang="en-GB" sz="2000" dirty="0" smtClean="0"/>
              <a:t>there is </a:t>
            </a:r>
            <a:r>
              <a:rPr lang="en-GB" sz="2000" dirty="0"/>
              <a:t>concomitant therapy with low-dose aspirin.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2031231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/>
              <a:t>Strengths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51520" y="2636912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This is the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first meta-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analysis evaluating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the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effect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of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the combined treatment with aspirin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plus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LMWH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starting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≤16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weeks’ gestation in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high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-risk pregnancies on the prevalence of PE and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SGA.</a:t>
            </a:r>
            <a:endParaRPr lang="en-GB" sz="2000" kern="0" spc="-1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65090" y="3933056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/>
              <a:t>Limitations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2" y="4581128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The main limitation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is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the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small number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of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studies/patients fulfilling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the inclusion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criteria - precluding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sensitivity analyses and the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evaluation of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publication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biases. Other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limitations include heterogeneity in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inclusion criteria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, dose of aspirin and outcome measures.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Half (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4/8) of the studies included women with thrombophilia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. Finally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,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the cost benefits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or side effects of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LMWH were not assessed.</a:t>
            </a:r>
            <a:endParaRPr lang="en-GB" sz="2000" kern="0" spc="-1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1434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4" descr="UOG revers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884488" y="1862138"/>
            <a:ext cx="330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79512" y="2556718"/>
            <a:ext cx="8496944" cy="41846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n-US" altLang="en-US" sz="2000" dirty="0" smtClean="0"/>
              <a:t>Most women who develop preterm </a:t>
            </a:r>
            <a:r>
              <a:rPr lang="en-US" altLang="en-US" sz="2000" dirty="0"/>
              <a:t>PE </a:t>
            </a:r>
            <a:r>
              <a:rPr lang="en-US" altLang="en-US" sz="2000" dirty="0" smtClean="0"/>
              <a:t>(85%) have not had previous PE. How should we identify the high</a:t>
            </a:r>
            <a:r>
              <a:rPr lang="en-US" altLang="en-US" sz="2000" dirty="0"/>
              <a:t>-</a:t>
            </a:r>
            <a:r>
              <a:rPr lang="en-US" altLang="en-US" sz="2000" dirty="0" smtClean="0"/>
              <a:t>risk  women in </a:t>
            </a:r>
            <a:r>
              <a:rPr lang="en-US" altLang="en-US" sz="2000" dirty="0"/>
              <a:t>the first trimester of </a:t>
            </a:r>
            <a:r>
              <a:rPr lang="en-US" altLang="en-US" sz="2000" dirty="0" smtClean="0"/>
              <a:t>pregnancy who will benefit from the administration of LMWH?</a:t>
            </a:r>
          </a:p>
          <a:p>
            <a:pPr algn="just">
              <a:defRPr/>
            </a:pPr>
            <a:endParaRPr lang="en-US" altLang="en-US" sz="2000" dirty="0" smtClean="0"/>
          </a:p>
          <a:p>
            <a:pPr algn="just">
              <a:defRPr/>
            </a:pPr>
            <a:r>
              <a:rPr lang="en-US" altLang="en-US" sz="2000" dirty="0" smtClean="0"/>
              <a:t>Will LMWH with aspirin work in high risk groups identified by other means such as 1</a:t>
            </a:r>
            <a:r>
              <a:rPr lang="en-US" altLang="en-US" sz="2000" baseline="30000" dirty="0" smtClean="0"/>
              <a:t>st</a:t>
            </a:r>
            <a:r>
              <a:rPr lang="en-US" altLang="en-US" sz="2000" dirty="0" smtClean="0"/>
              <a:t> trimester uterine Doppler and </a:t>
            </a:r>
            <a:r>
              <a:rPr lang="en-US" altLang="en-US" sz="2000" dirty="0" err="1" smtClean="0"/>
              <a:t>PlGF</a:t>
            </a:r>
            <a:r>
              <a:rPr lang="en-US" altLang="en-US" sz="2000" dirty="0" smtClean="0"/>
              <a:t>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r>
              <a:rPr lang="en-US" altLang="en-US" sz="2000" dirty="0"/>
              <a:t>Does the study show that the use of LMWH with aspirin will have an impact on perinatal mortality and long-term </a:t>
            </a:r>
            <a:r>
              <a:rPr lang="en-US" altLang="en-US" sz="2000"/>
              <a:t>outcomes</a:t>
            </a:r>
            <a:r>
              <a:rPr lang="en-US" altLang="en-US" sz="2000" smtClean="0"/>
              <a:t>?</a:t>
            </a:r>
          </a:p>
          <a:p>
            <a:pPr algn="just">
              <a:defRPr/>
            </a:pPr>
            <a:endParaRPr lang="en-US" altLang="en-US" sz="2000" dirty="0"/>
          </a:p>
          <a:p>
            <a:pPr algn="just">
              <a:defRPr/>
            </a:pPr>
            <a:r>
              <a:rPr lang="en-US" altLang="en-US" sz="2000" dirty="0" smtClean="0"/>
              <a:t>What are the cost benefits </a:t>
            </a:r>
            <a:r>
              <a:rPr lang="en-US" altLang="en-US" sz="2000" dirty="0"/>
              <a:t>or side effects of </a:t>
            </a:r>
            <a:r>
              <a:rPr lang="en-US" altLang="en-US" sz="2000" dirty="0" smtClean="0"/>
              <a:t>LMWH?</a:t>
            </a:r>
          </a:p>
          <a:p>
            <a:pPr algn="just">
              <a:defRPr/>
            </a:pPr>
            <a:endParaRPr lang="en-US" altLang="en-US" sz="20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107504" y="2276872"/>
            <a:ext cx="8813800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Pre-eclampsia (PE</a:t>
            </a:r>
            <a:r>
              <a:rPr lang="en-US" altLang="en-US" sz="1800" dirty="0" smtClean="0"/>
              <a:t>)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is </a:t>
            </a:r>
            <a:r>
              <a:rPr lang="en-US" altLang="en-US" sz="1800" dirty="0"/>
              <a:t>associated with evidence of impaired </a:t>
            </a:r>
            <a:r>
              <a:rPr lang="en-US" altLang="en-US" sz="1800" dirty="0" smtClean="0"/>
              <a:t>placentation, and placental </a:t>
            </a:r>
            <a:r>
              <a:rPr lang="en-US" altLang="en-US" sz="1800" dirty="0"/>
              <a:t>vascular lesions </a:t>
            </a:r>
            <a:r>
              <a:rPr lang="en-US" altLang="en-US" sz="1800" dirty="0" smtClean="0"/>
              <a:t>are </a:t>
            </a:r>
            <a:r>
              <a:rPr lang="en-US" altLang="en-US" sz="1800" dirty="0"/>
              <a:t>also found in </a:t>
            </a:r>
            <a:r>
              <a:rPr lang="en-US" altLang="en-US" sz="1800" dirty="0" smtClean="0"/>
              <a:t>some pregnancies complicated </a:t>
            </a:r>
            <a:r>
              <a:rPr lang="en-US" altLang="en-US" sz="1800" dirty="0"/>
              <a:t>by the delivery </a:t>
            </a:r>
            <a:r>
              <a:rPr lang="en-US" altLang="en-US" sz="1800" dirty="0" smtClean="0"/>
              <a:t>of small</a:t>
            </a:r>
            <a:r>
              <a:rPr lang="en-US" altLang="en-US" sz="1800" dirty="0"/>
              <a:t>-for-gestational-age (SGA) </a:t>
            </a:r>
            <a:r>
              <a:rPr lang="en-US" altLang="en-US" sz="1800" dirty="0" smtClean="0"/>
              <a:t>neonates.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 smtClean="0"/>
              <a:t>Meta</a:t>
            </a:r>
            <a:r>
              <a:rPr lang="en-US" altLang="en-US" sz="1800" dirty="0"/>
              <a:t>-</a:t>
            </a:r>
            <a:r>
              <a:rPr lang="en-US" altLang="en-US" sz="1800" dirty="0" smtClean="0"/>
              <a:t>analyses of </a:t>
            </a:r>
            <a:r>
              <a:rPr lang="en-US" altLang="en-US" sz="1800" dirty="0"/>
              <a:t>randomized controlled trials (RCTs) have </a:t>
            </a:r>
            <a:r>
              <a:rPr lang="en-US" altLang="en-US" sz="1800" dirty="0" smtClean="0"/>
              <a:t>reported that</a:t>
            </a:r>
            <a:r>
              <a:rPr lang="en-US" altLang="en-US" sz="1800" dirty="0"/>
              <a:t>, in pregnancies at high risk of PE, the </a:t>
            </a:r>
            <a:r>
              <a:rPr lang="en-US" altLang="en-US" sz="1800" dirty="0" smtClean="0"/>
              <a:t>prophylactic use </a:t>
            </a:r>
            <a:r>
              <a:rPr lang="en-US" altLang="en-US" sz="1800" dirty="0"/>
              <a:t>of low-dose aspirin started </a:t>
            </a:r>
            <a:r>
              <a:rPr lang="en-US" altLang="en-US" sz="1800" dirty="0" smtClean="0"/>
              <a:t>≤16 </a:t>
            </a:r>
            <a:r>
              <a:rPr lang="en-US" altLang="en-US" sz="1800" dirty="0"/>
              <a:t>weeks’ </a:t>
            </a:r>
            <a:r>
              <a:rPr lang="en-US" altLang="en-US" sz="1800" dirty="0" smtClean="0"/>
              <a:t>gestation can </a:t>
            </a:r>
            <a:r>
              <a:rPr lang="en-US" altLang="en-US" sz="1800" dirty="0"/>
              <a:t>reduce the prevalence of PE and </a:t>
            </a:r>
            <a:r>
              <a:rPr lang="en-US" altLang="en-US" sz="1800" dirty="0" smtClean="0"/>
              <a:t>SGA.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 smtClean="0"/>
              <a:t>The role </a:t>
            </a:r>
            <a:r>
              <a:rPr lang="en-US" altLang="en-US" sz="1800" dirty="0"/>
              <a:t>of heparin in prevention of these conditions </a:t>
            </a:r>
            <a:r>
              <a:rPr lang="en-US" altLang="en-US" sz="1800" dirty="0" smtClean="0"/>
              <a:t>is becoming </a:t>
            </a:r>
            <a:r>
              <a:rPr lang="en-US" altLang="en-US" sz="1800" dirty="0"/>
              <a:t>increasingly apparent, mainly due </a:t>
            </a:r>
            <a:r>
              <a:rPr lang="en-US" altLang="en-US" sz="1800" dirty="0" smtClean="0"/>
              <a:t>to its antithrombotic </a:t>
            </a:r>
            <a:r>
              <a:rPr lang="en-US" altLang="en-US" sz="1800" dirty="0"/>
              <a:t>and anti-inflammatory effects, similar </a:t>
            </a:r>
            <a:r>
              <a:rPr lang="en-US" altLang="en-US" sz="1800" dirty="0" smtClean="0"/>
              <a:t>to those </a:t>
            </a:r>
            <a:r>
              <a:rPr lang="en-US" altLang="en-US" sz="1800" dirty="0"/>
              <a:t>of </a:t>
            </a:r>
            <a:r>
              <a:rPr lang="en-US" altLang="en-US" sz="1800" dirty="0" smtClean="0"/>
              <a:t>aspirin.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 smtClean="0"/>
              <a:t>The effect of the prophylactic use of aspirin plus low-molecular-weight heparin (LMWH) in high-risk pregnancies on the prevalence of PE and SGA has not been clarified yet.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513" y="2716178"/>
            <a:ext cx="8784975" cy="1569660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000000"/>
                </a:solidFill>
              </a:rPr>
              <a:t>To </a:t>
            </a:r>
            <a:r>
              <a:rPr lang="en-GB" altLang="en-US" sz="2400" b="1" dirty="0">
                <a:solidFill>
                  <a:srgbClr val="000000"/>
                </a:solidFill>
              </a:rPr>
              <a:t>determine if the combined treatment of LMWH </a:t>
            </a:r>
            <a:r>
              <a:rPr lang="en-GB" altLang="en-US" sz="2400" b="1" dirty="0" smtClean="0">
                <a:solidFill>
                  <a:srgbClr val="000000"/>
                </a:solidFill>
              </a:rPr>
              <a:t>and low</a:t>
            </a:r>
            <a:r>
              <a:rPr lang="en-GB" altLang="en-US" sz="2400" b="1" dirty="0">
                <a:solidFill>
                  <a:srgbClr val="000000"/>
                </a:solidFill>
              </a:rPr>
              <a:t>-dose aspirin </a:t>
            </a:r>
            <a:r>
              <a:rPr lang="en-GB" altLang="en-US" sz="2400" b="1" dirty="0" smtClean="0">
                <a:solidFill>
                  <a:srgbClr val="000000"/>
                </a:solidFill>
              </a:rPr>
              <a:t>starting ≤ 16 </a:t>
            </a:r>
            <a:r>
              <a:rPr lang="en-GB" altLang="en-US" sz="2400" b="1" dirty="0">
                <a:solidFill>
                  <a:srgbClr val="000000"/>
                </a:solidFill>
              </a:rPr>
              <a:t>weeks’ gestation is </a:t>
            </a:r>
            <a:r>
              <a:rPr lang="en-GB" altLang="en-US" sz="2400" b="1" dirty="0" smtClean="0">
                <a:solidFill>
                  <a:srgbClr val="000000"/>
                </a:solidFill>
              </a:rPr>
              <a:t>superior to </a:t>
            </a:r>
            <a:r>
              <a:rPr lang="en-GB" altLang="en-US" sz="2400" b="1" dirty="0">
                <a:solidFill>
                  <a:srgbClr val="000000"/>
                </a:solidFill>
              </a:rPr>
              <a:t>the administration of low-dose aspirin alone in </a:t>
            </a:r>
            <a:r>
              <a:rPr lang="en-GB" altLang="en-US" sz="2400" b="1" dirty="0" smtClean="0">
                <a:solidFill>
                  <a:srgbClr val="000000"/>
                </a:solidFill>
              </a:rPr>
              <a:t>the prevention </a:t>
            </a:r>
            <a:r>
              <a:rPr lang="en-GB" altLang="en-US" sz="2400" b="1" dirty="0">
                <a:solidFill>
                  <a:srgbClr val="000000"/>
                </a:solidFill>
              </a:rPr>
              <a:t>of PE and SGA in women at </a:t>
            </a:r>
            <a:r>
              <a:rPr lang="en-GB" altLang="en-US" sz="2400" b="1" dirty="0" smtClean="0">
                <a:solidFill>
                  <a:srgbClr val="000000"/>
                </a:solidFill>
              </a:rPr>
              <a:t>risk</a:t>
            </a:r>
            <a:endParaRPr lang="en-GB" altLang="en-US" sz="2400" b="1" dirty="0">
              <a:solidFill>
                <a:srgbClr val="000000"/>
              </a:solidFill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633788" y="2093913"/>
            <a:ext cx="180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000000"/>
                </a:solidFill>
              </a:rPr>
              <a:t>Objective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42938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Methods – literature search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179512" y="2564904"/>
            <a:ext cx="8640960" cy="397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 review, according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PRISMA,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1945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to March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2015.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Systematic search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randomized controlled trials (RCTs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 that compared the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administration of a combination of any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LMWH or unfractionated heparin and aspirin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administration of aspirin alone,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started ≤ 16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’ gestation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in women at risk of hypertensive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disorders.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Search terms included: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‘heparin’,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bemiparin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certoparin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dalteparin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‘enoxaparin’,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nadroparin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parnaparin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reviparin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tinzaparin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‘LMWH’, ‘aspirin’, ‘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acetylsalicylic acid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‘preeclampsia’, ‘pre-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eclampsia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’, ‘PE’,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toxaemia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, ‘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toxemia’ and ‘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eclampsia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restriction was applied.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1763688" y="1959223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Methods – study selection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395536" y="2601579"/>
            <a:ext cx="8352928" cy="406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quality of studies was evaluated using the Cochrane Handbook Criteria tool for judging risk of bias, and studies with high risk of bias were considered for sensitivity analysis.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outcome measures were PE, early-onset PE and SGA.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definition of PE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was: systolic blood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pressure (BP)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≥ 140mmHg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or diastolic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BP ≥ 90mmHg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occurring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&gt; 20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weeks’ gestation in a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woman with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previously normal BP plus proteinuria, defined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as urinary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excretion of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≥ 0.3g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protein in a 24-h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urine specimen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or 2+ protein on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dipstick. Similar definitions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accepted.</a:t>
            </a:r>
          </a:p>
          <a:p>
            <a:pPr marL="342900" indent="-342900" algn="just" eaLnBrk="1" hangingPunct="1">
              <a:lnSpc>
                <a:spcPct val="7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-onset PE was defined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as PE ≤ 34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weeks of gestation. The definition of SGA was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 neonatal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birth weight below the 10</a:t>
            </a:r>
            <a:r>
              <a:rPr lang="en-US" sz="2000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en-US" sz="2000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or 3</a:t>
            </a:r>
            <a:r>
              <a:rPr lang="en-US" sz="2000" kern="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percentile (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the first available in this order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or an equivalent.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820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6" name="Text Box 27"/>
          <p:cNvSpPr txBox="1">
            <a:spLocks noChangeArrowheads="1"/>
          </p:cNvSpPr>
          <p:nvPr/>
        </p:nvSpPr>
        <p:spPr bwMode="auto">
          <a:xfrm>
            <a:off x="2864887" y="1899899"/>
            <a:ext cx="307526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dirty="0" smtClean="0"/>
              <a:t>Study selection</a:t>
            </a:r>
            <a:endParaRPr lang="en-US" altLang="en-US" sz="2400" b="1" dirty="0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4737809" y="4061408"/>
            <a:ext cx="4226402" cy="138499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Excluded (</a:t>
            </a:r>
            <a:r>
              <a:rPr lang="en-US" altLang="en-US" sz="1200" b="1" i="1" dirty="0"/>
              <a:t>n</a:t>
            </a:r>
            <a:r>
              <a:rPr lang="en-US" altLang="en-US" sz="1200" b="1" dirty="0"/>
              <a:t> = 209):</a:t>
            </a:r>
          </a:p>
          <a:p>
            <a:pPr marL="180975" indent="-180975" eaLnBrk="1" hangingPunct="1">
              <a:spcBef>
                <a:spcPct val="0"/>
              </a:spcBef>
              <a:buFontTx/>
              <a:buNone/>
              <a:tabLst>
                <a:tab pos="85725" algn="l"/>
              </a:tabLst>
            </a:pPr>
            <a:r>
              <a:rPr lang="en-US" altLang="en-US" sz="1200" dirty="0"/>
              <a:t>• Personal communication, </a:t>
            </a:r>
            <a:r>
              <a:rPr lang="en-US" altLang="en-US" sz="1200" dirty="0" smtClean="0"/>
              <a:t>overlapping publication</a:t>
            </a:r>
            <a:r>
              <a:rPr lang="en-US" altLang="en-US" sz="1200" dirty="0"/>
              <a:t>, </a:t>
            </a:r>
            <a:r>
              <a:rPr lang="en-US" altLang="en-US" sz="1200" dirty="0" smtClean="0"/>
              <a:t>letter, commentary</a:t>
            </a:r>
            <a:r>
              <a:rPr lang="en-US" altLang="en-US" sz="1200" dirty="0"/>
              <a:t>, editorial, meta-analysis, review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Other study </a:t>
            </a:r>
            <a:r>
              <a:rPr lang="en-US" altLang="en-US" sz="1200" dirty="0" smtClean="0"/>
              <a:t>design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• </a:t>
            </a:r>
            <a:r>
              <a:rPr lang="en-US" altLang="en-US" sz="1200" dirty="0"/>
              <a:t>Inappropriate treatment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</a:t>
            </a:r>
            <a:r>
              <a:rPr lang="en-US" altLang="en-US" sz="1200" dirty="0" smtClean="0"/>
              <a:t>Therapy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• </a:t>
            </a:r>
            <a:r>
              <a:rPr lang="en-US" altLang="en-US" sz="1200" dirty="0"/>
              <a:t>Other reason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49789" y="3769020"/>
            <a:ext cx="4037412" cy="584776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Potentially appropriate trials to be included </a:t>
            </a:r>
            <a:r>
              <a:rPr lang="en-US" altLang="en-US" sz="1600" dirty="0" smtClean="0"/>
              <a:t>in meta</a:t>
            </a:r>
            <a:r>
              <a:rPr lang="en-US" altLang="en-US" sz="1600" dirty="0"/>
              <a:t>-analysis (</a:t>
            </a:r>
            <a:r>
              <a:rPr lang="en-US" altLang="en-US" sz="1600" i="1" dirty="0"/>
              <a:t>n</a:t>
            </a:r>
            <a:r>
              <a:rPr lang="en-US" altLang="en-US" sz="1600" dirty="0"/>
              <a:t> = 250)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738086" y="2760640"/>
            <a:ext cx="4226402" cy="101566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Excluded (</a:t>
            </a:r>
            <a:r>
              <a:rPr lang="en-US" altLang="en-US" sz="1200" b="1" i="1" dirty="0"/>
              <a:t>n</a:t>
            </a:r>
            <a:r>
              <a:rPr lang="en-US" altLang="en-US" sz="1200" b="1" dirty="0"/>
              <a:t> = 1557):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Personal communication, </a:t>
            </a:r>
            <a:r>
              <a:rPr lang="en-US" altLang="en-US" sz="1200" dirty="0" smtClean="0"/>
              <a:t>overlapping publication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• </a:t>
            </a:r>
            <a:r>
              <a:rPr lang="en-US" altLang="en-US" sz="1200" dirty="0"/>
              <a:t>Not randomized study with aspirin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Allocation concealment inadequate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Relevant outcome not provided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738086" y="5517232"/>
            <a:ext cx="4226125" cy="101566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Excluded (</a:t>
            </a:r>
            <a:r>
              <a:rPr lang="en-US" altLang="en-US" sz="1200" b="1" i="1" dirty="0"/>
              <a:t>n</a:t>
            </a:r>
            <a:r>
              <a:rPr lang="en-US" altLang="en-US" sz="1200" b="1" dirty="0"/>
              <a:t> = 32):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Not </a:t>
            </a:r>
            <a:r>
              <a:rPr lang="en-US" altLang="en-US" sz="1200" dirty="0" smtClean="0"/>
              <a:t>a </a:t>
            </a:r>
            <a:r>
              <a:rPr lang="en-US" altLang="en-US" sz="1200" dirty="0"/>
              <a:t>RCT (</a:t>
            </a:r>
            <a:r>
              <a:rPr lang="en-US" altLang="en-US" sz="1200" i="1" dirty="0" smtClean="0"/>
              <a:t>n</a:t>
            </a:r>
            <a:r>
              <a:rPr lang="en-US" altLang="en-US" sz="1200" dirty="0" smtClean="0"/>
              <a:t>=8)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Treatment incorrect (</a:t>
            </a:r>
            <a:r>
              <a:rPr lang="en-US" altLang="en-US" sz="1200" i="1" dirty="0" smtClean="0"/>
              <a:t>n</a:t>
            </a:r>
            <a:r>
              <a:rPr lang="en-US" altLang="en-US" sz="1200" dirty="0" smtClean="0"/>
              <a:t>=14</a:t>
            </a:r>
            <a:r>
              <a:rPr lang="en-US" altLang="en-US" sz="12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</a:t>
            </a:r>
            <a:r>
              <a:rPr lang="en-US" altLang="en-US" sz="1200" dirty="0" smtClean="0"/>
              <a:t>Overlapping publication (</a:t>
            </a:r>
            <a:r>
              <a:rPr lang="en-US" altLang="en-US" sz="1200" i="1" dirty="0" smtClean="0"/>
              <a:t>n</a:t>
            </a:r>
            <a:r>
              <a:rPr lang="en-US" altLang="en-US" sz="1200" dirty="0" smtClean="0"/>
              <a:t>=5)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• </a:t>
            </a:r>
            <a:r>
              <a:rPr lang="en-US" altLang="en-US" sz="1200" dirty="0" smtClean="0"/>
              <a:t>Incomplete outcome (</a:t>
            </a:r>
            <a:r>
              <a:rPr lang="en-US" altLang="en-US" sz="1200" i="1" dirty="0" smtClean="0"/>
              <a:t>n</a:t>
            </a:r>
            <a:r>
              <a:rPr lang="en-US" altLang="en-US" sz="1200" dirty="0" smtClean="0"/>
              <a:t>=5)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107504" y="2420888"/>
            <a:ext cx="4176464" cy="584776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Potentially appropriate trials from electronic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search (</a:t>
            </a:r>
            <a:r>
              <a:rPr lang="en-US" altLang="en-US" sz="1600" i="1" dirty="0"/>
              <a:t>n</a:t>
            </a:r>
            <a:r>
              <a:rPr lang="en-US" altLang="en-US" sz="1600" dirty="0"/>
              <a:t> = 1807)</a:t>
            </a:r>
            <a:endParaRPr lang="en-US" altLang="en-US" sz="1600" b="1" dirty="0"/>
          </a:p>
        </p:txBody>
      </p:sp>
      <p:cxnSp>
        <p:nvCxnSpPr>
          <p:cNvPr id="42" name="Connettore 2 41"/>
          <p:cNvCxnSpPr>
            <a:endCxn id="15" idx="1"/>
          </p:cNvCxnSpPr>
          <p:nvPr/>
        </p:nvCxnSpPr>
        <p:spPr bwMode="auto">
          <a:xfrm>
            <a:off x="2195736" y="3005664"/>
            <a:ext cx="2542350" cy="2628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Connettore 2 50"/>
          <p:cNvCxnSpPr/>
          <p:nvPr/>
        </p:nvCxnSpPr>
        <p:spPr bwMode="auto">
          <a:xfrm>
            <a:off x="2195736" y="3005664"/>
            <a:ext cx="0" cy="7633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ttangolo 48"/>
          <p:cNvSpPr/>
          <p:nvPr/>
        </p:nvSpPr>
        <p:spPr>
          <a:xfrm>
            <a:off x="0" y="6581001"/>
            <a:ext cx="28969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*One </a:t>
            </a:r>
            <a:r>
              <a:rPr lang="en-GB" sz="1200" dirty="0"/>
              <a:t>study reported in two </a:t>
            </a:r>
            <a:r>
              <a:rPr lang="en-GB" sz="1200" dirty="0" smtClean="0"/>
              <a:t>publications.</a:t>
            </a:r>
            <a:endParaRPr lang="en-GB" sz="12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77030" y="5106670"/>
            <a:ext cx="4037412" cy="33855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Studies meeting inclusion criteria </a:t>
            </a:r>
            <a:r>
              <a:rPr lang="en-US" altLang="en-US" sz="1600" dirty="0" smtClean="0"/>
              <a:t>(</a:t>
            </a:r>
            <a:r>
              <a:rPr lang="en-US" altLang="en-US" sz="1600" i="1" dirty="0" smtClean="0"/>
              <a:t>n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= 41)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79388" y="6021288"/>
            <a:ext cx="4037412" cy="33855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RCTs included in final analysis (</a:t>
            </a:r>
            <a:r>
              <a:rPr lang="en-US" altLang="en-US" sz="1600" b="1" i="1" dirty="0"/>
              <a:t>n</a:t>
            </a:r>
            <a:r>
              <a:rPr lang="en-US" altLang="en-US" sz="1600" b="1" dirty="0"/>
              <a:t> = 8*)</a:t>
            </a:r>
          </a:p>
        </p:txBody>
      </p:sp>
      <p:cxnSp>
        <p:nvCxnSpPr>
          <p:cNvPr id="24" name="Connettore 2 23"/>
          <p:cNvCxnSpPr/>
          <p:nvPr/>
        </p:nvCxnSpPr>
        <p:spPr bwMode="auto">
          <a:xfrm>
            <a:off x="2268495" y="4372228"/>
            <a:ext cx="0" cy="7633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onnettore 2 25"/>
          <p:cNvCxnSpPr/>
          <p:nvPr/>
        </p:nvCxnSpPr>
        <p:spPr bwMode="auto">
          <a:xfrm>
            <a:off x="2176544" y="5445224"/>
            <a:ext cx="19192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Connettore 2 29"/>
          <p:cNvCxnSpPr>
            <a:stCxn id="14" idx="2"/>
            <a:endCxn id="12" idx="1"/>
          </p:cNvCxnSpPr>
          <p:nvPr/>
        </p:nvCxnSpPr>
        <p:spPr bwMode="auto">
          <a:xfrm>
            <a:off x="2268495" y="4353796"/>
            <a:ext cx="2469314" cy="4001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Connettore 2 31"/>
          <p:cNvCxnSpPr>
            <a:stCxn id="20" idx="2"/>
            <a:endCxn id="19" idx="1"/>
          </p:cNvCxnSpPr>
          <p:nvPr/>
        </p:nvCxnSpPr>
        <p:spPr bwMode="auto">
          <a:xfrm>
            <a:off x="2195736" y="5445224"/>
            <a:ext cx="2542350" cy="5798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717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842938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Methods </a:t>
            </a:r>
            <a:r>
              <a:rPr lang="en-GB" altLang="en-US" sz="2400" b="1" dirty="0" smtClean="0"/>
              <a:t>– statistical analysis</a:t>
            </a:r>
            <a:endParaRPr lang="en-GB" altLang="en-US" sz="2400" b="1" dirty="0"/>
          </a:p>
        </p:txBody>
      </p:sp>
      <p:sp>
        <p:nvSpPr>
          <p:cNvPr id="3" name="Rettangolo 2"/>
          <p:cNvSpPr/>
          <p:nvPr/>
        </p:nvSpPr>
        <p:spPr>
          <a:xfrm>
            <a:off x="35496" y="2616001"/>
            <a:ext cx="89289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Pooled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risks (RRs)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were computed for dichotomous outcomes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using Review Manager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5.2.3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Global RRs were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calculated according to the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random-effects or fixed-effects models, as appropriate.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Heterogeneity between studies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was analyzed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using the Higgins </a:t>
            </a:r>
            <a:r>
              <a:rPr lang="en-US" sz="2000" i="1" kern="800" spc="-1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kern="800" spc="-1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 of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trials was examined using funnel plots to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assess publication bias.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Sensitivity analyses was planned to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investigate robustness of the findings and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to assess </a:t>
            </a:r>
            <a:r>
              <a:rPr lang="en-US" sz="2000" kern="800" spc="-10" dirty="0">
                <a:latin typeface="Arial" panose="020B0604020202020204" pitchFamily="34" charset="0"/>
                <a:cs typeface="Arial" panose="020B0604020202020204" pitchFamily="34" charset="0"/>
              </a:rPr>
              <a:t>heterogeneity between </a:t>
            </a:r>
            <a:r>
              <a:rPr lang="en-US" sz="2000" kern="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studies.</a:t>
            </a:r>
            <a:endParaRPr lang="en-US" sz="2000" kern="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23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907704" y="1916832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Results - </a:t>
            </a:r>
            <a:r>
              <a:rPr lang="en-GB" altLang="en-US" sz="2400" b="1" dirty="0" smtClean="0"/>
              <a:t>8 </a:t>
            </a:r>
            <a:r>
              <a:rPr lang="en-GB" altLang="en-US" sz="2400" b="1" dirty="0"/>
              <a:t>studies </a:t>
            </a:r>
            <a:r>
              <a:rPr lang="en-GB" altLang="en-US" sz="2400" b="1" dirty="0" smtClean="0"/>
              <a:t>included</a:t>
            </a:r>
            <a:endParaRPr lang="en-GB" alt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-52558" y="6381328"/>
            <a:ext cx="76718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00" dirty="0" smtClean="0"/>
              <a:t>GA, </a:t>
            </a:r>
            <a:r>
              <a:rPr lang="en-GB" sz="1300" dirty="0"/>
              <a:t>gestational </a:t>
            </a:r>
            <a:r>
              <a:rPr lang="en-GB" sz="1300" dirty="0" smtClean="0"/>
              <a:t>age at recruitment; cons., consecutive; misc., miscarriage; LAC, </a:t>
            </a:r>
            <a:r>
              <a:rPr lang="en-GB" sz="1300" dirty="0"/>
              <a:t>lupus </a:t>
            </a:r>
            <a:r>
              <a:rPr lang="en-GB" sz="1300" dirty="0" smtClean="0"/>
              <a:t>anticoagulant; </a:t>
            </a:r>
          </a:p>
          <a:p>
            <a:r>
              <a:rPr lang="en-GB" sz="1300" dirty="0" smtClean="0"/>
              <a:t>ACA-Ab: </a:t>
            </a:r>
            <a:r>
              <a:rPr lang="en-GB" sz="1300" dirty="0" err="1" smtClean="0"/>
              <a:t>anticardiolipin</a:t>
            </a:r>
            <a:r>
              <a:rPr lang="en-GB" sz="1300" dirty="0" smtClean="0"/>
              <a:t> antibodies; TP, thrombophilia.</a:t>
            </a:r>
            <a:endParaRPr lang="en-GB" sz="13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31069"/>
              </p:ext>
            </p:extLst>
          </p:nvPr>
        </p:nvGraphicFramePr>
        <p:xfrm>
          <a:off x="467544" y="2473278"/>
          <a:ext cx="8280920" cy="3923109"/>
        </p:xfrm>
        <a:graphic>
          <a:graphicData uri="http://schemas.openxmlformats.org/drawingml/2006/table">
            <a:tbl>
              <a:tblPr/>
              <a:tblGrid>
                <a:gridCol w="1237609"/>
                <a:gridCol w="562591"/>
                <a:gridCol w="2376264"/>
                <a:gridCol w="4104456"/>
              </a:tblGrid>
              <a:tr h="3788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Reference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 at recruitment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Inclusion</a:t>
                      </a:r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criteria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8524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Farquharson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cons. misc. and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positive for LAC and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 ACA-</a:t>
                      </a:r>
                      <a:r>
                        <a:rPr lang="it-IT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Ferrier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10–12 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severe PE,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disease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or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19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Vries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early-onset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PE and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847">
                <a:tc>
                  <a:txBody>
                    <a:bodyPr/>
                    <a:lstStyle/>
                    <a:p>
                      <a:pPr algn="l" fontAlgn="ctr"/>
                      <a:r>
                        <a:rPr lang="nl-NL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Goel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&lt;10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≥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ACA-Ab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Gris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&lt;12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severe PE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448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Laskin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trimester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≥2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Malinowski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Day 16 of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menstrual cyle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≥3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Visser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&lt;7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ks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History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≥2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r>
                        <a:rPr lang="it-IT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without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628" marR="12628" marT="12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259632" y="1933129"/>
            <a:ext cx="662473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/>
              <a:t>Results - </a:t>
            </a:r>
            <a:r>
              <a:rPr lang="en-GB" altLang="en-US" sz="2400" b="1" dirty="0" smtClean="0"/>
              <a:t>8 </a:t>
            </a:r>
            <a:r>
              <a:rPr lang="en-GB" altLang="en-US" sz="2400" b="1" dirty="0"/>
              <a:t>studies </a:t>
            </a:r>
            <a:r>
              <a:rPr lang="en-GB" altLang="en-US" sz="2400" b="1" dirty="0" smtClean="0"/>
              <a:t>included: interventions</a:t>
            </a:r>
            <a:endParaRPr lang="en-GB" alt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8804" y="983050"/>
            <a:ext cx="9029700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Prevention of pre-</a:t>
            </a:r>
            <a:r>
              <a:rPr lang="en-US" b="1" kern="0" dirty="0" err="1">
                <a:solidFill>
                  <a:srgbClr val="FFFFFF"/>
                </a:solidFill>
                <a:latin typeface="Arial"/>
              </a:rPr>
              <a:t>eclampsia</a:t>
            </a:r>
            <a:r>
              <a:rPr lang="en-US" b="1" kern="0" dirty="0">
                <a:solidFill>
                  <a:srgbClr val="FFFFFF"/>
                </a:solidFill>
                <a:latin typeface="Arial"/>
              </a:rPr>
              <a:t> by low-molecular-weight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Arial"/>
              </a:rPr>
              <a:t>heparin in addition to aspirin: a meta-analysis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kern="0" dirty="0" err="1" smtClean="0">
                <a:solidFill>
                  <a:srgbClr val="FFFFFF"/>
                </a:solidFill>
                <a:latin typeface="Arial"/>
              </a:rPr>
              <a:t>Roberge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2016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3528" y="6165630"/>
            <a:ext cx="60412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00" dirty="0" smtClean="0"/>
              <a:t>*Taken at bedtime. LMWH, low-molecular-weight heparin; PD</a:t>
            </a:r>
            <a:r>
              <a:rPr lang="en-GB" sz="1300" dirty="0"/>
              <a:t>,</a:t>
            </a:r>
            <a:r>
              <a:rPr lang="en-GB" sz="1300" dirty="0" smtClean="0"/>
              <a:t> </a:t>
            </a:r>
            <a:r>
              <a:rPr lang="it-IT" sz="1400" dirty="0" smtClean="0">
                <a:solidFill>
                  <a:srgbClr val="000000"/>
                </a:solidFill>
                <a:latin typeface="Arial"/>
              </a:rPr>
              <a:t>perinatal death.</a:t>
            </a:r>
            <a:endParaRPr lang="en-GB" sz="13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95016"/>
              </p:ext>
            </p:extLst>
          </p:nvPr>
        </p:nvGraphicFramePr>
        <p:xfrm>
          <a:off x="179513" y="2781052"/>
          <a:ext cx="8784975" cy="3168228"/>
        </p:xfrm>
        <a:graphic>
          <a:graphicData uri="http://schemas.openxmlformats.org/drawingml/2006/table">
            <a:tbl>
              <a:tblPr/>
              <a:tblGrid>
                <a:gridCol w="1296144"/>
                <a:gridCol w="3228799"/>
                <a:gridCol w="1235696"/>
                <a:gridCol w="3024336"/>
              </a:tblGrid>
              <a:tr h="19318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Reference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Heparin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Aspirin (mg)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91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Farquharson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Unspecified LMWH,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32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Ferrier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severe PE,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early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/late PE,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Vries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2500–7500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75–100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SGA,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early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/late PE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nl-NL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Goel</a:t>
                      </a: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Unfractionated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</a:t>
                      </a:r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early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/late PE,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63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Gris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Enoxaparin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4000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100*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severe PE, SGA,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05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Laskin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Dalteparin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5000 IU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SGA,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7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Malinowski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Unspecified LMWH, 20 mg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SGA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Visser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Enoxaparin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40 mg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PE, SGA</a:t>
                      </a:r>
                    </a:p>
                  </a:txBody>
                  <a:tcPr marL="12544" marR="12544" marT="12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11106</TotalTime>
  <Words>1957</Words>
  <Application>Microsoft Office PowerPoint</Application>
  <PresentationFormat>On-screen Show (4:3)</PresentationFormat>
  <Paragraphs>256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Alice Garrett</cp:lastModifiedBy>
  <cp:revision>758</cp:revision>
  <dcterms:created xsi:type="dcterms:W3CDTF">2011-05-07T13:59:23Z</dcterms:created>
  <dcterms:modified xsi:type="dcterms:W3CDTF">2016-04-21T08:46:36Z</dcterms:modified>
</cp:coreProperties>
</file>