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3"/>
  </p:notesMasterIdLst>
  <p:sldIdLst>
    <p:sldId id="309" r:id="rId2"/>
    <p:sldId id="340" r:id="rId3"/>
    <p:sldId id="344" r:id="rId4"/>
    <p:sldId id="341" r:id="rId5"/>
    <p:sldId id="343" r:id="rId6"/>
    <p:sldId id="345" r:id="rId7"/>
    <p:sldId id="342" r:id="rId8"/>
    <p:sldId id="346" r:id="rId9"/>
    <p:sldId id="347" r:id="rId10"/>
    <p:sldId id="349" r:id="rId11"/>
    <p:sldId id="351" r:id="rId12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  <a:srgbClr val="F0F3FB"/>
    <a:srgbClr val="DEDDDA"/>
    <a:srgbClr val="E6B9B8"/>
    <a:srgbClr val="DAD8D4"/>
    <a:srgbClr val="EADEE7"/>
    <a:srgbClr val="E2E1DE"/>
    <a:srgbClr val="4458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32" autoAdjust="0"/>
    <p:restoredTop sz="90681" autoAdjust="0"/>
  </p:normalViewPr>
  <p:slideViewPr>
    <p:cSldViewPr snapToObjects="1">
      <p:cViewPr>
        <p:scale>
          <a:sx n="90" d="100"/>
          <a:sy n="90" d="100"/>
        </p:scale>
        <p:origin x="1272" y="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6A4A78E-3EE6-460E-BAE4-6F39EE78D39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498487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868B560A-BEAC-4283-BA72-462A12258657}" type="slidenum">
              <a:rPr lang="en-GB" altLang="en-US" smtClean="0"/>
              <a:pPr>
                <a:spcBef>
                  <a:spcPct val="0"/>
                </a:spcBef>
              </a:pPr>
              <a:t>1</a:t>
            </a:fld>
            <a:endParaRPr lang="en-GB" alt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933305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C6096F89-B3D5-4AEB-9D4F-65144FA37287}" type="slidenum">
              <a:rPr lang="en-GB" altLang="en-US" smtClean="0"/>
              <a:pPr>
                <a:spcBef>
                  <a:spcPct val="0"/>
                </a:spcBef>
              </a:pPr>
              <a:t>10</a:t>
            </a:fld>
            <a:endParaRPr lang="en-GB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726792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C6096F89-B3D5-4AEB-9D4F-65144FA37287}" type="slidenum">
              <a:rPr lang="en-GB" altLang="en-US" smtClean="0"/>
              <a:pPr>
                <a:spcBef>
                  <a:spcPct val="0"/>
                </a:spcBef>
              </a:pPr>
              <a:t>11</a:t>
            </a:fld>
            <a:endParaRPr lang="en-GB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55687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C6096F89-B3D5-4AEB-9D4F-65144FA37287}" type="slidenum">
              <a:rPr lang="en-GB" altLang="en-US" smtClean="0"/>
              <a:pPr>
                <a:spcBef>
                  <a:spcPct val="0"/>
                </a:spcBef>
              </a:pPr>
              <a:t>2</a:t>
            </a:fld>
            <a:endParaRPr lang="en-GB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73047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C6096F89-B3D5-4AEB-9D4F-65144FA37287}" type="slidenum">
              <a:rPr lang="en-GB" altLang="en-US" smtClean="0"/>
              <a:pPr>
                <a:spcBef>
                  <a:spcPct val="0"/>
                </a:spcBef>
              </a:pPr>
              <a:t>3</a:t>
            </a:fld>
            <a:endParaRPr lang="en-GB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57162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C6096F89-B3D5-4AEB-9D4F-65144FA37287}" type="slidenum">
              <a:rPr lang="en-GB" altLang="en-US" smtClean="0"/>
              <a:pPr>
                <a:spcBef>
                  <a:spcPct val="0"/>
                </a:spcBef>
              </a:pPr>
              <a:t>4</a:t>
            </a:fld>
            <a:endParaRPr lang="en-GB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45266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C6096F89-B3D5-4AEB-9D4F-65144FA37287}" type="slidenum">
              <a:rPr lang="en-GB" altLang="en-US" smtClean="0"/>
              <a:pPr>
                <a:spcBef>
                  <a:spcPct val="0"/>
                </a:spcBef>
              </a:pPr>
              <a:t>5</a:t>
            </a:fld>
            <a:endParaRPr lang="en-GB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08160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C6096F89-B3D5-4AEB-9D4F-65144FA37287}" type="slidenum">
              <a:rPr lang="en-GB" altLang="en-US" smtClean="0"/>
              <a:pPr>
                <a:spcBef>
                  <a:spcPct val="0"/>
                </a:spcBef>
              </a:pPr>
              <a:t>6</a:t>
            </a:fld>
            <a:endParaRPr lang="en-GB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54260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C6096F89-B3D5-4AEB-9D4F-65144FA37287}" type="slidenum">
              <a:rPr lang="en-GB" altLang="en-US" smtClean="0"/>
              <a:pPr>
                <a:spcBef>
                  <a:spcPct val="0"/>
                </a:spcBef>
              </a:pPr>
              <a:t>7</a:t>
            </a:fld>
            <a:endParaRPr lang="en-GB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59998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C6096F89-B3D5-4AEB-9D4F-65144FA37287}" type="slidenum">
              <a:rPr lang="en-GB" altLang="en-US" smtClean="0"/>
              <a:pPr>
                <a:spcBef>
                  <a:spcPct val="0"/>
                </a:spcBef>
              </a:pPr>
              <a:t>8</a:t>
            </a:fld>
            <a:endParaRPr lang="en-GB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198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C6096F89-B3D5-4AEB-9D4F-65144FA37287}" type="slidenum">
              <a:rPr lang="en-GB" altLang="en-US" smtClean="0"/>
              <a:pPr>
                <a:spcBef>
                  <a:spcPct val="0"/>
                </a:spcBef>
              </a:pPr>
              <a:t>9</a:t>
            </a:fld>
            <a:endParaRPr lang="en-GB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5191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8BDF1-9D91-4E9D-A985-AB887679A1A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65358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D0954-41DC-4048-AD49-8681FC5FEB8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50686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981B3-F320-46FA-959C-EC02D7CB87D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09633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A0C07-FBAB-45EA-9EA0-0F846D884E9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2518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42D02-3FAE-4A94-B744-96C0B909609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5306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672DF-3394-4394-872F-F7B9D8F0B6B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28433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C1DFD-8525-4B64-A219-C894CA09700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38733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12F23-2806-4EF2-802D-8768E9DA9CC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00176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58C17-ACF6-4ED4-9A33-6E121EB48A0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6155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67FF1-7836-416C-83DA-F5E58369D55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37368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0225B-4AA4-4B8F-984C-A32A5D582A9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79411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B6A2C6E-5D53-48DC-9A64-03C28344244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em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-15875"/>
            <a:ext cx="9144000" cy="923925"/>
            <a:chOff x="0" y="3755"/>
            <a:chExt cx="5760" cy="582"/>
          </a:xfrm>
        </p:grpSpPr>
        <p:pic>
          <p:nvPicPr>
            <p:cNvPr id="3079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" name="Picture 4" descr="UOG revers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611187" y="1288363"/>
            <a:ext cx="7921625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GB" sz="3200" b="1" dirty="0" smtClean="0">
                <a:latin typeface="+mj-lt"/>
              </a:rPr>
              <a:t>UOG Journal Club: </a:t>
            </a:r>
            <a:r>
              <a:rPr lang="tr-TR" sz="3200" b="1" dirty="0" smtClean="0">
                <a:latin typeface="+mj-lt"/>
              </a:rPr>
              <a:t>March</a:t>
            </a:r>
            <a:r>
              <a:rPr lang="en-GB" sz="3200" b="1" dirty="0" smtClean="0">
                <a:latin typeface="+mj-lt"/>
              </a:rPr>
              <a:t> 201</a:t>
            </a:r>
            <a:r>
              <a:rPr lang="tr-TR" sz="3200" b="1" dirty="0" smtClean="0">
                <a:latin typeface="+mj-lt"/>
              </a:rPr>
              <a:t>9</a:t>
            </a:r>
            <a:endParaRPr lang="en-GB" sz="3200" b="1" dirty="0" smtClean="0">
              <a:latin typeface="+mj-lt"/>
            </a:endParaRPr>
          </a:p>
        </p:txBody>
      </p:sp>
      <p:pic>
        <p:nvPicPr>
          <p:cNvPr id="3076" name="Picture 51" descr="\\ISUOG-DC01\users\ostirrup\Desktop\Journal Club logo.t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12" y="4647583"/>
            <a:ext cx="2160364" cy="1786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1"/>
          <p:cNvSpPr txBox="1">
            <a:spLocks noChangeArrowheads="1"/>
          </p:cNvSpPr>
          <p:nvPr/>
        </p:nvSpPr>
        <p:spPr bwMode="auto">
          <a:xfrm>
            <a:off x="308998" y="2165955"/>
            <a:ext cx="8151434" cy="8309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tr-TR" sz="2400" b="1" dirty="0" smtClean="0">
                <a:solidFill>
                  <a:srgbClr val="FF0000"/>
                </a:solidFill>
                <a:latin typeface="+mj-lt"/>
              </a:rPr>
              <a:t>Levator ani muscle morphology and function in women  with obstetric anal sphincter injury</a:t>
            </a:r>
            <a:endParaRPr lang="en-US" sz="2000" b="1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078" name="TextBox 2"/>
          <p:cNvSpPr txBox="1">
            <a:spLocks noChangeArrowheads="1"/>
          </p:cNvSpPr>
          <p:nvPr/>
        </p:nvSpPr>
        <p:spPr bwMode="auto">
          <a:xfrm>
            <a:off x="2555776" y="4941168"/>
            <a:ext cx="6048921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dirty="0" smtClean="0">
                <a:latin typeface="+mj-lt"/>
              </a:rPr>
              <a:t>Journal Club slides prepared by Dr </a:t>
            </a:r>
            <a:r>
              <a:rPr lang="en-GB" dirty="0" err="1" smtClean="0">
                <a:latin typeface="+mj-lt"/>
              </a:rPr>
              <a:t>Erkan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Kalafat</a:t>
            </a:r>
            <a:endParaRPr lang="en-GB" dirty="0" smtClean="0">
              <a:latin typeface="+mj-lt"/>
            </a:endParaRPr>
          </a:p>
          <a:p>
            <a:pPr algn="ctr" eaLnBrk="1" hangingPunct="1">
              <a:defRPr/>
            </a:pPr>
            <a:r>
              <a:rPr lang="en-GB" dirty="0" smtClean="0">
                <a:latin typeface="+mj-lt"/>
              </a:rPr>
              <a:t>(UOG Editor for Trainees)</a:t>
            </a: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308998" y="3390546"/>
            <a:ext cx="8621093" cy="8309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tabLst>
                <a:tab pos="788988" algn="l"/>
                <a:tab pos="881063" algn="l"/>
              </a:tabLst>
              <a:defRPr/>
            </a:pPr>
            <a:r>
              <a:rPr lang="en-GB" sz="2000" dirty="0" smtClean="0">
                <a:latin typeface="+mj-lt"/>
              </a:rPr>
              <a:t>I. </a:t>
            </a:r>
            <a:r>
              <a:rPr lang="tr-TR" sz="2000" dirty="0" smtClean="0">
                <a:latin typeface="+mj-lt"/>
              </a:rPr>
              <a:t>Volløyhaug</a:t>
            </a:r>
            <a:r>
              <a:rPr lang="tr-TR" sz="2000" dirty="0">
                <a:latin typeface="+mj-lt"/>
              </a:rPr>
              <a:t>, A. Taithongchai, I. Van Gruting, A. Sultan </a:t>
            </a:r>
            <a:r>
              <a:rPr lang="tr-TR" sz="2000" dirty="0" smtClean="0">
                <a:latin typeface="+mj-lt"/>
              </a:rPr>
              <a:t>and</a:t>
            </a:r>
            <a:r>
              <a:rPr lang="en-GB" sz="2000" dirty="0" smtClean="0">
                <a:latin typeface="+mj-lt"/>
              </a:rPr>
              <a:t> </a:t>
            </a:r>
            <a:r>
              <a:rPr lang="tr-TR" sz="2000" dirty="0" smtClean="0">
                <a:latin typeface="+mj-lt"/>
              </a:rPr>
              <a:t>R</a:t>
            </a:r>
            <a:r>
              <a:rPr lang="tr-TR" sz="2000" dirty="0">
                <a:latin typeface="+mj-lt"/>
              </a:rPr>
              <a:t>. </a:t>
            </a:r>
            <a:r>
              <a:rPr lang="tr-TR" sz="2000" dirty="0" smtClean="0">
                <a:latin typeface="+mj-lt"/>
              </a:rPr>
              <a:t>Thakar</a:t>
            </a:r>
            <a:endParaRPr lang="en-GB" sz="2000" dirty="0" smtClean="0">
              <a:latin typeface="+mj-lt"/>
            </a:endParaRPr>
          </a:p>
          <a:p>
            <a:pPr algn="ctr" eaLnBrk="1" hangingPunct="1">
              <a:tabLst>
                <a:tab pos="788988" algn="l"/>
                <a:tab pos="881063" algn="l"/>
              </a:tabLst>
              <a:defRPr/>
            </a:pPr>
            <a:endParaRPr lang="en-US" sz="1000" dirty="0" smtClean="0">
              <a:latin typeface="+mj-lt"/>
            </a:endParaRPr>
          </a:p>
          <a:p>
            <a:pPr algn="ctr" eaLnBrk="1" hangingPunct="1">
              <a:tabLst>
                <a:tab pos="788988" algn="l"/>
                <a:tab pos="881063" algn="l"/>
              </a:tabLst>
              <a:defRPr/>
            </a:pPr>
            <a:r>
              <a:rPr lang="en-US" i="1" dirty="0" smtClean="0">
                <a:latin typeface="+mj-lt"/>
              </a:rPr>
              <a:t>Volume </a:t>
            </a:r>
            <a:r>
              <a:rPr lang="en-US" i="1" dirty="0" smtClean="0">
                <a:latin typeface="+mj-lt"/>
              </a:rPr>
              <a:t>53</a:t>
            </a:r>
            <a:r>
              <a:rPr lang="en-US" i="1" dirty="0" smtClean="0">
                <a:latin typeface="+mj-lt"/>
              </a:rPr>
              <a:t>, </a:t>
            </a:r>
            <a:r>
              <a:rPr lang="en-US" i="1" dirty="0" smtClean="0">
                <a:latin typeface="+mj-lt"/>
              </a:rPr>
              <a:t>Issue </a:t>
            </a:r>
            <a:r>
              <a:rPr lang="en-US" i="1" dirty="0">
                <a:latin typeface="+mj-lt"/>
              </a:rPr>
              <a:t>3</a:t>
            </a:r>
            <a:r>
              <a:rPr lang="en-US" i="1" dirty="0" smtClean="0">
                <a:latin typeface="+mj-lt"/>
              </a:rPr>
              <a:t>, </a:t>
            </a:r>
            <a:r>
              <a:rPr lang="en-US" i="1" dirty="0" smtClean="0">
                <a:latin typeface="+mj-lt"/>
              </a:rPr>
              <a:t>pages </a:t>
            </a:r>
            <a:r>
              <a:rPr lang="en-US" i="1" dirty="0" smtClean="0">
                <a:latin typeface="+mj-lt"/>
              </a:rPr>
              <a:t>410–416</a:t>
            </a:r>
            <a:endParaRPr lang="en-US" i="1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-1" y="-15875"/>
            <a:ext cx="9144000" cy="923925"/>
            <a:chOff x="0" y="3755"/>
            <a:chExt cx="5760" cy="582"/>
          </a:xfrm>
        </p:grpSpPr>
        <p:pic>
          <p:nvPicPr>
            <p:cNvPr id="4101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2" name="Picture 4" descr="UOG revers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-1" y="941819"/>
            <a:ext cx="9144001" cy="553998"/>
          </a:xfrm>
          <a:prstGeom prst="rect">
            <a:avLst/>
          </a:prstGeom>
          <a:solidFill>
            <a:srgbClr val="ED1B20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b="1" i="1" dirty="0">
                <a:solidFill>
                  <a:schemeClr val="bg1"/>
                </a:solidFill>
              </a:rPr>
              <a:t>Levator ani muscle morphology and function in women  with obstetric anal sphincter </a:t>
            </a:r>
            <a:r>
              <a:rPr lang="tr-TR" sz="1600" b="1" i="1" dirty="0" smtClean="0">
                <a:solidFill>
                  <a:schemeClr val="bg1"/>
                </a:solidFill>
              </a:rPr>
              <a:t>injury</a:t>
            </a:r>
            <a:endParaRPr lang="en-US" sz="1600" b="1" i="1" kern="0" dirty="0" smtClean="0">
              <a:solidFill>
                <a:schemeClr val="bg1"/>
              </a:solidFill>
              <a:latin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kern="0" dirty="0" err="1" smtClean="0">
                <a:solidFill>
                  <a:schemeClr val="bg1"/>
                </a:solidFill>
                <a:latin typeface="Arial"/>
              </a:rPr>
              <a:t>Voll</a:t>
            </a:r>
            <a:r>
              <a:rPr lang="tr-TR" sz="1400" dirty="0" smtClean="0">
                <a:solidFill>
                  <a:schemeClr val="bg1"/>
                </a:solidFill>
              </a:rPr>
              <a:t>ø</a:t>
            </a:r>
            <a:r>
              <a:rPr lang="en-US" sz="1400" i="1" kern="0" dirty="0" err="1" smtClean="0">
                <a:solidFill>
                  <a:schemeClr val="bg1"/>
                </a:solidFill>
                <a:latin typeface="Arial"/>
              </a:rPr>
              <a:t>yhaug</a:t>
            </a:r>
            <a:r>
              <a:rPr lang="en-US" sz="1400" i="1" kern="0" dirty="0" smtClean="0">
                <a:solidFill>
                  <a:schemeClr val="bg1"/>
                </a:solidFill>
                <a:latin typeface="Arial"/>
              </a:rPr>
              <a:t> et</a:t>
            </a:r>
            <a:r>
              <a:rPr lang="en-US" sz="1400" i="1" kern="0" dirty="0" smtClean="0">
                <a:solidFill>
                  <a:srgbClr val="FFFFFF"/>
                </a:solidFill>
                <a:latin typeface="Arial"/>
              </a:rPr>
              <a:t> al.</a:t>
            </a:r>
            <a:r>
              <a:rPr lang="en-GB" sz="1400" i="1" kern="0" dirty="0" smtClean="0">
                <a:solidFill>
                  <a:srgbClr val="FFFFFF"/>
                </a:solidFill>
                <a:latin typeface="Arial"/>
              </a:rPr>
              <a:t>, </a:t>
            </a:r>
            <a:r>
              <a:rPr lang="en-GB" sz="1400" i="1" kern="0" dirty="0">
                <a:solidFill>
                  <a:srgbClr val="FFFFFF"/>
                </a:solidFill>
                <a:latin typeface="Arial"/>
              </a:rPr>
              <a:t>UOG </a:t>
            </a:r>
            <a:r>
              <a:rPr lang="en-GB" sz="1400" i="1" kern="0" dirty="0" smtClean="0">
                <a:solidFill>
                  <a:srgbClr val="FFFFFF"/>
                </a:solidFill>
                <a:latin typeface="Arial"/>
              </a:rPr>
              <a:t>2019</a:t>
            </a:r>
            <a:endParaRPr lang="en-GB" sz="1400" i="1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21871" y="1916832"/>
            <a:ext cx="21002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DISCUSSION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47562" y="2800281"/>
            <a:ext cx="78488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 this </a:t>
            </a:r>
            <a:r>
              <a:rPr lang="en-US" sz="2000" dirty="0" smtClean="0"/>
              <a:t>study, </a:t>
            </a:r>
            <a:r>
              <a:rPr lang="en-US" sz="2000" dirty="0" smtClean="0"/>
              <a:t>operative </a:t>
            </a:r>
            <a:r>
              <a:rPr lang="en-US" sz="2000" dirty="0"/>
              <a:t>vaginal delivery was associated with </a:t>
            </a:r>
            <a:r>
              <a:rPr lang="en-US" sz="2000" dirty="0" smtClean="0"/>
              <a:t>a four-fold </a:t>
            </a:r>
            <a:r>
              <a:rPr lang="en-US" sz="2000" dirty="0"/>
              <a:t>higher risk of LAM injury than was normal </a:t>
            </a:r>
            <a:r>
              <a:rPr lang="en-US" sz="2000" dirty="0" smtClean="0"/>
              <a:t>vaginal </a:t>
            </a:r>
            <a:r>
              <a:rPr lang="en-US" sz="2000" dirty="0" smtClean="0"/>
              <a:t>delivery.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Women </a:t>
            </a:r>
            <a:r>
              <a:rPr lang="en-US" sz="2000" dirty="0"/>
              <a:t>with major LAM injury had </a:t>
            </a:r>
            <a:r>
              <a:rPr lang="en-US" sz="2000" dirty="0" smtClean="0"/>
              <a:t>weaker pelvic </a:t>
            </a:r>
            <a:r>
              <a:rPr lang="en-US" sz="2000" dirty="0"/>
              <a:t>floor muscle contraction as assessed by </a:t>
            </a:r>
            <a:r>
              <a:rPr lang="en-US" sz="2000" dirty="0" smtClean="0"/>
              <a:t>palpation and </a:t>
            </a:r>
            <a:r>
              <a:rPr lang="en-US" sz="2000" dirty="0"/>
              <a:t>on </a:t>
            </a:r>
            <a:r>
              <a:rPr lang="en-US" sz="2000" dirty="0" smtClean="0"/>
              <a:t>ultrasound.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No association between LAM </a:t>
            </a:r>
            <a:r>
              <a:rPr lang="en-US" sz="2000" dirty="0"/>
              <a:t>injury and AI or UI, and no association </a:t>
            </a:r>
            <a:r>
              <a:rPr lang="en-US" sz="2000" dirty="0" smtClean="0"/>
              <a:t>between </a:t>
            </a:r>
            <a:r>
              <a:rPr lang="tr-TR" sz="2000" dirty="0" smtClean="0"/>
              <a:t>muscle </a:t>
            </a:r>
            <a:r>
              <a:rPr lang="tr-TR" sz="2000" dirty="0"/>
              <a:t>contraction and </a:t>
            </a:r>
            <a:r>
              <a:rPr lang="tr-TR" sz="2000" dirty="0" smtClean="0"/>
              <a:t>incontinence</a:t>
            </a:r>
            <a:r>
              <a:rPr lang="en-US" sz="2000" dirty="0" smtClean="0"/>
              <a:t> were </a:t>
            </a:r>
            <a:r>
              <a:rPr lang="en-US" sz="2000" dirty="0" smtClean="0"/>
              <a:t>demonstrated.</a:t>
            </a:r>
            <a:endParaRPr lang="en-US" sz="2000" dirty="0" smtClean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07216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-1" y="-15875"/>
            <a:ext cx="9144000" cy="923925"/>
            <a:chOff x="0" y="3755"/>
            <a:chExt cx="5760" cy="582"/>
          </a:xfrm>
        </p:grpSpPr>
        <p:pic>
          <p:nvPicPr>
            <p:cNvPr id="4101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2" name="Picture 4" descr="UOG revers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-1" y="941819"/>
            <a:ext cx="9144001" cy="553998"/>
          </a:xfrm>
          <a:prstGeom prst="rect">
            <a:avLst/>
          </a:prstGeom>
          <a:solidFill>
            <a:srgbClr val="ED1B20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b="1" i="1" dirty="0">
                <a:solidFill>
                  <a:schemeClr val="bg1"/>
                </a:solidFill>
              </a:rPr>
              <a:t>Levator ani muscle morphology and function in women  with obstetric anal sphincter </a:t>
            </a:r>
            <a:r>
              <a:rPr lang="tr-TR" sz="1600" b="1" i="1" dirty="0" smtClean="0">
                <a:solidFill>
                  <a:schemeClr val="bg1"/>
                </a:solidFill>
              </a:rPr>
              <a:t>injury</a:t>
            </a:r>
            <a:endParaRPr lang="en-US" sz="1600" b="1" i="1" kern="0" dirty="0" smtClean="0">
              <a:solidFill>
                <a:schemeClr val="bg1"/>
              </a:solidFill>
              <a:latin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kern="0" dirty="0" err="1" smtClean="0">
                <a:solidFill>
                  <a:schemeClr val="bg1"/>
                </a:solidFill>
                <a:latin typeface="Arial"/>
              </a:rPr>
              <a:t>Voll</a:t>
            </a:r>
            <a:r>
              <a:rPr lang="tr-TR" sz="1400" dirty="0" smtClean="0">
                <a:solidFill>
                  <a:schemeClr val="bg1"/>
                </a:solidFill>
              </a:rPr>
              <a:t>ø</a:t>
            </a:r>
            <a:r>
              <a:rPr lang="en-US" sz="1400" i="1" kern="0" dirty="0" err="1" smtClean="0">
                <a:solidFill>
                  <a:schemeClr val="bg1"/>
                </a:solidFill>
                <a:latin typeface="Arial"/>
              </a:rPr>
              <a:t>yhaug</a:t>
            </a:r>
            <a:r>
              <a:rPr lang="en-US" sz="1400" i="1" kern="0" dirty="0" smtClean="0">
                <a:solidFill>
                  <a:schemeClr val="bg1"/>
                </a:solidFill>
                <a:latin typeface="Arial"/>
              </a:rPr>
              <a:t> </a:t>
            </a:r>
            <a:r>
              <a:rPr lang="en-US" sz="1400" i="1" kern="0" dirty="0" smtClean="0">
                <a:solidFill>
                  <a:srgbClr val="FFFFFF"/>
                </a:solidFill>
                <a:latin typeface="Arial"/>
              </a:rPr>
              <a:t>et al.</a:t>
            </a:r>
            <a:r>
              <a:rPr lang="en-GB" sz="1400" i="1" kern="0" dirty="0" smtClean="0">
                <a:solidFill>
                  <a:srgbClr val="FFFFFF"/>
                </a:solidFill>
                <a:latin typeface="Arial"/>
              </a:rPr>
              <a:t>, </a:t>
            </a:r>
            <a:r>
              <a:rPr lang="en-GB" sz="1400" i="1" kern="0" dirty="0">
                <a:solidFill>
                  <a:srgbClr val="FFFFFF"/>
                </a:solidFill>
                <a:latin typeface="Arial"/>
              </a:rPr>
              <a:t>UOG </a:t>
            </a:r>
            <a:r>
              <a:rPr lang="en-GB" sz="1400" i="1" kern="0" dirty="0" smtClean="0">
                <a:solidFill>
                  <a:srgbClr val="FFFFFF"/>
                </a:solidFill>
                <a:latin typeface="Arial"/>
              </a:rPr>
              <a:t>2019</a:t>
            </a:r>
            <a:endParaRPr lang="en-GB" sz="1400" i="1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32789" y="2034336"/>
            <a:ext cx="40639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POINTS FOR DISCUSSION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11560" y="2852936"/>
            <a:ext cx="78488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effect of major LAM avulsions on incontinence symptoms in elderly women.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Possible implications of universally screening postpartum women with </a:t>
            </a:r>
            <a:r>
              <a:rPr lang="en-US" sz="2000" dirty="0" err="1" smtClean="0"/>
              <a:t>transperineal</a:t>
            </a:r>
            <a:r>
              <a:rPr lang="en-US" sz="2000" dirty="0" smtClean="0"/>
              <a:t> ultrasonography for the detection of pelvic muscle </a:t>
            </a:r>
            <a:r>
              <a:rPr lang="en-US" sz="2000" dirty="0" smtClean="0"/>
              <a:t>trauma.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Importance of pelvic rehabilitation for women with pelvic muscle </a:t>
            </a:r>
            <a:r>
              <a:rPr lang="en-US" sz="2000" dirty="0" smtClean="0"/>
              <a:t>trauma. </a:t>
            </a:r>
            <a:endParaRPr lang="en-US" sz="2000" dirty="0" smtClean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77445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-1" y="-15875"/>
            <a:ext cx="9144000" cy="923925"/>
            <a:chOff x="0" y="3755"/>
            <a:chExt cx="5760" cy="582"/>
          </a:xfrm>
        </p:grpSpPr>
        <p:pic>
          <p:nvPicPr>
            <p:cNvPr id="4101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2" name="Picture 4" descr="UOG revers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-1" y="941819"/>
            <a:ext cx="9144001" cy="553998"/>
          </a:xfrm>
          <a:prstGeom prst="rect">
            <a:avLst/>
          </a:prstGeom>
          <a:solidFill>
            <a:srgbClr val="ED1B20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b="1" i="1" dirty="0">
                <a:solidFill>
                  <a:schemeClr val="bg1"/>
                </a:solidFill>
              </a:rPr>
              <a:t>Levator ani muscle morphology and function in women  with obstetric anal sphincter </a:t>
            </a:r>
            <a:r>
              <a:rPr lang="tr-TR" sz="1600" b="1" i="1" dirty="0" smtClean="0">
                <a:solidFill>
                  <a:schemeClr val="bg1"/>
                </a:solidFill>
              </a:rPr>
              <a:t>injury</a:t>
            </a:r>
            <a:endParaRPr lang="en-US" sz="1600" b="1" i="1" kern="0" dirty="0" smtClean="0">
              <a:solidFill>
                <a:schemeClr val="bg1"/>
              </a:solidFill>
              <a:latin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kern="0" dirty="0" err="1" smtClean="0">
                <a:solidFill>
                  <a:schemeClr val="bg1"/>
                </a:solidFill>
                <a:latin typeface="Arial"/>
              </a:rPr>
              <a:t>Voll</a:t>
            </a:r>
            <a:r>
              <a:rPr lang="tr-TR" sz="1400" dirty="0" smtClean="0">
                <a:solidFill>
                  <a:schemeClr val="bg1"/>
                </a:solidFill>
              </a:rPr>
              <a:t>ø</a:t>
            </a:r>
            <a:r>
              <a:rPr lang="en-US" sz="1400" i="1" kern="0" dirty="0" err="1" smtClean="0">
                <a:solidFill>
                  <a:schemeClr val="bg1"/>
                </a:solidFill>
                <a:latin typeface="Arial"/>
              </a:rPr>
              <a:t>yhaug</a:t>
            </a:r>
            <a:r>
              <a:rPr lang="en-US" sz="1400" i="1" kern="0" dirty="0" smtClean="0">
                <a:solidFill>
                  <a:schemeClr val="bg1"/>
                </a:solidFill>
                <a:latin typeface="Arial"/>
              </a:rPr>
              <a:t> et a</a:t>
            </a:r>
            <a:r>
              <a:rPr lang="en-US" sz="1400" i="1" kern="0" dirty="0" smtClean="0">
                <a:solidFill>
                  <a:srgbClr val="FFFFFF"/>
                </a:solidFill>
                <a:latin typeface="Arial"/>
              </a:rPr>
              <a:t>l.</a:t>
            </a:r>
            <a:r>
              <a:rPr lang="en-GB" sz="1400" i="1" kern="0" dirty="0" smtClean="0">
                <a:solidFill>
                  <a:srgbClr val="FFFFFF"/>
                </a:solidFill>
                <a:latin typeface="Arial"/>
              </a:rPr>
              <a:t>, </a:t>
            </a:r>
            <a:r>
              <a:rPr lang="en-GB" sz="1400" i="1" kern="0" dirty="0">
                <a:solidFill>
                  <a:srgbClr val="FFFFFF"/>
                </a:solidFill>
                <a:latin typeface="Arial"/>
              </a:rPr>
              <a:t>UOG </a:t>
            </a:r>
            <a:r>
              <a:rPr lang="en-GB" sz="1400" i="1" kern="0" dirty="0" smtClean="0">
                <a:solidFill>
                  <a:srgbClr val="FFFFFF"/>
                </a:solidFill>
                <a:latin typeface="Arial"/>
              </a:rPr>
              <a:t>2019</a:t>
            </a:r>
            <a:endParaRPr lang="en-GB" sz="1400" i="1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8130" y="2418304"/>
            <a:ext cx="4790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 smtClean="0"/>
              <a:t>Approximately, </a:t>
            </a:r>
            <a:r>
              <a:rPr lang="tr-TR" sz="2000" dirty="0"/>
              <a:t>o</a:t>
            </a:r>
            <a:r>
              <a:rPr lang="en-US" sz="2000" dirty="0" smtClean="0"/>
              <a:t>ne out of five women will undergo surgical repair for  pelvic organ prolapse during their </a:t>
            </a:r>
            <a:r>
              <a:rPr lang="en-US" sz="2000" dirty="0" smtClean="0"/>
              <a:t>lifetime. </a:t>
            </a:r>
            <a:endParaRPr lang="en-US" sz="2000" dirty="0" smtClean="0"/>
          </a:p>
        </p:txBody>
      </p:sp>
      <p:pic>
        <p:nvPicPr>
          <p:cNvPr id="1028" name="Picture 4" descr="UOG-15881-FIG-0006-b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99"/>
          <a:stretch/>
        </p:blipFill>
        <p:spPr bwMode="auto">
          <a:xfrm>
            <a:off x="5416448" y="3717032"/>
            <a:ext cx="3319612" cy="272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6122" y="3933056"/>
            <a:ext cx="49685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/>
              <a:t>Levator</a:t>
            </a:r>
            <a:r>
              <a:rPr lang="en-US" sz="2000" dirty="0" smtClean="0"/>
              <a:t> </a:t>
            </a:r>
            <a:r>
              <a:rPr lang="en-US" sz="2000" dirty="0" err="1" smtClean="0"/>
              <a:t>ani</a:t>
            </a:r>
            <a:r>
              <a:rPr lang="en-US" sz="2000" dirty="0" smtClean="0"/>
              <a:t> avulsion is a significant risk factor for  pelvic </a:t>
            </a:r>
            <a:r>
              <a:rPr lang="en-US" sz="2000" dirty="0"/>
              <a:t>organ </a:t>
            </a:r>
            <a:r>
              <a:rPr lang="en-US" sz="2000" dirty="0" smtClean="0"/>
              <a:t>prolapse which can be detected by palpation, ultrasound or MRI.</a:t>
            </a:r>
          </a:p>
          <a:p>
            <a:r>
              <a:rPr lang="en-US" sz="20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However, it is controversial whether </a:t>
            </a:r>
            <a:r>
              <a:rPr lang="en-US" sz="2000" dirty="0" err="1" smtClean="0"/>
              <a:t>levator</a:t>
            </a:r>
            <a:r>
              <a:rPr lang="en-US" sz="2000" dirty="0" smtClean="0"/>
              <a:t> </a:t>
            </a:r>
            <a:r>
              <a:rPr lang="en-US" sz="2000" dirty="0" err="1" smtClean="0"/>
              <a:t>ani</a:t>
            </a:r>
            <a:r>
              <a:rPr lang="en-US" sz="2000" dirty="0" smtClean="0"/>
              <a:t> avulsion is also a risk factor for urinary or anal </a:t>
            </a:r>
            <a:r>
              <a:rPr lang="en-US" sz="2000" dirty="0" smtClean="0"/>
              <a:t>incontinence.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3275856" y="1628800"/>
            <a:ext cx="4790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INTRODUCTION</a:t>
            </a:r>
            <a:endParaRPr lang="en-US" sz="24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668344" y="2519318"/>
            <a:ext cx="1114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~%20</a:t>
            </a:r>
            <a:endParaRPr lang="tr-TR" sz="2800" b="1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149" y="2296169"/>
            <a:ext cx="820243" cy="8202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7" r="28171"/>
          <a:stretch/>
        </p:blipFill>
        <p:spPr>
          <a:xfrm>
            <a:off x="7188124" y="2286200"/>
            <a:ext cx="378587" cy="83403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246" y="2293095"/>
            <a:ext cx="820243" cy="82024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052" y="2293095"/>
            <a:ext cx="820243" cy="82024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174" y="2285701"/>
            <a:ext cx="820243" cy="8202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-1" y="-15875"/>
            <a:ext cx="9144000" cy="923925"/>
            <a:chOff x="0" y="3755"/>
            <a:chExt cx="5760" cy="582"/>
          </a:xfrm>
        </p:grpSpPr>
        <p:pic>
          <p:nvPicPr>
            <p:cNvPr id="4101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2" name="Picture 4" descr="UOG revers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-1" y="941819"/>
            <a:ext cx="9144001" cy="553998"/>
          </a:xfrm>
          <a:prstGeom prst="rect">
            <a:avLst/>
          </a:prstGeom>
          <a:solidFill>
            <a:srgbClr val="ED1B20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b="1" i="1" dirty="0">
                <a:solidFill>
                  <a:schemeClr val="bg1"/>
                </a:solidFill>
              </a:rPr>
              <a:t>Levator ani muscle morphology and function in women  with obstetric anal sphincter </a:t>
            </a:r>
            <a:r>
              <a:rPr lang="tr-TR" sz="1600" b="1" i="1" dirty="0" smtClean="0">
                <a:solidFill>
                  <a:schemeClr val="bg1"/>
                </a:solidFill>
              </a:rPr>
              <a:t>injury</a:t>
            </a:r>
            <a:endParaRPr lang="en-US" sz="1600" b="1" i="1" kern="0" dirty="0" smtClean="0">
              <a:solidFill>
                <a:schemeClr val="bg1"/>
              </a:solidFill>
              <a:latin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kern="0" dirty="0" err="1" smtClean="0">
                <a:solidFill>
                  <a:schemeClr val="bg1"/>
                </a:solidFill>
                <a:latin typeface="Arial"/>
              </a:rPr>
              <a:t>Voll</a:t>
            </a:r>
            <a:r>
              <a:rPr lang="tr-TR" sz="1400" dirty="0" smtClean="0">
                <a:solidFill>
                  <a:schemeClr val="bg1"/>
                </a:solidFill>
              </a:rPr>
              <a:t>ø</a:t>
            </a:r>
            <a:r>
              <a:rPr lang="en-US" sz="1400" i="1" kern="0" dirty="0" err="1" smtClean="0">
                <a:solidFill>
                  <a:schemeClr val="bg1"/>
                </a:solidFill>
                <a:latin typeface="Arial"/>
              </a:rPr>
              <a:t>yhaug</a:t>
            </a:r>
            <a:r>
              <a:rPr lang="en-US" sz="1400" i="1" kern="0" dirty="0" smtClean="0">
                <a:solidFill>
                  <a:schemeClr val="bg1"/>
                </a:solidFill>
                <a:latin typeface="Arial"/>
              </a:rPr>
              <a:t> et al.</a:t>
            </a:r>
            <a:r>
              <a:rPr lang="en-GB" sz="1400" i="1" kern="0" dirty="0" smtClean="0">
                <a:solidFill>
                  <a:schemeClr val="bg1"/>
                </a:solidFill>
                <a:latin typeface="Arial"/>
              </a:rPr>
              <a:t>, </a:t>
            </a:r>
            <a:r>
              <a:rPr lang="en-GB" sz="1400" i="1" kern="0" dirty="0">
                <a:solidFill>
                  <a:schemeClr val="bg1"/>
                </a:solidFill>
                <a:latin typeface="Arial"/>
              </a:rPr>
              <a:t>UO</a:t>
            </a:r>
            <a:r>
              <a:rPr lang="en-GB" sz="1400" i="1" kern="0" dirty="0">
                <a:solidFill>
                  <a:srgbClr val="FFFFFF"/>
                </a:solidFill>
                <a:latin typeface="Arial"/>
              </a:rPr>
              <a:t>G </a:t>
            </a:r>
            <a:r>
              <a:rPr lang="en-GB" sz="1400" i="1" kern="0" dirty="0" smtClean="0">
                <a:solidFill>
                  <a:srgbClr val="FFFFFF"/>
                </a:solidFill>
                <a:latin typeface="Arial"/>
              </a:rPr>
              <a:t>2019</a:t>
            </a:r>
            <a:endParaRPr lang="en-GB" sz="1400" i="1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99792" y="2282096"/>
            <a:ext cx="33123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/>
              <a:t>Obstetric anal sphincter injury (OASI) </a:t>
            </a:r>
            <a:r>
              <a:rPr lang="en-US" sz="2000" dirty="0" smtClean="0"/>
              <a:t>can be diagnosed after delivery via palpation whereas most </a:t>
            </a:r>
            <a:r>
              <a:rPr lang="en-US" sz="2000" dirty="0" err="1" smtClean="0"/>
              <a:t>levator</a:t>
            </a:r>
            <a:r>
              <a:rPr lang="en-US" sz="2000" dirty="0" smtClean="0"/>
              <a:t> </a:t>
            </a:r>
            <a:r>
              <a:rPr lang="en-US" sz="2000" dirty="0" err="1" smtClean="0"/>
              <a:t>ani</a:t>
            </a:r>
            <a:r>
              <a:rPr lang="en-US" sz="2000" dirty="0" smtClean="0"/>
              <a:t> avulsions are occult. </a:t>
            </a:r>
          </a:p>
        </p:txBody>
      </p:sp>
      <p:pic>
        <p:nvPicPr>
          <p:cNvPr id="1028" name="Picture 4" descr="UOG-15881-FIG-0006-b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99"/>
          <a:stretch/>
        </p:blipFill>
        <p:spPr bwMode="auto">
          <a:xfrm>
            <a:off x="12461" y="1874129"/>
            <a:ext cx="2687331" cy="220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203848" y="1599183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INTRODUCTION</a:t>
            </a:r>
            <a:endParaRPr lang="en-US" sz="2400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793" y="1907826"/>
            <a:ext cx="3168217" cy="224125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-692803" y="4068361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/>
              <a:t>Levator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ani</a:t>
            </a:r>
            <a:r>
              <a:rPr lang="en-US" sz="1600" b="1" dirty="0" smtClean="0"/>
              <a:t> muscle (LAM) </a:t>
            </a:r>
          </a:p>
          <a:p>
            <a:pPr algn="ctr"/>
            <a:r>
              <a:rPr lang="en-US" sz="1600" b="1" dirty="0" smtClean="0"/>
              <a:t>avulsion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80112" y="4170566"/>
            <a:ext cx="4176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Anal sphincter injury</a:t>
            </a:r>
          </a:p>
        </p:txBody>
      </p:sp>
      <p:sp>
        <p:nvSpPr>
          <p:cNvPr id="6" name="Left-Right Arrow 5"/>
          <p:cNvSpPr/>
          <p:nvPr/>
        </p:nvSpPr>
        <p:spPr bwMode="auto">
          <a:xfrm>
            <a:off x="2911707" y="4208806"/>
            <a:ext cx="3240360" cy="228306"/>
          </a:xfrm>
          <a:prstGeom prst="left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5576" y="4771018"/>
            <a:ext cx="777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</a:t>
            </a:r>
            <a:r>
              <a:rPr lang="en-US" b="1" dirty="0"/>
              <a:t>primary aim </a:t>
            </a:r>
            <a:r>
              <a:rPr lang="en-US" dirty="0"/>
              <a:t>of this study was to estimate </a:t>
            </a:r>
            <a:r>
              <a:rPr lang="en-US" dirty="0" smtClean="0"/>
              <a:t>the </a:t>
            </a:r>
            <a:r>
              <a:rPr lang="en-US" b="1" dirty="0" smtClean="0"/>
              <a:t>prevalence </a:t>
            </a:r>
            <a:r>
              <a:rPr lang="en-US" b="1" dirty="0"/>
              <a:t>of major LAM injury </a:t>
            </a:r>
            <a:r>
              <a:rPr lang="en-US" dirty="0"/>
              <a:t>in</a:t>
            </a:r>
            <a:r>
              <a:rPr lang="en-US" b="1" dirty="0"/>
              <a:t> women with </a:t>
            </a:r>
            <a:r>
              <a:rPr lang="en-US" b="1" dirty="0" smtClean="0"/>
              <a:t>clinically diagnosed </a:t>
            </a:r>
            <a:r>
              <a:rPr lang="en-US" b="1" dirty="0"/>
              <a:t>OASI </a:t>
            </a:r>
            <a:r>
              <a:rPr lang="en-US" dirty="0"/>
              <a:t>and to explore the risk factors </a:t>
            </a:r>
            <a:r>
              <a:rPr lang="en-US" dirty="0" smtClean="0"/>
              <a:t>associated with </a:t>
            </a:r>
            <a:r>
              <a:rPr lang="en-US" dirty="0"/>
              <a:t>LAM injury. </a:t>
            </a:r>
            <a:endParaRPr lang="en-US" dirty="0" smtClean="0"/>
          </a:p>
          <a:p>
            <a:pPr algn="ctr"/>
            <a:r>
              <a:rPr lang="en-US" dirty="0" smtClean="0"/>
              <a:t>The </a:t>
            </a:r>
            <a:r>
              <a:rPr lang="en-US" b="1" dirty="0"/>
              <a:t>secondary aim </a:t>
            </a:r>
            <a:r>
              <a:rPr lang="en-US" dirty="0"/>
              <a:t>was to assess </a:t>
            </a:r>
            <a:r>
              <a:rPr lang="en-US" dirty="0" smtClean="0"/>
              <a:t>the </a:t>
            </a:r>
            <a:r>
              <a:rPr lang="en-US" b="1" dirty="0" smtClean="0"/>
              <a:t>association </a:t>
            </a:r>
            <a:r>
              <a:rPr lang="en-US" b="1" dirty="0"/>
              <a:t>between LAM injury and pelvic floor </a:t>
            </a:r>
            <a:r>
              <a:rPr lang="en-US" b="1" dirty="0" smtClean="0"/>
              <a:t>muscle contraction</a:t>
            </a:r>
            <a:r>
              <a:rPr lang="en-US" b="1" dirty="0"/>
              <a:t>, </a:t>
            </a:r>
            <a:r>
              <a:rPr lang="en-US" b="1" dirty="0" smtClean="0"/>
              <a:t>anal incontinence (AI) </a:t>
            </a:r>
            <a:r>
              <a:rPr lang="en-US" b="1" dirty="0"/>
              <a:t>and </a:t>
            </a:r>
            <a:r>
              <a:rPr lang="en-US" b="1" dirty="0" smtClean="0"/>
              <a:t>urinary incontinence (UI) </a:t>
            </a:r>
            <a:r>
              <a:rPr lang="en-US" dirty="0"/>
              <a:t>in women with </a:t>
            </a:r>
            <a:r>
              <a:rPr lang="en-US" dirty="0" smtClean="0"/>
              <a:t>OASI.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5397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-1" y="-15875"/>
            <a:ext cx="9144000" cy="923925"/>
            <a:chOff x="0" y="3755"/>
            <a:chExt cx="5760" cy="582"/>
          </a:xfrm>
        </p:grpSpPr>
        <p:pic>
          <p:nvPicPr>
            <p:cNvPr id="4101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2" name="Picture 4" descr="UOG revers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-1" y="941819"/>
            <a:ext cx="9144001" cy="553998"/>
          </a:xfrm>
          <a:prstGeom prst="rect">
            <a:avLst/>
          </a:prstGeom>
          <a:solidFill>
            <a:srgbClr val="ED1B20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b="1" i="1" dirty="0">
                <a:solidFill>
                  <a:schemeClr val="bg1"/>
                </a:solidFill>
              </a:rPr>
              <a:t>Levator ani muscle morphology and function in women  with obstetric anal sphincter </a:t>
            </a:r>
            <a:r>
              <a:rPr lang="tr-TR" sz="1600" b="1" i="1" dirty="0" smtClean="0">
                <a:solidFill>
                  <a:schemeClr val="bg1"/>
                </a:solidFill>
              </a:rPr>
              <a:t>injury</a:t>
            </a:r>
            <a:endParaRPr lang="en-US" sz="1600" b="1" i="1" kern="0" dirty="0" smtClean="0">
              <a:solidFill>
                <a:schemeClr val="bg1"/>
              </a:solidFill>
              <a:latin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kern="0" dirty="0" err="1" smtClean="0">
                <a:solidFill>
                  <a:schemeClr val="bg1"/>
                </a:solidFill>
                <a:latin typeface="Arial"/>
              </a:rPr>
              <a:t>Voll</a:t>
            </a:r>
            <a:r>
              <a:rPr lang="tr-TR" sz="1400" dirty="0" smtClean="0">
                <a:solidFill>
                  <a:schemeClr val="bg1"/>
                </a:solidFill>
              </a:rPr>
              <a:t>ø</a:t>
            </a:r>
            <a:r>
              <a:rPr lang="en-US" sz="1400" i="1" kern="0" dirty="0" err="1" smtClean="0">
                <a:solidFill>
                  <a:schemeClr val="bg1"/>
                </a:solidFill>
                <a:latin typeface="Arial"/>
              </a:rPr>
              <a:t>yhaug</a:t>
            </a:r>
            <a:r>
              <a:rPr lang="en-US" sz="1400" i="1" kern="0" dirty="0" smtClean="0">
                <a:solidFill>
                  <a:schemeClr val="bg1"/>
                </a:solidFill>
                <a:latin typeface="Arial"/>
              </a:rPr>
              <a:t> et a</a:t>
            </a:r>
            <a:r>
              <a:rPr lang="en-US" sz="1400" i="1" kern="0" dirty="0" smtClean="0">
                <a:solidFill>
                  <a:srgbClr val="FFFFFF"/>
                </a:solidFill>
                <a:latin typeface="Arial"/>
              </a:rPr>
              <a:t>l.</a:t>
            </a:r>
            <a:r>
              <a:rPr lang="en-GB" sz="1400" i="1" kern="0" dirty="0" smtClean="0">
                <a:solidFill>
                  <a:srgbClr val="FFFFFF"/>
                </a:solidFill>
                <a:latin typeface="Arial"/>
              </a:rPr>
              <a:t>, </a:t>
            </a:r>
            <a:r>
              <a:rPr lang="en-GB" sz="1400" i="1" kern="0" dirty="0">
                <a:solidFill>
                  <a:srgbClr val="FFFFFF"/>
                </a:solidFill>
                <a:latin typeface="Arial"/>
              </a:rPr>
              <a:t>UOG </a:t>
            </a:r>
            <a:r>
              <a:rPr lang="en-GB" sz="1400" i="1" kern="0" dirty="0" smtClean="0">
                <a:solidFill>
                  <a:srgbClr val="FFFFFF"/>
                </a:solidFill>
                <a:latin typeface="Arial"/>
              </a:rPr>
              <a:t>2019</a:t>
            </a:r>
            <a:endParaRPr lang="en-GB" sz="1400" i="1" kern="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29" y="2177740"/>
            <a:ext cx="2706331" cy="80256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51520" y="5539946"/>
            <a:ext cx="1368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(</a:t>
            </a:r>
            <a:r>
              <a:rPr lang="en-US" sz="2000" b="1" dirty="0" smtClean="0"/>
              <a:t>n = </a:t>
            </a:r>
            <a:r>
              <a:rPr lang="en-US" sz="2000" b="1" dirty="0" smtClean="0"/>
              <a:t>250)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481501" y="2141220"/>
            <a:ext cx="55614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Women referred to Croydon University Hospital between 2013 and 2015 with </a:t>
            </a:r>
            <a:r>
              <a:rPr lang="en-US" sz="2000" b="1" dirty="0" smtClean="0"/>
              <a:t>a clinical diagnosis of OASI </a:t>
            </a:r>
            <a:r>
              <a:rPr lang="en-US" sz="2000" dirty="0" smtClean="0"/>
              <a:t>were included in the study. Included women were evaluated </a:t>
            </a:r>
            <a:r>
              <a:rPr lang="en-US" sz="2000" dirty="0" smtClean="0"/>
              <a:t>via:</a:t>
            </a:r>
            <a:endParaRPr lang="en-US" sz="2000" dirty="0" smtClean="0"/>
          </a:p>
        </p:txBody>
      </p:sp>
      <p:sp>
        <p:nvSpPr>
          <p:cNvPr id="3" name="Right Arrow 2"/>
          <p:cNvSpPr/>
          <p:nvPr/>
        </p:nvSpPr>
        <p:spPr bwMode="auto">
          <a:xfrm>
            <a:off x="1844553" y="3601391"/>
            <a:ext cx="2304256" cy="216024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" name="Right Arrow 34"/>
          <p:cNvSpPr/>
          <p:nvPr/>
        </p:nvSpPr>
        <p:spPr bwMode="auto">
          <a:xfrm>
            <a:off x="1827212" y="4073919"/>
            <a:ext cx="2304256" cy="216024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6" name="Right Arrow 35"/>
          <p:cNvSpPr/>
          <p:nvPr/>
        </p:nvSpPr>
        <p:spPr bwMode="auto">
          <a:xfrm>
            <a:off x="1835696" y="4567306"/>
            <a:ext cx="2304256" cy="216024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7" name="Right Arrow 36"/>
          <p:cNvSpPr/>
          <p:nvPr/>
        </p:nvSpPr>
        <p:spPr bwMode="auto">
          <a:xfrm>
            <a:off x="1835696" y="5066467"/>
            <a:ext cx="2304256" cy="216024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" name="Right Arrow 37"/>
          <p:cNvSpPr/>
          <p:nvPr/>
        </p:nvSpPr>
        <p:spPr bwMode="auto">
          <a:xfrm>
            <a:off x="1835696" y="5570523"/>
            <a:ext cx="2304256" cy="216024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3968" y="3525640"/>
            <a:ext cx="45921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Clinical history</a:t>
            </a:r>
          </a:p>
          <a:p>
            <a:endParaRPr lang="en-US" sz="1600" dirty="0" smtClean="0"/>
          </a:p>
          <a:p>
            <a:r>
              <a:rPr lang="en-US" sz="1600" dirty="0" smtClean="0"/>
              <a:t>Anal </a:t>
            </a:r>
            <a:r>
              <a:rPr lang="en-US" sz="1600" dirty="0" smtClean="0"/>
              <a:t>incontinence- St</a:t>
            </a:r>
            <a:r>
              <a:rPr lang="en-US" sz="1600" dirty="0" smtClean="0"/>
              <a:t>. Mark’s incontinence score</a:t>
            </a:r>
          </a:p>
          <a:p>
            <a:endParaRPr lang="en-US" sz="1600" dirty="0" smtClean="0"/>
          </a:p>
          <a:p>
            <a:r>
              <a:rPr lang="en-US" sz="1600" dirty="0" smtClean="0"/>
              <a:t>Urinary incontinence - ICIQ-UI-SF</a:t>
            </a:r>
          </a:p>
          <a:p>
            <a:endParaRPr lang="en-US" sz="1600" dirty="0" smtClean="0"/>
          </a:p>
          <a:p>
            <a:r>
              <a:rPr lang="en-US" sz="1600" dirty="0" smtClean="0"/>
              <a:t>Pelvic muscle strength </a:t>
            </a:r>
            <a:r>
              <a:rPr lang="en-US" sz="1600" dirty="0" smtClean="0"/>
              <a:t>- Modified </a:t>
            </a:r>
            <a:r>
              <a:rPr lang="en-US" sz="1600" dirty="0" smtClean="0"/>
              <a:t>Oxford Scale</a:t>
            </a:r>
          </a:p>
          <a:p>
            <a:endParaRPr lang="en-US" sz="1600" dirty="0" smtClean="0"/>
          </a:p>
          <a:p>
            <a:r>
              <a:rPr lang="en-US" sz="1600" dirty="0" smtClean="0"/>
              <a:t>LAM integrity – </a:t>
            </a:r>
            <a:r>
              <a:rPr lang="en-US" sz="1600" dirty="0" err="1" smtClean="0"/>
              <a:t>transperineal</a:t>
            </a:r>
            <a:r>
              <a:rPr lang="en-US" sz="1600" dirty="0" smtClean="0"/>
              <a:t> 4D ultrasound</a:t>
            </a:r>
            <a:endParaRPr lang="tr-TR" sz="1600" dirty="0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5" y="3119050"/>
            <a:ext cx="529506" cy="52950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99" y="3153042"/>
            <a:ext cx="529506" cy="52950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35" y="3199906"/>
            <a:ext cx="529506" cy="52950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89" y="3238767"/>
            <a:ext cx="529506" cy="52950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44" y="3293914"/>
            <a:ext cx="529506" cy="52950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498" y="3332775"/>
            <a:ext cx="529506" cy="52950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4" y="3657411"/>
            <a:ext cx="529506" cy="52950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78" y="3696272"/>
            <a:ext cx="529506" cy="52950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14" y="3743136"/>
            <a:ext cx="529506" cy="529506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68" y="3781997"/>
            <a:ext cx="529506" cy="52950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23" y="3837144"/>
            <a:ext cx="529506" cy="52950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077" y="3876005"/>
            <a:ext cx="529506" cy="529506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4" y="4328361"/>
            <a:ext cx="529506" cy="529506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78" y="4367222"/>
            <a:ext cx="529506" cy="529506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14" y="4414086"/>
            <a:ext cx="529506" cy="529506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68" y="4452947"/>
            <a:ext cx="529506" cy="529506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23" y="4508094"/>
            <a:ext cx="529506" cy="529506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077" y="4546955"/>
            <a:ext cx="529506" cy="529506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1" y="4885854"/>
            <a:ext cx="529506" cy="529506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65" y="4924715"/>
            <a:ext cx="529506" cy="529506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1" y="4971579"/>
            <a:ext cx="529506" cy="529506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55" y="5010440"/>
            <a:ext cx="529506" cy="529506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10" y="5065587"/>
            <a:ext cx="529506" cy="529506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964" y="5104448"/>
            <a:ext cx="529506" cy="529506"/>
          </a:xfrm>
          <a:prstGeom prst="rect">
            <a:avLst/>
          </a:prstGeom>
        </p:spPr>
      </p:pic>
      <p:sp>
        <p:nvSpPr>
          <p:cNvPr id="111" name="TextBox 110"/>
          <p:cNvSpPr txBox="1"/>
          <p:nvPr/>
        </p:nvSpPr>
        <p:spPr>
          <a:xfrm>
            <a:off x="3347864" y="1599183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METHODS</a:t>
            </a:r>
          </a:p>
        </p:txBody>
      </p:sp>
    </p:spTree>
    <p:extLst>
      <p:ext uri="{BB962C8B-B14F-4D97-AF65-F5344CB8AC3E}">
        <p14:creationId xmlns:p14="http://schemas.microsoft.com/office/powerpoint/2010/main" val="143419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-1" y="-15875"/>
            <a:ext cx="9144000" cy="923925"/>
            <a:chOff x="0" y="3755"/>
            <a:chExt cx="5760" cy="582"/>
          </a:xfrm>
        </p:grpSpPr>
        <p:pic>
          <p:nvPicPr>
            <p:cNvPr id="4101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2" name="Picture 4" descr="UOG revers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-1" y="941819"/>
            <a:ext cx="9144001" cy="553998"/>
          </a:xfrm>
          <a:prstGeom prst="rect">
            <a:avLst/>
          </a:prstGeom>
          <a:solidFill>
            <a:srgbClr val="ED1B20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b="1" i="1" dirty="0">
                <a:solidFill>
                  <a:schemeClr val="bg1"/>
                </a:solidFill>
              </a:rPr>
              <a:t>Levator ani muscle morphology and function in women  with obstetric anal sphincter </a:t>
            </a:r>
            <a:r>
              <a:rPr lang="tr-TR" sz="1600" b="1" i="1" dirty="0" smtClean="0">
                <a:solidFill>
                  <a:schemeClr val="bg1"/>
                </a:solidFill>
              </a:rPr>
              <a:t>injury</a:t>
            </a:r>
            <a:endParaRPr lang="en-US" sz="1600" b="1" i="1" kern="0" dirty="0" smtClean="0">
              <a:solidFill>
                <a:schemeClr val="bg1"/>
              </a:solidFill>
              <a:latin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kern="0" dirty="0" err="1" smtClean="0">
                <a:solidFill>
                  <a:schemeClr val="bg1"/>
                </a:solidFill>
                <a:latin typeface="Arial"/>
              </a:rPr>
              <a:t>Voll</a:t>
            </a:r>
            <a:r>
              <a:rPr lang="tr-TR" sz="1400" dirty="0" smtClean="0">
                <a:solidFill>
                  <a:schemeClr val="bg1"/>
                </a:solidFill>
              </a:rPr>
              <a:t>ø</a:t>
            </a:r>
            <a:r>
              <a:rPr lang="en-US" sz="1400" i="1" kern="0" dirty="0" err="1" smtClean="0">
                <a:solidFill>
                  <a:schemeClr val="bg1"/>
                </a:solidFill>
                <a:latin typeface="Arial"/>
              </a:rPr>
              <a:t>yhaug</a:t>
            </a:r>
            <a:r>
              <a:rPr lang="en-US" sz="1400" i="1" kern="0" dirty="0" smtClean="0">
                <a:solidFill>
                  <a:schemeClr val="bg1"/>
                </a:solidFill>
                <a:latin typeface="Arial"/>
              </a:rPr>
              <a:t> </a:t>
            </a:r>
            <a:r>
              <a:rPr lang="en-US" sz="1400" i="1" kern="0" dirty="0" smtClean="0">
                <a:solidFill>
                  <a:srgbClr val="FFFFFF"/>
                </a:solidFill>
                <a:latin typeface="Arial"/>
              </a:rPr>
              <a:t>et al.</a:t>
            </a:r>
            <a:r>
              <a:rPr lang="en-GB" sz="1400" i="1" kern="0" dirty="0" smtClean="0">
                <a:solidFill>
                  <a:srgbClr val="FFFFFF"/>
                </a:solidFill>
                <a:latin typeface="Arial"/>
              </a:rPr>
              <a:t>, </a:t>
            </a:r>
            <a:r>
              <a:rPr lang="en-GB" sz="1400" i="1" kern="0" dirty="0">
                <a:solidFill>
                  <a:srgbClr val="FFFFFF"/>
                </a:solidFill>
                <a:latin typeface="Arial"/>
              </a:rPr>
              <a:t>UOG </a:t>
            </a:r>
            <a:r>
              <a:rPr lang="en-GB" sz="1400" i="1" kern="0" dirty="0" smtClean="0">
                <a:solidFill>
                  <a:srgbClr val="FFFFFF"/>
                </a:solidFill>
                <a:latin typeface="Arial"/>
              </a:rPr>
              <a:t>2019</a:t>
            </a:r>
            <a:endParaRPr lang="en-GB" sz="1400" i="1" kern="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4" name="Picture 2" descr="pregnant women icon ile ilgili gÃ¶rsel sonucu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6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40" r="28181"/>
          <a:stretch/>
        </p:blipFill>
        <p:spPr bwMode="auto">
          <a:xfrm>
            <a:off x="626205" y="4650531"/>
            <a:ext cx="299372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pregnant women icon ile ilgili gÃ¶rsel sonucu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6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40" r="28181"/>
          <a:stretch/>
        </p:blipFill>
        <p:spPr bwMode="auto">
          <a:xfrm>
            <a:off x="882243" y="4719540"/>
            <a:ext cx="299372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pregnant women icon ile ilgili gÃ¶rsel sonucu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6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40" r="28181"/>
          <a:stretch/>
        </p:blipFill>
        <p:spPr bwMode="auto">
          <a:xfrm>
            <a:off x="1181615" y="4783899"/>
            <a:ext cx="299372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pregnant women icon ile ilgili gÃ¶rsel sonucu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6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40" r="28181"/>
          <a:stretch/>
        </p:blipFill>
        <p:spPr bwMode="auto">
          <a:xfrm>
            <a:off x="1436567" y="4853186"/>
            <a:ext cx="299372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pregnant women icon ile ilgili gÃ¶rsel sonucu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6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40" r="28181"/>
          <a:stretch/>
        </p:blipFill>
        <p:spPr bwMode="auto">
          <a:xfrm>
            <a:off x="1727084" y="4944443"/>
            <a:ext cx="299372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pregnant women icon ile ilgili gÃ¶rsel sonucu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6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40" r="28181"/>
          <a:stretch/>
        </p:blipFill>
        <p:spPr bwMode="auto">
          <a:xfrm>
            <a:off x="1997597" y="4987480"/>
            <a:ext cx="299372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women icon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3" r="26052"/>
          <a:stretch/>
        </p:blipFill>
        <p:spPr>
          <a:xfrm>
            <a:off x="1953597" y="3541442"/>
            <a:ext cx="360040" cy="720000"/>
          </a:xfrm>
          <a:prstGeom prst="rect">
            <a:avLst/>
          </a:prstGeom>
        </p:spPr>
      </p:pic>
      <p:sp>
        <p:nvSpPr>
          <p:cNvPr id="84" name="TextBox 83"/>
          <p:cNvSpPr txBox="1"/>
          <p:nvPr/>
        </p:nvSpPr>
        <p:spPr>
          <a:xfrm>
            <a:off x="2915816" y="2780928"/>
            <a:ext cx="55614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At the time of </a:t>
            </a:r>
            <a:r>
              <a:rPr lang="en-US" sz="2000" dirty="0" smtClean="0"/>
              <a:t>evaluation, </a:t>
            </a:r>
            <a:r>
              <a:rPr lang="en-US" sz="2000" dirty="0" smtClean="0"/>
              <a:t>88 (35.2%) women were pregnant again.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The median time interval between last pregnancy and evaluation was 5 months.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Two</a:t>
            </a:r>
            <a:r>
              <a:rPr lang="en-US" sz="2000" dirty="0" smtClean="0"/>
              <a:t> </a:t>
            </a:r>
            <a:r>
              <a:rPr lang="en-US" sz="2000" dirty="0" smtClean="0"/>
              <a:t>women were excluded from analysis due to artifacts in the saved image </a:t>
            </a:r>
            <a:r>
              <a:rPr lang="en-US" sz="2000" dirty="0" smtClean="0"/>
              <a:t>volumes (</a:t>
            </a:r>
            <a:r>
              <a:rPr lang="en-US" sz="2000" dirty="0" err="1" smtClean="0"/>
              <a:t>levator</a:t>
            </a:r>
            <a:r>
              <a:rPr lang="en-US" sz="2000" dirty="0" smtClean="0"/>
              <a:t> muscle was assessed in 248 ultrasound volumes).</a:t>
            </a:r>
            <a:endParaRPr lang="en-US" sz="2000" dirty="0" smtClean="0"/>
          </a:p>
          <a:p>
            <a:endParaRPr lang="en-US" sz="2000" dirty="0" smtClean="0"/>
          </a:p>
        </p:txBody>
      </p:sp>
      <p:pic>
        <p:nvPicPr>
          <p:cNvPr id="85" name="Picture 2" descr="pregnant women icon ile ilgili gÃ¶rsel sonucu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6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40" r="28181"/>
          <a:stretch/>
        </p:blipFill>
        <p:spPr bwMode="auto">
          <a:xfrm>
            <a:off x="1723377" y="4220421"/>
            <a:ext cx="299372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 descr="pregnant women icon ile ilgili gÃ¶rsel sonucu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6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40" r="28181"/>
          <a:stretch/>
        </p:blipFill>
        <p:spPr bwMode="auto">
          <a:xfrm>
            <a:off x="1975597" y="4261442"/>
            <a:ext cx="299372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8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3" r="26052"/>
          <a:stretch/>
        </p:blipFill>
        <p:spPr>
          <a:xfrm>
            <a:off x="1661832" y="3474393"/>
            <a:ext cx="360040" cy="720000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3" r="26052"/>
          <a:stretch/>
        </p:blipFill>
        <p:spPr>
          <a:xfrm>
            <a:off x="1396637" y="4162679"/>
            <a:ext cx="360040" cy="720000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3" r="26052"/>
          <a:stretch/>
        </p:blipFill>
        <p:spPr>
          <a:xfrm>
            <a:off x="1089089" y="4066745"/>
            <a:ext cx="360040" cy="720000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3" r="26052"/>
          <a:stretch/>
        </p:blipFill>
        <p:spPr>
          <a:xfrm>
            <a:off x="797805" y="3997736"/>
            <a:ext cx="360040" cy="720000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3" r="26052"/>
          <a:stretch/>
        </p:blipFill>
        <p:spPr>
          <a:xfrm>
            <a:off x="515880" y="3930531"/>
            <a:ext cx="360040" cy="720000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3" r="26052"/>
          <a:stretch/>
        </p:blipFill>
        <p:spPr>
          <a:xfrm>
            <a:off x="1352808" y="3442933"/>
            <a:ext cx="360040" cy="720000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3" r="26052"/>
          <a:stretch/>
        </p:blipFill>
        <p:spPr>
          <a:xfrm>
            <a:off x="1061043" y="3375884"/>
            <a:ext cx="360040" cy="720000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3" r="26052"/>
          <a:stretch/>
        </p:blipFill>
        <p:spPr>
          <a:xfrm>
            <a:off x="780926" y="3271815"/>
            <a:ext cx="360040" cy="720000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3" r="26052"/>
          <a:stretch/>
        </p:blipFill>
        <p:spPr>
          <a:xfrm>
            <a:off x="489161" y="3204766"/>
            <a:ext cx="360040" cy="720000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3" r="26052"/>
          <a:stretch/>
        </p:blipFill>
        <p:spPr>
          <a:xfrm>
            <a:off x="1963033" y="2843020"/>
            <a:ext cx="360040" cy="720000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3" r="26052"/>
          <a:stretch/>
        </p:blipFill>
        <p:spPr>
          <a:xfrm>
            <a:off x="1671268" y="2775971"/>
            <a:ext cx="360040" cy="720000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3" r="26052"/>
          <a:stretch/>
        </p:blipFill>
        <p:spPr>
          <a:xfrm>
            <a:off x="1362244" y="2744511"/>
            <a:ext cx="360040" cy="720000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3" r="26052"/>
          <a:stretch/>
        </p:blipFill>
        <p:spPr>
          <a:xfrm>
            <a:off x="1070479" y="2677462"/>
            <a:ext cx="360040" cy="720000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3" r="26052"/>
          <a:stretch/>
        </p:blipFill>
        <p:spPr>
          <a:xfrm>
            <a:off x="790362" y="2573393"/>
            <a:ext cx="360040" cy="720000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3" r="26052"/>
          <a:stretch/>
        </p:blipFill>
        <p:spPr>
          <a:xfrm>
            <a:off x="498597" y="2506344"/>
            <a:ext cx="360040" cy="720000"/>
          </a:xfrm>
          <a:prstGeom prst="rect">
            <a:avLst/>
          </a:prstGeom>
        </p:spPr>
      </p:pic>
      <p:sp>
        <p:nvSpPr>
          <p:cNvPr id="102" name="Rectangle 101"/>
          <p:cNvSpPr/>
          <p:nvPr/>
        </p:nvSpPr>
        <p:spPr>
          <a:xfrm>
            <a:off x="3475037" y="1743199"/>
            <a:ext cx="15981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RESULTS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3942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-1" y="-15875"/>
            <a:ext cx="9144000" cy="923925"/>
            <a:chOff x="0" y="3755"/>
            <a:chExt cx="5760" cy="582"/>
          </a:xfrm>
        </p:grpSpPr>
        <p:pic>
          <p:nvPicPr>
            <p:cNvPr id="4101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2" name="Picture 4" descr="UOG revers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-1" y="941819"/>
            <a:ext cx="9144001" cy="553998"/>
          </a:xfrm>
          <a:prstGeom prst="rect">
            <a:avLst/>
          </a:prstGeom>
          <a:solidFill>
            <a:srgbClr val="ED1B20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b="1" i="1" dirty="0">
                <a:solidFill>
                  <a:schemeClr val="bg1"/>
                </a:solidFill>
              </a:rPr>
              <a:t>Levator ani muscle morphology and function in women  with obstetric anal sphincter </a:t>
            </a:r>
            <a:r>
              <a:rPr lang="tr-TR" sz="1600" b="1" i="1" dirty="0" smtClean="0">
                <a:solidFill>
                  <a:schemeClr val="bg1"/>
                </a:solidFill>
              </a:rPr>
              <a:t>injury</a:t>
            </a:r>
            <a:endParaRPr lang="en-US" sz="1600" b="1" i="1" kern="0" dirty="0" smtClean="0">
              <a:solidFill>
                <a:schemeClr val="bg1"/>
              </a:solidFill>
              <a:latin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kern="0" dirty="0" err="1" smtClean="0">
                <a:solidFill>
                  <a:schemeClr val="bg1"/>
                </a:solidFill>
                <a:latin typeface="Arial"/>
              </a:rPr>
              <a:t>Voll</a:t>
            </a:r>
            <a:r>
              <a:rPr lang="tr-TR" sz="1400" dirty="0" smtClean="0">
                <a:solidFill>
                  <a:schemeClr val="bg1"/>
                </a:solidFill>
              </a:rPr>
              <a:t>ø</a:t>
            </a:r>
            <a:r>
              <a:rPr lang="en-US" sz="1400" i="1" kern="0" dirty="0" err="1" smtClean="0">
                <a:solidFill>
                  <a:schemeClr val="bg1"/>
                </a:solidFill>
                <a:latin typeface="Arial"/>
              </a:rPr>
              <a:t>yhaug</a:t>
            </a:r>
            <a:r>
              <a:rPr lang="en-US" sz="1400" i="1" kern="0" dirty="0" smtClean="0">
                <a:solidFill>
                  <a:srgbClr val="FFFFFF"/>
                </a:solidFill>
                <a:latin typeface="Arial"/>
              </a:rPr>
              <a:t> et al.</a:t>
            </a:r>
            <a:r>
              <a:rPr lang="en-GB" sz="1400" i="1" kern="0" dirty="0" smtClean="0">
                <a:solidFill>
                  <a:srgbClr val="FFFFFF"/>
                </a:solidFill>
                <a:latin typeface="Arial"/>
              </a:rPr>
              <a:t>, </a:t>
            </a:r>
            <a:r>
              <a:rPr lang="en-GB" sz="1400" i="1" kern="0" dirty="0">
                <a:solidFill>
                  <a:srgbClr val="FFFFFF"/>
                </a:solidFill>
                <a:latin typeface="Arial"/>
              </a:rPr>
              <a:t>UOG </a:t>
            </a:r>
            <a:r>
              <a:rPr lang="en-GB" sz="1400" i="1" kern="0" dirty="0" smtClean="0">
                <a:solidFill>
                  <a:srgbClr val="FFFFFF"/>
                </a:solidFill>
                <a:latin typeface="Arial"/>
              </a:rPr>
              <a:t>2019</a:t>
            </a:r>
            <a:endParaRPr lang="en-GB" sz="1400" i="1" kern="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7" r="28171"/>
          <a:stretch/>
        </p:blipFill>
        <p:spPr>
          <a:xfrm>
            <a:off x="6881453" y="2311525"/>
            <a:ext cx="720080" cy="15863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3" r="26052"/>
          <a:stretch/>
        </p:blipFill>
        <p:spPr>
          <a:xfrm>
            <a:off x="1292667" y="2248394"/>
            <a:ext cx="819531" cy="16388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15271" y="3928099"/>
            <a:ext cx="2274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Major LAM avulsion 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</a:rPr>
              <a:t>(73/248, 29.4%)</a:t>
            </a:r>
            <a:endParaRPr lang="tr-TR" dirty="0">
              <a:solidFill>
                <a:srgbClr val="C00000"/>
              </a:solidFill>
            </a:endParaRPr>
          </a:p>
        </p:txBody>
      </p:sp>
      <p:pic>
        <p:nvPicPr>
          <p:cNvPr id="9" name="Picture 2" descr="pregnant women icon ile ilgili gÃ¶rsel sonucu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6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40" r="28181"/>
          <a:stretch/>
        </p:blipFill>
        <p:spPr bwMode="auto">
          <a:xfrm>
            <a:off x="3774770" y="3705799"/>
            <a:ext cx="209559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pregnant women icon ile ilgili gÃ¶rsel sonucu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6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40" r="28181"/>
          <a:stretch/>
        </p:blipFill>
        <p:spPr bwMode="auto">
          <a:xfrm>
            <a:off x="4030808" y="3774808"/>
            <a:ext cx="209559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pregnant women icon ile ilgili gÃ¶rsel sonucu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6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40" r="28181"/>
          <a:stretch/>
        </p:blipFill>
        <p:spPr bwMode="auto">
          <a:xfrm>
            <a:off x="4330180" y="3839167"/>
            <a:ext cx="209559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pregnant women icon ile ilgili gÃ¶rsel sonucu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6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40" r="28181"/>
          <a:stretch/>
        </p:blipFill>
        <p:spPr bwMode="auto">
          <a:xfrm>
            <a:off x="4585132" y="3908454"/>
            <a:ext cx="209559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pregnant women icon ile ilgili gÃ¶rsel sonucu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6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40" r="28181"/>
          <a:stretch/>
        </p:blipFill>
        <p:spPr bwMode="auto">
          <a:xfrm>
            <a:off x="4875649" y="3999711"/>
            <a:ext cx="209559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pregnant women icon ile ilgili gÃ¶rsel sonucu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6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40" r="28181"/>
          <a:stretch/>
        </p:blipFill>
        <p:spPr bwMode="auto">
          <a:xfrm>
            <a:off x="5146162" y="4042748"/>
            <a:ext cx="209559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3" r="26052"/>
          <a:stretch/>
        </p:blipFill>
        <p:spPr>
          <a:xfrm>
            <a:off x="5123511" y="3001354"/>
            <a:ext cx="252028" cy="504000"/>
          </a:xfrm>
          <a:prstGeom prst="rect">
            <a:avLst/>
          </a:prstGeom>
        </p:spPr>
      </p:pic>
      <p:pic>
        <p:nvPicPr>
          <p:cNvPr id="16" name="Picture 2" descr="pregnant women icon ile ilgili gÃ¶rsel sonucu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6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40" r="28181"/>
          <a:stretch/>
        </p:blipFill>
        <p:spPr bwMode="auto">
          <a:xfrm>
            <a:off x="4893294" y="3474281"/>
            <a:ext cx="209559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pregnant women icon ile ilgili gÃ¶rsel sonucu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6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40" r="28181"/>
          <a:stretch/>
        </p:blipFill>
        <p:spPr bwMode="auto">
          <a:xfrm>
            <a:off x="5145514" y="3515302"/>
            <a:ext cx="209559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3" r="26052"/>
          <a:stretch/>
        </p:blipFill>
        <p:spPr>
          <a:xfrm>
            <a:off x="4831746" y="2934305"/>
            <a:ext cx="252028" cy="504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3" r="26052"/>
          <a:stretch/>
        </p:blipFill>
        <p:spPr>
          <a:xfrm>
            <a:off x="4566551" y="3416539"/>
            <a:ext cx="252028" cy="504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3" r="26052"/>
          <a:stretch/>
        </p:blipFill>
        <p:spPr>
          <a:xfrm>
            <a:off x="4259003" y="3320605"/>
            <a:ext cx="252028" cy="504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3" r="26052"/>
          <a:stretch/>
        </p:blipFill>
        <p:spPr>
          <a:xfrm>
            <a:off x="3967719" y="3251596"/>
            <a:ext cx="252028" cy="504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3" r="26052"/>
          <a:stretch/>
        </p:blipFill>
        <p:spPr>
          <a:xfrm>
            <a:off x="3685794" y="3184391"/>
            <a:ext cx="252028" cy="504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3" r="26052"/>
          <a:stretch/>
        </p:blipFill>
        <p:spPr>
          <a:xfrm>
            <a:off x="4522722" y="2902845"/>
            <a:ext cx="252028" cy="504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3" r="26052"/>
          <a:stretch/>
        </p:blipFill>
        <p:spPr>
          <a:xfrm>
            <a:off x="4230957" y="2835796"/>
            <a:ext cx="252028" cy="504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3" r="26052"/>
          <a:stretch/>
        </p:blipFill>
        <p:spPr>
          <a:xfrm>
            <a:off x="3950840" y="2731727"/>
            <a:ext cx="252028" cy="504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3" r="26052"/>
          <a:stretch/>
        </p:blipFill>
        <p:spPr>
          <a:xfrm>
            <a:off x="3659075" y="2664678"/>
            <a:ext cx="252028" cy="504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3" r="26052"/>
          <a:stretch/>
        </p:blipFill>
        <p:spPr>
          <a:xfrm>
            <a:off x="5132947" y="2514025"/>
            <a:ext cx="252028" cy="504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3" r="26052"/>
          <a:stretch/>
        </p:blipFill>
        <p:spPr>
          <a:xfrm>
            <a:off x="4841182" y="2446976"/>
            <a:ext cx="252028" cy="5040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3" r="26052"/>
          <a:stretch/>
        </p:blipFill>
        <p:spPr>
          <a:xfrm>
            <a:off x="4532158" y="2415516"/>
            <a:ext cx="252028" cy="5040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3" r="26052"/>
          <a:stretch/>
        </p:blipFill>
        <p:spPr>
          <a:xfrm>
            <a:off x="4240393" y="2348467"/>
            <a:ext cx="252028" cy="5040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3" r="26052"/>
          <a:stretch/>
        </p:blipFill>
        <p:spPr>
          <a:xfrm>
            <a:off x="3960276" y="2244398"/>
            <a:ext cx="252028" cy="5040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3" r="26052"/>
          <a:stretch/>
        </p:blipFill>
        <p:spPr>
          <a:xfrm>
            <a:off x="3668511" y="2177349"/>
            <a:ext cx="252028" cy="504000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 bwMode="auto">
          <a:xfrm rot="5400000">
            <a:off x="2858104" y="2447923"/>
            <a:ext cx="215659" cy="1121687"/>
          </a:xfrm>
          <a:prstGeom prst="down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 rot="16200000">
            <a:off x="6003942" y="2489328"/>
            <a:ext cx="215659" cy="1121687"/>
          </a:xfrm>
          <a:prstGeom prst="down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54615" y="3920539"/>
            <a:ext cx="1954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Intact LAM</a:t>
            </a:r>
          </a:p>
          <a:p>
            <a:pPr algn="ctr"/>
            <a:r>
              <a:rPr lang="en-US" dirty="0" smtClean="0"/>
              <a:t>(177/248, 70.6%)</a:t>
            </a:r>
            <a:endParaRPr lang="tr-TR" dirty="0"/>
          </a:p>
        </p:txBody>
      </p:sp>
      <p:sp>
        <p:nvSpPr>
          <p:cNvPr id="5" name="TextBox 4"/>
          <p:cNvSpPr txBox="1"/>
          <p:nvPr/>
        </p:nvSpPr>
        <p:spPr>
          <a:xfrm>
            <a:off x="3286417" y="4521894"/>
            <a:ext cx="25974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Evaluated with 4D </a:t>
            </a:r>
            <a:r>
              <a:rPr lang="en-US" dirty="0" err="1" smtClean="0"/>
              <a:t>transperineal</a:t>
            </a:r>
            <a:r>
              <a:rPr lang="en-US" dirty="0" smtClean="0"/>
              <a:t> ultrasonography </a:t>
            </a:r>
            <a:endParaRPr lang="tr-TR" dirty="0"/>
          </a:p>
        </p:txBody>
      </p:sp>
      <p:sp>
        <p:nvSpPr>
          <p:cNvPr id="40" name="Down Arrow 39"/>
          <p:cNvSpPr/>
          <p:nvPr/>
        </p:nvSpPr>
        <p:spPr bwMode="auto">
          <a:xfrm rot="2700000">
            <a:off x="6453743" y="4579946"/>
            <a:ext cx="215659" cy="1121687"/>
          </a:xfrm>
          <a:prstGeom prst="down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1" name="Down Arrow 40"/>
          <p:cNvSpPr/>
          <p:nvPr/>
        </p:nvSpPr>
        <p:spPr bwMode="auto">
          <a:xfrm rot="18900000">
            <a:off x="7809600" y="4579946"/>
            <a:ext cx="215659" cy="1121687"/>
          </a:xfrm>
          <a:prstGeom prst="down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156133" y="5595848"/>
            <a:ext cx="1826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Unilateral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</a:rPr>
              <a:t>(49/248, 19.8%)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36803" y="5595847"/>
            <a:ext cx="16979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Bilateral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</a:rPr>
              <a:t>(24/248, 9.7%)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563888" y="1599183"/>
            <a:ext cx="15981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RESULTS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6416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-1" y="-15875"/>
            <a:ext cx="9144000" cy="923925"/>
            <a:chOff x="0" y="3755"/>
            <a:chExt cx="5760" cy="582"/>
          </a:xfrm>
        </p:grpSpPr>
        <p:pic>
          <p:nvPicPr>
            <p:cNvPr id="4101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2" name="Picture 4" descr="UOG revers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-1" y="941819"/>
            <a:ext cx="9144001" cy="553998"/>
          </a:xfrm>
          <a:prstGeom prst="rect">
            <a:avLst/>
          </a:prstGeom>
          <a:solidFill>
            <a:srgbClr val="ED1B20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b="1" i="1" dirty="0">
                <a:solidFill>
                  <a:schemeClr val="bg1"/>
                </a:solidFill>
              </a:rPr>
              <a:t>Levator ani muscle morphology and function in women  with obstetric anal sphincter </a:t>
            </a:r>
            <a:r>
              <a:rPr lang="tr-TR" sz="1600" b="1" i="1" dirty="0" smtClean="0">
                <a:solidFill>
                  <a:schemeClr val="bg1"/>
                </a:solidFill>
              </a:rPr>
              <a:t>injury</a:t>
            </a:r>
            <a:endParaRPr lang="en-US" sz="1600" b="1" i="1" kern="0" dirty="0" smtClean="0">
              <a:solidFill>
                <a:schemeClr val="bg1"/>
              </a:solidFill>
              <a:latin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kern="0" dirty="0" err="1" smtClean="0">
                <a:solidFill>
                  <a:schemeClr val="bg1"/>
                </a:solidFill>
                <a:latin typeface="Arial"/>
              </a:rPr>
              <a:t>Voll</a:t>
            </a:r>
            <a:r>
              <a:rPr lang="tr-TR" sz="1400" dirty="0" smtClean="0">
                <a:solidFill>
                  <a:schemeClr val="bg1"/>
                </a:solidFill>
              </a:rPr>
              <a:t>ø</a:t>
            </a:r>
            <a:r>
              <a:rPr lang="en-US" sz="1400" i="1" kern="0" dirty="0" err="1" smtClean="0">
                <a:solidFill>
                  <a:schemeClr val="bg1"/>
                </a:solidFill>
                <a:latin typeface="Arial"/>
              </a:rPr>
              <a:t>yhaug</a:t>
            </a:r>
            <a:r>
              <a:rPr lang="en-US" sz="1400" i="1" kern="0" dirty="0" smtClean="0">
                <a:solidFill>
                  <a:schemeClr val="bg1"/>
                </a:solidFill>
                <a:latin typeface="Arial"/>
              </a:rPr>
              <a:t> </a:t>
            </a:r>
            <a:r>
              <a:rPr lang="en-US" sz="1400" i="1" kern="0" dirty="0" smtClean="0">
                <a:solidFill>
                  <a:srgbClr val="FFFFFF"/>
                </a:solidFill>
                <a:latin typeface="Arial"/>
              </a:rPr>
              <a:t>et al.</a:t>
            </a:r>
            <a:r>
              <a:rPr lang="en-GB" sz="1400" i="1" kern="0" dirty="0" smtClean="0">
                <a:solidFill>
                  <a:srgbClr val="FFFFFF"/>
                </a:solidFill>
                <a:latin typeface="Arial"/>
              </a:rPr>
              <a:t>, </a:t>
            </a:r>
            <a:r>
              <a:rPr lang="en-GB" sz="1400" i="1" kern="0" dirty="0">
                <a:solidFill>
                  <a:srgbClr val="FFFFFF"/>
                </a:solidFill>
                <a:latin typeface="Arial"/>
              </a:rPr>
              <a:t>UOG </a:t>
            </a:r>
            <a:r>
              <a:rPr lang="en-GB" sz="1400" i="1" kern="0" dirty="0" smtClean="0">
                <a:solidFill>
                  <a:srgbClr val="FFFFFF"/>
                </a:solidFill>
                <a:latin typeface="Arial"/>
              </a:rPr>
              <a:t>2019</a:t>
            </a:r>
            <a:endParaRPr lang="en-GB" sz="1400" i="1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63888" y="1772816"/>
            <a:ext cx="15981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RESULTS</a:t>
            </a:r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4" y="2780928"/>
            <a:ext cx="8856984" cy="28458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2492896"/>
            <a:ext cx="7340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C00000"/>
                </a:solidFill>
              </a:rPr>
              <a:t>Factors associated with major LAM avulsion (univariate analysis)</a:t>
            </a:r>
            <a:endParaRPr lang="tr-TR" b="1" i="1" dirty="0">
              <a:solidFill>
                <a:srgbClr val="C00000"/>
              </a:solidFill>
            </a:endParaRPr>
          </a:p>
        </p:txBody>
      </p:sp>
      <p:sp>
        <p:nvSpPr>
          <p:cNvPr id="6" name="4-Point Star 5"/>
          <p:cNvSpPr/>
          <p:nvPr/>
        </p:nvSpPr>
        <p:spPr bwMode="auto">
          <a:xfrm>
            <a:off x="4330286" y="3429000"/>
            <a:ext cx="288032" cy="216024"/>
          </a:xfrm>
          <a:prstGeom prst="star4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4-Point Star 11"/>
          <p:cNvSpPr/>
          <p:nvPr/>
        </p:nvSpPr>
        <p:spPr bwMode="auto">
          <a:xfrm>
            <a:off x="4340210" y="3933056"/>
            <a:ext cx="288032" cy="216024"/>
          </a:xfrm>
          <a:prstGeom prst="star4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4-Point Star 12"/>
          <p:cNvSpPr/>
          <p:nvPr/>
        </p:nvSpPr>
        <p:spPr bwMode="auto">
          <a:xfrm>
            <a:off x="755576" y="6453336"/>
            <a:ext cx="288032" cy="216024"/>
          </a:xfrm>
          <a:prstGeom prst="star4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0732" y="5589240"/>
            <a:ext cx="83551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C00000"/>
                </a:solidFill>
              </a:rPr>
              <a:t>Previous operative delivery </a:t>
            </a:r>
            <a:r>
              <a:rPr lang="en-US" sz="1600" b="1" i="1" dirty="0" smtClean="0">
                <a:solidFill>
                  <a:srgbClr val="C00000"/>
                </a:solidFill>
              </a:rPr>
              <a:t>increased </a:t>
            </a:r>
            <a:r>
              <a:rPr lang="en-US" sz="1600" b="1" i="1" dirty="0" smtClean="0">
                <a:solidFill>
                  <a:srgbClr val="C00000"/>
                </a:solidFill>
              </a:rPr>
              <a:t>significantly the </a:t>
            </a:r>
            <a:r>
              <a:rPr lang="en-US" sz="1600" b="1" i="1" dirty="0" smtClean="0">
                <a:solidFill>
                  <a:srgbClr val="C00000"/>
                </a:solidFill>
              </a:rPr>
              <a:t>odds of major LAM </a:t>
            </a:r>
            <a:r>
              <a:rPr lang="en-US" sz="1600" b="1" i="1" dirty="0">
                <a:solidFill>
                  <a:srgbClr val="C00000"/>
                </a:solidFill>
              </a:rPr>
              <a:t>avulsion </a:t>
            </a:r>
            <a:r>
              <a:rPr lang="en-US" sz="1600" b="1" i="1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en-US" sz="1600" b="1" i="1" dirty="0" smtClean="0">
                <a:solidFill>
                  <a:srgbClr val="C00000"/>
                </a:solidFill>
              </a:rPr>
              <a:t>along with obesity in the univariate analysis</a:t>
            </a:r>
            <a:endParaRPr lang="tr-TR" sz="1600" b="1" i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6376682"/>
            <a:ext cx="9557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P</a:t>
            </a:r>
            <a:r>
              <a:rPr lang="en-US" sz="1600" dirty="0" smtClean="0"/>
              <a:t> </a:t>
            </a:r>
            <a:r>
              <a:rPr lang="en-US" sz="1600" dirty="0" smtClean="0"/>
              <a:t>&lt; 0.05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64438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-1" y="-15875"/>
            <a:ext cx="9144000" cy="923925"/>
            <a:chOff x="0" y="3755"/>
            <a:chExt cx="5760" cy="582"/>
          </a:xfrm>
        </p:grpSpPr>
        <p:pic>
          <p:nvPicPr>
            <p:cNvPr id="4101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2" name="Picture 4" descr="UOG revers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-1" y="941819"/>
            <a:ext cx="9144001" cy="553998"/>
          </a:xfrm>
          <a:prstGeom prst="rect">
            <a:avLst/>
          </a:prstGeom>
          <a:solidFill>
            <a:srgbClr val="ED1B20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b="1" i="1" dirty="0">
                <a:solidFill>
                  <a:schemeClr val="bg1"/>
                </a:solidFill>
              </a:rPr>
              <a:t>Levator ani muscle morphology and function in women  with obstetric anal sphincter </a:t>
            </a:r>
            <a:r>
              <a:rPr lang="tr-TR" sz="1600" b="1" i="1" dirty="0" smtClean="0">
                <a:solidFill>
                  <a:schemeClr val="bg1"/>
                </a:solidFill>
              </a:rPr>
              <a:t>injury</a:t>
            </a:r>
            <a:endParaRPr lang="en-US" sz="1600" b="1" i="1" kern="0" dirty="0" smtClean="0">
              <a:solidFill>
                <a:schemeClr val="bg1"/>
              </a:solidFill>
              <a:latin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kern="0" dirty="0" err="1" smtClean="0">
                <a:solidFill>
                  <a:schemeClr val="bg1"/>
                </a:solidFill>
                <a:latin typeface="Arial"/>
              </a:rPr>
              <a:t>Voll</a:t>
            </a:r>
            <a:r>
              <a:rPr lang="tr-TR" sz="1400" dirty="0" smtClean="0">
                <a:solidFill>
                  <a:schemeClr val="bg1"/>
                </a:solidFill>
              </a:rPr>
              <a:t>ø</a:t>
            </a:r>
            <a:r>
              <a:rPr lang="en-US" sz="1400" i="1" kern="0" dirty="0" err="1" smtClean="0">
                <a:solidFill>
                  <a:schemeClr val="bg1"/>
                </a:solidFill>
                <a:latin typeface="Arial"/>
              </a:rPr>
              <a:t>yhaug</a:t>
            </a:r>
            <a:r>
              <a:rPr lang="en-US" sz="1400" i="1" kern="0" dirty="0" smtClean="0">
                <a:solidFill>
                  <a:schemeClr val="bg1"/>
                </a:solidFill>
                <a:latin typeface="Arial"/>
              </a:rPr>
              <a:t> </a:t>
            </a:r>
            <a:r>
              <a:rPr lang="en-US" sz="1400" i="1" kern="0" dirty="0" smtClean="0">
                <a:solidFill>
                  <a:srgbClr val="FFFFFF"/>
                </a:solidFill>
                <a:latin typeface="Arial"/>
              </a:rPr>
              <a:t>et al.</a:t>
            </a:r>
            <a:r>
              <a:rPr lang="en-GB" sz="1400" i="1" kern="0" dirty="0" smtClean="0">
                <a:solidFill>
                  <a:srgbClr val="FFFFFF"/>
                </a:solidFill>
                <a:latin typeface="Arial"/>
              </a:rPr>
              <a:t>, </a:t>
            </a:r>
            <a:r>
              <a:rPr lang="en-GB" sz="1400" i="1" kern="0" dirty="0">
                <a:solidFill>
                  <a:srgbClr val="FFFFFF"/>
                </a:solidFill>
                <a:latin typeface="Arial"/>
              </a:rPr>
              <a:t>UOG </a:t>
            </a:r>
            <a:r>
              <a:rPr lang="en-GB" sz="1400" i="1" kern="0" dirty="0" smtClean="0">
                <a:solidFill>
                  <a:srgbClr val="FFFFFF"/>
                </a:solidFill>
                <a:latin typeface="Arial"/>
              </a:rPr>
              <a:t>2019</a:t>
            </a:r>
            <a:endParaRPr lang="en-GB" sz="1400" i="1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63888" y="1700808"/>
            <a:ext cx="15981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RESULTS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54865" y="2667687"/>
            <a:ext cx="7750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C00000"/>
                </a:solidFill>
              </a:rPr>
              <a:t>Factors associated with major LAM avulsion (multivariable analysis</a:t>
            </a:r>
            <a:r>
              <a:rPr lang="en-US" b="1" i="1" dirty="0" smtClean="0">
                <a:solidFill>
                  <a:srgbClr val="C00000"/>
                </a:solidFill>
              </a:rPr>
              <a:t>)</a:t>
            </a:r>
            <a:endParaRPr lang="tr-TR" b="1" i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1560" y="3340458"/>
            <a:ext cx="75556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Previous operative delivery (forceps) and lower BMI </a:t>
            </a:r>
            <a:r>
              <a:rPr lang="en-US" dirty="0" smtClean="0"/>
              <a:t>remained </a:t>
            </a:r>
            <a:r>
              <a:rPr lang="en-US" dirty="0" smtClean="0"/>
              <a:t>as significant risk factors for major LAM </a:t>
            </a:r>
            <a:r>
              <a:rPr lang="en-US" dirty="0"/>
              <a:t>avulsion. </a:t>
            </a: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Women </a:t>
            </a:r>
            <a:r>
              <a:rPr lang="en-US" dirty="0"/>
              <a:t>with previous operative delivery had 4.1 times increased odds of major LAM avulsion</a:t>
            </a:r>
            <a:r>
              <a:rPr lang="en-US" dirty="0" smtClean="0"/>
              <a:t>.</a:t>
            </a:r>
            <a:r>
              <a:rPr lang="en-US" dirty="0"/>
              <a:t>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One-point </a:t>
            </a:r>
            <a:r>
              <a:rPr lang="en-US" dirty="0"/>
              <a:t>increase in BMI was associated with a 10% reduced risk of major LAM avulsion</a:t>
            </a:r>
            <a:r>
              <a:rPr lang="en-US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771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-1" y="-15875"/>
            <a:ext cx="9144000" cy="923925"/>
            <a:chOff x="0" y="3755"/>
            <a:chExt cx="5760" cy="582"/>
          </a:xfrm>
        </p:grpSpPr>
        <p:pic>
          <p:nvPicPr>
            <p:cNvPr id="4101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2" name="Picture 4" descr="UOG revers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-1" y="941819"/>
            <a:ext cx="9144001" cy="553998"/>
          </a:xfrm>
          <a:prstGeom prst="rect">
            <a:avLst/>
          </a:prstGeom>
          <a:solidFill>
            <a:srgbClr val="ED1B20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b="1" i="1" dirty="0">
                <a:solidFill>
                  <a:schemeClr val="bg1"/>
                </a:solidFill>
              </a:rPr>
              <a:t>Levator ani muscle morphology and function in women  with obstetric anal sphincter </a:t>
            </a:r>
            <a:r>
              <a:rPr lang="tr-TR" sz="1600" b="1" i="1" dirty="0" smtClean="0">
                <a:solidFill>
                  <a:schemeClr val="bg1"/>
                </a:solidFill>
              </a:rPr>
              <a:t>injury</a:t>
            </a:r>
            <a:endParaRPr lang="en-US" sz="1600" b="1" i="1" kern="0" dirty="0" smtClean="0">
              <a:solidFill>
                <a:schemeClr val="bg1"/>
              </a:solidFill>
              <a:latin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kern="0" dirty="0" err="1" smtClean="0">
                <a:solidFill>
                  <a:schemeClr val="bg1"/>
                </a:solidFill>
                <a:latin typeface="Arial"/>
              </a:rPr>
              <a:t>Voll</a:t>
            </a:r>
            <a:r>
              <a:rPr lang="tr-TR" sz="1400" dirty="0" smtClean="0">
                <a:solidFill>
                  <a:schemeClr val="bg1"/>
                </a:solidFill>
              </a:rPr>
              <a:t>ø</a:t>
            </a:r>
            <a:r>
              <a:rPr lang="en-US" sz="1400" i="1" kern="0" dirty="0" err="1" smtClean="0">
                <a:solidFill>
                  <a:schemeClr val="bg1"/>
                </a:solidFill>
                <a:latin typeface="Arial"/>
              </a:rPr>
              <a:t>yhaug</a:t>
            </a:r>
            <a:r>
              <a:rPr lang="en-US" sz="1400" i="1" kern="0" dirty="0" smtClean="0">
                <a:solidFill>
                  <a:schemeClr val="bg1"/>
                </a:solidFill>
                <a:latin typeface="Arial"/>
              </a:rPr>
              <a:t> </a:t>
            </a:r>
            <a:r>
              <a:rPr lang="en-US" sz="1400" i="1" kern="0" dirty="0" smtClean="0">
                <a:solidFill>
                  <a:srgbClr val="FFFFFF"/>
                </a:solidFill>
                <a:latin typeface="Arial"/>
              </a:rPr>
              <a:t>et al.</a:t>
            </a:r>
            <a:r>
              <a:rPr lang="en-GB" sz="1400" i="1" kern="0" dirty="0" smtClean="0">
                <a:solidFill>
                  <a:srgbClr val="FFFFFF"/>
                </a:solidFill>
                <a:latin typeface="Arial"/>
              </a:rPr>
              <a:t>, </a:t>
            </a:r>
            <a:r>
              <a:rPr lang="en-GB" sz="1400" i="1" kern="0" dirty="0">
                <a:solidFill>
                  <a:srgbClr val="FFFFFF"/>
                </a:solidFill>
                <a:latin typeface="Arial"/>
              </a:rPr>
              <a:t>UOG </a:t>
            </a:r>
            <a:r>
              <a:rPr lang="en-GB" sz="1400" i="1" kern="0" dirty="0" smtClean="0">
                <a:solidFill>
                  <a:srgbClr val="FFFFFF"/>
                </a:solidFill>
                <a:latin typeface="Arial"/>
              </a:rPr>
              <a:t>2019</a:t>
            </a:r>
            <a:endParaRPr lang="en-GB" sz="1400" i="1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21942" y="1743199"/>
            <a:ext cx="15981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RESULTS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11560" y="5229200"/>
            <a:ext cx="7920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Women with major LAM avulsion had weaker pelvic </a:t>
            </a:r>
            <a:r>
              <a:rPr lang="en-US" sz="1600" b="1" dirty="0" smtClean="0">
                <a:solidFill>
                  <a:srgbClr val="C00000"/>
                </a:solidFill>
              </a:rPr>
              <a:t>muscle contraction </a:t>
            </a:r>
            <a:r>
              <a:rPr lang="en-US" sz="1600" b="1" dirty="0" smtClean="0">
                <a:solidFill>
                  <a:srgbClr val="C00000"/>
                </a:solidFill>
              </a:rPr>
              <a:t>in both digital and ultrasound </a:t>
            </a:r>
            <a:r>
              <a:rPr lang="en-US" sz="1600" b="1" dirty="0" smtClean="0">
                <a:solidFill>
                  <a:srgbClr val="C00000"/>
                </a:solidFill>
              </a:rPr>
              <a:t>examination.</a:t>
            </a:r>
            <a:endParaRPr lang="en-US" sz="1600" b="1" dirty="0" smtClean="0">
              <a:solidFill>
                <a:srgbClr val="C00000"/>
              </a:solidFill>
            </a:endParaRPr>
          </a:p>
          <a:p>
            <a:endParaRPr lang="en-US" sz="1600" b="1" dirty="0" smtClean="0">
              <a:solidFill>
                <a:srgbClr val="C00000"/>
              </a:solidFill>
            </a:endParaRPr>
          </a:p>
          <a:p>
            <a:r>
              <a:rPr lang="en-US" sz="1600" b="1" dirty="0" smtClean="0">
                <a:solidFill>
                  <a:srgbClr val="C00000"/>
                </a:solidFill>
              </a:rPr>
              <a:t>However, major </a:t>
            </a:r>
            <a:r>
              <a:rPr lang="en-US" sz="1600" b="1" dirty="0" smtClean="0">
                <a:solidFill>
                  <a:srgbClr val="C00000"/>
                </a:solidFill>
              </a:rPr>
              <a:t>LAM avulsion was not associated with an increased severity of anal or urinary incontinence </a:t>
            </a:r>
            <a:r>
              <a:rPr lang="en-US" sz="1600" b="1" dirty="0" smtClean="0">
                <a:solidFill>
                  <a:srgbClr val="C00000"/>
                </a:solidFill>
              </a:rPr>
              <a:t>symptoms.</a:t>
            </a:r>
            <a:endParaRPr lang="tr-TR" sz="1600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179387" y="2376860"/>
            <a:ext cx="8857109" cy="256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60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16640</TotalTime>
  <Words>844</Words>
  <Application>Microsoft Office PowerPoint</Application>
  <PresentationFormat>On-screen Show (4:3)</PresentationFormat>
  <Paragraphs>107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Arial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Asma Khalil</dc:creator>
  <cp:lastModifiedBy>Renata Kotsia</cp:lastModifiedBy>
  <cp:revision>992</cp:revision>
  <dcterms:created xsi:type="dcterms:W3CDTF">2011-05-07T13:59:23Z</dcterms:created>
  <dcterms:modified xsi:type="dcterms:W3CDTF">2019-02-18T11:34:50Z</dcterms:modified>
</cp:coreProperties>
</file>