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8" r:id="rId2"/>
    <p:sldId id="259" r:id="rId3"/>
    <p:sldId id="301" r:id="rId4"/>
    <p:sldId id="260" r:id="rId5"/>
    <p:sldId id="308" r:id="rId6"/>
    <p:sldId id="302" r:id="rId7"/>
    <p:sldId id="279" r:id="rId8"/>
    <p:sldId id="304" r:id="rId9"/>
    <p:sldId id="297" r:id="rId10"/>
    <p:sldId id="268" r:id="rId11"/>
    <p:sldId id="305" r:id="rId12"/>
    <p:sldId id="309" r:id="rId13"/>
    <p:sldId id="306" r:id="rId14"/>
    <p:sldId id="28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3406A-DA4A-403B-9C51-248AA200ABA3}" v="14" dt="2020-06-05T17:18:47.4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6341" autoAdjust="0"/>
  </p:normalViewPr>
  <p:slideViewPr>
    <p:cSldViewPr snapToGrid="0" snapToObjects="1">
      <p:cViewPr varScale="1">
        <p:scale>
          <a:sx n="111" d="100"/>
          <a:sy n="111" d="100"/>
        </p:scale>
        <p:origin x="990" y="108"/>
      </p:cViewPr>
      <p:guideLst>
        <p:guide orient="horz" pos="1992"/>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AEC3406A-DA4A-403B-9C51-248AA200ABA3}"/>
    <pc:docChg chg="undo custSel modSld">
      <pc:chgData name="Ruben Fernandez" userId="b2ddae9f6de01a07" providerId="LiveId" clId="{AEC3406A-DA4A-403B-9C51-248AA200ABA3}" dt="2020-06-05T17:38:27.082" v="8348" actId="20577"/>
      <pc:docMkLst>
        <pc:docMk/>
      </pc:docMkLst>
      <pc:sldChg chg="modSp mod">
        <pc:chgData name="Ruben Fernandez" userId="b2ddae9f6de01a07" providerId="LiveId" clId="{AEC3406A-DA4A-403B-9C51-248AA200ABA3}" dt="2020-05-27T01:52:01.023" v="138" actId="20577"/>
        <pc:sldMkLst>
          <pc:docMk/>
          <pc:sldMk cId="1220079345" sldId="258"/>
        </pc:sldMkLst>
        <pc:spChg chg="mod">
          <ac:chgData name="Ruben Fernandez" userId="b2ddae9f6de01a07" providerId="LiveId" clId="{AEC3406A-DA4A-403B-9C51-248AA200ABA3}" dt="2020-05-27T01:52:01.023" v="138" actId="20577"/>
          <ac:spMkLst>
            <pc:docMk/>
            <pc:sldMk cId="1220079345" sldId="258"/>
            <ac:spMk id="13317" creationId="{00000000-0000-0000-0000-000000000000}"/>
          </ac:spMkLst>
        </pc:spChg>
      </pc:sldChg>
      <pc:sldChg chg="modSp mod">
        <pc:chgData name="Ruben Fernandez" userId="b2ddae9f6de01a07" providerId="LiveId" clId="{AEC3406A-DA4A-403B-9C51-248AA200ABA3}" dt="2020-05-27T02:25:21.450" v="1306" actId="1076"/>
        <pc:sldMkLst>
          <pc:docMk/>
          <pc:sldMk cId="1919824524" sldId="259"/>
        </pc:sldMkLst>
        <pc:spChg chg="mod">
          <ac:chgData name="Ruben Fernandez" userId="b2ddae9f6de01a07" providerId="LiveId" clId="{AEC3406A-DA4A-403B-9C51-248AA200ABA3}" dt="2020-05-27T02:25:21.450" v="1306" actId="1076"/>
          <ac:spMkLst>
            <pc:docMk/>
            <pc:sldMk cId="1919824524" sldId="259"/>
            <ac:spMk id="23" creationId="{00000000-0000-0000-0000-000000000000}"/>
          </ac:spMkLst>
        </pc:spChg>
        <pc:spChg chg="mod">
          <ac:chgData name="Ruben Fernandez" userId="b2ddae9f6de01a07" providerId="LiveId" clId="{AEC3406A-DA4A-403B-9C51-248AA200ABA3}" dt="2020-05-27T01:51:51.764" v="121" actId="20577"/>
          <ac:spMkLst>
            <pc:docMk/>
            <pc:sldMk cId="1919824524" sldId="259"/>
            <ac:spMk id="14342" creationId="{00000000-0000-0000-0000-000000000000}"/>
          </ac:spMkLst>
        </pc:spChg>
        <pc:spChg chg="mod">
          <ac:chgData name="Ruben Fernandez" userId="b2ddae9f6de01a07" providerId="LiveId" clId="{AEC3406A-DA4A-403B-9C51-248AA200ABA3}" dt="2020-05-27T02:22:00.595" v="946" actId="20577"/>
          <ac:spMkLst>
            <pc:docMk/>
            <pc:sldMk cId="1919824524" sldId="259"/>
            <ac:spMk id="14343" creationId="{00000000-0000-0000-0000-000000000000}"/>
          </ac:spMkLst>
        </pc:spChg>
      </pc:sldChg>
      <pc:sldChg chg="modSp mod">
        <pc:chgData name="Ruben Fernandez" userId="b2ddae9f6de01a07" providerId="LiveId" clId="{AEC3406A-DA4A-403B-9C51-248AA200ABA3}" dt="2020-06-01T03:03:46.525" v="3487" actId="790"/>
        <pc:sldMkLst>
          <pc:docMk/>
          <pc:sldMk cId="949666339" sldId="260"/>
        </pc:sldMkLst>
        <pc:spChg chg="mod">
          <ac:chgData name="Ruben Fernandez" userId="b2ddae9f6de01a07" providerId="LiveId" clId="{AEC3406A-DA4A-403B-9C51-248AA200ABA3}" dt="2020-06-01T02:44:38.781" v="2777"/>
          <ac:spMkLst>
            <pc:docMk/>
            <pc:sldMk cId="949666339" sldId="260"/>
            <ac:spMk id="10" creationId="{CFB1DA11-2CB2-B645-9B8C-F9138C43C753}"/>
          </ac:spMkLst>
        </pc:spChg>
        <pc:spChg chg="mod">
          <ac:chgData name="Ruben Fernandez" userId="b2ddae9f6de01a07" providerId="LiveId" clId="{AEC3406A-DA4A-403B-9C51-248AA200ABA3}" dt="2020-06-01T03:03:29.356" v="3486" actId="313"/>
          <ac:spMkLst>
            <pc:docMk/>
            <pc:sldMk cId="949666339" sldId="260"/>
            <ac:spMk id="18" creationId="{00000000-0000-0000-0000-000000000000}"/>
          </ac:spMkLst>
        </pc:spChg>
        <pc:spChg chg="mod">
          <ac:chgData name="Ruben Fernandez" userId="b2ddae9f6de01a07" providerId="LiveId" clId="{AEC3406A-DA4A-403B-9C51-248AA200ABA3}" dt="2020-06-01T03:03:46.525" v="3487" actId="790"/>
          <ac:spMkLst>
            <pc:docMk/>
            <pc:sldMk cId="949666339" sldId="260"/>
            <ac:spMk id="19" creationId="{00000000-0000-0000-0000-000000000000}"/>
          </ac:spMkLst>
        </pc:spChg>
      </pc:sldChg>
      <pc:sldChg chg="modSp mod">
        <pc:chgData name="Ruben Fernandez" userId="b2ddae9f6de01a07" providerId="LiveId" clId="{AEC3406A-DA4A-403B-9C51-248AA200ABA3}" dt="2020-06-02T22:24:07.199" v="6457" actId="20577"/>
        <pc:sldMkLst>
          <pc:docMk/>
          <pc:sldMk cId="1927673692" sldId="279"/>
        </pc:sldMkLst>
        <pc:spChg chg="mod">
          <ac:chgData name="Ruben Fernandez" userId="b2ddae9f6de01a07" providerId="LiveId" clId="{AEC3406A-DA4A-403B-9C51-248AA200ABA3}" dt="2020-06-02T22:24:07.199" v="6457" actId="20577"/>
          <ac:spMkLst>
            <pc:docMk/>
            <pc:sldMk cId="1927673692" sldId="279"/>
            <ac:spMk id="3" creationId="{58FA6F63-597C-F840-91AC-8A8128300F55}"/>
          </ac:spMkLst>
        </pc:spChg>
        <pc:spChg chg="mod">
          <ac:chgData name="Ruben Fernandez" userId="b2ddae9f6de01a07" providerId="LiveId" clId="{AEC3406A-DA4A-403B-9C51-248AA200ABA3}" dt="2020-06-01T03:49:35.956" v="5431" actId="790"/>
          <ac:spMkLst>
            <pc:docMk/>
            <pc:sldMk cId="1927673692" sldId="279"/>
            <ac:spMk id="14" creationId="{00000000-0000-0000-0000-000000000000}"/>
          </ac:spMkLst>
        </pc:spChg>
        <pc:spChg chg="mod">
          <ac:chgData name="Ruben Fernandez" userId="b2ddae9f6de01a07" providerId="LiveId" clId="{AEC3406A-DA4A-403B-9C51-248AA200ABA3}" dt="2020-06-01T03:49:24.971" v="5427" actId="6549"/>
          <ac:spMkLst>
            <pc:docMk/>
            <pc:sldMk cId="1927673692" sldId="279"/>
            <ac:spMk id="22" creationId="{C5D1A7BD-392A-B941-AD7A-EFBF4D7AA417}"/>
          </ac:spMkLst>
        </pc:spChg>
      </pc:sldChg>
      <pc:sldChg chg="modSp mod">
        <pc:chgData name="Ruben Fernandez" userId="b2ddae9f6de01a07" providerId="LiveId" clId="{AEC3406A-DA4A-403B-9C51-248AA200ABA3}" dt="2020-06-02T22:45:02.925" v="7776" actId="790"/>
        <pc:sldMkLst>
          <pc:docMk/>
          <pc:sldMk cId="701234821" sldId="297"/>
        </pc:sldMkLst>
        <pc:spChg chg="mod">
          <ac:chgData name="Ruben Fernandez" userId="b2ddae9f6de01a07" providerId="LiveId" clId="{AEC3406A-DA4A-403B-9C51-248AA200ABA3}" dt="2020-06-02T22:45:02.925" v="7776" actId="790"/>
          <ac:spMkLst>
            <pc:docMk/>
            <pc:sldMk cId="701234821" sldId="297"/>
            <ac:spMk id="6" creationId="{40591227-CF51-0841-A170-A0E6534819E6}"/>
          </ac:spMkLst>
        </pc:spChg>
        <pc:spChg chg="mod">
          <ac:chgData name="Ruben Fernandez" userId="b2ddae9f6de01a07" providerId="LiveId" clId="{AEC3406A-DA4A-403B-9C51-248AA200ABA3}" dt="2020-06-02T22:42:21.280" v="7550" actId="313"/>
          <ac:spMkLst>
            <pc:docMk/>
            <pc:sldMk cId="701234821" sldId="297"/>
            <ac:spMk id="7" creationId="{FA216E72-41DB-D748-B82C-8B85EFF9835D}"/>
          </ac:spMkLst>
        </pc:spChg>
        <pc:spChg chg="mod">
          <ac:chgData name="Ruben Fernandez" userId="b2ddae9f6de01a07" providerId="LiveId" clId="{AEC3406A-DA4A-403B-9C51-248AA200ABA3}" dt="2020-06-02T22:40:31.185" v="7383" actId="313"/>
          <ac:spMkLst>
            <pc:docMk/>
            <pc:sldMk cId="701234821" sldId="297"/>
            <ac:spMk id="11" creationId="{2792E1F7-FF10-DA40-A994-8D39DEC1CFA9}"/>
          </ac:spMkLst>
        </pc:spChg>
        <pc:spChg chg="mod">
          <ac:chgData name="Ruben Fernandez" userId="b2ddae9f6de01a07" providerId="LiveId" clId="{AEC3406A-DA4A-403B-9C51-248AA200ABA3}" dt="2020-06-02T22:38:37.198" v="7137" actId="20577"/>
          <ac:spMkLst>
            <pc:docMk/>
            <pc:sldMk cId="701234821" sldId="297"/>
            <ac:spMk id="14" creationId="{00000000-0000-0000-0000-000000000000}"/>
          </ac:spMkLst>
        </pc:spChg>
        <pc:spChg chg="mod">
          <ac:chgData name="Ruben Fernandez" userId="b2ddae9f6de01a07" providerId="LiveId" clId="{AEC3406A-DA4A-403B-9C51-248AA200ABA3}" dt="2020-06-02T22:38:33.635" v="7134" actId="6549"/>
          <ac:spMkLst>
            <pc:docMk/>
            <pc:sldMk cId="701234821" sldId="297"/>
            <ac:spMk id="15" creationId="{D74A3858-914D-724C-BB30-7827D927DEF5}"/>
          </ac:spMkLst>
        </pc:spChg>
      </pc:sldChg>
      <pc:sldChg chg="modSp mod">
        <pc:chgData name="Ruben Fernandez" userId="b2ddae9f6de01a07" providerId="LiveId" clId="{AEC3406A-DA4A-403B-9C51-248AA200ABA3}" dt="2020-06-01T02:44:24.155" v="2775" actId="313"/>
        <pc:sldMkLst>
          <pc:docMk/>
          <pc:sldMk cId="1045063500" sldId="301"/>
        </pc:sldMkLst>
        <pc:spChg chg="mod">
          <ac:chgData name="Ruben Fernandez" userId="b2ddae9f6de01a07" providerId="LiveId" clId="{AEC3406A-DA4A-403B-9C51-248AA200ABA3}" dt="2020-06-01T02:44:24.155" v="2775" actId="313"/>
          <ac:spMkLst>
            <pc:docMk/>
            <pc:sldMk cId="1045063500" sldId="301"/>
            <ac:spMk id="23" creationId="{00000000-0000-0000-0000-000000000000}"/>
          </ac:spMkLst>
        </pc:spChg>
        <pc:spChg chg="mod">
          <ac:chgData name="Ruben Fernandez" userId="b2ddae9f6de01a07" providerId="LiveId" clId="{AEC3406A-DA4A-403B-9C51-248AA200ABA3}" dt="2020-06-01T02:19:46.855" v="1386" actId="6549"/>
          <ac:spMkLst>
            <pc:docMk/>
            <pc:sldMk cId="1045063500" sldId="301"/>
            <ac:spMk id="14342" creationId="{00000000-0000-0000-0000-000000000000}"/>
          </ac:spMkLst>
        </pc:spChg>
        <pc:spChg chg="mod">
          <ac:chgData name="Ruben Fernandez" userId="b2ddae9f6de01a07" providerId="LiveId" clId="{AEC3406A-DA4A-403B-9C51-248AA200ABA3}" dt="2020-06-01T02:23:20.002" v="1388" actId="20577"/>
          <ac:spMkLst>
            <pc:docMk/>
            <pc:sldMk cId="1045063500" sldId="301"/>
            <ac:spMk id="14343" creationId="{00000000-0000-0000-0000-000000000000}"/>
          </ac:spMkLst>
        </pc:spChg>
      </pc:sldChg>
      <pc:sldChg chg="modSp mod">
        <pc:chgData name="Ruben Fernandez" userId="b2ddae9f6de01a07" providerId="LiveId" clId="{AEC3406A-DA4A-403B-9C51-248AA200ABA3}" dt="2020-06-01T03:48:59.520" v="5347" actId="20577"/>
        <pc:sldMkLst>
          <pc:docMk/>
          <pc:sldMk cId="4218925763" sldId="302"/>
        </pc:sldMkLst>
        <pc:spChg chg="mod">
          <ac:chgData name="Ruben Fernandez" userId="b2ddae9f6de01a07" providerId="LiveId" clId="{AEC3406A-DA4A-403B-9C51-248AA200ABA3}" dt="2020-06-01T03:28:34.745" v="4397" actId="6549"/>
          <ac:spMkLst>
            <pc:docMk/>
            <pc:sldMk cId="4218925763" sldId="302"/>
            <ac:spMk id="10" creationId="{A2E74208-935A-DC41-AE2D-307C7FC3D8F6}"/>
          </ac:spMkLst>
        </pc:spChg>
        <pc:spChg chg="mod">
          <ac:chgData name="Ruben Fernandez" userId="b2ddae9f6de01a07" providerId="LiveId" clId="{AEC3406A-DA4A-403B-9C51-248AA200ABA3}" dt="2020-06-01T03:28:58.171" v="4403" actId="313"/>
          <ac:spMkLst>
            <pc:docMk/>
            <pc:sldMk cId="4218925763" sldId="302"/>
            <ac:spMk id="16" creationId="{00000000-0000-0000-0000-000000000000}"/>
          </ac:spMkLst>
        </pc:spChg>
        <pc:spChg chg="mod">
          <ac:chgData name="Ruben Fernandez" userId="b2ddae9f6de01a07" providerId="LiveId" clId="{AEC3406A-DA4A-403B-9C51-248AA200ABA3}" dt="2020-06-01T03:48:59.520" v="5347" actId="20577"/>
          <ac:spMkLst>
            <pc:docMk/>
            <pc:sldMk cId="4218925763" sldId="302"/>
            <ac:spMk id="17" creationId="{00000000-0000-0000-0000-000000000000}"/>
          </ac:spMkLst>
        </pc:spChg>
      </pc:sldChg>
      <pc:sldChg chg="modSp mod">
        <pc:chgData name="Ruben Fernandez" userId="b2ddae9f6de01a07" providerId="LiveId" clId="{AEC3406A-DA4A-403B-9C51-248AA200ABA3}" dt="2020-06-02T22:38:07.973" v="7054" actId="20577"/>
        <pc:sldMkLst>
          <pc:docMk/>
          <pc:sldMk cId="2825313413" sldId="304"/>
        </pc:sldMkLst>
        <pc:spChg chg="mod">
          <ac:chgData name="Ruben Fernandez" userId="b2ddae9f6de01a07" providerId="LiveId" clId="{AEC3406A-DA4A-403B-9C51-248AA200ABA3}" dt="2020-06-02T22:26:12.842" v="6537" actId="6549"/>
          <ac:spMkLst>
            <pc:docMk/>
            <pc:sldMk cId="2825313413" sldId="304"/>
            <ac:spMk id="13" creationId="{629B849B-C294-B049-BE68-B6EA77D833E9}"/>
          </ac:spMkLst>
        </pc:spChg>
        <pc:spChg chg="mod">
          <ac:chgData name="Ruben Fernandez" userId="b2ddae9f6de01a07" providerId="LiveId" clId="{AEC3406A-DA4A-403B-9C51-248AA200ABA3}" dt="2020-06-02T22:26:24.130" v="6541" actId="790"/>
          <ac:spMkLst>
            <pc:docMk/>
            <pc:sldMk cId="2825313413" sldId="304"/>
            <ac:spMk id="18" creationId="{25601E57-E447-0D45-8A48-49F09522C236}"/>
          </ac:spMkLst>
        </pc:spChg>
        <pc:spChg chg="mod">
          <ac:chgData name="Ruben Fernandez" userId="b2ddae9f6de01a07" providerId="LiveId" clId="{AEC3406A-DA4A-403B-9C51-248AA200ABA3}" dt="2020-06-02T22:36:55.319" v="7043" actId="20577"/>
          <ac:spMkLst>
            <pc:docMk/>
            <pc:sldMk cId="2825313413" sldId="304"/>
            <ac:spMk id="28" creationId="{506C70C2-56FF-174B-B877-6699D58C4605}"/>
          </ac:spMkLst>
        </pc:spChg>
        <pc:spChg chg="mod">
          <ac:chgData name="Ruben Fernandez" userId="b2ddae9f6de01a07" providerId="LiveId" clId="{AEC3406A-DA4A-403B-9C51-248AA200ABA3}" dt="2020-06-02T22:38:07.973" v="7054" actId="20577"/>
          <ac:spMkLst>
            <pc:docMk/>
            <pc:sldMk cId="2825313413" sldId="304"/>
            <ac:spMk id="30" creationId="{81CD889E-948F-CE45-A690-E31806AF01C4}"/>
          </ac:spMkLst>
        </pc:spChg>
      </pc:sldChg>
      <pc:sldChg chg="modSp mod">
        <pc:chgData name="Ruben Fernandez" userId="b2ddae9f6de01a07" providerId="LiveId" clId="{AEC3406A-DA4A-403B-9C51-248AA200ABA3}" dt="2020-06-01T03:25:46.658" v="4317" actId="313"/>
        <pc:sldMkLst>
          <pc:docMk/>
          <pc:sldMk cId="1811720812" sldId="308"/>
        </pc:sldMkLst>
        <pc:spChg chg="mod">
          <ac:chgData name="Ruben Fernandez" userId="b2ddae9f6de01a07" providerId="LiveId" clId="{AEC3406A-DA4A-403B-9C51-248AA200ABA3}" dt="2020-06-01T03:04:08.650" v="3567" actId="6549"/>
          <ac:spMkLst>
            <pc:docMk/>
            <pc:sldMk cId="1811720812" sldId="308"/>
            <ac:spMk id="10" creationId="{C269E790-C65B-5745-87E5-730956F27203}"/>
          </ac:spMkLst>
        </pc:spChg>
        <pc:spChg chg="mod">
          <ac:chgData name="Ruben Fernandez" userId="b2ddae9f6de01a07" providerId="LiveId" clId="{AEC3406A-DA4A-403B-9C51-248AA200ABA3}" dt="2020-06-01T03:04:32.144" v="3571" actId="313"/>
          <ac:spMkLst>
            <pc:docMk/>
            <pc:sldMk cId="1811720812" sldId="308"/>
            <ac:spMk id="16" creationId="{00000000-0000-0000-0000-000000000000}"/>
          </ac:spMkLst>
        </pc:spChg>
        <pc:spChg chg="mod">
          <ac:chgData name="Ruben Fernandez" userId="b2ddae9f6de01a07" providerId="LiveId" clId="{AEC3406A-DA4A-403B-9C51-248AA200ABA3}" dt="2020-06-01T03:25:46.658" v="4317" actId="313"/>
          <ac:spMkLst>
            <pc:docMk/>
            <pc:sldMk cId="1811720812" sldId="308"/>
            <ac:spMk id="17" creationId="{00000000-0000-0000-0000-000000000000}"/>
          </ac:spMkLst>
        </pc:spChg>
      </pc:sldChg>
      <pc:sldChg chg="modSp mod">
        <pc:chgData name="Ruben Fernandez" userId="b2ddae9f6de01a07" providerId="LiveId" clId="{AEC3406A-DA4A-403B-9C51-248AA200ABA3}" dt="2020-06-05T17:38:27.082" v="8348" actId="20577"/>
        <pc:sldMkLst>
          <pc:docMk/>
          <pc:sldMk cId="1242202929" sldId="309"/>
        </pc:sldMkLst>
        <pc:spChg chg="mod">
          <ac:chgData name="Ruben Fernandez" userId="b2ddae9f6de01a07" providerId="LiveId" clId="{AEC3406A-DA4A-403B-9C51-248AA200ABA3}" dt="2020-06-05T17:18:48.086" v="7856" actId="6549"/>
          <ac:spMkLst>
            <pc:docMk/>
            <pc:sldMk cId="1242202929" sldId="309"/>
            <ac:spMk id="10" creationId="{9EB6AB93-5849-C34A-93F4-94C3CA6516CF}"/>
          </ac:spMkLst>
        </pc:spChg>
        <pc:spChg chg="mod">
          <ac:chgData name="Ruben Fernandez" userId="b2ddae9f6de01a07" providerId="LiveId" clId="{AEC3406A-DA4A-403B-9C51-248AA200ABA3}" dt="2020-06-05T17:19:19.347" v="7891" actId="790"/>
          <ac:spMkLst>
            <pc:docMk/>
            <pc:sldMk cId="1242202929" sldId="309"/>
            <ac:spMk id="14" creationId="{00000000-0000-0000-0000-000000000000}"/>
          </ac:spMkLst>
        </pc:spChg>
        <pc:spChg chg="mod">
          <ac:chgData name="Ruben Fernandez" userId="b2ddae9f6de01a07" providerId="LiveId" clId="{AEC3406A-DA4A-403B-9C51-248AA200ABA3}" dt="2020-06-05T17:38:27.082" v="8348" actId="20577"/>
          <ac:spMkLst>
            <pc:docMk/>
            <pc:sldMk cId="1242202929" sldId="309"/>
            <ac:spMk id="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t>6/8/2020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t>‹#›</a:t>
            </a:fld>
            <a:endParaRPr lang="en-US" dirty="0"/>
          </a:p>
        </p:txBody>
      </p:sp>
    </p:spTree>
    <p:extLst>
      <p:ext uri="{BB962C8B-B14F-4D97-AF65-F5344CB8AC3E}">
        <p14:creationId xmlns:p14="http://schemas.microsoft.com/office/powerpoint/2010/main" val="12300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t>5</a:t>
            </a:fld>
            <a:endParaRPr lang="en-US" dirty="0"/>
          </a:p>
        </p:txBody>
      </p:sp>
    </p:spTree>
    <p:extLst>
      <p:ext uri="{BB962C8B-B14F-4D97-AF65-F5344CB8AC3E}">
        <p14:creationId xmlns:p14="http://schemas.microsoft.com/office/powerpoint/2010/main" val="2570453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t>6</a:t>
            </a:fld>
            <a:endParaRPr lang="en-US" dirty="0"/>
          </a:p>
        </p:txBody>
      </p:sp>
    </p:spTree>
    <p:extLst>
      <p:ext uri="{BB962C8B-B14F-4D97-AF65-F5344CB8AC3E}">
        <p14:creationId xmlns:p14="http://schemas.microsoft.com/office/powerpoint/2010/main" val="203886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560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023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3462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2098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90295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87748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9624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2305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4411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1074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6/8/2020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8746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t>6/8/2020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t>‹#›</a:t>
            </a:fld>
            <a:endParaRPr lang="en-US" dirty="0"/>
          </a:p>
        </p:txBody>
      </p:sp>
    </p:spTree>
    <p:extLst>
      <p:ext uri="{BB962C8B-B14F-4D97-AF65-F5344CB8AC3E}">
        <p14:creationId xmlns:p14="http://schemas.microsoft.com/office/powerpoint/2010/main" val="1917966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5"/>
          <p:cNvSpPr txBox="1">
            <a:spLocks noChangeArrowheads="1"/>
          </p:cNvSpPr>
          <p:nvPr/>
        </p:nvSpPr>
        <p:spPr bwMode="auto">
          <a:xfrm>
            <a:off x="228600" y="1244600"/>
            <a:ext cx="87487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b="1" dirty="0">
                <a:solidFill>
                  <a:srgbClr val="000000"/>
                </a:solidFill>
                <a:ea typeface="Arial" charset="0"/>
                <a:cs typeface="Arial" charset="0"/>
              </a:rPr>
              <a:t>UOG Journal Club: Junio 2020</a:t>
            </a:r>
          </a:p>
        </p:txBody>
      </p:sp>
      <p:sp>
        <p:nvSpPr>
          <p:cNvPr id="13317" name="TextBox 1"/>
          <p:cNvSpPr txBox="1">
            <a:spLocks noChangeArrowheads="1"/>
          </p:cNvSpPr>
          <p:nvPr/>
        </p:nvSpPr>
        <p:spPr bwMode="auto">
          <a:xfrm>
            <a:off x="600123" y="2054944"/>
            <a:ext cx="8005665"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2400" b="1" dirty="0"/>
              <a:t>Rol del ultrasonido Doppler al momento del diagnostico de restricción de crecimiento fetal de aparición tardía en la predicción de resultado perinatal adverso: estudio cohorte prospectivo</a:t>
            </a:r>
          </a:p>
          <a:p>
            <a:pPr algn="ctr">
              <a:buNone/>
            </a:pPr>
            <a:endParaRPr lang="en-US" sz="2000" b="1" dirty="0"/>
          </a:p>
          <a:p>
            <a:pPr algn="ctr">
              <a:buNone/>
            </a:pPr>
            <a:r>
              <a:rPr lang="en-US" sz="1600" dirty="0"/>
              <a:t>G. RIZZO, I. MAPPA, V. BITSADZE, M. SŁODKI, J. KHIZROEVA,</a:t>
            </a:r>
          </a:p>
          <a:p>
            <a:pPr algn="ctr">
              <a:buNone/>
            </a:pPr>
            <a:r>
              <a:rPr lang="en-US" sz="1600" dirty="0"/>
              <a:t>A. MAKATSARIYA y F. D’ANTONIO</a:t>
            </a:r>
          </a:p>
          <a:p>
            <a:pPr algn="ctr">
              <a:buNone/>
            </a:pPr>
            <a:endParaRPr lang="sv-SE" altLang="en-US" sz="1800" dirty="0"/>
          </a:p>
          <a:p>
            <a:pPr algn="ctr">
              <a:spcBef>
                <a:spcPct val="0"/>
              </a:spcBef>
              <a:spcAft>
                <a:spcPts val="600"/>
              </a:spcAft>
              <a:buNone/>
            </a:pPr>
            <a:r>
              <a:rPr lang="it-IT" altLang="en-US" sz="1800" i="1" dirty="0"/>
              <a:t>Volumen 55, Numero 6, Paginas 793–798  </a:t>
            </a:r>
            <a:endParaRPr lang="en-GB" altLang="en-US" sz="1800" b="1" dirty="0"/>
          </a:p>
        </p:txBody>
      </p:sp>
      <p:sp>
        <p:nvSpPr>
          <p:cNvPr id="13318" name="TextBox 2"/>
          <p:cNvSpPr txBox="1">
            <a:spLocks noChangeArrowheads="1"/>
          </p:cNvSpPr>
          <p:nvPr/>
        </p:nvSpPr>
        <p:spPr bwMode="auto">
          <a:xfrm>
            <a:off x="2352282" y="5305763"/>
            <a:ext cx="5613301"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it-IT" sz="1900" dirty="0">
                <a:solidFill>
                  <a:srgbClr val="000000"/>
                </a:solidFill>
                <a:ea typeface="Arial" charset="0"/>
                <a:cs typeface="Arial" charset="0"/>
              </a:rPr>
              <a:t>Slides de journal club </a:t>
            </a:r>
            <a:r>
              <a:rPr lang="en-GB" altLang="it-IT" sz="1900" dirty="0" err="1">
                <a:solidFill>
                  <a:srgbClr val="000000"/>
                </a:solidFill>
                <a:ea typeface="Arial" charset="0"/>
                <a:cs typeface="Arial" charset="0"/>
              </a:rPr>
              <a:t>preparado</a:t>
            </a:r>
            <a:r>
              <a:rPr lang="en-GB" altLang="it-IT" sz="1900" dirty="0">
                <a:solidFill>
                  <a:srgbClr val="000000"/>
                </a:solidFill>
                <a:ea typeface="Arial" charset="0"/>
                <a:cs typeface="Arial" charset="0"/>
              </a:rPr>
              <a:t> por Dr Yael Raz</a:t>
            </a:r>
          </a:p>
          <a:p>
            <a:pPr algn="ctr" eaLnBrk="1" hangingPunct="1">
              <a:spcBef>
                <a:spcPct val="0"/>
              </a:spcBef>
              <a:buFontTx/>
              <a:buNone/>
            </a:pPr>
            <a:r>
              <a:rPr lang="en-GB" altLang="it-IT" sz="1900" dirty="0">
                <a:solidFill>
                  <a:srgbClr val="000000"/>
                </a:solidFill>
                <a:ea typeface="Arial" charset="0"/>
                <a:cs typeface="Arial" charset="0"/>
              </a:rPr>
              <a:t>(Editor de UOG para </a:t>
            </a:r>
            <a:r>
              <a:rPr lang="en-GB" altLang="it-IT" sz="1900" dirty="0" err="1">
                <a:solidFill>
                  <a:srgbClr val="000000"/>
                </a:solidFill>
                <a:ea typeface="Arial" charset="0"/>
                <a:cs typeface="Arial" charset="0"/>
              </a:rPr>
              <a:t>practicantes</a:t>
            </a:r>
            <a:r>
              <a:rPr lang="en-GB" altLang="it-IT" sz="1900" dirty="0">
                <a:solidFill>
                  <a:srgbClr val="000000"/>
                </a:solidFill>
                <a:ea typeface="Arial" charset="0"/>
                <a:cs typeface="Arial" charset="0"/>
              </a:rPr>
              <a:t>)</a:t>
            </a:r>
          </a:p>
          <a:p>
            <a:pPr algn="ctr" eaLnBrk="1" hangingPunct="1">
              <a:spcBef>
                <a:spcPct val="0"/>
              </a:spcBef>
              <a:buFontTx/>
              <a:buNone/>
            </a:pPr>
            <a:r>
              <a:rPr lang="en-GB" altLang="it-IT" sz="1900" dirty="0" err="1">
                <a:solidFill>
                  <a:srgbClr val="000000"/>
                </a:solidFill>
                <a:ea typeface="Arial" charset="0"/>
                <a:cs typeface="Arial" charset="0"/>
              </a:rPr>
              <a:t>Traducido</a:t>
            </a:r>
            <a:r>
              <a:rPr lang="en-GB" altLang="it-IT" sz="1900" dirty="0">
                <a:solidFill>
                  <a:srgbClr val="000000"/>
                </a:solidFill>
                <a:ea typeface="Arial" charset="0"/>
                <a:cs typeface="Arial" charset="0"/>
              </a:rPr>
              <a:t> por: Dr Ruben D Fernandez Jr</a:t>
            </a:r>
          </a:p>
        </p:txBody>
      </p:sp>
      <p:grpSp>
        <p:nvGrpSpPr>
          <p:cNvPr id="12" name="Group 2"/>
          <p:cNvGrpSpPr>
            <a:grpSpLocks/>
          </p:cNvGrpSpPr>
          <p:nvPr/>
        </p:nvGrpSpPr>
        <p:grpSpPr bwMode="auto">
          <a:xfrm>
            <a:off x="0" y="0"/>
            <a:ext cx="9144000" cy="923925"/>
            <a:chOff x="0" y="3755"/>
            <a:chExt cx="5760" cy="582"/>
          </a:xfrm>
        </p:grpSpPr>
        <p:pic>
          <p:nvPicPr>
            <p:cNvPr id="1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51" descr="\\ISUOG-DC01\users\ostirrup\Desktop\Journal Club logo.tif"/>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7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007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66185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effectLst>
                  <a:outerShdw blurRad="50800" dist="38100" dir="2700000" algn="tl" rotWithShape="0">
                    <a:prstClr val="black">
                      <a:alpha val="40000"/>
                    </a:prstClr>
                  </a:outerShdw>
                </a:effectLst>
              </a:rPr>
              <a:t>Discusión – Hallazgos principales</a:t>
            </a: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a:spLocks/>
          </p:cNvSpPr>
          <p:nvPr/>
        </p:nvSpPr>
        <p:spPr bwMode="auto">
          <a:xfrm>
            <a:off x="68263" y="2213971"/>
            <a:ext cx="9075737" cy="431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800" dirty="0">
                <a:cs typeface="Arial" panose="020B0604020202020204" pitchFamily="34" charset="0"/>
              </a:rPr>
              <a:t>Resultado perinatal adverso ocurre en aproximadamente un tercio de embarazadas complicadas con FGR de aparición tardía.</a:t>
            </a:r>
          </a:p>
          <a:p>
            <a:pPr marL="0" indent="0">
              <a:buNone/>
            </a:pPr>
            <a:r>
              <a:rPr lang="es-HN" sz="1800" dirty="0">
                <a:cs typeface="Arial" panose="020B0604020202020204" pitchFamily="34" charset="0"/>
              </a:rPr>
              <a:t> </a:t>
            </a:r>
          </a:p>
          <a:p>
            <a:r>
              <a:rPr lang="es-HN" sz="1800" dirty="0">
                <a:cs typeface="Arial" panose="020B0604020202020204" pitchFamily="34" charset="0"/>
              </a:rPr>
              <a:t>PI de la arteria uterina media fue mayor, mientras UVBF/AC, MCA-PI y CPR fueron menores en embarazos que experimentaron CAPO comparados con aquellos que no lo tuvieron.</a:t>
            </a:r>
            <a:r>
              <a:rPr lang="en-US" sz="1800" dirty="0">
                <a:cs typeface="Arial" panose="020B0604020202020204" pitchFamily="34" charset="0"/>
              </a:rPr>
              <a:t> </a:t>
            </a:r>
          </a:p>
          <a:p>
            <a:pPr marL="0" indent="0">
              <a:buNone/>
            </a:pPr>
            <a:endParaRPr lang="es-HN" sz="1800" dirty="0">
              <a:cs typeface="Arial" panose="020B0604020202020204" pitchFamily="34" charset="0"/>
            </a:endParaRPr>
          </a:p>
          <a:p>
            <a:r>
              <a:rPr lang="es-HN" sz="1800" dirty="0">
                <a:cs typeface="Arial" panose="020B0604020202020204" pitchFamily="34" charset="0"/>
              </a:rPr>
              <a:t>No hubo diferencia en la media de valores de la UA-PI entre los grupos de estudio. </a:t>
            </a:r>
          </a:p>
          <a:p>
            <a:endParaRPr lang="es-HN" sz="1800" dirty="0">
              <a:cs typeface="Arial" panose="020B0604020202020204" pitchFamily="34" charset="0"/>
            </a:endParaRPr>
          </a:p>
          <a:p>
            <a:r>
              <a:rPr lang="es-HN" sz="1800" dirty="0">
                <a:cs typeface="Arial" panose="020B0604020202020204" pitchFamily="34" charset="0"/>
              </a:rPr>
              <a:t>En el análisis de regresión multivariable, la PI de arteria uterina, CPR y UVBF/AC media fueron asociadas independientemente con CAPO. </a:t>
            </a:r>
          </a:p>
          <a:p>
            <a:pPr marL="0" indent="0">
              <a:buNone/>
            </a:pPr>
            <a:endParaRPr lang="es-HN" sz="1800" dirty="0">
              <a:cs typeface="Arial" panose="020B0604020202020204" pitchFamily="34" charset="0"/>
            </a:endParaRPr>
          </a:p>
          <a:p>
            <a:r>
              <a:rPr lang="es-HN" sz="1800" dirty="0">
                <a:cs typeface="Arial" panose="020B0604020202020204" pitchFamily="34" charset="0"/>
              </a:rPr>
              <a:t>Solo la UVBF/AC mostro exactitud moderada en predecir CAPO mientras que el desempeño diagnóstico de ambos CPR y PI de arteria uterina fue pobre.</a:t>
            </a:r>
          </a:p>
          <a:p>
            <a:endParaRPr lang="en-US" sz="1800" dirty="0">
              <a:cs typeface="Arial" panose="020B0604020202020204" pitchFamily="34" charset="0"/>
            </a:endParaRPr>
          </a:p>
        </p:txBody>
      </p:sp>
      <p:grpSp>
        <p:nvGrpSpPr>
          <p:cNvPr id="17" name="Group 2"/>
          <p:cNvGrpSpPr>
            <a:grpSpLocks/>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9EB6AB93-5849-C34A-93F4-94C3CA6516CF}"/>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222192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815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effectLst>
                  <a:outerShdw blurRad="50800" dist="38100" dir="2700000" algn="tl" rotWithShape="0">
                    <a:prstClr val="black">
                      <a:alpha val="40000"/>
                    </a:prstClr>
                  </a:outerShdw>
                </a:effectLst>
              </a:rPr>
              <a:t>Discusión</a:t>
            </a: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a:spLocks/>
          </p:cNvSpPr>
          <p:nvPr/>
        </p:nvSpPr>
        <p:spPr bwMode="auto">
          <a:xfrm>
            <a:off x="68263" y="2238568"/>
            <a:ext cx="9075736" cy="46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s-HN" sz="2000" b="1" dirty="0"/>
              <a:t>Fortalezas principales</a:t>
            </a:r>
          </a:p>
          <a:p>
            <a:r>
              <a:rPr lang="es-HN" sz="2000" dirty="0"/>
              <a:t>Tamaño de la muestra – Una de las series grandes que exploran el rol del Doppler fetoplacentario en la predicción de resultados de embarazos complicados con FGR de aparición tardía, al momento del diagnostico. </a:t>
            </a:r>
          </a:p>
          <a:p>
            <a:r>
              <a:rPr lang="es-HN" sz="2000" dirty="0"/>
              <a:t>Diseño - </a:t>
            </a:r>
          </a:p>
          <a:p>
            <a:pPr marL="346075" indent="0">
              <a:buNone/>
            </a:pPr>
            <a:r>
              <a:rPr lang="es-HN" sz="2000" dirty="0"/>
              <a:t>Prospectivo, </a:t>
            </a:r>
          </a:p>
          <a:p>
            <a:pPr marL="346075" indent="0">
              <a:buNone/>
            </a:pPr>
            <a:r>
              <a:rPr lang="es-HN" sz="2000" dirty="0"/>
              <a:t>Solo de casos afectados por FGR de aparición tardía, </a:t>
            </a:r>
          </a:p>
          <a:p>
            <a:pPr marL="346075" indent="0">
              <a:buNone/>
            </a:pPr>
            <a:r>
              <a:rPr lang="es-HN" sz="2000" dirty="0"/>
              <a:t>Obstetras asistentes fueron cegados de los datos Doppler (excepto Doppler UA).</a:t>
            </a:r>
          </a:p>
          <a:p>
            <a:pPr marL="346075" indent="0">
              <a:buNone/>
            </a:pPr>
            <a:endParaRPr lang="en-US" sz="2000" dirty="0"/>
          </a:p>
          <a:p>
            <a:pPr marL="0" indent="0">
              <a:buNone/>
            </a:pPr>
            <a:r>
              <a:rPr lang="es-HN" sz="2000" b="1" dirty="0"/>
              <a:t>Limitación principal </a:t>
            </a:r>
          </a:p>
          <a:p>
            <a:r>
              <a:rPr lang="es-HN" sz="2000" dirty="0"/>
              <a:t>Diseño transversal – no se tomo en cuenta cambios seriales en los índices Doppler con progresión del embarazo desde el diagnóstico hasta el parto.</a:t>
            </a:r>
          </a:p>
        </p:txBody>
      </p:sp>
      <p:grpSp>
        <p:nvGrpSpPr>
          <p:cNvPr id="17" name="Group 2"/>
          <p:cNvGrpSpPr>
            <a:grpSpLocks/>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9EB6AB93-5849-C34A-93F4-94C3CA6516CF}"/>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3917948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815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sz="2800" b="1" dirty="0">
                <a:solidFill>
                  <a:srgbClr val="000000"/>
                </a:solidFill>
                <a:effectLst>
                  <a:outerShdw blurRad="50800" dist="38100" dir="2700000" algn="tl" rotWithShape="0">
                    <a:prstClr val="black">
                      <a:alpha val="40000"/>
                    </a:prstClr>
                  </a:outerShdw>
                </a:effectLst>
              </a:rPr>
              <a:t>Implicaciones para la practica clínica</a:t>
            </a:r>
          </a:p>
          <a:p>
            <a:pPr algn="ctr" eaLnBrk="1" hangingPunct="1">
              <a:spcBef>
                <a:spcPct val="0"/>
              </a:spcBef>
              <a:buFontTx/>
              <a:buNone/>
            </a:pPr>
            <a:r>
              <a:rPr lang="en-GB" altLang="en-US" sz="2800" b="1" dirty="0">
                <a:solidFill>
                  <a:srgbClr val="000000"/>
                </a:solidFill>
                <a:effectLst>
                  <a:outerShdw blurRad="50800" dist="38100" dir="2700000" algn="tl" rotWithShape="0">
                    <a:prstClr val="black">
                      <a:alpha val="40000"/>
                    </a:prstClr>
                  </a:outerShdw>
                </a:effectLst>
              </a:rPr>
              <a:t> </a:t>
            </a:r>
            <a:endParaRPr lang="en-GB"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a:spLocks/>
          </p:cNvSpPr>
          <p:nvPr/>
        </p:nvSpPr>
        <p:spPr bwMode="auto">
          <a:xfrm>
            <a:off x="1" y="2238568"/>
            <a:ext cx="9144000" cy="46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dirty="0"/>
              <a:t>UVBF/AC realizado al momento del diagnóstico de FGR de aparición tardía tiene una exactitud predictiva moderada para resultados perinatales adversos. </a:t>
            </a:r>
          </a:p>
          <a:p>
            <a:r>
              <a:rPr lang="es-HN" sz="2000" dirty="0"/>
              <a:t>A pesar de estos resultados prometedores, el rol clínico de UVBF necesita mas investigación.</a:t>
            </a:r>
          </a:p>
          <a:p>
            <a:r>
              <a:rPr lang="es-HN" sz="2000" dirty="0"/>
              <a:t>UVBF puede ser difícil de tomar y la reproductibilidad inter- e intraobservador de la medición en este vaso todavía no se ha reportado consistentemente en la literatura publicada.</a:t>
            </a:r>
          </a:p>
          <a:p>
            <a:r>
              <a:rPr lang="es-HN" sz="2000" dirty="0"/>
              <a:t>Pequeños errores en los componentes de UVBF puede resultar en grandes errores en la calculación del flujo absoluto, particularmente para el diámetro UV.</a:t>
            </a:r>
            <a:r>
              <a:rPr lang="en-US" sz="2000" dirty="0"/>
              <a:t> </a:t>
            </a:r>
          </a:p>
          <a:p>
            <a:r>
              <a:rPr lang="es-HN" sz="2000" dirty="0"/>
              <a:t>En este estudio, el flujo UV fue evaluado usando un método semiautomático para la medición del diámetro UV que puede permitir una aplicación mas fácil en la practica clínica.</a:t>
            </a:r>
          </a:p>
          <a:p>
            <a:endParaRPr lang="en-US" sz="2000" dirty="0"/>
          </a:p>
        </p:txBody>
      </p:sp>
      <p:grpSp>
        <p:nvGrpSpPr>
          <p:cNvPr id="17" name="Group 2"/>
          <p:cNvGrpSpPr>
            <a:grpSpLocks/>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9EB6AB93-5849-C34A-93F4-94C3CA6516CF}"/>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124220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19725"/>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effectLst>
                  <a:outerShdw blurRad="50800" dist="38100" dir="2700000" algn="tl" rotWithShape="0">
                    <a:prstClr val="black">
                      <a:alpha val="40000"/>
                    </a:prstClr>
                  </a:outerShdw>
                </a:effectLst>
              </a:rPr>
              <a:t>Conclusiones</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15" name="Segnaposto contenuto 2"/>
          <p:cNvSpPr txBox="1">
            <a:spLocks/>
          </p:cNvSpPr>
          <p:nvPr/>
        </p:nvSpPr>
        <p:spPr bwMode="auto">
          <a:xfrm>
            <a:off x="0" y="2238568"/>
            <a:ext cx="9034272" cy="4619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dirty="0"/>
              <a:t>CPR, PI de arteria uterina y UVBF/AC se registro al momento del diagnóstico de FGR de aparición tardía están asociadas independientemente con CAPO. </a:t>
            </a:r>
          </a:p>
          <a:p>
            <a:endParaRPr lang="es-HN" sz="2000" dirty="0"/>
          </a:p>
          <a:p>
            <a:r>
              <a:rPr lang="es-HN" sz="2000" dirty="0"/>
              <a:t>UVBF/AC mostro el mejor desempeño diagnostico para CAPO, aunque su utilidad actual como predictor único de resultado perinatal adverso requiere mas evidencia.</a:t>
            </a:r>
          </a:p>
          <a:p>
            <a:pPr marL="0" indent="0">
              <a:buNone/>
            </a:pPr>
            <a:endParaRPr lang="en-US" sz="2000" dirty="0"/>
          </a:p>
          <a:p>
            <a:r>
              <a:rPr lang="es-HN" sz="2000" dirty="0"/>
              <a:t>Estudios futuros son necesarios para poder construir un modelo de predicción multiparamétrico que integre la valoración de UVBF, Doppler de arteria uterina y otras características del embarazo capaz de identificar con exactitud embarazos afectados por FGR de aparición tardía con alto riesgo de morbilidades a corto y largo plazo.</a:t>
            </a:r>
          </a:p>
          <a:p>
            <a:endParaRPr lang="en-US" sz="2000" dirty="0"/>
          </a:p>
          <a:p>
            <a:endParaRPr lang="en-US" sz="2000" dirty="0"/>
          </a:p>
          <a:p>
            <a:endParaRPr lang="en-US" sz="2000" dirty="0"/>
          </a:p>
          <a:p>
            <a:endParaRPr lang="en-US" sz="2000" dirty="0"/>
          </a:p>
          <a:p>
            <a:endParaRPr lang="en-US" sz="2000" dirty="0"/>
          </a:p>
          <a:p>
            <a:endParaRPr lang="en-US" sz="2000" dirty="0"/>
          </a:p>
        </p:txBody>
      </p:sp>
      <p:grpSp>
        <p:nvGrpSpPr>
          <p:cNvPr id="17" name="Group 2"/>
          <p:cNvGrpSpPr>
            <a:grpSpLocks/>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9EB6AB93-5849-C34A-93F4-94C3CA6516CF}"/>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3860700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grpSp>
        <p:nvGrpSpPr>
          <p:cNvPr id="17" name="Group 2"/>
          <p:cNvGrpSpPr>
            <a:grpSpLocks/>
          </p:cNvGrpSpPr>
          <p:nvPr/>
        </p:nvGrpSpPr>
        <p:grpSpPr bwMode="auto">
          <a:xfrm>
            <a:off x="0" y="0"/>
            <a:ext cx="9144000" cy="923925"/>
            <a:chOff x="0" y="3755"/>
            <a:chExt cx="5760" cy="582"/>
          </a:xfrm>
        </p:grpSpPr>
        <p:pic>
          <p:nvPicPr>
            <p:cNvPr id="1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8">
            <a:extLst>
              <a:ext uri="{FF2B5EF4-FFF2-40B4-BE49-F238E27FC236}">
                <a16:creationId xmlns:a16="http://schemas.microsoft.com/office/drawing/2014/main" id="{6F755BF1-710C-B946-9081-878D01B7098F}"/>
              </a:ext>
            </a:extLst>
          </p:cNvPr>
          <p:cNvSpPr>
            <a:spLocks noChangeArrowheads="1"/>
          </p:cNvSpPr>
          <p:nvPr/>
        </p:nvSpPr>
        <p:spPr bwMode="auto">
          <a:xfrm>
            <a:off x="-3929" y="169880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he-IL" sz="2800" b="1" dirty="0">
                <a:effectLst>
                  <a:outerShdw blurRad="50800" dist="38100" dir="2700000" algn="tl" rotWithShape="0">
                    <a:prstClr val="black">
                      <a:alpha val="40000"/>
                    </a:prstClr>
                  </a:outerShdw>
                </a:effectLst>
              </a:rPr>
              <a:t>Puntos para discusión</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11" name="Segnaposto contenuto 2">
            <a:extLst>
              <a:ext uri="{FF2B5EF4-FFF2-40B4-BE49-F238E27FC236}">
                <a16:creationId xmlns:a16="http://schemas.microsoft.com/office/drawing/2014/main" id="{408D8403-56D4-014B-BC4D-DA852128E6AD}"/>
              </a:ext>
            </a:extLst>
          </p:cNvPr>
          <p:cNvSpPr txBox="1">
            <a:spLocks/>
          </p:cNvSpPr>
          <p:nvPr/>
        </p:nvSpPr>
        <p:spPr bwMode="auto">
          <a:xfrm>
            <a:off x="179388" y="2517966"/>
            <a:ext cx="8806116" cy="226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dirty="0"/>
              <a:t>Compartir los índices Doppler con los obstetras asistentes reduciría CAPO en fetos con FGR de aparición tardía?</a:t>
            </a:r>
          </a:p>
          <a:p>
            <a:endParaRPr lang="es-HN" sz="2000" dirty="0"/>
          </a:p>
          <a:p>
            <a:r>
              <a:rPr lang="es-HN" sz="2000" dirty="0"/>
              <a:t>Es UVBF/AC un buen predictor de complicaciones a largo plazo en fetos con FGR de aparición tardía?</a:t>
            </a:r>
          </a:p>
          <a:p>
            <a:endParaRPr lang="en-US" sz="2000" dirty="0"/>
          </a:p>
          <a:p>
            <a:endParaRPr lang="en-US" sz="2000" dirty="0"/>
          </a:p>
          <a:p>
            <a:pPr marL="0" indent="0">
              <a:buNone/>
            </a:pPr>
            <a:endParaRPr lang="en-US" sz="2000" dirty="0">
              <a:cs typeface="Arial" panose="020B0604020202020204" pitchFamily="34" charset="0"/>
            </a:endParaRPr>
          </a:p>
          <a:p>
            <a:pPr marL="0" indent="0">
              <a:buNone/>
            </a:pPr>
            <a:endParaRPr lang="en-US" sz="2000" dirty="0">
              <a:cs typeface="Arial" panose="020B0604020202020204" pitchFamily="34" charset="0"/>
            </a:endParaRPr>
          </a:p>
          <a:p>
            <a:endParaRPr lang="en-US" sz="2000" dirty="0"/>
          </a:p>
          <a:p>
            <a:endParaRPr lang="en-US" sz="2000" dirty="0"/>
          </a:p>
          <a:p>
            <a:pPr marL="0" indent="0">
              <a:buNone/>
            </a:pPr>
            <a:endParaRPr lang="en-US" sz="2000" dirty="0"/>
          </a:p>
          <a:p>
            <a:pPr marL="0" indent="0">
              <a:buNone/>
            </a:pPr>
            <a:r>
              <a:rPr lang="en-US" sz="2000" dirty="0"/>
              <a:t> </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b="1" dirty="0"/>
          </a:p>
          <a:p>
            <a:endParaRPr lang="en-US" sz="2000" dirty="0"/>
          </a:p>
          <a:p>
            <a:endParaRPr lang="en-US" sz="2000" dirty="0"/>
          </a:p>
          <a:p>
            <a:endParaRPr lang="en-US" sz="2000" dirty="0"/>
          </a:p>
          <a:p>
            <a:endParaRPr lang="en-US" sz="2000" dirty="0"/>
          </a:p>
        </p:txBody>
      </p:sp>
      <p:sp>
        <p:nvSpPr>
          <p:cNvPr id="16" name="Text Box 5">
            <a:extLst>
              <a:ext uri="{FF2B5EF4-FFF2-40B4-BE49-F238E27FC236}">
                <a16:creationId xmlns:a16="http://schemas.microsoft.com/office/drawing/2014/main" id="{DFB1AC8B-6C17-FE42-896E-EAB99B4B2C74}"/>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224313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0" y="1711231"/>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HN" altLang="it-IT" sz="2800" b="1" dirty="0">
                <a:effectLst>
                  <a:outerShdw blurRad="50800" dist="38100" dir="2700000" algn="tl" rotWithShape="0">
                    <a:prstClr val="black">
                      <a:alpha val="40000"/>
                    </a:prstClr>
                  </a:outerShdw>
                </a:effectLst>
              </a:rPr>
              <a:t>Introducción</a:t>
            </a:r>
          </a:p>
        </p:txBody>
      </p:sp>
      <p:sp>
        <p:nvSpPr>
          <p:cNvPr id="23" name="Segnaposto contenuto 2"/>
          <p:cNvSpPr txBox="1">
            <a:spLocks/>
          </p:cNvSpPr>
          <p:nvPr/>
        </p:nvSpPr>
        <p:spPr bwMode="auto">
          <a:xfrm>
            <a:off x="-45076" y="2386282"/>
            <a:ext cx="9144000" cy="447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800" dirty="0"/>
              <a:t>La restricción de crecimiento fetal de aparición tardía (FGR) es definida como la inhabilidad del feto de alcanzar su crecimiento potencial, diagnosticado después de las 32 semanas de gestación. </a:t>
            </a:r>
          </a:p>
          <a:p>
            <a:pPr marL="0" indent="0">
              <a:buNone/>
            </a:pPr>
            <a:endParaRPr lang="es-HN" sz="1800" dirty="0"/>
          </a:p>
          <a:p>
            <a:r>
              <a:rPr lang="es-HN" sz="1800" dirty="0"/>
              <a:t>Aunque en menor extensión comparado con la enfermedad de aparición temprana, FGR de aparición tardía esta asociada con un riesgo aumentado de resultados adversos a corto y largo plazo comparado con fetos de crecimiento normal.</a:t>
            </a:r>
          </a:p>
          <a:p>
            <a:endParaRPr lang="es-HN" sz="1800" dirty="0"/>
          </a:p>
          <a:p>
            <a:r>
              <a:rPr lang="es-HN" sz="1800" dirty="0"/>
              <a:t>Identificación de fetos con alto riesgo de compromiso perinatal es crucial para poder mejorar el resultado de embarazos afectados por FGR de aparición tardía.</a:t>
            </a:r>
          </a:p>
          <a:p>
            <a:endParaRPr lang="en-US" sz="1800" dirty="0"/>
          </a:p>
          <a:p>
            <a:r>
              <a:rPr lang="es-HN" sz="1800" dirty="0"/>
              <a:t>Flujo sanguíneo en la arteria umbilical (UA) representa el estándar clínico para la identificación y manejo de embarazadas afectados por FGR de aparición temprana pero es usualmente </a:t>
            </a:r>
            <a:r>
              <a:rPr lang="es-HN" sz="1800" b="1" dirty="0"/>
              <a:t>normal</a:t>
            </a:r>
            <a:r>
              <a:rPr lang="es-HN" sz="1800" dirty="0"/>
              <a:t> en fetos con este problema de aparición tardía.</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indent="0">
              <a:buNone/>
              <a:defRPr/>
            </a:pPr>
            <a:r>
              <a:rPr lang="en-US" sz="2000" dirty="0"/>
              <a:t> </a:t>
            </a:r>
          </a:p>
        </p:txBody>
      </p:sp>
      <p:grpSp>
        <p:nvGrpSpPr>
          <p:cNvPr id="15" name="Group 2"/>
          <p:cNvGrpSpPr>
            <a:grpSpLocks/>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19824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4343" name="TextBox 1"/>
          <p:cNvSpPr txBox="1">
            <a:spLocks noChangeArrowheads="1"/>
          </p:cNvSpPr>
          <p:nvPr/>
        </p:nvSpPr>
        <p:spPr bwMode="auto">
          <a:xfrm>
            <a:off x="-3655" y="171093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spcBef>
                <a:spcPct val="0"/>
              </a:spcBef>
              <a:buNone/>
              <a:defRPr sz="2800" b="1">
                <a:effectLst>
                  <a:outerShdw blurRad="50800" dist="38100" dir="2700000" algn="tl" rotWithShape="0">
                    <a:prstClr val="black">
                      <a:alpha val="40000"/>
                    </a:prstClr>
                  </a:outerShdw>
                </a:effectLst>
                <a:latin typeface="Arial" charset="0"/>
              </a:defRPr>
            </a:lvl1pPr>
            <a:lvl2pPr marL="742950" indent="-285750">
              <a:spcBef>
                <a:spcPct val="20000"/>
              </a:spcBef>
              <a:buChar char="–"/>
              <a:defRPr sz="2800">
                <a:latin typeface="Arial" charset="0"/>
              </a:defRPr>
            </a:lvl2pPr>
            <a:lvl3pPr marL="1143000" indent="-228600">
              <a:spcBef>
                <a:spcPct val="20000"/>
              </a:spcBef>
              <a:buChar char="•"/>
              <a:defRPr sz="2400">
                <a:latin typeface="Arial" charset="0"/>
              </a:defRPr>
            </a:lvl3pPr>
            <a:lvl4pPr marL="1600200" indent="-228600">
              <a:spcBef>
                <a:spcPct val="20000"/>
              </a:spcBef>
              <a:buChar char="–"/>
              <a:defRPr sz="2000">
                <a:latin typeface="Arial" charset="0"/>
              </a:defRPr>
            </a:lvl4pPr>
            <a:lvl5pPr marL="2057400" indent="-228600">
              <a:spcBef>
                <a:spcPct val="20000"/>
              </a:spcBef>
              <a:buChar char="»"/>
              <a:defRPr sz="2000">
                <a:latin typeface="Arial" charset="0"/>
              </a:defRPr>
            </a:lvl5pPr>
            <a:lvl6pPr marL="2514600" indent="-228600" eaLnBrk="0" fontAlgn="base" hangingPunct="0">
              <a:spcBef>
                <a:spcPct val="20000"/>
              </a:spcBef>
              <a:spcAft>
                <a:spcPct val="0"/>
              </a:spcAft>
              <a:buChar char="»"/>
              <a:defRPr sz="2000">
                <a:latin typeface="Arial" charset="0"/>
              </a:defRPr>
            </a:lvl6pPr>
            <a:lvl7pPr marL="2971800" indent="-228600" eaLnBrk="0" fontAlgn="base" hangingPunct="0">
              <a:spcBef>
                <a:spcPct val="20000"/>
              </a:spcBef>
              <a:spcAft>
                <a:spcPct val="0"/>
              </a:spcAft>
              <a:buChar char="»"/>
              <a:defRPr sz="2000">
                <a:latin typeface="Arial" charset="0"/>
              </a:defRPr>
            </a:lvl7pPr>
            <a:lvl8pPr marL="3429000" indent="-228600" eaLnBrk="0" fontAlgn="base" hangingPunct="0">
              <a:spcBef>
                <a:spcPct val="20000"/>
              </a:spcBef>
              <a:spcAft>
                <a:spcPct val="0"/>
              </a:spcAft>
              <a:buChar char="»"/>
              <a:defRPr sz="2000">
                <a:latin typeface="Arial" charset="0"/>
              </a:defRPr>
            </a:lvl8pPr>
            <a:lvl9pPr marL="3886200" indent="-228600" eaLnBrk="0" fontAlgn="base" hangingPunct="0">
              <a:spcBef>
                <a:spcPct val="20000"/>
              </a:spcBef>
              <a:spcAft>
                <a:spcPct val="0"/>
              </a:spcAft>
              <a:buChar char="»"/>
              <a:defRPr sz="2000">
                <a:latin typeface="Arial" charset="0"/>
              </a:defRPr>
            </a:lvl9pPr>
          </a:lstStyle>
          <a:p>
            <a:r>
              <a:rPr lang="en-GB" altLang="it-IT"/>
              <a:t>Introducción</a:t>
            </a:r>
            <a:r>
              <a:rPr lang="en-GB" altLang="it-IT" dirty="0"/>
              <a:t> </a:t>
            </a:r>
          </a:p>
        </p:txBody>
      </p:sp>
      <p:sp>
        <p:nvSpPr>
          <p:cNvPr id="23" name="Segnaposto contenuto 2"/>
          <p:cNvSpPr txBox="1">
            <a:spLocks/>
          </p:cNvSpPr>
          <p:nvPr/>
        </p:nvSpPr>
        <p:spPr bwMode="auto">
          <a:xfrm>
            <a:off x="1" y="2224577"/>
            <a:ext cx="9140344" cy="4388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800" dirty="0"/>
              <a:t>Impedancia reducida para el flujo en la circulación cerebral fetal, expresada como índice de pulsatilidad (PI) baja en la arteria cerebral media (MCA) o relación cerebroplacentario (CPR), ha mostrado estar asociada con estatus acido-</a:t>
            </a:r>
            <a:r>
              <a:rPr lang="es-HN" sz="1800" dirty="0" err="1"/>
              <a:t>basico</a:t>
            </a:r>
            <a:r>
              <a:rPr lang="es-HN" sz="1800" dirty="0"/>
              <a:t> anormal y admisión a unidades especiales de </a:t>
            </a:r>
            <a:r>
              <a:rPr lang="es-HN" sz="1800" dirty="0" err="1"/>
              <a:t>atencion</a:t>
            </a:r>
            <a:r>
              <a:rPr lang="es-HN" sz="1800" dirty="0"/>
              <a:t> neonatal. </a:t>
            </a:r>
          </a:p>
          <a:p>
            <a:r>
              <a:rPr lang="es-HN" sz="1800" dirty="0"/>
              <a:t>Aumento de la resistencia de las arterias uterinas se ha asociado con mayor riesgo de cesárea (CS) para distres fetal. </a:t>
            </a:r>
          </a:p>
          <a:p>
            <a:r>
              <a:rPr lang="es-HN" sz="1800" dirty="0"/>
              <a:t>La valoración del flujo sanguíneo en la vena umbilical (UVBF) ha mostrado proveer una mayor identificación de fetos con FGR de aparición tardía en mayor riesgo de compromiso perinatal.</a:t>
            </a:r>
          </a:p>
          <a:p>
            <a:r>
              <a:rPr lang="es-HN" sz="1800" dirty="0"/>
              <a:t>Poca información esta disponible sobre el desempeño diagnostico actual del ultrasonido en la predicción de resultado adverso del embarazo cuando se usa un parámetro establecido o cuando se combina con diferentes índices Doppler. </a:t>
            </a:r>
          </a:p>
          <a:p>
            <a:r>
              <a:rPr lang="es-HN" sz="1800" dirty="0"/>
              <a:t>Existe evidencia limitada sobre la valoración Doppler del flujo de la vena umbilical pudiera mejorar la certeza predictiva del ultrasonido Doppler en la identificación de fetos FGR de aparición tardía estén a mayor riesgo de compromiso perinatal.</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indent="0">
              <a:buNone/>
              <a:defRPr/>
            </a:pPr>
            <a:r>
              <a:rPr lang="en-US" sz="2000" dirty="0"/>
              <a:t> </a:t>
            </a:r>
          </a:p>
        </p:txBody>
      </p:sp>
      <p:grpSp>
        <p:nvGrpSpPr>
          <p:cNvPr id="15" name="Group 2"/>
          <p:cNvGrpSpPr>
            <a:grpSpLocks/>
          </p:cNvGrpSpPr>
          <p:nvPr/>
        </p:nvGrpSpPr>
        <p:grpSpPr bwMode="auto">
          <a:xfrm>
            <a:off x="0" y="0"/>
            <a:ext cx="9144000" cy="923925"/>
            <a:chOff x="0" y="3755"/>
            <a:chExt cx="5760" cy="582"/>
          </a:xfrm>
        </p:grpSpPr>
        <p:pic>
          <p:nvPicPr>
            <p:cNvPr id="1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04506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8" name="Content Placeholder 2"/>
          <p:cNvSpPr txBox="1">
            <a:spLocks/>
          </p:cNvSpPr>
          <p:nvPr/>
        </p:nvSpPr>
        <p:spPr>
          <a:xfrm>
            <a:off x="191579" y="2329605"/>
            <a:ext cx="8720773" cy="388831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HN" sz="2000" b="1" dirty="0">
                <a:latin typeface="Arial" panose="020B0604020202020204" pitchFamily="34" charset="0"/>
                <a:cs typeface="Arial" panose="020B0604020202020204" pitchFamily="34" charset="0"/>
              </a:rPr>
              <a:t>Objetivos primarios </a:t>
            </a:r>
          </a:p>
          <a:p>
            <a:r>
              <a:rPr lang="es-HN" sz="2000" dirty="0">
                <a:latin typeface="Arial" panose="020B0604020202020204" pitchFamily="34" charset="0"/>
                <a:cs typeface="Arial" panose="020B0604020202020204" pitchFamily="34" charset="0"/>
              </a:rPr>
              <a:t>Explorar la fortaleza de la asociación entre los índices Doppler fetoplacentarios al momento del diagnostico y el resultado perinatal adverso en embarazos complicados por FGR de aparición tardía y determinar su exactitud predictiva.</a:t>
            </a:r>
            <a:r>
              <a:rPr lang="en-US" sz="2000" dirty="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r>
              <a:rPr lang="es-HN" sz="2000" b="1" dirty="0">
                <a:latin typeface="Arial" panose="020B0604020202020204" pitchFamily="34" charset="0"/>
                <a:cs typeface="Arial" panose="020B0604020202020204" pitchFamily="34" charset="0"/>
              </a:rPr>
              <a:t>Objetivo secundario</a:t>
            </a:r>
          </a:p>
          <a:p>
            <a:r>
              <a:rPr lang="es-HN" sz="2000" dirty="0">
                <a:latin typeface="Arial" panose="020B0604020202020204" pitchFamily="34" charset="0"/>
                <a:cs typeface="Arial" panose="020B0604020202020204" pitchFamily="34" charset="0"/>
              </a:rPr>
              <a:t>Dilucidar si el modelo diagnostico multiparamétrico incluyendo los índices Doppler fetoplacentarios mas comúnmente utilizados mejoran el desempeño diagnostico del ultrasonido Doppler en la detección de resultado perinatal adverso en embarazos complicados con FGR de aparición tardía.</a:t>
            </a:r>
          </a:p>
          <a:p>
            <a:endParaRPr lang="en-US" sz="2000" dirty="0"/>
          </a:p>
          <a:p>
            <a:endParaRPr lang="en-US" sz="2000" dirty="0">
              <a:latin typeface="Arial" charset="0"/>
              <a:ea typeface="Arial" charset="0"/>
              <a:cs typeface="Arial" charset="0"/>
            </a:endParaRPr>
          </a:p>
        </p:txBody>
      </p:sp>
      <p:sp>
        <p:nvSpPr>
          <p:cNvPr id="19" name="Rectangle 8"/>
          <p:cNvSpPr>
            <a:spLocks noChangeArrowheads="1"/>
          </p:cNvSpPr>
          <p:nvPr/>
        </p:nvSpPr>
        <p:spPr bwMode="auto">
          <a:xfrm>
            <a:off x="0" y="1702403"/>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s-HN" altLang="en-US" sz="2800" b="1" dirty="0">
                <a:solidFill>
                  <a:srgbClr val="000000"/>
                </a:solidFill>
                <a:effectLst>
                  <a:outerShdw blurRad="50800" dist="38100" dir="2700000" algn="tl" rotWithShape="0">
                    <a:prstClr val="black">
                      <a:alpha val="40000"/>
                    </a:prstClr>
                  </a:outerShdw>
                </a:effectLst>
              </a:rPr>
              <a:t>Objetivos del estudio</a:t>
            </a:r>
          </a:p>
        </p:txBody>
      </p:sp>
      <p:grpSp>
        <p:nvGrpSpPr>
          <p:cNvPr id="16" name="Group 2"/>
          <p:cNvGrpSpPr>
            <a:grpSpLocks/>
          </p:cNvGrpSpPr>
          <p:nvPr/>
        </p:nvGrpSpPr>
        <p:grpSpPr bwMode="auto">
          <a:xfrm>
            <a:off x="0" y="0"/>
            <a:ext cx="9144000" cy="923925"/>
            <a:chOff x="0" y="3755"/>
            <a:chExt cx="5760" cy="582"/>
          </a:xfrm>
        </p:grpSpPr>
        <p:pic>
          <p:nvPicPr>
            <p:cNvPr id="1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CFB1DA11-2CB2-B645-9B8C-F9138C43C753}"/>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94966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a:spLocks/>
          </p:cNvSpPr>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704866"/>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Métodos</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a:spLocks/>
          </p:cNvSpPr>
          <p:nvPr/>
        </p:nvSpPr>
        <p:spPr bwMode="auto">
          <a:xfrm>
            <a:off x="0" y="2262453"/>
            <a:ext cx="9035845" cy="4584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dirty="0"/>
              <a:t>Estudio prospectivo en un solo instituto.</a:t>
            </a:r>
          </a:p>
          <a:p>
            <a:endParaRPr lang="es-HN" sz="1000" dirty="0"/>
          </a:p>
          <a:p>
            <a:r>
              <a:rPr lang="es-HN" sz="2000" dirty="0"/>
              <a:t>Reclutamiento fueron embarazos únicos consecutivos complicados con FGR de aparición tardía diagnosticados entre Octubre 2017 y Diciembre 2018.</a:t>
            </a:r>
          </a:p>
          <a:p>
            <a:endParaRPr lang="en-US" sz="1000" dirty="0"/>
          </a:p>
          <a:p>
            <a:r>
              <a:rPr lang="es-HN" sz="2000" dirty="0"/>
              <a:t>FGR fue definido como la estimación de peso fetal por ultrasonido (EFW) o circunferencia abdominal (AC) &lt; del 3</a:t>
            </a:r>
            <a:r>
              <a:rPr lang="es-HN" sz="2000" baseline="30000" dirty="0"/>
              <a:t>er</a:t>
            </a:r>
            <a:r>
              <a:rPr lang="es-HN" sz="2000" dirty="0"/>
              <a:t> percentil utilizando tablas de población local </a:t>
            </a:r>
            <a:r>
              <a:rPr lang="es-HN" sz="2000" b="1" dirty="0"/>
              <a:t>o</a:t>
            </a:r>
            <a:r>
              <a:rPr lang="es-HN" sz="2000" dirty="0"/>
              <a:t> EFW o AC &lt; del10mo percentil asociado con UA-PI &gt; del percentil 95 o CPR &lt; del 5to percentil.</a:t>
            </a:r>
          </a:p>
          <a:p>
            <a:endParaRPr lang="en-US" sz="1000" dirty="0"/>
          </a:p>
          <a:p>
            <a:r>
              <a:rPr lang="es-HN" sz="2000" dirty="0"/>
              <a:t>Embarazos complicados por FGR diagnosticados &lt; 32 semanas de gestación y aquellos afectados  por infecciones congénitas o anomalías cromosómicas o estructurales fueron excluidas del análisis.</a:t>
            </a:r>
          </a:p>
          <a:p>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 </a:t>
            </a:r>
          </a:p>
          <a:p>
            <a:pPr marL="0" indent="0">
              <a:buNone/>
            </a:pPr>
            <a:endParaRPr lang="en-US" sz="2000" dirty="0"/>
          </a:p>
        </p:txBody>
      </p:sp>
      <p:grpSp>
        <p:nvGrpSpPr>
          <p:cNvPr id="18" name="Group 2"/>
          <p:cNvGrpSpPr>
            <a:grpSpLocks/>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C269E790-C65B-5745-87E5-730956F27203}"/>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181172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27" name="Segnaposto contenuto 2"/>
          <p:cNvSpPr txBox="1">
            <a:spLocks/>
          </p:cNvSpPr>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endParaRPr lang="en-US" sz="1800" dirty="0"/>
          </a:p>
        </p:txBody>
      </p:sp>
      <p:sp>
        <p:nvSpPr>
          <p:cNvPr id="16" name="Rectangle 8"/>
          <p:cNvSpPr>
            <a:spLocks noChangeArrowheads="1"/>
          </p:cNvSpPr>
          <p:nvPr/>
        </p:nvSpPr>
        <p:spPr bwMode="auto">
          <a:xfrm>
            <a:off x="0" y="1643917"/>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Métodos</a:t>
            </a:r>
            <a:endParaRPr lang="es-HN" altLang="en-US" sz="2800" dirty="0">
              <a:solidFill>
                <a:srgbClr val="000000"/>
              </a:solidFill>
              <a:effectLst>
                <a:outerShdw blurRad="50800" dist="38100" dir="2700000" algn="tl" rotWithShape="0">
                  <a:prstClr val="black">
                    <a:alpha val="40000"/>
                  </a:prstClr>
                </a:outerShdw>
              </a:effectLst>
            </a:endParaRPr>
          </a:p>
        </p:txBody>
      </p:sp>
      <p:sp>
        <p:nvSpPr>
          <p:cNvPr id="17" name="Segnaposto contenuto 2"/>
          <p:cNvSpPr txBox="1">
            <a:spLocks/>
          </p:cNvSpPr>
          <p:nvPr/>
        </p:nvSpPr>
        <p:spPr bwMode="auto">
          <a:xfrm>
            <a:off x="-1" y="2057204"/>
            <a:ext cx="9144000" cy="446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dirty="0"/>
              <a:t>El resultado primario fue un resultado perinatal compuesto (CAPO), incluyendo por lo menos las siguientes complicaciones: CS de emergencia distres fetal, puntación de Apgar a los 5-minutos &lt;7, UA pH &lt;7.10 y admisión neonatal a una unidad de atención especial.</a:t>
            </a:r>
          </a:p>
          <a:p>
            <a:endParaRPr lang="en-US" sz="1000" dirty="0"/>
          </a:p>
          <a:p>
            <a:r>
              <a:rPr lang="es-HN" sz="2000" dirty="0" err="1"/>
              <a:t>Despues</a:t>
            </a:r>
            <a:r>
              <a:rPr lang="es-HN" sz="2000" dirty="0"/>
              <a:t> del diagnostico de FGR de aparición tardía, los embarazos fueron manejados por los obstetras asistentes, que no fueron involucrados en el proceso de diagnostico y desconocían los datos del Doppler excepto por UA-PI.</a:t>
            </a:r>
          </a:p>
          <a:p>
            <a:pPr marL="0" indent="0">
              <a:buNone/>
            </a:pPr>
            <a:endParaRPr lang="en-US" sz="1000" dirty="0"/>
          </a:p>
          <a:p>
            <a:r>
              <a:rPr lang="es-HN" sz="2000" dirty="0"/>
              <a:t>El crecimiento fetal fue reevaluado en intervalos de 2 semanas.</a:t>
            </a:r>
          </a:p>
          <a:p>
            <a:pPr marL="0" indent="0">
              <a:buNone/>
            </a:pPr>
            <a:endParaRPr lang="es-HN" sz="1000" dirty="0"/>
          </a:p>
          <a:p>
            <a:r>
              <a:rPr lang="es-HN" sz="2000" dirty="0"/>
              <a:t>Inducción de labor se realizo inmediatamente en los casos de complicaciones medicas maternas (</a:t>
            </a:r>
            <a:r>
              <a:rPr lang="es-HN" sz="2000" dirty="0" err="1"/>
              <a:t>ej</a:t>
            </a:r>
            <a:r>
              <a:rPr lang="es-HN" sz="2000" dirty="0"/>
              <a:t>: </a:t>
            </a:r>
            <a:r>
              <a:rPr lang="es-HN" sz="2000" dirty="0" err="1"/>
              <a:t>pre-eclampsia</a:t>
            </a:r>
            <a:r>
              <a:rPr lang="es-HN" sz="2000" dirty="0"/>
              <a:t> o hipertensión gestacional) o reducción del liquido amniótico, movimientos fetales o crecimiento fetal y al tener edad gestacional mayor de 39 semanas.</a:t>
            </a:r>
          </a:p>
          <a:p>
            <a:pPr marL="0" indent="0">
              <a:buNone/>
            </a:pPr>
            <a:endParaRPr lang="en-US" sz="2000" dirty="0"/>
          </a:p>
          <a:p>
            <a:endParaRPr lang="en-US" sz="2000" dirty="0"/>
          </a:p>
          <a:p>
            <a:endParaRPr lang="en-US" sz="2000" dirty="0"/>
          </a:p>
          <a:p>
            <a:endParaRPr lang="en-US" sz="2000" dirty="0"/>
          </a:p>
          <a:p>
            <a:endParaRPr lang="en-US" sz="2000" dirty="0"/>
          </a:p>
          <a:p>
            <a:pPr marL="0" indent="0">
              <a:buNone/>
            </a:pPr>
            <a:endParaRPr lang="en-US" sz="2000" dirty="0"/>
          </a:p>
          <a:p>
            <a:endParaRPr lang="en-US" sz="2000" dirty="0"/>
          </a:p>
          <a:p>
            <a:pPr marL="0" indent="0">
              <a:buNone/>
            </a:pPr>
            <a:endParaRPr lang="en-US" sz="2000" dirty="0"/>
          </a:p>
        </p:txBody>
      </p:sp>
      <p:grpSp>
        <p:nvGrpSpPr>
          <p:cNvPr id="18" name="Group 2"/>
          <p:cNvGrpSpPr>
            <a:grpSpLocks/>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5">
            <a:extLst>
              <a:ext uri="{FF2B5EF4-FFF2-40B4-BE49-F238E27FC236}">
                <a16:creationId xmlns:a16="http://schemas.microsoft.com/office/drawing/2014/main" id="{A2E74208-935A-DC41-AE2D-307C7FC3D8F6}"/>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Tree>
    <p:extLst>
      <p:ext uri="{BB962C8B-B14F-4D97-AF65-F5344CB8AC3E}">
        <p14:creationId xmlns:p14="http://schemas.microsoft.com/office/powerpoint/2010/main" val="421892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0" y="1706044"/>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Resultados</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18" name="Group 2"/>
          <p:cNvGrpSpPr>
            <a:grpSpLocks/>
          </p:cNvGrpSpPr>
          <p:nvPr/>
        </p:nvGrpSpPr>
        <p:grpSpPr bwMode="auto">
          <a:xfrm>
            <a:off x="0" y="0"/>
            <a:ext cx="9144000" cy="923925"/>
            <a:chOff x="0" y="3755"/>
            <a:chExt cx="5760" cy="582"/>
          </a:xfrm>
        </p:grpSpPr>
        <p:pic>
          <p:nvPicPr>
            <p:cNvPr id="19"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Text Box 5">
            <a:extLst>
              <a:ext uri="{FF2B5EF4-FFF2-40B4-BE49-F238E27FC236}">
                <a16:creationId xmlns:a16="http://schemas.microsoft.com/office/drawing/2014/main" id="{C5D1A7BD-392A-B941-AD7A-EFBF4D7AA417}"/>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3" name="TextBox 2">
            <a:extLst>
              <a:ext uri="{FF2B5EF4-FFF2-40B4-BE49-F238E27FC236}">
                <a16:creationId xmlns:a16="http://schemas.microsoft.com/office/drawing/2014/main" id="{58FA6F63-597C-F840-91AC-8A8128300F55}"/>
              </a:ext>
            </a:extLst>
          </p:cNvPr>
          <p:cNvSpPr txBox="1"/>
          <p:nvPr/>
        </p:nvSpPr>
        <p:spPr>
          <a:xfrm>
            <a:off x="81140" y="2301414"/>
            <a:ext cx="8892857" cy="4678204"/>
          </a:xfrm>
          <a:prstGeom prst="rect">
            <a:avLst/>
          </a:prstGeom>
          <a:noFill/>
        </p:spPr>
        <p:txBody>
          <a:bodyPr wrap="square" rtlCol="0">
            <a:spAutoFit/>
          </a:bodyPr>
          <a:lstStyle/>
          <a:p>
            <a:pPr marL="285750" indent="-285750">
              <a:buFont typeface="Arial" panose="020B0604020202020204" pitchFamily="34" charset="0"/>
              <a:buChar char="•"/>
            </a:pPr>
            <a:r>
              <a:rPr lang="es-HN" sz="2000" dirty="0">
                <a:latin typeface="Arial" panose="020B0604020202020204" pitchFamily="34" charset="0"/>
              </a:rPr>
              <a:t>261 embarazadas cumplieron los criterios de ingreso durante el periodo de estudio. 18 fueron excluidos debido a datos faltantes (n=8) o perdida en el seguimiento (n=10), dejando </a:t>
            </a:r>
            <a:r>
              <a:rPr lang="es-HN" sz="2000" b="1" dirty="0">
                <a:latin typeface="Arial" panose="020B0604020202020204" pitchFamily="34" charset="0"/>
              </a:rPr>
              <a:t>243</a:t>
            </a:r>
            <a:r>
              <a:rPr lang="es-HN" sz="2000" dirty="0">
                <a:latin typeface="Arial" panose="020B0604020202020204" pitchFamily="34" charset="0"/>
              </a:rPr>
              <a:t> embarazos disponibles para el análisis. </a:t>
            </a:r>
          </a:p>
          <a:p>
            <a:endParaRPr lang="es-HN" sz="2000" dirty="0">
              <a:latin typeface="Arial" panose="020B0604020202020204" pitchFamily="34" charset="0"/>
            </a:endParaRPr>
          </a:p>
          <a:p>
            <a:pPr marL="285750" indent="-285750">
              <a:buFont typeface="Arial" panose="020B0604020202020204" pitchFamily="34" charset="0"/>
              <a:buChar char="•"/>
            </a:pPr>
            <a:r>
              <a:rPr lang="es-HN" sz="2000" dirty="0">
                <a:latin typeface="Arial" panose="020B0604020202020204" pitchFamily="34" charset="0"/>
              </a:rPr>
              <a:t>CAPO ocurrió en 32.5% (95% IC, 26.7–38.8%) de los casos. La prevalencia de CS de emergencia por distres fetal, pH &lt;7.10 de arteria umbilical y admisión neonatal a una unidad de cuidados especiales fue de 74.5%, 25.1% y 15.2%, respectivamente.</a:t>
            </a:r>
          </a:p>
          <a:p>
            <a:pPr marL="285750" indent="-285750">
              <a:buFont typeface="Arial" panose="020B0604020202020204" pitchFamily="34" charset="0"/>
              <a:buChar char="•"/>
            </a:pPr>
            <a:endParaRPr lang="en-US" sz="2000" dirty="0">
              <a:latin typeface="Arial" panose="020B0604020202020204" pitchFamily="34" charset="0"/>
            </a:endParaRPr>
          </a:p>
          <a:p>
            <a:pPr marL="285750" indent="-285750">
              <a:buFont typeface="Arial" panose="020B0604020202020204" pitchFamily="34" charset="0"/>
              <a:buChar char="•"/>
            </a:pPr>
            <a:r>
              <a:rPr lang="es-HN" sz="2000" dirty="0">
                <a:latin typeface="Arial" panose="020B0604020202020204" pitchFamily="34" charset="0"/>
              </a:rPr>
              <a:t>Edad gestacional media al momento del parto y peso al nacer fueron menores que de embarazos con CAPO comparados con aquellos sin eso, mientras que no hubo diferencias entre los dos grupos de estudios en edad materna, índice de masa corporal, estatus de tabaquismo, etnicidad o la ocurrencia de desordenes hipertensivos.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2767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grpSp>
        <p:nvGrpSpPr>
          <p:cNvPr id="19" name="Group 2"/>
          <p:cNvGrpSpPr>
            <a:grpSpLocks/>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5">
            <a:extLst>
              <a:ext uri="{FF2B5EF4-FFF2-40B4-BE49-F238E27FC236}">
                <a16:creationId xmlns:a16="http://schemas.microsoft.com/office/drawing/2014/main" id="{629B849B-C294-B049-BE68-B6EA77D833E9}"/>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8" name="Rectangle 8">
            <a:extLst>
              <a:ext uri="{FF2B5EF4-FFF2-40B4-BE49-F238E27FC236}">
                <a16:creationId xmlns:a16="http://schemas.microsoft.com/office/drawing/2014/main" id="{25601E57-E447-0D45-8A48-49F09522C236}"/>
              </a:ext>
            </a:extLst>
          </p:cNvPr>
          <p:cNvSpPr>
            <a:spLocks noChangeArrowheads="1"/>
          </p:cNvSpPr>
          <p:nvPr/>
        </p:nvSpPr>
        <p:spPr bwMode="auto">
          <a:xfrm>
            <a:off x="0" y="164187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s-HN" altLang="en-US" sz="2800" b="1" dirty="0">
                <a:solidFill>
                  <a:srgbClr val="000000"/>
                </a:solidFill>
                <a:effectLst>
                  <a:outerShdw blurRad="50800" dist="38100" dir="2700000" algn="tl" rotWithShape="0">
                    <a:prstClr val="black">
                      <a:alpha val="40000"/>
                    </a:prstClr>
                  </a:outerShdw>
                </a:effectLst>
              </a:rPr>
              <a:t>Resultados</a:t>
            </a:r>
            <a:r>
              <a:rPr lang="en-GB" altLang="en-US" sz="2800" b="1" dirty="0">
                <a:solidFill>
                  <a:srgbClr val="000000"/>
                </a:solidFill>
                <a:effectLst>
                  <a:outerShdw blurRad="50800" dist="38100" dir="2700000" algn="tl" rotWithShape="0">
                    <a:prstClr val="black">
                      <a:alpha val="40000"/>
                    </a:prstClr>
                  </a:outerShdw>
                </a:effectLst>
              </a:rPr>
              <a:t> </a:t>
            </a:r>
            <a:endParaRPr lang="en-US" sz="2800" b="1" dirty="0">
              <a:solidFill>
                <a:srgbClr val="000000"/>
              </a:solidFill>
              <a:effectLst>
                <a:outerShdw blurRad="50800" dist="38100" dir="2700000" algn="tl" rotWithShape="0">
                  <a:prstClr val="black">
                    <a:alpha val="40000"/>
                  </a:prstClr>
                </a:outerShdw>
              </a:effectLst>
            </a:endParaRPr>
          </a:p>
        </p:txBody>
      </p:sp>
      <p:grpSp>
        <p:nvGrpSpPr>
          <p:cNvPr id="7" name="Group 6">
            <a:extLst>
              <a:ext uri="{FF2B5EF4-FFF2-40B4-BE49-F238E27FC236}">
                <a16:creationId xmlns:a16="http://schemas.microsoft.com/office/drawing/2014/main" id="{F2E42830-6725-BF4B-B79D-3CDB60868C47}"/>
              </a:ext>
            </a:extLst>
          </p:cNvPr>
          <p:cNvGrpSpPr/>
          <p:nvPr/>
        </p:nvGrpSpPr>
        <p:grpSpPr>
          <a:xfrm>
            <a:off x="140963" y="2116932"/>
            <a:ext cx="6049403" cy="3421692"/>
            <a:chOff x="140962" y="2301414"/>
            <a:chExt cx="6873419" cy="4039513"/>
          </a:xfrm>
        </p:grpSpPr>
        <p:pic>
          <p:nvPicPr>
            <p:cNvPr id="5" name="Picture 4">
              <a:extLst>
                <a:ext uri="{FF2B5EF4-FFF2-40B4-BE49-F238E27FC236}">
                  <a16:creationId xmlns:a16="http://schemas.microsoft.com/office/drawing/2014/main" id="{AF0ACB44-54CA-1E46-9018-9955AF25EC9E}"/>
                </a:ext>
              </a:extLst>
            </p:cNvPr>
            <p:cNvPicPr>
              <a:picLocks noChangeAspect="1"/>
            </p:cNvPicPr>
            <p:nvPr/>
          </p:nvPicPr>
          <p:blipFill>
            <a:blip r:embed="rId4"/>
            <a:stretch>
              <a:fillRect/>
            </a:stretch>
          </p:blipFill>
          <p:spPr>
            <a:xfrm>
              <a:off x="179388" y="2301414"/>
              <a:ext cx="6785326" cy="4039513"/>
            </a:xfrm>
            <a:prstGeom prst="rect">
              <a:avLst/>
            </a:prstGeom>
          </p:spPr>
        </p:pic>
        <p:sp>
          <p:nvSpPr>
            <p:cNvPr id="6" name="Rectangle 5">
              <a:extLst>
                <a:ext uri="{FF2B5EF4-FFF2-40B4-BE49-F238E27FC236}">
                  <a16:creationId xmlns:a16="http://schemas.microsoft.com/office/drawing/2014/main" id="{BEBA942B-BE0A-AF44-87EA-EDE08CB8F726}"/>
                </a:ext>
              </a:extLst>
            </p:cNvPr>
            <p:cNvSpPr/>
            <p:nvPr/>
          </p:nvSpPr>
          <p:spPr>
            <a:xfrm>
              <a:off x="140962" y="4293705"/>
              <a:ext cx="6873419" cy="27829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96060F9C-3534-9343-B6CE-2A24F874BB9A}"/>
                </a:ext>
              </a:extLst>
            </p:cNvPr>
            <p:cNvSpPr/>
            <p:nvPr/>
          </p:nvSpPr>
          <p:spPr>
            <a:xfrm>
              <a:off x="140962" y="5257213"/>
              <a:ext cx="6873419" cy="133841"/>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3638E9C-AAED-3B49-9730-1A819CD61B92}"/>
                </a:ext>
              </a:extLst>
            </p:cNvPr>
            <p:cNvSpPr/>
            <p:nvPr/>
          </p:nvSpPr>
          <p:spPr>
            <a:xfrm>
              <a:off x="140962" y="5527484"/>
              <a:ext cx="6873419" cy="420091"/>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a:extLst>
              <a:ext uri="{FF2B5EF4-FFF2-40B4-BE49-F238E27FC236}">
                <a16:creationId xmlns:a16="http://schemas.microsoft.com/office/drawing/2014/main" id="{A748CDE9-9389-7044-8148-C0F2ACB80C94}"/>
              </a:ext>
            </a:extLst>
          </p:cNvPr>
          <p:cNvGrpSpPr/>
          <p:nvPr/>
        </p:nvGrpSpPr>
        <p:grpSpPr>
          <a:xfrm>
            <a:off x="6117214" y="5257327"/>
            <a:ext cx="2953634" cy="1504427"/>
            <a:chOff x="6296526" y="4440815"/>
            <a:chExt cx="2671700" cy="1337243"/>
          </a:xfrm>
        </p:grpSpPr>
        <p:pic>
          <p:nvPicPr>
            <p:cNvPr id="10" name="Picture 9">
              <a:extLst>
                <a:ext uri="{FF2B5EF4-FFF2-40B4-BE49-F238E27FC236}">
                  <a16:creationId xmlns:a16="http://schemas.microsoft.com/office/drawing/2014/main" id="{B8A72AB6-337B-1A46-AF82-FB74F8DAE082}"/>
                </a:ext>
              </a:extLst>
            </p:cNvPr>
            <p:cNvPicPr>
              <a:picLocks noChangeAspect="1"/>
            </p:cNvPicPr>
            <p:nvPr/>
          </p:nvPicPr>
          <p:blipFill>
            <a:blip r:embed="rId5"/>
            <a:stretch>
              <a:fillRect/>
            </a:stretch>
          </p:blipFill>
          <p:spPr>
            <a:xfrm>
              <a:off x="6372827" y="4440815"/>
              <a:ext cx="2586688" cy="1337243"/>
            </a:xfrm>
            <a:prstGeom prst="rect">
              <a:avLst/>
            </a:prstGeom>
          </p:spPr>
        </p:pic>
        <p:sp>
          <p:nvSpPr>
            <p:cNvPr id="25" name="Rectangle 24">
              <a:extLst>
                <a:ext uri="{FF2B5EF4-FFF2-40B4-BE49-F238E27FC236}">
                  <a16:creationId xmlns:a16="http://schemas.microsoft.com/office/drawing/2014/main" id="{7E99CE4D-5063-5A46-96E8-31E02C4DEC34}"/>
                </a:ext>
              </a:extLst>
            </p:cNvPr>
            <p:cNvSpPr/>
            <p:nvPr/>
          </p:nvSpPr>
          <p:spPr>
            <a:xfrm>
              <a:off x="6296526" y="4698804"/>
              <a:ext cx="2662990" cy="126010"/>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1D7EDA5-9DDC-EB41-90A5-CD297C8BCB5B}"/>
                </a:ext>
              </a:extLst>
            </p:cNvPr>
            <p:cNvSpPr/>
            <p:nvPr/>
          </p:nvSpPr>
          <p:spPr>
            <a:xfrm>
              <a:off x="6305236" y="4917820"/>
              <a:ext cx="2662990" cy="229609"/>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6C70C2-56FF-174B-B877-6699D58C4605}"/>
              </a:ext>
            </a:extLst>
          </p:cNvPr>
          <p:cNvSpPr txBox="1"/>
          <p:nvPr/>
        </p:nvSpPr>
        <p:spPr>
          <a:xfrm>
            <a:off x="6562765" y="2171606"/>
            <a:ext cx="2508083" cy="1815882"/>
          </a:xfrm>
          <a:prstGeom prst="rect">
            <a:avLst/>
          </a:prstGeom>
          <a:noFill/>
          <a:ln>
            <a:solidFill>
              <a:schemeClr val="tx1"/>
            </a:solidFill>
          </a:ln>
        </p:spPr>
        <p:txBody>
          <a:bodyPr wrap="square" rtlCol="0">
            <a:spAutoFit/>
          </a:bodyPr>
          <a:lstStyle/>
          <a:p>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embarazos</a:t>
            </a:r>
            <a:r>
              <a:rPr lang="en-US" sz="1400" dirty="0">
                <a:latin typeface="Arial" panose="020B0604020202020204" pitchFamily="34" charset="0"/>
                <a:cs typeface="Arial" panose="020B0604020202020204" pitchFamily="34" charset="0"/>
              </a:rPr>
              <a:t> con CAPO </a:t>
            </a:r>
            <a:r>
              <a:rPr lang="en-US" sz="1400" dirty="0" err="1">
                <a:latin typeface="Arial" panose="020B0604020202020204" pitchFamily="34" charset="0"/>
                <a:cs typeface="Arial" panose="020B0604020202020204" pitchFamily="34" charset="0"/>
              </a:rPr>
              <a:t>comparados</a:t>
            </a:r>
            <a:r>
              <a:rPr lang="en-US" sz="1400" dirty="0">
                <a:latin typeface="Arial" panose="020B0604020202020204" pitchFamily="34" charset="0"/>
                <a:cs typeface="Arial" panose="020B0604020202020204" pitchFamily="34" charset="0"/>
              </a:rPr>
              <a:t> con </a:t>
            </a:r>
            <a:r>
              <a:rPr lang="en-US" sz="1400" dirty="0" err="1">
                <a:latin typeface="Arial" panose="020B0604020202020204" pitchFamily="34" charset="0"/>
                <a:cs typeface="Arial" panose="020B0604020202020204" pitchFamily="34" charset="0"/>
              </a:rPr>
              <a:t>aquellos</a:t>
            </a:r>
            <a:r>
              <a:rPr lang="en-US" sz="1400" dirty="0">
                <a:latin typeface="Arial" panose="020B0604020202020204" pitchFamily="34" charset="0"/>
                <a:cs typeface="Arial" panose="020B0604020202020204" pitchFamily="34" charset="0"/>
              </a:rPr>
              <a:t> sin </a:t>
            </a:r>
            <a:r>
              <a:rPr lang="en-US" sz="1400" dirty="0" err="1">
                <a:latin typeface="Arial" panose="020B0604020202020204" pitchFamily="34" charset="0"/>
                <a:cs typeface="Arial" panose="020B0604020202020204" pitchFamily="34" charset="0"/>
              </a:rPr>
              <a:t>eso</a:t>
            </a:r>
            <a:r>
              <a:rPr lang="en-US" sz="14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Z-scores de MCA-PI, UVBF/AC y CPR media al </a:t>
            </a:r>
            <a:r>
              <a:rPr lang="en-US" sz="1400" dirty="0" err="1">
                <a:latin typeface="Arial" panose="020B0604020202020204" pitchFamily="34" charset="0"/>
                <a:cs typeface="Arial" panose="020B0604020202020204" pitchFamily="34" charset="0"/>
              </a:rPr>
              <a:t>diagnostico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fueron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menores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mientras</a:t>
            </a:r>
            <a:r>
              <a:rPr lang="en-US" sz="1400" dirty="0">
                <a:latin typeface="Arial" panose="020B0604020202020204" pitchFamily="34" charset="0"/>
                <a:cs typeface="Arial" panose="020B0604020202020204" pitchFamily="34" charset="0"/>
              </a:rPr>
              <a:t> el Z-score de PI arteria </a:t>
            </a:r>
            <a:r>
              <a:rPr lang="en-US" sz="1400" dirty="0" err="1">
                <a:latin typeface="Arial" panose="020B0604020202020204" pitchFamily="34" charset="0"/>
                <a:cs typeface="Arial" panose="020B0604020202020204" pitchFamily="34" charset="0"/>
              </a:rPr>
              <a:t>uterina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fue</a:t>
            </a:r>
            <a:r>
              <a:rPr lang="en-US" sz="1400" dirty="0">
                <a:latin typeface="Arial" panose="020B0604020202020204" pitchFamily="34" charset="0"/>
                <a:cs typeface="Arial" panose="020B0604020202020204" pitchFamily="34" charset="0"/>
              </a:rPr>
              <a:t> mayor.</a:t>
            </a:r>
          </a:p>
        </p:txBody>
      </p:sp>
      <p:sp>
        <p:nvSpPr>
          <p:cNvPr id="30" name="TextBox 29">
            <a:extLst>
              <a:ext uri="{FF2B5EF4-FFF2-40B4-BE49-F238E27FC236}">
                <a16:creationId xmlns:a16="http://schemas.microsoft.com/office/drawing/2014/main" id="{81CD889E-948F-CE45-A690-E31806AF01C4}"/>
              </a:ext>
            </a:extLst>
          </p:cNvPr>
          <p:cNvSpPr txBox="1"/>
          <p:nvPr/>
        </p:nvSpPr>
        <p:spPr>
          <a:xfrm>
            <a:off x="372933" y="5882759"/>
            <a:ext cx="4463762" cy="738664"/>
          </a:xfrm>
          <a:prstGeom prst="rect">
            <a:avLst/>
          </a:prstGeom>
          <a:noFill/>
          <a:ln>
            <a:solidFill>
              <a:schemeClr val="tx1"/>
            </a:solidFill>
          </a:ln>
        </p:spPr>
        <p:txBody>
          <a:bodyPr wrap="square" rtlCol="0">
            <a:spAutoFit/>
          </a:bodyPr>
          <a:lstStyle/>
          <a:p>
            <a:r>
              <a:rPr lang="es-HN" sz="1400" dirty="0">
                <a:latin typeface="Arial" panose="020B0604020202020204" pitchFamily="34" charset="0"/>
                <a:cs typeface="Arial" panose="020B0604020202020204" pitchFamily="34" charset="0"/>
              </a:rPr>
              <a:t>En el análisis de regresión logística multivariable, Z-scores de PI arteria uterina , CPR y UVBF/AC media fueron asociados independientemente con CAPO.</a:t>
            </a:r>
            <a:endParaRPr lang="es-HN" sz="1300" dirty="0">
              <a:latin typeface="Arial" panose="020B0604020202020204" pitchFamily="34" charset="0"/>
              <a:cs typeface="Arial" panose="020B0604020202020204" pitchFamily="34" charset="0"/>
            </a:endParaRPr>
          </a:p>
        </p:txBody>
      </p:sp>
      <p:cxnSp>
        <p:nvCxnSpPr>
          <p:cNvPr id="32" name="Straight Arrow Connector 31">
            <a:extLst>
              <a:ext uri="{FF2B5EF4-FFF2-40B4-BE49-F238E27FC236}">
                <a16:creationId xmlns:a16="http://schemas.microsoft.com/office/drawing/2014/main" id="{7A407C53-1E80-2743-ADF7-970190B85FAD}"/>
              </a:ext>
            </a:extLst>
          </p:cNvPr>
          <p:cNvCxnSpPr>
            <a:cxnSpLocks/>
          </p:cNvCxnSpPr>
          <p:nvPr/>
        </p:nvCxnSpPr>
        <p:spPr>
          <a:xfrm flipH="1">
            <a:off x="6331332" y="4040245"/>
            <a:ext cx="1459356" cy="61257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68045E5-4D3E-3848-96D6-4499AEF1C46F}"/>
              </a:ext>
            </a:extLst>
          </p:cNvPr>
          <p:cNvCxnSpPr>
            <a:cxnSpLocks/>
          </p:cNvCxnSpPr>
          <p:nvPr/>
        </p:nvCxnSpPr>
        <p:spPr>
          <a:xfrm flipV="1">
            <a:off x="4836695" y="6007762"/>
            <a:ext cx="1219200" cy="3114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31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Rectangle 8"/>
          <p:cNvSpPr>
            <a:spLocks noChangeArrowheads="1"/>
          </p:cNvSpPr>
          <p:nvPr/>
        </p:nvSpPr>
        <p:spPr bwMode="auto">
          <a:xfrm>
            <a:off x="1" y="1693585"/>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spcBef>
                <a:spcPct val="0"/>
              </a:spcBef>
              <a:buNone/>
            </a:pPr>
            <a:r>
              <a:rPr lang="en-GB" altLang="en-US" sz="2800" b="1" dirty="0" err="1">
                <a:solidFill>
                  <a:srgbClr val="000000"/>
                </a:solidFill>
                <a:effectLst>
                  <a:outerShdw blurRad="50800" dist="38100" dir="2700000" algn="tl" rotWithShape="0">
                    <a:prstClr val="black">
                      <a:alpha val="40000"/>
                    </a:prstClr>
                  </a:outerShdw>
                </a:effectLst>
              </a:rPr>
              <a:t>Resultados</a:t>
            </a:r>
            <a:r>
              <a:rPr lang="en-US" sz="2800" b="1" dirty="0">
                <a:solidFill>
                  <a:srgbClr val="000000"/>
                </a:solidFill>
                <a:effectLst>
                  <a:outerShdw blurRad="50800" dist="38100" dir="2700000" algn="tl" rotWithShape="0">
                    <a:prstClr val="black">
                      <a:alpha val="40000"/>
                    </a:prstClr>
                  </a:outerShdw>
                </a:effectLst>
              </a:rPr>
              <a:t> </a:t>
            </a:r>
          </a:p>
        </p:txBody>
      </p:sp>
      <p:grpSp>
        <p:nvGrpSpPr>
          <p:cNvPr id="19" name="Group 2"/>
          <p:cNvGrpSpPr>
            <a:grpSpLocks/>
          </p:cNvGrpSpPr>
          <p:nvPr/>
        </p:nvGrpSpPr>
        <p:grpSpPr bwMode="auto">
          <a:xfrm>
            <a:off x="0" y="0"/>
            <a:ext cx="9144000" cy="923925"/>
            <a:chOff x="0" y="3755"/>
            <a:chExt cx="5760" cy="582"/>
          </a:xfrm>
        </p:grpSpPr>
        <p:pic>
          <p:nvPicPr>
            <p:cNvPr id="2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ext Box 5">
            <a:extLst>
              <a:ext uri="{FF2B5EF4-FFF2-40B4-BE49-F238E27FC236}">
                <a16:creationId xmlns:a16="http://schemas.microsoft.com/office/drawing/2014/main" id="{D74A3858-914D-724C-BB30-7827D927DEF5}"/>
              </a:ext>
            </a:extLst>
          </p:cNvPr>
          <p:cNvSpPr txBox="1">
            <a:spLocks noChangeArrowheads="1"/>
          </p:cNvSpPr>
          <p:nvPr/>
        </p:nvSpPr>
        <p:spPr bwMode="auto">
          <a:xfrm>
            <a:off x="0" y="957294"/>
            <a:ext cx="9144000" cy="738664"/>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s-HN" sz="1400" b="1" dirty="0">
                <a:solidFill>
                  <a:schemeClr val="bg1"/>
                </a:solidFill>
              </a:rPr>
              <a:t>Rol del ultrasonido Doppler al momento del diagnostico de restricción de crecimiento fetal de aparición tardía en la predicción de resultado perinatal adverso: estudio cohorte prospectivo</a:t>
            </a:r>
          </a:p>
          <a:p>
            <a:pPr algn="ctr">
              <a:spcBef>
                <a:spcPct val="0"/>
              </a:spcBef>
              <a:buNone/>
            </a:pPr>
            <a:r>
              <a:rPr lang="en-US" sz="1400" i="1" dirty="0">
                <a:solidFill>
                  <a:schemeClr val="bg1"/>
                </a:solidFill>
              </a:rPr>
              <a:t>Rizzo </a:t>
            </a:r>
            <a:r>
              <a:rPr lang="it-IT" altLang="en-US" sz="1400" i="1" dirty="0">
                <a:solidFill>
                  <a:schemeClr val="bg1"/>
                </a:solidFill>
              </a:rPr>
              <a:t>et al., UOG 2020</a:t>
            </a:r>
            <a:endParaRPr lang="en-GB" altLang="it-IT" sz="1400" i="1" dirty="0">
              <a:solidFill>
                <a:schemeClr val="bg1"/>
              </a:solidFill>
            </a:endParaRPr>
          </a:p>
        </p:txBody>
      </p:sp>
      <p:sp>
        <p:nvSpPr>
          <p:cNvPr id="11" name="Segnaposto contenuto 2">
            <a:extLst>
              <a:ext uri="{FF2B5EF4-FFF2-40B4-BE49-F238E27FC236}">
                <a16:creationId xmlns:a16="http://schemas.microsoft.com/office/drawing/2014/main" id="{2792E1F7-FF10-DA40-A994-8D39DEC1CFA9}"/>
              </a:ext>
            </a:extLst>
          </p:cNvPr>
          <p:cNvSpPr txBox="1">
            <a:spLocks/>
          </p:cNvSpPr>
          <p:nvPr/>
        </p:nvSpPr>
        <p:spPr bwMode="auto">
          <a:xfrm>
            <a:off x="1965" y="2270266"/>
            <a:ext cx="9144000" cy="84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s-HN" sz="2000" dirty="0"/>
              <a:t>Desempeño diagnostico de los parámetros Doppler en predecir CAPO en embarazos complicados por FGR de aparición tardía</a:t>
            </a:r>
            <a:r>
              <a:rPr lang="en-US" sz="2000" dirty="0"/>
              <a:t>: </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 </a:t>
            </a:r>
          </a:p>
          <a:p>
            <a:pPr marL="0" indent="0">
              <a:buNone/>
            </a:pPr>
            <a:endParaRPr lang="en-US" sz="2000" dirty="0"/>
          </a:p>
        </p:txBody>
      </p:sp>
      <p:pic>
        <p:nvPicPr>
          <p:cNvPr id="4" name="Picture 3">
            <a:extLst>
              <a:ext uri="{FF2B5EF4-FFF2-40B4-BE49-F238E27FC236}">
                <a16:creationId xmlns:a16="http://schemas.microsoft.com/office/drawing/2014/main" id="{F4553BD5-EF70-844E-BCDE-B141E5299FCA}"/>
              </a:ext>
            </a:extLst>
          </p:cNvPr>
          <p:cNvPicPr>
            <a:picLocks noChangeAspect="1"/>
          </p:cNvPicPr>
          <p:nvPr/>
        </p:nvPicPr>
        <p:blipFill>
          <a:blip r:embed="rId4"/>
          <a:stretch>
            <a:fillRect/>
          </a:stretch>
        </p:blipFill>
        <p:spPr>
          <a:xfrm>
            <a:off x="157040" y="3110767"/>
            <a:ext cx="3741320" cy="1476574"/>
          </a:xfrm>
          <a:prstGeom prst="rect">
            <a:avLst/>
          </a:prstGeom>
        </p:spPr>
      </p:pic>
      <p:sp>
        <p:nvSpPr>
          <p:cNvPr id="5" name="Rectangle 4">
            <a:extLst>
              <a:ext uri="{FF2B5EF4-FFF2-40B4-BE49-F238E27FC236}">
                <a16:creationId xmlns:a16="http://schemas.microsoft.com/office/drawing/2014/main" id="{56512D93-4C69-E040-AB88-5EC8B1643ADB}"/>
              </a:ext>
            </a:extLst>
          </p:cNvPr>
          <p:cNvSpPr/>
          <p:nvPr/>
        </p:nvSpPr>
        <p:spPr>
          <a:xfrm>
            <a:off x="129746" y="3785800"/>
            <a:ext cx="3741320" cy="34947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0591227-CF51-0841-A170-A0E6534819E6}"/>
              </a:ext>
            </a:extLst>
          </p:cNvPr>
          <p:cNvSpPr txBox="1"/>
          <p:nvPr/>
        </p:nvSpPr>
        <p:spPr>
          <a:xfrm>
            <a:off x="47856" y="4587341"/>
            <a:ext cx="2900058" cy="2308324"/>
          </a:xfrm>
          <a:prstGeom prst="rect">
            <a:avLst/>
          </a:prstGeom>
          <a:noFill/>
        </p:spPr>
        <p:txBody>
          <a:bodyPr wrap="square" rtlCol="0">
            <a:spAutoFit/>
          </a:bodyPr>
          <a:lstStyle/>
          <a:p>
            <a:r>
              <a:rPr lang="es-HN" dirty="0">
                <a:latin typeface="Arial" panose="020B0604020202020204" pitchFamily="34" charset="0"/>
                <a:cs typeface="Arial" panose="020B0604020202020204" pitchFamily="34" charset="0"/>
              </a:rPr>
              <a:t>Z-score de UVBF/AC tuvieron una AUC de 0.723 para CAPO, </a:t>
            </a:r>
            <a:r>
              <a:rPr lang="es-HN" dirty="0" err="1">
                <a:latin typeface="Arial" panose="020B0604020202020204" pitchFamily="34" charset="0"/>
                <a:cs typeface="Arial" panose="020B0604020202020204" pitchFamily="34" charset="0"/>
              </a:rPr>
              <a:t>demonstrando</a:t>
            </a:r>
            <a:r>
              <a:rPr lang="es-HN" dirty="0">
                <a:latin typeface="Arial" panose="020B0604020202020204" pitchFamily="34" charset="0"/>
                <a:cs typeface="Arial" panose="020B0604020202020204" pitchFamily="34" charset="0"/>
              </a:rPr>
              <a:t> mejor exactitud comparado con aquel de Z-score de arteria </a:t>
            </a:r>
            <a:r>
              <a:rPr lang="es-HN" dirty="0" err="1">
                <a:latin typeface="Arial" panose="020B0604020202020204" pitchFamily="34" charset="0"/>
                <a:cs typeface="Arial" panose="020B0604020202020204" pitchFamily="34" charset="0"/>
              </a:rPr>
              <a:t>uterine</a:t>
            </a:r>
            <a:r>
              <a:rPr lang="es-HN" dirty="0">
                <a:latin typeface="Arial" panose="020B0604020202020204" pitchFamily="34" charset="0"/>
                <a:cs typeface="Arial" panose="020B0604020202020204" pitchFamily="34" charset="0"/>
              </a:rPr>
              <a:t> media y Z-score CPR </a:t>
            </a:r>
            <a:r>
              <a:rPr lang="en-US" dirty="0">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FA216E72-41DB-D748-B82C-8B85EFF9835D}"/>
              </a:ext>
            </a:extLst>
          </p:cNvPr>
          <p:cNvSpPr txBox="1"/>
          <p:nvPr/>
        </p:nvSpPr>
        <p:spPr>
          <a:xfrm>
            <a:off x="6925954" y="3030928"/>
            <a:ext cx="2286286" cy="2585323"/>
          </a:xfrm>
          <a:prstGeom prst="rect">
            <a:avLst/>
          </a:prstGeom>
          <a:noFill/>
        </p:spPr>
        <p:txBody>
          <a:bodyPr wrap="square" rtlCol="0">
            <a:spAutoFit/>
          </a:bodyPr>
          <a:lstStyle/>
          <a:p>
            <a:r>
              <a:rPr lang="es-HN" dirty="0">
                <a:latin typeface="Arial" panose="020B0604020202020204" pitchFamily="34" charset="0"/>
                <a:cs typeface="Arial" panose="020B0604020202020204" pitchFamily="34" charset="0"/>
              </a:rPr>
              <a:t>Un modelo multiparamétrico que incluyo CPR, PI de arteria uterina y UVBF tuvieron una AUC de 0.745 (P=0.66 </a:t>
            </a:r>
            <a:r>
              <a:rPr lang="es-HN" i="1" dirty="0">
                <a:latin typeface="Arial" panose="020B0604020202020204" pitchFamily="34" charset="0"/>
                <a:cs typeface="Arial" panose="020B0604020202020204" pitchFamily="34" charset="0"/>
              </a:rPr>
              <a:t>vs</a:t>
            </a:r>
            <a:r>
              <a:rPr lang="es-HN" dirty="0">
                <a:latin typeface="Arial" panose="020B0604020202020204" pitchFamily="34" charset="0"/>
                <a:cs typeface="Arial" panose="020B0604020202020204" pitchFamily="34" charset="0"/>
              </a:rPr>
              <a:t> UVBF/AC) para la detección de CAPO.</a:t>
            </a:r>
          </a:p>
        </p:txBody>
      </p:sp>
      <p:pic>
        <p:nvPicPr>
          <p:cNvPr id="9" name="Picture 8">
            <a:extLst>
              <a:ext uri="{FF2B5EF4-FFF2-40B4-BE49-F238E27FC236}">
                <a16:creationId xmlns:a16="http://schemas.microsoft.com/office/drawing/2014/main" id="{11655D76-410B-0D49-8FA9-852505C35D62}"/>
              </a:ext>
            </a:extLst>
          </p:cNvPr>
          <p:cNvPicPr>
            <a:picLocks noChangeAspect="1"/>
          </p:cNvPicPr>
          <p:nvPr/>
        </p:nvPicPr>
        <p:blipFill>
          <a:blip r:embed="rId5"/>
          <a:stretch>
            <a:fillRect/>
          </a:stretch>
        </p:blipFill>
        <p:spPr>
          <a:xfrm>
            <a:off x="3984148" y="2985545"/>
            <a:ext cx="2980357" cy="3793181"/>
          </a:xfrm>
          <a:prstGeom prst="rect">
            <a:avLst/>
          </a:prstGeom>
        </p:spPr>
      </p:pic>
      <p:cxnSp>
        <p:nvCxnSpPr>
          <p:cNvPr id="16" name="Elbow Connector 15">
            <a:extLst>
              <a:ext uri="{FF2B5EF4-FFF2-40B4-BE49-F238E27FC236}">
                <a16:creationId xmlns:a16="http://schemas.microsoft.com/office/drawing/2014/main" id="{F4E31952-84DC-504E-AA7C-564CA86F445C}"/>
              </a:ext>
            </a:extLst>
          </p:cNvPr>
          <p:cNvCxnSpPr>
            <a:cxnSpLocks/>
          </p:cNvCxnSpPr>
          <p:nvPr/>
        </p:nvCxnSpPr>
        <p:spPr>
          <a:xfrm rot="5400000" flipH="1" flipV="1">
            <a:off x="2822635" y="4942941"/>
            <a:ext cx="696035" cy="445476"/>
          </a:xfrm>
          <a:prstGeom prst="bentConnector3">
            <a:avLst>
              <a:gd name="adj1" fmla="val 980"/>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a:extLst>
              <a:ext uri="{FF2B5EF4-FFF2-40B4-BE49-F238E27FC236}">
                <a16:creationId xmlns:a16="http://schemas.microsoft.com/office/drawing/2014/main" id="{7E713C37-3C1D-6540-B755-C9E0102AC8FB}"/>
              </a:ext>
            </a:extLst>
          </p:cNvPr>
          <p:cNvCxnSpPr>
            <a:cxnSpLocks/>
          </p:cNvCxnSpPr>
          <p:nvPr/>
        </p:nvCxnSpPr>
        <p:spPr>
          <a:xfrm rot="5400000">
            <a:off x="7490298" y="5842471"/>
            <a:ext cx="737833" cy="515302"/>
          </a:xfrm>
          <a:prstGeom prst="bentConnector3">
            <a:avLst>
              <a:gd name="adj1" fmla="val 9957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12348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5100</TotalTime>
  <Words>1921</Words>
  <Application>Microsoft Office PowerPoint</Application>
  <PresentationFormat>On-screen Show (4:3)</PresentationFormat>
  <Paragraphs>199</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Hana Shiref</cp:lastModifiedBy>
  <cp:revision>331</cp:revision>
  <dcterms:created xsi:type="dcterms:W3CDTF">2018-05-11T23:46:17Z</dcterms:created>
  <dcterms:modified xsi:type="dcterms:W3CDTF">2020-06-08T08:24:11Z</dcterms:modified>
</cp:coreProperties>
</file>