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3"/>
  </p:notesMasterIdLst>
  <p:sldIdLst>
    <p:sldId id="304" r:id="rId3"/>
    <p:sldId id="307" r:id="rId4"/>
    <p:sldId id="305" r:id="rId5"/>
    <p:sldId id="300" r:id="rId6"/>
    <p:sldId id="301" r:id="rId7"/>
    <p:sldId id="284" r:id="rId8"/>
    <p:sldId id="306" r:id="rId9"/>
    <p:sldId id="308" r:id="rId10"/>
    <p:sldId id="280" r:id="rId11"/>
    <p:sldId id="309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2" autoAdjust="0"/>
    <p:restoredTop sz="94694"/>
  </p:normalViewPr>
  <p:slideViewPr>
    <p:cSldViewPr snapToGrid="0" snapToObjects="1">
      <p:cViewPr varScale="1">
        <p:scale>
          <a:sx n="86" d="100"/>
          <a:sy n="86" d="100"/>
        </p:scale>
        <p:origin x="604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38862-E9B0-4F50-A3BE-EE9CD6A52735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9C3E2-155B-49F8-B17B-B2A326BA69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61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uog.org/events/virtual-world-congress-2020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Please link these to </a:t>
            </a:r>
            <a:r>
              <a:rPr lang="en-GB" dirty="0" smtClean="0">
                <a:hlinkClick r:id="rId3"/>
              </a:rPr>
              <a:t>https://www.isuog.org/events/virtual-world-congress-2020.html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9C3E2-155B-49F8-B17B-B2A326BA69D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25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5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8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80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2A2-BECA-B340-9036-E3C49AE11DF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4944-E7F5-0741-A387-E5B8AE74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18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2A2-BECA-B340-9036-E3C49AE11DF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4944-E7F5-0741-A387-E5B8AE74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20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2A2-BECA-B340-9036-E3C49AE11DF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4944-E7F5-0741-A387-E5B8AE74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52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2A2-BECA-B340-9036-E3C49AE11DF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4944-E7F5-0741-A387-E5B8AE74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3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2A2-BECA-B340-9036-E3C49AE11DF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4944-E7F5-0741-A387-E5B8AE74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15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2A2-BECA-B340-9036-E3C49AE11DF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4944-E7F5-0741-A387-E5B8AE74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29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2A2-BECA-B340-9036-E3C49AE11DF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4944-E7F5-0741-A387-E5B8AE74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25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2A2-BECA-B340-9036-E3C49AE11DF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4944-E7F5-0741-A387-E5B8AE74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4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9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2A2-BECA-B340-9036-E3C49AE11DF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4944-E7F5-0741-A387-E5B8AE74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12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2A2-BECA-B340-9036-E3C49AE11DF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4944-E7F5-0741-A387-E5B8AE74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67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2A2-BECA-B340-9036-E3C49AE11DF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4944-E7F5-0741-A387-E5B8AE74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4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8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5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7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9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6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5D26E-F267-4245-95A4-B14FC2EF720E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7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1C2A2-BECA-B340-9036-E3C49AE11DF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C4944-E7F5-0741-A387-E5B8AE74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9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uog.org/events/virtual-world-congress-2020.html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hyperlink" Target="https://www.isuog.org/events/virtual-world-congress-2020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suog.org/events/virtual-world-congress-2020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uog.org/events/virtual-world-congress-2020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isuog.org/events/virtual-world-congress-2020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isuog.org/events/virtual-world-congress-2020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suog.org/events/virtual-world-congress-2020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suog.org/events/virtual-world-congress-2020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https://www.isuog.org/uploads/assets/198f67dd-fbc4-4ad7-87cb2ae5b35cf102/ISUOG-Virtual-World-Congress-flyer.pdf" TargetMode="External"/><Relationship Id="rId4" Type="http://schemas.openxmlformats.org/officeDocument/2006/relationships/hyperlink" Target="https://www.isuog.org/events/virtual-world-congress-2020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-side Corner of Rectangle 4">
            <a:extLst>
              <a:ext uri="{FF2B5EF4-FFF2-40B4-BE49-F238E27FC236}">
                <a16:creationId xmlns:a16="http://schemas.microsoft.com/office/drawing/2014/main" id="{982DFC3A-312B-0646-A723-116807AB78FB}"/>
              </a:ext>
            </a:extLst>
          </p:cNvPr>
          <p:cNvSpPr/>
          <p:nvPr/>
        </p:nvSpPr>
        <p:spPr>
          <a:xfrm>
            <a:off x="0" y="475371"/>
            <a:ext cx="9144000" cy="475945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E7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2500" tIns="0" rIns="0" bIns="0" rtlCol="0" anchor="ctr"/>
          <a:lstStyle/>
          <a:p>
            <a:r>
              <a:rPr lang="en-US" b="1" dirty="0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Marketing pack</a:t>
            </a:r>
            <a:endParaRPr lang="en-US" b="1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20B3D3-F49D-6F43-B9D7-FF38FE56FD76}"/>
              </a:ext>
            </a:extLst>
          </p:cNvPr>
          <p:cNvSpPr/>
          <p:nvPr/>
        </p:nvSpPr>
        <p:spPr>
          <a:xfrm>
            <a:off x="0" y="4703643"/>
            <a:ext cx="9144000" cy="439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09CA34A-9A17-F54E-927A-7C78800AA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687" y="4839062"/>
            <a:ext cx="725072" cy="18452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58F940-EFC0-DA47-A1D4-9C13BF5FF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76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6ED082-FCE5-6542-9125-0F136DD18873}"/>
              </a:ext>
            </a:extLst>
          </p:cNvPr>
          <p:cNvSpPr txBox="1"/>
          <p:nvPr/>
        </p:nvSpPr>
        <p:spPr>
          <a:xfrm>
            <a:off x="592263" y="1701045"/>
            <a:ext cx="82469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43433"/>
                </a:solidFill>
                <a:latin typeface="Roboto Medium" panose="02000000000000000000"/>
                <a:cs typeface="Arial" panose="020B0604020202020204" pitchFamily="34" charset="0"/>
              </a:rPr>
              <a:t>Thank you for your contribution to the ISUOG Virtual World Congress, and for your help promoting the Congress to your network.</a:t>
            </a:r>
          </a:p>
          <a:p>
            <a:endParaRPr lang="en-US" dirty="0">
              <a:solidFill>
                <a:srgbClr val="343433"/>
              </a:solidFill>
              <a:latin typeface="Roboto Medium" panose="0200000000000000000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343433"/>
                </a:solidFill>
                <a:latin typeface="Roboto Medium" panose="02000000000000000000"/>
                <a:cs typeface="Arial" panose="020B0604020202020204" pitchFamily="34" charset="0"/>
              </a:rPr>
              <a:t>You will find in this document some promotional material for the Congress.</a:t>
            </a:r>
          </a:p>
          <a:p>
            <a:r>
              <a:rPr lang="en-US" dirty="0" smtClean="0">
                <a:solidFill>
                  <a:srgbClr val="343433"/>
                </a:solidFill>
                <a:latin typeface="Roboto Medium" panose="02000000000000000000"/>
                <a:cs typeface="Arial" panose="020B0604020202020204" pitchFamily="34" charset="0"/>
              </a:rPr>
              <a:t>Do not hesitate to contact us if you have any comments or questions. </a:t>
            </a:r>
          </a:p>
          <a:p>
            <a:endParaRPr lang="en-US" dirty="0">
              <a:solidFill>
                <a:srgbClr val="343433"/>
              </a:solidFill>
              <a:latin typeface="Roboto Medium" panose="02000000000000000000"/>
              <a:cs typeface="Arial" panose="020B0604020202020204" pitchFamily="34" charset="0"/>
            </a:endParaRPr>
          </a:p>
          <a:p>
            <a:r>
              <a:rPr lang="en-US" dirty="0" smtClean="0">
                <a:latin typeface="Roboto Medium" panose="02000000000000000000"/>
                <a:cs typeface="Arial" panose="020B0604020202020204" pitchFamily="34" charset="0"/>
              </a:rPr>
              <a:t>Email: congress@isuog.org</a:t>
            </a:r>
          </a:p>
        </p:txBody>
      </p:sp>
    </p:spTree>
    <p:extLst>
      <p:ext uri="{BB962C8B-B14F-4D97-AF65-F5344CB8AC3E}">
        <p14:creationId xmlns:p14="http://schemas.microsoft.com/office/powerpoint/2010/main" val="984071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-side Corner of Rectangle 4">
            <a:extLst>
              <a:ext uri="{FF2B5EF4-FFF2-40B4-BE49-F238E27FC236}">
                <a16:creationId xmlns:a16="http://schemas.microsoft.com/office/drawing/2014/main" id="{982DFC3A-312B-0646-A723-116807AB78FB}"/>
              </a:ext>
            </a:extLst>
          </p:cNvPr>
          <p:cNvSpPr/>
          <p:nvPr/>
        </p:nvSpPr>
        <p:spPr>
          <a:xfrm>
            <a:off x="0" y="475371"/>
            <a:ext cx="9144000" cy="4220686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E7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2500" tIns="0" rIns="0" bIns="0" rtlCol="0" anchor="ctr"/>
          <a:lstStyle/>
          <a:p>
            <a:endParaRPr lang="en-US" b="1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20B3D3-F49D-6F43-B9D7-FF38FE56FD76}"/>
              </a:ext>
            </a:extLst>
          </p:cNvPr>
          <p:cNvSpPr/>
          <p:nvPr/>
        </p:nvSpPr>
        <p:spPr>
          <a:xfrm>
            <a:off x="0" y="4703643"/>
            <a:ext cx="9144000" cy="439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ACBEB3-311F-7040-BE07-049A9CCBD4EA}"/>
              </a:ext>
            </a:extLst>
          </p:cNvPr>
          <p:cNvSpPr txBox="1"/>
          <p:nvPr/>
        </p:nvSpPr>
        <p:spPr>
          <a:xfrm>
            <a:off x="176521" y="4861996"/>
            <a:ext cx="353794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rgbClr val="E7001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Register now at: </a:t>
            </a:r>
            <a:r>
              <a:rPr lang="en-US" sz="900" dirty="0" err="1" smtClean="0">
                <a:solidFill>
                  <a:srgbClr val="E7001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www.isuog.org</a:t>
            </a:r>
            <a:r>
              <a:rPr lang="en-US" sz="900" dirty="0" smtClean="0">
                <a:solidFill>
                  <a:srgbClr val="E7001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/events/world-congress-</a:t>
            </a:r>
            <a:r>
              <a:rPr lang="en-US" sz="900" dirty="0" err="1" smtClean="0">
                <a:solidFill>
                  <a:srgbClr val="E7001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2020.html</a:t>
            </a:r>
            <a:endParaRPr lang="en-US" sz="900" dirty="0">
              <a:solidFill>
                <a:srgbClr val="E70019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09CA34A-9A17-F54E-927A-7C78800AA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687" y="4839062"/>
            <a:ext cx="725072" cy="1845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6ED082-FCE5-6542-9125-0F136DD18873}"/>
              </a:ext>
            </a:extLst>
          </p:cNvPr>
          <p:cNvSpPr txBox="1"/>
          <p:nvPr/>
        </p:nvSpPr>
        <p:spPr>
          <a:xfrm>
            <a:off x="592263" y="1701045"/>
            <a:ext cx="8246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Roboto Medium" panose="02000000000000000000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0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7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-side Corner of Rectangle 4">
            <a:extLst>
              <a:ext uri="{FF2B5EF4-FFF2-40B4-BE49-F238E27FC236}">
                <a16:creationId xmlns:a16="http://schemas.microsoft.com/office/drawing/2014/main" id="{982DFC3A-312B-0646-A723-116807AB78FB}"/>
              </a:ext>
            </a:extLst>
          </p:cNvPr>
          <p:cNvSpPr/>
          <p:nvPr/>
        </p:nvSpPr>
        <p:spPr>
          <a:xfrm>
            <a:off x="0" y="475371"/>
            <a:ext cx="9144000" cy="475945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E7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2500" tIns="0" rIns="0" bIns="0" rtlCol="0" anchor="ctr"/>
          <a:lstStyle/>
          <a:p>
            <a:r>
              <a:rPr lang="en-GB" b="1" dirty="0">
                <a:latin typeface="Roboto Medium" panose="02000000000000000000"/>
                <a:cs typeface="Arial" panose="020B0604020202020204" pitchFamily="34" charset="0"/>
              </a:rPr>
              <a:t>Banner for promotion on </a:t>
            </a:r>
            <a:r>
              <a:rPr lang="en-GB" b="1" dirty="0" smtClean="0">
                <a:latin typeface="Roboto Medium" panose="02000000000000000000"/>
                <a:cs typeface="Arial" panose="020B0604020202020204" pitchFamily="34" charset="0"/>
              </a:rPr>
              <a:t>websites (</a:t>
            </a:r>
            <a:r>
              <a:rPr lang="en-GB" b="1" dirty="0">
                <a:latin typeface="Roboto Medium" panose="02000000000000000000"/>
                <a:cs typeface="Arial" panose="020B0604020202020204" pitchFamily="34" charset="0"/>
              </a:rPr>
              <a:t>1700 x 240</a:t>
            </a:r>
            <a:r>
              <a:rPr lang="en-GB" b="1" dirty="0" smtClean="0">
                <a:latin typeface="Roboto Medium" panose="02000000000000000000"/>
                <a:cs typeface="Arial" panose="020B0604020202020204" pitchFamily="34" charset="0"/>
              </a:rPr>
              <a:t>) </a:t>
            </a:r>
            <a:endParaRPr lang="en-GB" b="1" dirty="0">
              <a:latin typeface="Roboto Medium" panose="0200000000000000000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20B3D3-F49D-6F43-B9D7-FF38FE56FD76}"/>
              </a:ext>
            </a:extLst>
          </p:cNvPr>
          <p:cNvSpPr/>
          <p:nvPr/>
        </p:nvSpPr>
        <p:spPr>
          <a:xfrm>
            <a:off x="0" y="4703643"/>
            <a:ext cx="9144000" cy="439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09CA34A-9A17-F54E-927A-7C78800AA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687" y="4839062"/>
            <a:ext cx="725072" cy="18452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58F940-EFC0-DA47-A1D4-9C13BF5FF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76250"/>
          </a:xfrm>
          <a:prstGeom prst="rect">
            <a:avLst/>
          </a:prstGeom>
        </p:spPr>
      </p:pic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9667"/>
            <a:ext cx="9144000" cy="130014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512848" y="1226239"/>
            <a:ext cx="6118303" cy="1679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 smtClean="0">
                <a:latin typeface="Roboto Medium" panose="02000000000000000000"/>
                <a:cs typeface="Arial" panose="020B0604020202020204" pitchFamily="34" charset="0"/>
              </a:rPr>
              <a:t>You can add the below banner to websites. </a:t>
            </a:r>
            <a:br>
              <a:rPr lang="en-GB" sz="1800" dirty="0" smtClean="0">
                <a:latin typeface="Roboto Medium" panose="02000000000000000000"/>
                <a:cs typeface="Arial" panose="020B0604020202020204" pitchFamily="34" charset="0"/>
              </a:rPr>
            </a:br>
            <a:r>
              <a:rPr lang="en-GB" sz="1800" dirty="0" smtClean="0">
                <a:latin typeface="Roboto Medium" panose="0200000000000000000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Roboto Medium" panose="02000000000000000000"/>
                <a:cs typeface="Arial" panose="020B0604020202020204" pitchFamily="34" charset="0"/>
              </a:rPr>
            </a:br>
            <a:r>
              <a:rPr lang="en-GB" sz="1800" dirty="0" smtClean="0">
                <a:latin typeface="Roboto Medium" panose="02000000000000000000"/>
                <a:cs typeface="Arial" panose="020B0604020202020204" pitchFamily="34" charset="0"/>
              </a:rPr>
              <a:t>Please link to </a:t>
            </a:r>
            <a:r>
              <a:rPr lang="en-GB" sz="1800" dirty="0" smtClean="0">
                <a:latin typeface="Roboto Medium" panose="02000000000000000000"/>
                <a:cs typeface="Arial" panose="020B0604020202020204" pitchFamily="34" charset="0"/>
                <a:hlinkClick r:id="rId4"/>
              </a:rPr>
              <a:t>https://www.isuog.org/events/virtual-world-congress-2020.html</a:t>
            </a:r>
            <a:r>
              <a:rPr lang="en-GB" sz="1800" dirty="0" smtClean="0">
                <a:latin typeface="Roboto Medium" panose="02000000000000000000"/>
                <a:cs typeface="Arial" panose="020B0604020202020204" pitchFamily="34" charset="0"/>
              </a:rPr>
              <a:t> </a:t>
            </a:r>
            <a:r>
              <a:rPr lang="en-GB" sz="1800" dirty="0" smtClean="0">
                <a:latin typeface="Roboto" panose="0200000000000000000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Roboto" panose="02000000000000000000"/>
                <a:cs typeface="Arial" panose="020B0604020202020204" pitchFamily="34" charset="0"/>
              </a:rPr>
            </a:br>
            <a:endParaRPr lang="en-GB" sz="1800" dirty="0">
              <a:latin typeface="Roboto" panose="0200000000000000000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83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-side Corner of Rectangle 4">
            <a:extLst>
              <a:ext uri="{FF2B5EF4-FFF2-40B4-BE49-F238E27FC236}">
                <a16:creationId xmlns:a16="http://schemas.microsoft.com/office/drawing/2014/main" id="{982DFC3A-312B-0646-A723-116807AB78FB}"/>
              </a:ext>
            </a:extLst>
          </p:cNvPr>
          <p:cNvSpPr/>
          <p:nvPr/>
        </p:nvSpPr>
        <p:spPr>
          <a:xfrm>
            <a:off x="0" y="475371"/>
            <a:ext cx="9144000" cy="475945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E7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2500" tIns="0" rIns="0" bIns="0" rtlCol="0" anchor="ctr"/>
          <a:lstStyle/>
          <a:p>
            <a:r>
              <a:rPr lang="en-GB" b="1" dirty="0">
                <a:latin typeface="Roboto Medium" panose="02000000000000000000"/>
                <a:cs typeface="Arial" panose="020B0604020202020204" pitchFamily="34" charset="0"/>
              </a:rPr>
              <a:t>Next slide: holding slide for PowerPoint </a:t>
            </a:r>
            <a:r>
              <a:rPr lang="en-GB" b="1" dirty="0" smtClean="0">
                <a:latin typeface="Roboto Medium" panose="02000000000000000000"/>
                <a:cs typeface="Arial" panose="020B0604020202020204" pitchFamily="34" charset="0"/>
              </a:rPr>
              <a:t>presentations (16 </a:t>
            </a:r>
            <a:r>
              <a:rPr lang="en-GB" b="1" dirty="0">
                <a:latin typeface="Roboto Medium" panose="02000000000000000000"/>
                <a:cs typeface="Arial" panose="020B0604020202020204" pitchFamily="34" charset="0"/>
              </a:rPr>
              <a:t>x </a:t>
            </a:r>
            <a:r>
              <a:rPr lang="en-GB" b="1" dirty="0" smtClean="0">
                <a:latin typeface="Roboto Medium" panose="02000000000000000000"/>
                <a:cs typeface="Arial" panose="020B0604020202020204" pitchFamily="34" charset="0"/>
              </a:rPr>
              <a:t>9)</a:t>
            </a:r>
            <a:endParaRPr lang="en-US" b="1" dirty="0">
              <a:latin typeface="Roboto Medium" panose="0200000000000000000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20B3D3-F49D-6F43-B9D7-FF38FE56FD76}"/>
              </a:ext>
            </a:extLst>
          </p:cNvPr>
          <p:cNvSpPr/>
          <p:nvPr/>
        </p:nvSpPr>
        <p:spPr>
          <a:xfrm>
            <a:off x="0" y="4703643"/>
            <a:ext cx="9144000" cy="439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09CA34A-9A17-F54E-927A-7C78800AA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687" y="4839062"/>
            <a:ext cx="725072" cy="18452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58F940-EFC0-DA47-A1D4-9C13BF5FF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76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6ED082-FCE5-6542-9125-0F136DD18873}"/>
              </a:ext>
            </a:extLst>
          </p:cNvPr>
          <p:cNvSpPr txBox="1"/>
          <p:nvPr/>
        </p:nvSpPr>
        <p:spPr>
          <a:xfrm>
            <a:off x="592264" y="1735832"/>
            <a:ext cx="80016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Roboto Medium" panose="02000000000000000000"/>
                <a:cs typeface="Arial" panose="020B0604020202020204" pitchFamily="34" charset="0"/>
              </a:rPr>
              <a:t>You </a:t>
            </a:r>
            <a:r>
              <a:rPr lang="en-GB" dirty="0">
                <a:latin typeface="Roboto Medium" panose="02000000000000000000"/>
                <a:cs typeface="Arial" panose="020B0604020202020204" pitchFamily="34" charset="0"/>
              </a:rPr>
              <a:t>can </a:t>
            </a:r>
            <a:r>
              <a:rPr lang="en-GB" dirty="0" smtClean="0">
                <a:latin typeface="Roboto Medium" panose="02000000000000000000"/>
                <a:cs typeface="Arial" panose="020B0604020202020204" pitchFamily="34" charset="0"/>
              </a:rPr>
              <a:t>add the image on the next slide, as a slide in your own PowerPoint presentations, for example if you are speaking at other events or online activities and wish to mention the Congress. </a:t>
            </a:r>
          </a:p>
          <a:p>
            <a:endParaRPr lang="en-GB" dirty="0">
              <a:latin typeface="Roboto Medium" panose="02000000000000000000"/>
              <a:cs typeface="Arial" panose="020B0604020202020204" pitchFamily="34" charset="0"/>
            </a:endParaRPr>
          </a:p>
          <a:p>
            <a:r>
              <a:rPr lang="en-GB" dirty="0" smtClean="0">
                <a:latin typeface="Roboto Medium" panose="02000000000000000000"/>
                <a:cs typeface="Arial" panose="020B0604020202020204" pitchFamily="34" charset="0"/>
              </a:rPr>
              <a:t>Please </a:t>
            </a:r>
            <a:r>
              <a:rPr lang="en-GB" dirty="0">
                <a:latin typeface="Roboto Medium" panose="02000000000000000000"/>
                <a:cs typeface="Arial" panose="020B0604020202020204" pitchFamily="34" charset="0"/>
              </a:rPr>
              <a:t>link to </a:t>
            </a:r>
            <a:r>
              <a:rPr lang="en-GB" dirty="0">
                <a:latin typeface="Roboto Medium" panose="02000000000000000000"/>
                <a:cs typeface="Arial" panose="020B0604020202020204" pitchFamily="34" charset="0"/>
                <a:hlinkClick r:id="rId4"/>
              </a:rPr>
              <a:t>https://www.isuog.org/events/virtual-world-congress-2020.html</a:t>
            </a:r>
            <a:r>
              <a:rPr lang="en-GB" dirty="0">
                <a:latin typeface="Roboto Medium" panose="0200000000000000000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18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/>
            <a:extLst>
              <a:ext uri="{FF2B5EF4-FFF2-40B4-BE49-F238E27FC236}">
                <a16:creationId xmlns:a16="http://schemas.microsoft.com/office/drawing/2014/main" id="{AB7D2D5E-826F-2544-81F9-18E51EE101E5}"/>
              </a:ext>
            </a:extLst>
          </p:cNvPr>
          <p:cNvSpPr/>
          <p:nvPr/>
        </p:nvSpPr>
        <p:spPr>
          <a:xfrm>
            <a:off x="2763982" y="3633850"/>
            <a:ext cx="3616037" cy="382979"/>
          </a:xfrm>
          <a:prstGeom prst="roundRect">
            <a:avLst/>
          </a:prstGeom>
          <a:solidFill>
            <a:srgbClr val="E7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05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REGISTER NOW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12F29A-8257-384B-855D-3CA0190CE879}"/>
              </a:ext>
            </a:extLst>
          </p:cNvPr>
          <p:cNvSpPr txBox="1"/>
          <p:nvPr/>
        </p:nvSpPr>
        <p:spPr>
          <a:xfrm>
            <a:off x="2438895" y="4132613"/>
            <a:ext cx="426621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342900"/>
            <a:r>
              <a:rPr lang="en-US" sz="1200" dirty="0" err="1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www.isuog.org</a:t>
            </a:r>
            <a:r>
              <a:rPr lang="en-US" sz="1200" dirty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/events/world-congress-</a:t>
            </a:r>
            <a:r>
              <a:rPr lang="en-US" sz="1200" dirty="0" err="1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2020.html</a:t>
            </a:r>
            <a:endParaRPr lang="en-US" sz="1200" dirty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168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7912" y="141249"/>
            <a:ext cx="3088888" cy="1107687"/>
          </a:xfrm>
        </p:spPr>
        <p:txBody>
          <a:bodyPr>
            <a:normAutofit/>
          </a:bodyPr>
          <a:lstStyle/>
          <a:p>
            <a:r>
              <a:rPr lang="en-GB" sz="1800" b="1" dirty="0" smtClean="0">
                <a:latin typeface="Roboto Medium" panose="02000000000000000000"/>
                <a:cs typeface="Arial" panose="020B0604020202020204" pitchFamily="34" charset="0"/>
              </a:rPr>
              <a:t>Speaker social media image</a:t>
            </a:r>
            <a:endParaRPr lang="en-GB" sz="1800" b="1" dirty="0">
              <a:latin typeface="Roboto Medium" panose="0200000000000000000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6137" y="1323527"/>
            <a:ext cx="33304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Roboto Medium" panose="02000000000000000000"/>
                <a:cs typeface="Arial" panose="020B0604020202020204" pitchFamily="34" charset="0"/>
              </a:rPr>
              <a:t>Please use this as a post on social media, if you want to share that you will be speaking at the Congress. </a:t>
            </a:r>
            <a:endParaRPr lang="en-GB" dirty="0">
              <a:latin typeface="Roboto Medium" panose="02000000000000000000"/>
              <a:cs typeface="Arial" panose="020B0604020202020204" pitchFamily="34" charset="0"/>
            </a:endParaRPr>
          </a:p>
          <a:p>
            <a:endParaRPr lang="en-GB" dirty="0">
              <a:latin typeface="Roboto Medium" panose="02000000000000000000"/>
              <a:cs typeface="Arial" panose="020B0604020202020204" pitchFamily="34" charset="0"/>
            </a:endParaRPr>
          </a:p>
          <a:p>
            <a:r>
              <a:rPr lang="en-GB" dirty="0" smtClean="0">
                <a:latin typeface="Roboto Medium" panose="02000000000000000000"/>
                <a:cs typeface="Arial" panose="020B0604020202020204" pitchFamily="34" charset="0"/>
              </a:rPr>
              <a:t>Please link </a:t>
            </a:r>
            <a:r>
              <a:rPr lang="en-GB" dirty="0">
                <a:latin typeface="Roboto Medium" panose="02000000000000000000"/>
                <a:cs typeface="Arial" panose="020B0604020202020204" pitchFamily="34" charset="0"/>
              </a:rPr>
              <a:t>to </a:t>
            </a:r>
            <a:r>
              <a:rPr lang="en-GB" dirty="0">
                <a:latin typeface="Roboto Medium" panose="02000000000000000000"/>
                <a:cs typeface="Arial" panose="020B0604020202020204" pitchFamily="34" charset="0"/>
                <a:hlinkClick r:id="rId2"/>
              </a:rPr>
              <a:t>https://www.isuog.org/events/virtual-world-congress-2020.html</a:t>
            </a:r>
            <a:r>
              <a:rPr lang="en-GB" dirty="0">
                <a:latin typeface="Roboto Medium" panose="02000000000000000000"/>
                <a:cs typeface="Arial" panose="020B0604020202020204" pitchFamily="34" charset="0"/>
              </a:rPr>
              <a:t>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144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66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45405" y="1722735"/>
            <a:ext cx="24722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Roboto Medium" panose="02000000000000000000"/>
                <a:cs typeface="Arial" panose="020B0604020202020204" pitchFamily="34" charset="0"/>
              </a:rPr>
              <a:t>Please use this image when posting on Facebook, Twitter, LinkedIn, etc.</a:t>
            </a:r>
          </a:p>
          <a:p>
            <a:endParaRPr lang="en-GB" dirty="0">
              <a:latin typeface="Roboto Medium" panose="02000000000000000000"/>
              <a:cs typeface="Arial" panose="020B0604020202020204" pitchFamily="34" charset="0"/>
            </a:endParaRPr>
          </a:p>
          <a:p>
            <a:r>
              <a:rPr lang="en-GB" dirty="0" smtClean="0">
                <a:latin typeface="Roboto Medium" panose="02000000000000000000"/>
                <a:cs typeface="Arial" panose="020B0604020202020204" pitchFamily="34" charset="0"/>
              </a:rPr>
              <a:t>Please link to</a:t>
            </a:r>
            <a:r>
              <a:rPr lang="en-GB" dirty="0" smtClean="0">
                <a:latin typeface="Roboto Medium" panose="02000000000000000000"/>
                <a:cs typeface="Arial" panose="020B0604020202020204" pitchFamily="34" charset="0"/>
                <a:hlinkClick r:id="rId2"/>
              </a:rPr>
              <a:t> https://www.isuog.org/events/virtual-world-congress-2020.html</a:t>
            </a:r>
            <a:r>
              <a:rPr lang="en-GB" dirty="0" smtClean="0">
                <a:latin typeface="Roboto Medium" panose="02000000000000000000"/>
                <a:cs typeface="Arial" panose="020B0604020202020204" pitchFamily="34" charset="0"/>
              </a:rPr>
              <a:t> </a:t>
            </a:r>
            <a:endParaRPr lang="en-GB" dirty="0">
              <a:latin typeface="Roboto Medium" panose="0200000000000000000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371062" y="282498"/>
            <a:ext cx="2661425" cy="1063083"/>
          </a:xfrm>
        </p:spPr>
        <p:txBody>
          <a:bodyPr>
            <a:noAutofit/>
          </a:bodyPr>
          <a:lstStyle/>
          <a:p>
            <a:r>
              <a:rPr lang="en-GB" sz="1800" b="1" dirty="0" smtClean="0">
                <a:latin typeface="Roboto Medium" panose="02000000000000000000"/>
                <a:cs typeface="Arial" panose="020B0604020202020204" pitchFamily="34" charset="0"/>
              </a:rPr>
              <a:t>General image for social media (940 x 788</a:t>
            </a:r>
            <a:r>
              <a:rPr lang="en-GB" sz="1800" dirty="0" smtClean="0">
                <a:latin typeface="Roboto Medium" panose="02000000000000000000"/>
                <a:cs typeface="Arial" panose="020B0604020202020204" pitchFamily="34" charset="0"/>
              </a:rPr>
              <a:t>)</a:t>
            </a:r>
            <a:endParaRPr lang="en-GB" sz="1800" b="1" dirty="0">
              <a:latin typeface="Roboto Medium" panose="02000000000000000000"/>
              <a:cs typeface="Arial" panose="020B0604020202020204" pitchFamily="34" charset="0"/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343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90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-side Corner of Rectangle 4">
            <a:extLst>
              <a:ext uri="{FF2B5EF4-FFF2-40B4-BE49-F238E27FC236}">
                <a16:creationId xmlns:a16="http://schemas.microsoft.com/office/drawing/2014/main" id="{982DFC3A-312B-0646-A723-116807AB78FB}"/>
              </a:ext>
            </a:extLst>
          </p:cNvPr>
          <p:cNvSpPr/>
          <p:nvPr/>
        </p:nvSpPr>
        <p:spPr>
          <a:xfrm>
            <a:off x="0" y="475371"/>
            <a:ext cx="9144000" cy="475945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E7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2500" tIns="0" rIns="0" bIns="0" rtlCol="0" anchor="ctr"/>
          <a:lstStyle/>
          <a:p>
            <a:r>
              <a:rPr lang="en-GB" b="1" dirty="0">
                <a:latin typeface="Roboto Medium" panose="02000000000000000000"/>
                <a:cs typeface="Arial" panose="020B0604020202020204" pitchFamily="34" charset="0"/>
              </a:rPr>
              <a:t>Guidelines for use on social media</a:t>
            </a:r>
            <a:endParaRPr lang="en-US" b="1" dirty="0">
              <a:latin typeface="Roboto Medium" panose="0200000000000000000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20B3D3-F49D-6F43-B9D7-FF38FE56FD76}"/>
              </a:ext>
            </a:extLst>
          </p:cNvPr>
          <p:cNvSpPr/>
          <p:nvPr/>
        </p:nvSpPr>
        <p:spPr>
          <a:xfrm>
            <a:off x="0" y="4703643"/>
            <a:ext cx="9144000" cy="439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09CA34A-9A17-F54E-927A-7C78800AA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687" y="4839062"/>
            <a:ext cx="725072" cy="18452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58F940-EFC0-DA47-A1D4-9C13BF5FF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7625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76521" y="1566250"/>
            <a:ext cx="9144000" cy="357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Roboto Medium" panose="02000000000000000000"/>
                <a:cs typeface="Arial" panose="020B0604020202020204" pitchFamily="34" charset="0"/>
              </a:rPr>
              <a:t>Please tag ISUOG - type @ISUOG</a:t>
            </a:r>
          </a:p>
          <a:p>
            <a:pPr algn="l"/>
            <a:endParaRPr lang="en-GB" sz="1800" dirty="0" smtClean="0">
              <a:solidFill>
                <a:schemeClr val="tx1"/>
              </a:solidFill>
              <a:latin typeface="Roboto Medium" panose="0200000000000000000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Roboto Medium" panose="02000000000000000000"/>
                <a:cs typeface="Arial" panose="020B0604020202020204" pitchFamily="34" charset="0"/>
              </a:rPr>
              <a:t>Please use the hashtags #ISUOG2020 and #</a:t>
            </a:r>
            <a:r>
              <a:rPr lang="en-GB" sz="1800" dirty="0" err="1" smtClean="0">
                <a:solidFill>
                  <a:schemeClr val="tx1"/>
                </a:solidFill>
                <a:latin typeface="Roboto Medium" panose="02000000000000000000"/>
                <a:cs typeface="Arial" panose="020B0604020202020204" pitchFamily="34" charset="0"/>
              </a:rPr>
              <a:t>obgyn</a:t>
            </a:r>
            <a:endParaRPr lang="en-GB" sz="1800" dirty="0" smtClean="0">
              <a:solidFill>
                <a:schemeClr val="tx1"/>
              </a:solidFill>
              <a:latin typeface="Roboto Medium" panose="02000000000000000000"/>
              <a:cs typeface="Arial" panose="020B0604020202020204" pitchFamily="34" charset="0"/>
            </a:endParaRPr>
          </a:p>
          <a:p>
            <a:pPr algn="l"/>
            <a:endParaRPr lang="en-GB" sz="1800" dirty="0" smtClean="0">
              <a:solidFill>
                <a:schemeClr val="tx1"/>
              </a:solidFill>
              <a:latin typeface="Roboto Medium" panose="0200000000000000000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Roboto Medium" panose="02000000000000000000"/>
                <a:cs typeface="Arial" panose="020B0604020202020204" pitchFamily="34" charset="0"/>
              </a:rPr>
              <a:t>Please provide the following link in your posts: </a:t>
            </a:r>
            <a:r>
              <a:rPr lang="en-GB" sz="1800" dirty="0" smtClean="0">
                <a:solidFill>
                  <a:schemeClr val="tx1"/>
                </a:solidFill>
                <a:latin typeface="Roboto Medium" panose="02000000000000000000"/>
                <a:cs typeface="Arial" panose="020B0604020202020204" pitchFamily="34" charset="0"/>
                <a:hlinkClick r:id="rId4"/>
              </a:rPr>
              <a:t>https://www.isuog.org/events/virtual-world-congress-2020.html</a:t>
            </a:r>
            <a:endParaRPr lang="en-GB" sz="1800" dirty="0" smtClean="0">
              <a:solidFill>
                <a:schemeClr val="tx1"/>
              </a:solidFill>
              <a:latin typeface="Roboto Medium" panose="0200000000000000000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tx1"/>
              </a:solidFill>
              <a:latin typeface="Roboto Medium" panose="0200000000000000000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Roboto Medium" panose="02000000000000000000"/>
                <a:cs typeface="Arial" panose="020B0604020202020204" pitchFamily="34" charset="0"/>
              </a:rPr>
              <a:t>A reminder that the text limit on Twitter is 140 characters </a:t>
            </a:r>
            <a:endParaRPr lang="en-GB" sz="1800" dirty="0">
              <a:solidFill>
                <a:schemeClr val="tx1"/>
              </a:solidFill>
              <a:latin typeface="Roboto Medium" panose="0200000000000000000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081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-side Corner of Rectangle 4">
            <a:extLst>
              <a:ext uri="{FF2B5EF4-FFF2-40B4-BE49-F238E27FC236}">
                <a16:creationId xmlns:a16="http://schemas.microsoft.com/office/drawing/2014/main" id="{982DFC3A-312B-0646-A723-116807AB78FB}"/>
              </a:ext>
            </a:extLst>
          </p:cNvPr>
          <p:cNvSpPr/>
          <p:nvPr/>
        </p:nvSpPr>
        <p:spPr>
          <a:xfrm>
            <a:off x="0" y="475371"/>
            <a:ext cx="9144000" cy="475945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E7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2500" tIns="0" rIns="0" bIns="0" rtlCol="0" anchor="ctr"/>
          <a:lstStyle/>
          <a:p>
            <a:r>
              <a:rPr lang="en-GB" b="1" dirty="0">
                <a:latin typeface="Roboto Medium" panose="02000000000000000000"/>
                <a:cs typeface="Arial" panose="020B0604020202020204" pitchFamily="34" charset="0"/>
              </a:rPr>
              <a:t>Social media posts examples</a:t>
            </a:r>
            <a:endParaRPr lang="en-US" b="1" dirty="0">
              <a:latin typeface="Roboto Medium" panose="0200000000000000000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20B3D3-F49D-6F43-B9D7-FF38FE56FD76}"/>
              </a:ext>
            </a:extLst>
          </p:cNvPr>
          <p:cNvSpPr/>
          <p:nvPr/>
        </p:nvSpPr>
        <p:spPr>
          <a:xfrm>
            <a:off x="0" y="4703643"/>
            <a:ext cx="9144000" cy="439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09CA34A-9A17-F54E-927A-7C78800AA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687" y="4839062"/>
            <a:ext cx="725072" cy="18452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58F940-EFC0-DA47-A1D4-9C13BF5FF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76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097272"/>
            <a:ext cx="90188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Roboto Medium" panose="02000000000000000000"/>
                <a:cs typeface="Arial" panose="020B0604020202020204" pitchFamily="34" charset="0"/>
              </a:rPr>
              <a:t>#ISUOG2020 will be my </a:t>
            </a:r>
            <a:r>
              <a:rPr lang="en-GB" dirty="0" smtClean="0">
                <a:solidFill>
                  <a:srgbClr val="FF0000"/>
                </a:solidFill>
                <a:latin typeface="Roboto Medium" panose="02000000000000000000"/>
                <a:cs typeface="Arial" panose="020B0604020202020204" pitchFamily="34" charset="0"/>
              </a:rPr>
              <a:t>5</a:t>
            </a:r>
            <a:r>
              <a:rPr lang="en-GB" baseline="30000" dirty="0" smtClean="0">
                <a:solidFill>
                  <a:srgbClr val="FF0000"/>
                </a:solidFill>
                <a:latin typeface="Roboto Medium" panose="02000000000000000000"/>
                <a:cs typeface="Arial" panose="020B0604020202020204" pitchFamily="34" charset="0"/>
              </a:rPr>
              <a:t>th</a:t>
            </a:r>
            <a:r>
              <a:rPr lang="en-GB" dirty="0" smtClean="0">
                <a:solidFill>
                  <a:srgbClr val="FF0000"/>
                </a:solidFill>
                <a:latin typeface="Roboto Medium" panose="0200000000000000000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Roboto Medium" panose="02000000000000000000"/>
                <a:cs typeface="Arial" panose="020B0604020202020204" pitchFamily="34" charset="0"/>
              </a:rPr>
              <a:t>ISUOG</a:t>
            </a:r>
            <a:r>
              <a:rPr lang="en-GB" dirty="0" smtClean="0">
                <a:solidFill>
                  <a:srgbClr val="FF0000"/>
                </a:solidFill>
                <a:latin typeface="Roboto Medium" panose="0200000000000000000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Roboto Medium" panose="02000000000000000000"/>
                <a:cs typeface="Arial" panose="020B0604020202020204" pitchFamily="34" charset="0"/>
              </a:rPr>
              <a:t>World Congress! Join me online to meet colleagues and learn about the latest research in the field of #</a:t>
            </a:r>
            <a:r>
              <a:rPr lang="en-GB" dirty="0" err="1" smtClean="0">
                <a:latin typeface="Roboto Medium" panose="02000000000000000000"/>
                <a:cs typeface="Arial" panose="020B0604020202020204" pitchFamily="34" charset="0"/>
              </a:rPr>
              <a:t>obgyn</a:t>
            </a:r>
            <a:r>
              <a:rPr lang="en-GB" dirty="0" smtClean="0">
                <a:latin typeface="Roboto Medium" panose="02000000000000000000"/>
                <a:cs typeface="Arial" panose="020B0604020202020204" pitchFamily="34" charset="0"/>
              </a:rPr>
              <a:t> #ultrasound: </a:t>
            </a:r>
            <a:r>
              <a:rPr lang="en-GB" dirty="0">
                <a:latin typeface="Roboto Medium" panose="02000000000000000000"/>
                <a:cs typeface="Arial" panose="020B0604020202020204" pitchFamily="34" charset="0"/>
                <a:hlinkClick r:id="rId4"/>
              </a:rPr>
              <a:t>https://www.isuog.org/events/virtual-world-congress-2020.html</a:t>
            </a:r>
            <a:r>
              <a:rPr lang="en-GB" dirty="0">
                <a:latin typeface="Roboto Medium" panose="0200000000000000000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Roboto Medium" panose="02000000000000000000"/>
                <a:cs typeface="Arial" panose="020B0604020202020204" pitchFamily="34" charset="0"/>
              </a:rPr>
              <a:t>I am attending the Virtual World Congress. Register to improve your knowledge of </a:t>
            </a:r>
            <a:r>
              <a:rPr lang="en-GB" dirty="0">
                <a:latin typeface="Roboto Medium" panose="02000000000000000000"/>
                <a:cs typeface="Arial" panose="020B0604020202020204" pitchFamily="34" charset="0"/>
              </a:rPr>
              <a:t>#</a:t>
            </a:r>
            <a:r>
              <a:rPr lang="en-GB" dirty="0" err="1">
                <a:latin typeface="Roboto Medium" panose="02000000000000000000"/>
                <a:cs typeface="Arial" panose="020B0604020202020204" pitchFamily="34" charset="0"/>
              </a:rPr>
              <a:t>obgyn</a:t>
            </a:r>
            <a:r>
              <a:rPr lang="en-GB" dirty="0">
                <a:latin typeface="Roboto Medium" panose="02000000000000000000"/>
                <a:cs typeface="Arial" panose="020B0604020202020204" pitchFamily="34" charset="0"/>
              </a:rPr>
              <a:t> #ultrasound</a:t>
            </a:r>
            <a:r>
              <a:rPr lang="en-GB" dirty="0" smtClean="0">
                <a:latin typeface="Roboto Medium" panose="02000000000000000000"/>
                <a:cs typeface="Arial" panose="020B0604020202020204" pitchFamily="34" charset="0"/>
              </a:rPr>
              <a:t> at </a:t>
            </a:r>
            <a:r>
              <a:rPr lang="en-GB" dirty="0">
                <a:latin typeface="Roboto Medium" panose="02000000000000000000"/>
                <a:cs typeface="Arial" panose="020B0604020202020204" pitchFamily="34" charset="0"/>
              </a:rPr>
              <a:t>#</a:t>
            </a:r>
            <a:r>
              <a:rPr lang="en-GB" dirty="0" smtClean="0">
                <a:latin typeface="Roboto Medium" panose="02000000000000000000"/>
                <a:cs typeface="Arial" panose="020B0604020202020204" pitchFamily="34" charset="0"/>
              </a:rPr>
              <a:t>ISUOG2020: </a:t>
            </a:r>
            <a:r>
              <a:rPr lang="en-GB" dirty="0" smtClean="0">
                <a:latin typeface="Roboto Medium" panose="02000000000000000000"/>
                <a:cs typeface="Arial" panose="020B0604020202020204" pitchFamily="34" charset="0"/>
                <a:hlinkClick r:id="rId4"/>
              </a:rPr>
              <a:t>https</a:t>
            </a:r>
            <a:r>
              <a:rPr lang="en-GB" dirty="0">
                <a:latin typeface="Roboto Medium" panose="02000000000000000000"/>
                <a:cs typeface="Arial" panose="020B0604020202020204" pitchFamily="34" charset="0"/>
                <a:hlinkClick r:id="rId4"/>
              </a:rPr>
              <a:t>://www.isuog.org/events/virtual-world-congress-2020.html</a:t>
            </a:r>
            <a:r>
              <a:rPr lang="en-GB" dirty="0">
                <a:latin typeface="Roboto Medium" panose="0200000000000000000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Roboto Medium" panose="02000000000000000000"/>
                <a:cs typeface="Arial" panose="020B0604020202020204" pitchFamily="34" charset="0"/>
              </a:rPr>
              <a:t>#ISUOG Congress always delivers a cutting edge scientific program. This year, I will be attending </a:t>
            </a:r>
            <a:r>
              <a:rPr lang="en-GB" dirty="0">
                <a:latin typeface="Roboto Medium" panose="02000000000000000000"/>
                <a:cs typeface="Arial" panose="020B0604020202020204" pitchFamily="34" charset="0"/>
              </a:rPr>
              <a:t>#ISUOG2020 </a:t>
            </a:r>
            <a:r>
              <a:rPr lang="en-GB" dirty="0" smtClean="0">
                <a:latin typeface="Roboto Medium" panose="02000000000000000000"/>
                <a:cs typeface="Arial" panose="020B0604020202020204" pitchFamily="34" charset="0"/>
              </a:rPr>
              <a:t>safely from my home. Register today to join me: </a:t>
            </a:r>
            <a:r>
              <a:rPr lang="en-GB" dirty="0" smtClean="0">
                <a:latin typeface="Roboto Medium" panose="02000000000000000000"/>
                <a:cs typeface="Arial" panose="020B0604020202020204" pitchFamily="34" charset="0"/>
                <a:hlinkClick r:id="rId4"/>
              </a:rPr>
              <a:t>https</a:t>
            </a:r>
            <a:r>
              <a:rPr lang="en-GB" dirty="0">
                <a:latin typeface="Roboto Medium" panose="02000000000000000000"/>
                <a:cs typeface="Arial" panose="020B0604020202020204" pitchFamily="34" charset="0"/>
                <a:hlinkClick r:id="rId4"/>
              </a:rPr>
              <a:t>://www.isuog.org/events/virtual-world-congress-2020.html</a:t>
            </a:r>
            <a:r>
              <a:rPr lang="en-GB" dirty="0">
                <a:latin typeface="Roboto Medium" panose="02000000000000000000"/>
                <a:cs typeface="Arial" panose="020B0604020202020204" pitchFamily="34" charset="0"/>
              </a:rPr>
              <a:t> </a:t>
            </a:r>
            <a:endParaRPr lang="en-GB" dirty="0" smtClean="0">
              <a:latin typeface="Roboto Medium" panose="0200000000000000000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Roboto Medium" panose="02000000000000000000"/>
                <a:cs typeface="Arial" panose="020B0604020202020204" pitchFamily="34" charset="0"/>
              </a:rPr>
              <a:t>#</a:t>
            </a:r>
            <a:r>
              <a:rPr lang="en-GB" dirty="0">
                <a:latin typeface="Roboto Medium" panose="02000000000000000000"/>
                <a:cs typeface="Arial" panose="020B0604020202020204" pitchFamily="34" charset="0"/>
              </a:rPr>
              <a:t>ISUOG2020 </a:t>
            </a:r>
            <a:r>
              <a:rPr lang="en-GB" dirty="0" smtClean="0">
                <a:latin typeface="Roboto Medium" panose="02000000000000000000"/>
                <a:cs typeface="Arial" panose="020B0604020202020204" pitchFamily="34" charset="0"/>
              </a:rPr>
              <a:t>is becoming </a:t>
            </a:r>
            <a:r>
              <a:rPr lang="en-GB" dirty="0">
                <a:latin typeface="Roboto Medium" panose="02000000000000000000"/>
                <a:cs typeface="Arial" panose="020B0604020202020204" pitchFamily="34" charset="0"/>
              </a:rPr>
              <a:t>more accessible and going 100% online, </a:t>
            </a:r>
            <a:r>
              <a:rPr lang="en-GB" dirty="0" smtClean="0">
                <a:latin typeface="Roboto Medium" panose="02000000000000000000"/>
                <a:cs typeface="Arial" panose="020B0604020202020204" pitchFamily="34" charset="0"/>
              </a:rPr>
              <a:t>register to join the </a:t>
            </a:r>
            <a:r>
              <a:rPr lang="en-GB" dirty="0">
                <a:latin typeface="Roboto Medium" panose="02000000000000000000"/>
                <a:cs typeface="Arial" panose="020B0604020202020204" pitchFamily="34" charset="0"/>
              </a:rPr>
              <a:t>#</a:t>
            </a:r>
            <a:r>
              <a:rPr lang="en-GB" dirty="0" err="1">
                <a:latin typeface="Roboto Medium" panose="02000000000000000000"/>
                <a:cs typeface="Arial" panose="020B0604020202020204" pitchFamily="34" charset="0"/>
              </a:rPr>
              <a:t>obgyn</a:t>
            </a:r>
            <a:r>
              <a:rPr lang="en-GB" dirty="0">
                <a:latin typeface="Roboto Medium" panose="02000000000000000000"/>
                <a:cs typeface="Arial" panose="020B0604020202020204" pitchFamily="34" charset="0"/>
              </a:rPr>
              <a:t> #ultrasound community </a:t>
            </a:r>
            <a:r>
              <a:rPr lang="en-GB" dirty="0" smtClean="0">
                <a:latin typeface="Roboto Medium" panose="02000000000000000000"/>
                <a:cs typeface="Arial" panose="020B0604020202020204" pitchFamily="34" charset="0"/>
              </a:rPr>
              <a:t>and safely learn</a:t>
            </a:r>
            <a:r>
              <a:rPr lang="en-GB" dirty="0">
                <a:latin typeface="Roboto Medium" panose="02000000000000000000"/>
                <a:cs typeface="Arial" panose="020B0604020202020204" pitchFamily="34" charset="0"/>
              </a:rPr>
              <a:t>, interact and support one another: </a:t>
            </a:r>
            <a:r>
              <a:rPr lang="en-GB" dirty="0">
                <a:latin typeface="Roboto Medium" panose="02000000000000000000"/>
                <a:cs typeface="Arial" panose="020B0604020202020204" pitchFamily="34" charset="0"/>
                <a:hlinkClick r:id="rId4"/>
              </a:rPr>
              <a:t>https://www.isuog.org/events/virtual-world-congress-2020.html</a:t>
            </a:r>
            <a:r>
              <a:rPr lang="en-GB" dirty="0">
                <a:latin typeface="Roboto Medium" panose="0200000000000000000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547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0360" y="272117"/>
            <a:ext cx="4723877" cy="581673"/>
          </a:xfrm>
        </p:spPr>
        <p:txBody>
          <a:bodyPr>
            <a:noAutofit/>
          </a:bodyPr>
          <a:lstStyle/>
          <a:p>
            <a:r>
              <a:rPr lang="en-GB" sz="1800" b="1" dirty="0" smtClean="0">
                <a:latin typeface="Roboto Medium" panose="02000000000000000000"/>
                <a:cs typeface="Arial" panose="020B0604020202020204" pitchFamily="34" charset="0"/>
              </a:rPr>
              <a:t>Flyer/advert</a:t>
            </a:r>
            <a:endParaRPr lang="en-GB" sz="1800" b="1" dirty="0">
              <a:latin typeface="Roboto Medium" panose="0200000000000000000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8850" y="896146"/>
            <a:ext cx="45370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Roboto Medium" panose="02000000000000000000"/>
                <a:cs typeface="Arial" panose="020B0604020202020204" pitchFamily="34" charset="0"/>
              </a:rPr>
              <a:t>You can add </a:t>
            </a:r>
            <a:r>
              <a:rPr lang="en-GB" dirty="0" smtClean="0">
                <a:latin typeface="Roboto Medium" panose="02000000000000000000"/>
                <a:cs typeface="Arial" panose="020B0604020202020204" pitchFamily="34" charset="0"/>
              </a:rPr>
              <a:t>this to websites or email it to friends and colleagues. To use this document, please right click on it and open as </a:t>
            </a:r>
            <a:r>
              <a:rPr lang="en-GB" smtClean="0">
                <a:latin typeface="Roboto Medium" panose="02000000000000000000"/>
                <a:cs typeface="Arial" panose="020B0604020202020204" pitchFamily="34" charset="0"/>
              </a:rPr>
              <a:t>‘hyperlink’</a:t>
            </a:r>
            <a:endParaRPr lang="en-GB" dirty="0" smtClean="0">
              <a:latin typeface="Roboto Medium" panose="02000000000000000000"/>
              <a:cs typeface="Arial" panose="020B0604020202020204" pitchFamily="34" charset="0"/>
            </a:endParaRPr>
          </a:p>
          <a:p>
            <a:endParaRPr lang="en-GB" dirty="0" smtClean="0">
              <a:latin typeface="Roboto Medium" panose="02000000000000000000"/>
              <a:cs typeface="Arial" panose="020B0604020202020204" pitchFamily="34" charset="0"/>
            </a:endParaRPr>
          </a:p>
          <a:p>
            <a:r>
              <a:rPr lang="en-GB" dirty="0" smtClean="0">
                <a:latin typeface="Roboto Medium" panose="02000000000000000000"/>
                <a:cs typeface="Arial" panose="020B0604020202020204" pitchFamily="34" charset="0"/>
              </a:rPr>
              <a:t>Please </a:t>
            </a:r>
            <a:r>
              <a:rPr lang="en-GB" dirty="0">
                <a:latin typeface="Roboto Medium" panose="02000000000000000000"/>
                <a:cs typeface="Arial" panose="020B0604020202020204" pitchFamily="34" charset="0"/>
              </a:rPr>
              <a:t>link to </a:t>
            </a:r>
            <a:r>
              <a:rPr lang="en-GB" dirty="0">
                <a:latin typeface="Roboto Medium" panose="02000000000000000000"/>
                <a:cs typeface="Arial" panose="020B0604020202020204" pitchFamily="34" charset="0"/>
                <a:hlinkClick r:id="rId4"/>
              </a:rPr>
              <a:t>https://</a:t>
            </a:r>
            <a:r>
              <a:rPr lang="en-GB" dirty="0" smtClean="0">
                <a:latin typeface="Roboto Medium" panose="02000000000000000000"/>
                <a:cs typeface="Arial" panose="020B0604020202020204" pitchFamily="34" charset="0"/>
                <a:hlinkClick r:id="rId4"/>
              </a:rPr>
              <a:t>www.isuog.org/events/virtual-world-congress-2020.html</a:t>
            </a:r>
            <a:endParaRPr lang="en-GB" dirty="0" smtClean="0">
              <a:latin typeface="Roboto Medium" panose="02000000000000000000"/>
              <a:cs typeface="Arial" panose="020B0604020202020204" pitchFamily="34" charset="0"/>
            </a:endParaRPr>
          </a:p>
          <a:p>
            <a:endParaRPr lang="en-GB" dirty="0">
              <a:latin typeface="Roboto Medium" panose="02000000000000000000"/>
              <a:cs typeface="Arial" panose="020B0604020202020204" pitchFamily="34" charset="0"/>
            </a:endParaRPr>
          </a:p>
          <a:p>
            <a:r>
              <a:rPr lang="en-GB" dirty="0" smtClean="0">
                <a:latin typeface="Roboto Medium" panose="02000000000000000000"/>
                <a:cs typeface="Arial" panose="020B0604020202020204" pitchFamily="34" charset="0"/>
              </a:rPr>
              <a:t>Please contact us if you would like to insert the advert in a journal at congress@isuog.org</a:t>
            </a:r>
          </a:p>
        </p:txBody>
      </p:sp>
      <p:graphicFrame>
        <p:nvGraphicFramePr>
          <p:cNvPr id="4" name="Object 3">
            <a:hlinkClick r:id="rId5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425536"/>
              </p:ext>
            </p:extLst>
          </p:nvPr>
        </p:nvGraphicFramePr>
        <p:xfrm>
          <a:off x="240758" y="562953"/>
          <a:ext cx="30829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6" imgW="7854717" imgH="10356827" progId="AcroExch.Document.DC">
                  <p:embed/>
                </p:oleObj>
              </mc:Choice>
              <mc:Fallback>
                <p:oleObj name="Acrobat Document" r:id="rId6" imgW="7854717" imgH="1035682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0758" y="562953"/>
                        <a:ext cx="30829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253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1938</TotalTime>
  <Words>454</Words>
  <Application>Microsoft Office PowerPoint</Application>
  <PresentationFormat>On-screen Show (16:9)</PresentationFormat>
  <Paragraphs>46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Roboto</vt:lpstr>
      <vt:lpstr>Roboto Light</vt:lpstr>
      <vt:lpstr>Roboto Medium</vt:lpstr>
      <vt:lpstr>Office Theme</vt:lpstr>
      <vt:lpstr>1_Office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Speaker social media image</vt:lpstr>
      <vt:lpstr>General image for social media (940 x 788)</vt:lpstr>
      <vt:lpstr>PowerPoint Presentation</vt:lpstr>
      <vt:lpstr>PowerPoint Presentation</vt:lpstr>
      <vt:lpstr>Flyer/advert</vt:lpstr>
      <vt:lpstr>PowerPoint Presentation</vt:lpstr>
    </vt:vector>
  </TitlesOfParts>
  <Company>Zebrative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Caller</dc:creator>
  <cp:lastModifiedBy>Saskia Dean</cp:lastModifiedBy>
  <cp:revision>108</cp:revision>
  <dcterms:created xsi:type="dcterms:W3CDTF">2015-11-05T10:58:59Z</dcterms:created>
  <dcterms:modified xsi:type="dcterms:W3CDTF">2020-08-14T15:57:59Z</dcterms:modified>
</cp:coreProperties>
</file>