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91" r:id="rId4"/>
    <p:sldId id="292" r:id="rId5"/>
    <p:sldId id="262" r:id="rId6"/>
    <p:sldId id="263" r:id="rId7"/>
    <p:sldId id="294" r:id="rId8"/>
    <p:sldId id="266" r:id="rId9"/>
    <p:sldId id="268" r:id="rId10"/>
    <p:sldId id="293" r:id="rId11"/>
    <p:sldId id="295" r:id="rId12"/>
    <p:sldId id="298" r:id="rId13"/>
    <p:sldId id="299" r:id="rId14"/>
    <p:sldId id="300" r:id="rId15"/>
    <p:sldId id="282" r:id="rId1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7BB4A5-9265-4993-8D51-4CF271B0C401}" v="7404" dt="2018-08-15T17:55:00.3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39" autoAdjust="0"/>
    <p:restoredTop sz="91743"/>
  </p:normalViewPr>
  <p:slideViewPr>
    <p:cSldViewPr>
      <p:cViewPr varScale="1">
        <p:scale>
          <a:sx n="86" d="100"/>
          <a:sy n="86" d="100"/>
        </p:scale>
        <p:origin x="108"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FA7BB4A5-9265-4993-8D51-4CF271B0C401}"/>
    <pc:docChg chg="custSel modSld">
      <pc:chgData name="Ruben Fernandez" userId="b2ddae9f6de01a07" providerId="LiveId" clId="{FA7BB4A5-9265-4993-8D51-4CF271B0C401}" dt="2018-08-15T17:55:00.375" v="7401" actId="20577"/>
      <pc:docMkLst>
        <pc:docMk/>
      </pc:docMkLst>
      <pc:sldChg chg="modSp">
        <pc:chgData name="Ruben Fernandez" userId="b2ddae9f6de01a07" providerId="LiveId" clId="{FA7BB4A5-9265-4993-8D51-4CF271B0C401}" dt="2018-08-14T15:39:03.540" v="201" actId="313"/>
        <pc:sldMkLst>
          <pc:docMk/>
          <pc:sldMk cId="0" sldId="263"/>
        </pc:sldMkLst>
        <pc:spChg chg="mod">
          <ac:chgData name="Ruben Fernandez" userId="b2ddae9f6de01a07" providerId="LiveId" clId="{FA7BB4A5-9265-4993-8D51-4CF271B0C401}" dt="2018-08-14T15:39:03.540" v="201" actId="313"/>
          <ac:spMkLst>
            <pc:docMk/>
            <pc:sldMk cId="0" sldId="263"/>
            <ac:spMk id="6154" creationId="{00000000-0000-0000-0000-000000000000}"/>
          </ac:spMkLst>
        </pc:spChg>
      </pc:sldChg>
      <pc:sldChg chg="modSp">
        <pc:chgData name="Ruben Fernandez" userId="b2ddae9f6de01a07" providerId="LiveId" clId="{FA7BB4A5-9265-4993-8D51-4CF271B0C401}" dt="2018-08-14T16:08:43.010" v="1937" actId="313"/>
        <pc:sldMkLst>
          <pc:docMk/>
          <pc:sldMk cId="0" sldId="266"/>
        </pc:sldMkLst>
        <pc:spChg chg="mod">
          <ac:chgData name="Ruben Fernandez" userId="b2ddae9f6de01a07" providerId="LiveId" clId="{FA7BB4A5-9265-4993-8D51-4CF271B0C401}" dt="2018-08-14T16:08:43.010" v="1937" actId="313"/>
          <ac:spMkLst>
            <pc:docMk/>
            <pc:sldMk cId="0" sldId="266"/>
            <ac:spMk id="3" creationId="{00000000-0000-0000-0000-000000000000}"/>
          </ac:spMkLst>
        </pc:spChg>
        <pc:spChg chg="mod">
          <ac:chgData name="Ruben Fernandez" userId="b2ddae9f6de01a07" providerId="LiveId" clId="{FA7BB4A5-9265-4993-8D51-4CF271B0C401}" dt="2018-08-14T16:00:06.366" v="1296"/>
          <ac:spMkLst>
            <pc:docMk/>
            <pc:sldMk cId="0" sldId="266"/>
            <ac:spMk id="20" creationId="{00000000-0000-0000-0000-000000000000}"/>
          </ac:spMkLst>
        </pc:spChg>
        <pc:spChg chg="mod">
          <ac:chgData name="Ruben Fernandez" userId="b2ddae9f6de01a07" providerId="LiveId" clId="{FA7BB4A5-9265-4993-8D51-4CF271B0C401}" dt="2018-08-14T16:01:18.816" v="1314" actId="313"/>
          <ac:spMkLst>
            <pc:docMk/>
            <pc:sldMk cId="0" sldId="266"/>
            <ac:spMk id="21" creationId="{00000000-0000-0000-0000-000000000000}"/>
          </ac:spMkLst>
        </pc:spChg>
      </pc:sldChg>
      <pc:sldChg chg="modSp">
        <pc:chgData name="Ruben Fernandez" userId="b2ddae9f6de01a07" providerId="LiveId" clId="{FA7BB4A5-9265-4993-8D51-4CF271B0C401}" dt="2018-08-14T16:50:44.472" v="2453" actId="313"/>
        <pc:sldMkLst>
          <pc:docMk/>
          <pc:sldMk cId="0" sldId="268"/>
        </pc:sldMkLst>
        <pc:spChg chg="mod">
          <ac:chgData name="Ruben Fernandez" userId="b2ddae9f6de01a07" providerId="LiveId" clId="{FA7BB4A5-9265-4993-8D51-4CF271B0C401}" dt="2018-08-14T16:50:44.472" v="2453" actId="313"/>
          <ac:spMkLst>
            <pc:docMk/>
            <pc:sldMk cId="0" sldId="268"/>
            <ac:spMk id="3" creationId="{00000000-0000-0000-0000-000000000000}"/>
          </ac:spMkLst>
        </pc:spChg>
        <pc:spChg chg="mod">
          <ac:chgData name="Ruben Fernandez" userId="b2ddae9f6de01a07" providerId="LiveId" clId="{FA7BB4A5-9265-4993-8D51-4CF271B0C401}" dt="2018-08-14T16:17:02.997" v="2043"/>
          <ac:spMkLst>
            <pc:docMk/>
            <pc:sldMk cId="0" sldId="268"/>
            <ac:spMk id="17" creationId="{00000000-0000-0000-0000-000000000000}"/>
          </ac:spMkLst>
        </pc:spChg>
        <pc:spChg chg="mod">
          <ac:chgData name="Ruben Fernandez" userId="b2ddae9f6de01a07" providerId="LiveId" clId="{FA7BB4A5-9265-4993-8D51-4CF271B0C401}" dt="2018-08-14T16:48:31.625" v="2212" actId="313"/>
          <ac:spMkLst>
            <pc:docMk/>
            <pc:sldMk cId="0" sldId="268"/>
            <ac:spMk id="18" creationId="{00000000-0000-0000-0000-000000000000}"/>
          </ac:spMkLst>
        </pc:spChg>
      </pc:sldChg>
      <pc:sldChg chg="modSp">
        <pc:chgData name="Ruben Fernandez" userId="b2ddae9f6de01a07" providerId="LiveId" clId="{FA7BB4A5-9265-4993-8D51-4CF271B0C401}" dt="2018-08-15T17:55:00.375" v="7401" actId="20577"/>
        <pc:sldMkLst>
          <pc:docMk/>
          <pc:sldMk cId="0" sldId="282"/>
        </pc:sldMkLst>
        <pc:spChg chg="mod">
          <ac:chgData name="Ruben Fernandez" userId="b2ddae9f6de01a07" providerId="LiveId" clId="{FA7BB4A5-9265-4993-8D51-4CF271B0C401}" dt="2018-08-15T17:55:00.375" v="7401" actId="20577"/>
          <ac:spMkLst>
            <pc:docMk/>
            <pc:sldMk cId="0" sldId="282"/>
            <ac:spMk id="16" creationId="{00000000-0000-0000-0000-000000000000}"/>
          </ac:spMkLst>
        </pc:spChg>
        <pc:spChg chg="mod">
          <ac:chgData name="Ruben Fernandez" userId="b2ddae9f6de01a07" providerId="LiveId" clId="{FA7BB4A5-9265-4993-8D51-4CF271B0C401}" dt="2018-08-15T17:51:05.860" v="6960" actId="255"/>
          <ac:spMkLst>
            <pc:docMk/>
            <pc:sldMk cId="0" sldId="282"/>
            <ac:spMk id="18" creationId="{00000000-0000-0000-0000-000000000000}"/>
          </ac:spMkLst>
        </pc:spChg>
        <pc:spChg chg="mod">
          <ac:chgData name="Ruben Fernandez" userId="b2ddae9f6de01a07" providerId="LiveId" clId="{FA7BB4A5-9265-4993-8D51-4CF271B0C401}" dt="2018-08-15T17:51:23.668" v="7000" actId="313"/>
          <ac:spMkLst>
            <pc:docMk/>
            <pc:sldMk cId="0" sldId="282"/>
            <ac:spMk id="22536" creationId="{00000000-0000-0000-0000-000000000000}"/>
          </ac:spMkLst>
        </pc:spChg>
      </pc:sldChg>
      <pc:sldChg chg="modSp">
        <pc:chgData name="Ruben Fernandez" userId="b2ddae9f6de01a07" providerId="LiveId" clId="{FA7BB4A5-9265-4993-8D51-4CF271B0C401}" dt="2018-08-14T15:37:16.792" v="19" actId="20577"/>
        <pc:sldMkLst>
          <pc:docMk/>
          <pc:sldMk cId="1673136352" sldId="292"/>
        </pc:sldMkLst>
        <pc:spChg chg="mod">
          <ac:chgData name="Ruben Fernandez" userId="b2ddae9f6de01a07" providerId="LiveId" clId="{FA7BB4A5-9265-4993-8D51-4CF271B0C401}" dt="2018-08-14T15:37:16.792" v="19" actId="20577"/>
          <ac:spMkLst>
            <pc:docMk/>
            <pc:sldMk cId="1673136352" sldId="292"/>
            <ac:spMk id="4105" creationId="{00000000-0000-0000-0000-000000000000}"/>
          </ac:spMkLst>
        </pc:spChg>
      </pc:sldChg>
      <pc:sldChg chg="modSp">
        <pc:chgData name="Ruben Fernandez" userId="b2ddae9f6de01a07" providerId="LiveId" clId="{FA7BB4A5-9265-4993-8D51-4CF271B0C401}" dt="2018-08-15T16:03:43.445" v="3249" actId="313"/>
        <pc:sldMkLst>
          <pc:docMk/>
          <pc:sldMk cId="2224378243" sldId="293"/>
        </pc:sldMkLst>
        <pc:spChg chg="mod">
          <ac:chgData name="Ruben Fernandez" userId="b2ddae9f6de01a07" providerId="LiveId" clId="{FA7BB4A5-9265-4993-8D51-4CF271B0C401}" dt="2018-08-14T16:52:12.284" v="2631" actId="790"/>
          <ac:spMkLst>
            <pc:docMk/>
            <pc:sldMk cId="2224378243" sldId="293"/>
            <ac:spMk id="14" creationId="{00000000-0000-0000-0000-000000000000}"/>
          </ac:spMkLst>
        </pc:spChg>
        <pc:spChg chg="mod">
          <ac:chgData name="Ruben Fernandez" userId="b2ddae9f6de01a07" providerId="LiveId" clId="{FA7BB4A5-9265-4993-8D51-4CF271B0C401}" dt="2018-08-15T16:03:43.445" v="3249" actId="313"/>
          <ac:spMkLst>
            <pc:docMk/>
            <pc:sldMk cId="2224378243" sldId="293"/>
            <ac:spMk id="16" creationId="{00000000-0000-0000-0000-000000000000}"/>
          </ac:spMkLst>
        </pc:spChg>
        <pc:spChg chg="mod">
          <ac:chgData name="Ruben Fernandez" userId="b2ddae9f6de01a07" providerId="LiveId" clId="{FA7BB4A5-9265-4993-8D51-4CF271B0C401}" dt="2018-08-14T16:51:24.257" v="2559"/>
          <ac:spMkLst>
            <pc:docMk/>
            <pc:sldMk cId="2224378243" sldId="293"/>
            <ac:spMk id="18" creationId="{00000000-0000-0000-0000-000000000000}"/>
          </ac:spMkLst>
        </pc:spChg>
      </pc:sldChg>
      <pc:sldChg chg="modSp">
        <pc:chgData name="Ruben Fernandez" userId="b2ddae9f6de01a07" providerId="LiveId" clId="{FA7BB4A5-9265-4993-8D51-4CF271B0C401}" dt="2018-08-14T15:58:31.714" v="1190" actId="313"/>
        <pc:sldMkLst>
          <pc:docMk/>
          <pc:sldMk cId="836531146" sldId="294"/>
        </pc:sldMkLst>
        <pc:spChg chg="mod">
          <ac:chgData name="Ruben Fernandez" userId="b2ddae9f6de01a07" providerId="LiveId" clId="{FA7BB4A5-9265-4993-8D51-4CF271B0C401}" dt="2018-08-14T15:40:06.220" v="204" actId="255"/>
          <ac:spMkLst>
            <pc:docMk/>
            <pc:sldMk cId="836531146" sldId="294"/>
            <ac:spMk id="19" creationId="{00000000-0000-0000-0000-000000000000}"/>
          </ac:spMkLst>
        </pc:spChg>
        <pc:spChg chg="mod">
          <ac:chgData name="Ruben Fernandez" userId="b2ddae9f6de01a07" providerId="LiveId" clId="{FA7BB4A5-9265-4993-8D51-4CF271B0C401}" dt="2018-08-14T15:58:31.714" v="1190" actId="313"/>
          <ac:spMkLst>
            <pc:docMk/>
            <pc:sldMk cId="836531146" sldId="294"/>
            <ac:spMk id="6154" creationId="{00000000-0000-0000-0000-000000000000}"/>
          </ac:spMkLst>
        </pc:spChg>
        <pc:spChg chg="mod">
          <ac:chgData name="Ruben Fernandez" userId="b2ddae9f6de01a07" providerId="LiveId" clId="{FA7BB4A5-9265-4993-8D51-4CF271B0C401}" dt="2018-08-14T15:40:53.501" v="225" actId="313"/>
          <ac:spMkLst>
            <pc:docMk/>
            <pc:sldMk cId="836531146" sldId="294"/>
            <ac:spMk id="7175" creationId="{00000000-0000-0000-0000-000000000000}"/>
          </ac:spMkLst>
        </pc:spChg>
      </pc:sldChg>
      <pc:sldChg chg="modSp">
        <pc:chgData name="Ruben Fernandez" userId="b2ddae9f6de01a07" providerId="LiveId" clId="{FA7BB4A5-9265-4993-8D51-4CF271B0C401}" dt="2018-08-15T16:19:56.529" v="4304" actId="313"/>
        <pc:sldMkLst>
          <pc:docMk/>
          <pc:sldMk cId="1027483181" sldId="295"/>
        </pc:sldMkLst>
        <pc:spChg chg="mod">
          <ac:chgData name="Ruben Fernandez" userId="b2ddae9f6de01a07" providerId="LiveId" clId="{FA7BB4A5-9265-4993-8D51-4CF271B0C401}" dt="2018-08-15T16:04:50.370" v="3358" actId="313"/>
          <ac:spMkLst>
            <pc:docMk/>
            <pc:sldMk cId="1027483181" sldId="295"/>
            <ac:spMk id="14" creationId="{00000000-0000-0000-0000-000000000000}"/>
          </ac:spMkLst>
        </pc:spChg>
        <pc:spChg chg="mod">
          <ac:chgData name="Ruben Fernandez" userId="b2ddae9f6de01a07" providerId="LiveId" clId="{FA7BB4A5-9265-4993-8D51-4CF271B0C401}" dt="2018-08-15T16:19:56.529" v="4304" actId="313"/>
          <ac:spMkLst>
            <pc:docMk/>
            <pc:sldMk cId="1027483181" sldId="295"/>
            <ac:spMk id="16" creationId="{00000000-0000-0000-0000-000000000000}"/>
          </ac:spMkLst>
        </pc:spChg>
        <pc:spChg chg="mod">
          <ac:chgData name="Ruben Fernandez" userId="b2ddae9f6de01a07" providerId="LiveId" clId="{FA7BB4A5-9265-4993-8D51-4CF271B0C401}" dt="2018-08-15T16:04:35.617" v="3355" actId="255"/>
          <ac:spMkLst>
            <pc:docMk/>
            <pc:sldMk cId="1027483181" sldId="295"/>
            <ac:spMk id="18" creationId="{00000000-0000-0000-0000-000000000000}"/>
          </ac:spMkLst>
        </pc:spChg>
      </pc:sldChg>
      <pc:sldChg chg="modSp">
        <pc:chgData name="Ruben Fernandez" userId="b2ddae9f6de01a07" providerId="LiveId" clId="{FA7BB4A5-9265-4993-8D51-4CF271B0C401}" dt="2018-08-15T17:12:10.868" v="5014" actId="313"/>
        <pc:sldMkLst>
          <pc:docMk/>
          <pc:sldMk cId="882479386" sldId="298"/>
        </pc:sldMkLst>
        <pc:spChg chg="mod">
          <ac:chgData name="Ruben Fernandez" userId="b2ddae9f6de01a07" providerId="LiveId" clId="{FA7BB4A5-9265-4993-8D51-4CF271B0C401}" dt="2018-08-15T16:28:30.159" v="4413" actId="313"/>
          <ac:spMkLst>
            <pc:docMk/>
            <pc:sldMk cId="882479386" sldId="298"/>
            <ac:spMk id="14" creationId="{00000000-0000-0000-0000-000000000000}"/>
          </ac:spMkLst>
        </pc:spChg>
        <pc:spChg chg="mod">
          <ac:chgData name="Ruben Fernandez" userId="b2ddae9f6de01a07" providerId="LiveId" clId="{FA7BB4A5-9265-4993-8D51-4CF271B0C401}" dt="2018-08-15T17:12:10.868" v="5014" actId="313"/>
          <ac:spMkLst>
            <pc:docMk/>
            <pc:sldMk cId="882479386" sldId="298"/>
            <ac:spMk id="16" creationId="{00000000-0000-0000-0000-000000000000}"/>
          </ac:spMkLst>
        </pc:spChg>
        <pc:spChg chg="mod">
          <ac:chgData name="Ruben Fernandez" userId="b2ddae9f6de01a07" providerId="LiveId" clId="{FA7BB4A5-9265-4993-8D51-4CF271B0C401}" dt="2018-08-15T16:28:17.181" v="4410" actId="255"/>
          <ac:spMkLst>
            <pc:docMk/>
            <pc:sldMk cId="882479386" sldId="298"/>
            <ac:spMk id="18" creationId="{00000000-0000-0000-0000-000000000000}"/>
          </ac:spMkLst>
        </pc:spChg>
      </pc:sldChg>
      <pc:sldChg chg="modSp">
        <pc:chgData name="Ruben Fernandez" userId="b2ddae9f6de01a07" providerId="LiveId" clId="{FA7BB4A5-9265-4993-8D51-4CF271B0C401}" dt="2018-08-15T17:30:34.828" v="6176" actId="790"/>
        <pc:sldMkLst>
          <pc:docMk/>
          <pc:sldMk cId="1958321731" sldId="299"/>
        </pc:sldMkLst>
        <pc:spChg chg="mod">
          <ac:chgData name="Ruben Fernandez" userId="b2ddae9f6de01a07" providerId="LiveId" clId="{FA7BB4A5-9265-4993-8D51-4CF271B0C401}" dt="2018-08-15T17:29:34.306" v="5951" actId="1076"/>
          <ac:spMkLst>
            <pc:docMk/>
            <pc:sldMk cId="1958321731" sldId="299"/>
            <ac:spMk id="14" creationId="{00000000-0000-0000-0000-000000000000}"/>
          </ac:spMkLst>
        </pc:spChg>
        <pc:spChg chg="mod">
          <ac:chgData name="Ruben Fernandez" userId="b2ddae9f6de01a07" providerId="LiveId" clId="{FA7BB4A5-9265-4993-8D51-4CF271B0C401}" dt="2018-08-15T17:30:34.828" v="6176" actId="790"/>
          <ac:spMkLst>
            <pc:docMk/>
            <pc:sldMk cId="1958321731" sldId="299"/>
            <ac:spMk id="16" creationId="{00000000-0000-0000-0000-000000000000}"/>
          </ac:spMkLst>
        </pc:spChg>
        <pc:spChg chg="mod">
          <ac:chgData name="Ruben Fernandez" userId="b2ddae9f6de01a07" providerId="LiveId" clId="{FA7BB4A5-9265-4993-8D51-4CF271B0C401}" dt="2018-08-15T17:13:28.190" v="5120" actId="255"/>
          <ac:spMkLst>
            <pc:docMk/>
            <pc:sldMk cId="1958321731" sldId="299"/>
            <ac:spMk id="18" creationId="{00000000-0000-0000-0000-000000000000}"/>
          </ac:spMkLst>
        </pc:spChg>
      </pc:sldChg>
      <pc:sldChg chg="modSp">
        <pc:chgData name="Ruben Fernandez" userId="b2ddae9f6de01a07" providerId="LiveId" clId="{FA7BB4A5-9265-4993-8D51-4CF271B0C401}" dt="2018-08-15T17:43:35.649" v="6854" actId="313"/>
        <pc:sldMkLst>
          <pc:docMk/>
          <pc:sldMk cId="890501605" sldId="300"/>
        </pc:sldMkLst>
        <pc:spChg chg="mod">
          <ac:chgData name="Ruben Fernandez" userId="b2ddae9f6de01a07" providerId="LiveId" clId="{FA7BB4A5-9265-4993-8D51-4CF271B0C401}" dt="2018-08-15T17:31:49.985" v="6285" actId="313"/>
          <ac:spMkLst>
            <pc:docMk/>
            <pc:sldMk cId="890501605" sldId="300"/>
            <ac:spMk id="14" creationId="{00000000-0000-0000-0000-000000000000}"/>
          </ac:spMkLst>
        </pc:spChg>
        <pc:spChg chg="mod">
          <ac:chgData name="Ruben Fernandez" userId="b2ddae9f6de01a07" providerId="LiveId" clId="{FA7BB4A5-9265-4993-8D51-4CF271B0C401}" dt="2018-08-15T17:43:35.649" v="6854" actId="313"/>
          <ac:spMkLst>
            <pc:docMk/>
            <pc:sldMk cId="890501605" sldId="300"/>
            <ac:spMk id="16" creationId="{00000000-0000-0000-0000-000000000000}"/>
          </ac:spMkLst>
        </pc:spChg>
        <pc:spChg chg="mod">
          <ac:chgData name="Ruben Fernandez" userId="b2ddae9f6de01a07" providerId="LiveId" clId="{FA7BB4A5-9265-4993-8D51-4CF271B0C401}" dt="2018-08-15T17:31:25.541" v="6282" actId="255"/>
          <ac:spMkLst>
            <pc:docMk/>
            <pc:sldMk cId="890501605" sldId="300"/>
            <ac:spMk id="1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he-IL"/>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031AC353-493A-4CE3-89F0-F0F46E96CEFD}" type="slidenum">
              <a:rPr lang="en-GB" altLang="en-US"/>
              <a:pPr>
                <a:defRPr/>
              </a:pPr>
              <a:t>‹#›</a:t>
            </a:fld>
            <a:endParaRPr lang="en-GB" altLang="en-US"/>
          </a:p>
        </p:txBody>
      </p:sp>
    </p:spTree>
    <p:extLst>
      <p:ext uri="{BB962C8B-B14F-4D97-AF65-F5344CB8AC3E}">
        <p14:creationId xmlns:p14="http://schemas.microsoft.com/office/powerpoint/2010/main" val="125288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E9DCDF98-11B4-49EB-A94C-032068C01EA4}" type="slidenum">
              <a:rPr lang="en-GB" altLang="en-US"/>
              <a:pPr>
                <a:defRPr/>
              </a:pPr>
              <a:t>‹#›</a:t>
            </a:fld>
            <a:endParaRPr lang="en-GB" altLang="en-US"/>
          </a:p>
        </p:txBody>
      </p:sp>
    </p:spTree>
    <p:extLst>
      <p:ext uri="{BB962C8B-B14F-4D97-AF65-F5344CB8AC3E}">
        <p14:creationId xmlns:p14="http://schemas.microsoft.com/office/powerpoint/2010/main" val="51429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741AEFD8-7C34-40C4-BB0F-8BAF4FA466EE}" type="slidenum">
              <a:rPr lang="en-GB" altLang="en-US"/>
              <a:pPr>
                <a:defRPr/>
              </a:pPr>
              <a:t>‹#›</a:t>
            </a:fld>
            <a:endParaRPr lang="en-GB" altLang="en-US"/>
          </a:p>
        </p:txBody>
      </p:sp>
    </p:spTree>
    <p:extLst>
      <p:ext uri="{BB962C8B-B14F-4D97-AF65-F5344CB8AC3E}">
        <p14:creationId xmlns:p14="http://schemas.microsoft.com/office/powerpoint/2010/main" val="302997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DF8A9AD5-36F3-478D-8AE2-3BA4A5622B61}" type="slidenum">
              <a:rPr lang="en-GB" altLang="en-US"/>
              <a:pPr>
                <a:defRPr/>
              </a:pPr>
              <a:t>‹#›</a:t>
            </a:fld>
            <a:endParaRPr lang="en-GB" altLang="en-US"/>
          </a:p>
        </p:txBody>
      </p:sp>
    </p:spTree>
    <p:extLst>
      <p:ext uri="{BB962C8B-B14F-4D97-AF65-F5344CB8AC3E}">
        <p14:creationId xmlns:p14="http://schemas.microsoft.com/office/powerpoint/2010/main" val="2329543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he-IL"/>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BB3F0DA8-7429-4861-B28B-E9CB405BAF1D}" type="slidenum">
              <a:rPr lang="en-GB" altLang="en-US"/>
              <a:pPr>
                <a:defRPr/>
              </a:pPr>
              <a:t>‹#›</a:t>
            </a:fld>
            <a:endParaRPr lang="en-GB" altLang="en-US"/>
          </a:p>
        </p:txBody>
      </p:sp>
    </p:spTree>
    <p:extLst>
      <p:ext uri="{BB962C8B-B14F-4D97-AF65-F5344CB8AC3E}">
        <p14:creationId xmlns:p14="http://schemas.microsoft.com/office/powerpoint/2010/main" val="2530500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7" name="Rectangle 6"/>
          <p:cNvSpPr>
            <a:spLocks noGrp="1" noChangeArrowheads="1"/>
          </p:cNvSpPr>
          <p:nvPr>
            <p:ph type="sldNum" sz="quarter" idx="12"/>
          </p:nvPr>
        </p:nvSpPr>
        <p:spPr>
          <a:ln/>
        </p:spPr>
        <p:txBody>
          <a:bodyPr/>
          <a:lstStyle>
            <a:lvl1pPr>
              <a:defRPr/>
            </a:lvl1pPr>
          </a:lstStyle>
          <a:p>
            <a:pPr>
              <a:defRPr/>
            </a:pPr>
            <a:fld id="{8F67CA97-A9A7-4C0A-83F5-69154FBA2AE6}" type="slidenum">
              <a:rPr lang="en-GB" altLang="en-US"/>
              <a:pPr>
                <a:defRPr/>
              </a:pPr>
              <a:t>‹#›</a:t>
            </a:fld>
            <a:endParaRPr lang="en-GB" altLang="en-US"/>
          </a:p>
        </p:txBody>
      </p:sp>
    </p:spTree>
    <p:extLst>
      <p:ext uri="{BB962C8B-B14F-4D97-AF65-F5344CB8AC3E}">
        <p14:creationId xmlns:p14="http://schemas.microsoft.com/office/powerpoint/2010/main" val="2994002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he-IL"/>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9" name="Rectangle 6"/>
          <p:cNvSpPr>
            <a:spLocks noGrp="1" noChangeArrowheads="1"/>
          </p:cNvSpPr>
          <p:nvPr>
            <p:ph type="sldNum" sz="quarter" idx="12"/>
          </p:nvPr>
        </p:nvSpPr>
        <p:spPr>
          <a:ln/>
        </p:spPr>
        <p:txBody>
          <a:bodyPr/>
          <a:lstStyle>
            <a:lvl1pPr>
              <a:defRPr/>
            </a:lvl1pPr>
          </a:lstStyle>
          <a:p>
            <a:pPr>
              <a:defRPr/>
            </a:pPr>
            <a:fld id="{E3D17623-D38C-4C2C-98F8-53A2021B3DDA}" type="slidenum">
              <a:rPr lang="en-GB" altLang="en-US"/>
              <a:pPr>
                <a:defRPr/>
              </a:pPr>
              <a:t>‹#›</a:t>
            </a:fld>
            <a:endParaRPr lang="en-GB" altLang="en-US"/>
          </a:p>
        </p:txBody>
      </p:sp>
    </p:spTree>
    <p:extLst>
      <p:ext uri="{BB962C8B-B14F-4D97-AF65-F5344CB8AC3E}">
        <p14:creationId xmlns:p14="http://schemas.microsoft.com/office/powerpoint/2010/main" val="125836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5" name="Rectangle 6"/>
          <p:cNvSpPr>
            <a:spLocks noGrp="1" noChangeArrowheads="1"/>
          </p:cNvSpPr>
          <p:nvPr>
            <p:ph type="sldNum" sz="quarter" idx="12"/>
          </p:nvPr>
        </p:nvSpPr>
        <p:spPr>
          <a:ln/>
        </p:spPr>
        <p:txBody>
          <a:bodyPr/>
          <a:lstStyle>
            <a:lvl1pPr>
              <a:defRPr/>
            </a:lvl1pPr>
          </a:lstStyle>
          <a:p>
            <a:pPr>
              <a:defRPr/>
            </a:pPr>
            <a:fld id="{0E3DE904-A5C3-4FA0-88F5-0BBFBEA6C2B8}" type="slidenum">
              <a:rPr lang="en-GB" altLang="en-US"/>
              <a:pPr>
                <a:defRPr/>
              </a:pPr>
              <a:t>‹#›</a:t>
            </a:fld>
            <a:endParaRPr lang="en-GB" altLang="en-US"/>
          </a:p>
        </p:txBody>
      </p:sp>
    </p:spTree>
    <p:extLst>
      <p:ext uri="{BB962C8B-B14F-4D97-AF65-F5344CB8AC3E}">
        <p14:creationId xmlns:p14="http://schemas.microsoft.com/office/powerpoint/2010/main" val="134771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4" name="Rectangle 6"/>
          <p:cNvSpPr>
            <a:spLocks noGrp="1" noChangeArrowheads="1"/>
          </p:cNvSpPr>
          <p:nvPr>
            <p:ph type="sldNum" sz="quarter" idx="12"/>
          </p:nvPr>
        </p:nvSpPr>
        <p:spPr>
          <a:ln/>
        </p:spPr>
        <p:txBody>
          <a:bodyPr/>
          <a:lstStyle>
            <a:lvl1pPr>
              <a:defRPr/>
            </a:lvl1pPr>
          </a:lstStyle>
          <a:p>
            <a:pPr>
              <a:defRPr/>
            </a:pPr>
            <a:fld id="{B5F7C234-8B0F-4BB6-B19B-87A1E460DE25}" type="slidenum">
              <a:rPr lang="en-GB" altLang="en-US"/>
              <a:pPr>
                <a:defRPr/>
              </a:pPr>
              <a:t>‹#›</a:t>
            </a:fld>
            <a:endParaRPr lang="en-GB" altLang="en-US"/>
          </a:p>
        </p:txBody>
      </p:sp>
    </p:spTree>
    <p:extLst>
      <p:ext uri="{BB962C8B-B14F-4D97-AF65-F5344CB8AC3E}">
        <p14:creationId xmlns:p14="http://schemas.microsoft.com/office/powerpoint/2010/main" val="185210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he-IL"/>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7" name="Rectangle 6"/>
          <p:cNvSpPr>
            <a:spLocks noGrp="1" noChangeArrowheads="1"/>
          </p:cNvSpPr>
          <p:nvPr>
            <p:ph type="sldNum" sz="quarter" idx="12"/>
          </p:nvPr>
        </p:nvSpPr>
        <p:spPr>
          <a:ln/>
        </p:spPr>
        <p:txBody>
          <a:bodyPr/>
          <a:lstStyle>
            <a:lvl1pPr>
              <a:defRPr/>
            </a:lvl1pPr>
          </a:lstStyle>
          <a:p>
            <a:pPr>
              <a:defRPr/>
            </a:pPr>
            <a:fld id="{2DFBA433-A756-45FA-9111-02B9A82DA7D3}" type="slidenum">
              <a:rPr lang="en-GB" altLang="en-US"/>
              <a:pPr>
                <a:defRPr/>
              </a:pPr>
              <a:t>‹#›</a:t>
            </a:fld>
            <a:endParaRPr lang="en-GB" altLang="en-US"/>
          </a:p>
        </p:txBody>
      </p:sp>
    </p:spTree>
    <p:extLst>
      <p:ext uri="{BB962C8B-B14F-4D97-AF65-F5344CB8AC3E}">
        <p14:creationId xmlns:p14="http://schemas.microsoft.com/office/powerpoint/2010/main" val="302006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he-IL"/>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7" name="Rectangle 6"/>
          <p:cNvSpPr>
            <a:spLocks noGrp="1" noChangeArrowheads="1"/>
          </p:cNvSpPr>
          <p:nvPr>
            <p:ph type="sldNum" sz="quarter" idx="12"/>
          </p:nvPr>
        </p:nvSpPr>
        <p:spPr>
          <a:ln/>
        </p:spPr>
        <p:txBody>
          <a:bodyPr/>
          <a:lstStyle>
            <a:lvl1pPr>
              <a:defRPr/>
            </a:lvl1pPr>
          </a:lstStyle>
          <a:p>
            <a:pPr>
              <a:defRPr/>
            </a:pPr>
            <a:fld id="{D039A896-ECB3-45E6-8A38-5B9FACF2AFD0}" type="slidenum">
              <a:rPr lang="en-GB" altLang="en-US"/>
              <a:pPr>
                <a:defRPr/>
              </a:pPr>
              <a:t>‹#›</a:t>
            </a:fld>
            <a:endParaRPr lang="en-GB" altLang="en-US"/>
          </a:p>
        </p:txBody>
      </p:sp>
    </p:spTree>
    <p:extLst>
      <p:ext uri="{BB962C8B-B14F-4D97-AF65-F5344CB8AC3E}">
        <p14:creationId xmlns:p14="http://schemas.microsoft.com/office/powerpoint/2010/main" val="3986708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GB" altLang="he-IL"/>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GB" altLang="he-IL"/>
              <a:t>Click to edit Master text styles</a:t>
            </a:r>
          </a:p>
          <a:p>
            <a:pPr lvl="1"/>
            <a:r>
              <a:rPr lang="en-GB" altLang="he-IL"/>
              <a:t>Second level</a:t>
            </a:r>
          </a:p>
          <a:p>
            <a:pPr lvl="2"/>
            <a:r>
              <a:rPr lang="en-GB" altLang="he-IL"/>
              <a:t>Third level</a:t>
            </a:r>
          </a:p>
          <a:p>
            <a:pPr lvl="3"/>
            <a:r>
              <a:rPr lang="en-GB" altLang="he-IL"/>
              <a:t>Fourth level</a:t>
            </a:r>
          </a:p>
          <a:p>
            <a:pPr lvl="4"/>
            <a:r>
              <a:rPr lang="en-GB" altLang="he-IL"/>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GB" altLang="he-I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GB" altLang="he-I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1768BDA-F78F-4332-A823-49AA7C02626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2pPr>
      <a:lvl3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3pPr>
      <a:lvl4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4pPr>
      <a:lvl5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ＭＳ Ｐゴシック" charset="0"/>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tif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5875"/>
            <a:ext cx="9144000" cy="923925"/>
            <a:chOff x="0" y="3755"/>
            <a:chExt cx="5760" cy="582"/>
          </a:xfrm>
        </p:grpSpPr>
        <p:pic>
          <p:nvPicPr>
            <p:cNvPr id="20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51" name="Group 2"/>
          <p:cNvGrpSpPr>
            <a:grpSpLocks/>
          </p:cNvGrpSpPr>
          <p:nvPr/>
        </p:nvGrpSpPr>
        <p:grpSpPr bwMode="auto">
          <a:xfrm>
            <a:off x="0" y="0"/>
            <a:ext cx="9144000" cy="923925"/>
            <a:chOff x="0" y="3755"/>
            <a:chExt cx="5760" cy="582"/>
          </a:xfrm>
        </p:grpSpPr>
        <p:pic>
          <p:nvPicPr>
            <p:cNvPr id="20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2" name="Text Box 5"/>
          <p:cNvSpPr txBox="1">
            <a:spLocks noChangeArrowheads="1"/>
          </p:cNvSpPr>
          <p:nvPr/>
        </p:nvSpPr>
        <p:spPr bwMode="auto">
          <a:xfrm>
            <a:off x="228600" y="1295400"/>
            <a:ext cx="874871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b="1" dirty="0">
                <a:solidFill>
                  <a:srgbClr val="000000"/>
                </a:solidFill>
              </a:rPr>
              <a:t>UOG Journal Club: </a:t>
            </a:r>
            <a:r>
              <a:rPr lang="en-GB" altLang="en-US" b="1" dirty="0" err="1">
                <a:solidFill>
                  <a:srgbClr val="000000"/>
                </a:solidFill>
              </a:rPr>
              <a:t>Febrero</a:t>
            </a:r>
            <a:r>
              <a:rPr lang="en-GB" altLang="en-US" b="1" dirty="0">
                <a:solidFill>
                  <a:srgbClr val="000000"/>
                </a:solidFill>
              </a:rPr>
              <a:t> 2018</a:t>
            </a:r>
          </a:p>
        </p:txBody>
      </p:sp>
      <p:sp>
        <p:nvSpPr>
          <p:cNvPr id="2053" name="TextBox 1"/>
          <p:cNvSpPr txBox="1">
            <a:spLocks noChangeArrowheads="1"/>
          </p:cNvSpPr>
          <p:nvPr/>
        </p:nvSpPr>
        <p:spPr bwMode="auto">
          <a:xfrm>
            <a:off x="125413" y="2139950"/>
            <a:ext cx="8893175" cy="192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FontTx/>
              <a:buNone/>
            </a:pPr>
            <a:r>
              <a:rPr lang="es-HN" altLang="en-US" sz="1800" b="1" dirty="0"/>
              <a:t>Predicción en primer trimestre de resultado quirúrgico en placenta invasiva anormal utilizando el signo cruzado </a:t>
            </a:r>
            <a:r>
              <a:rPr lang="en-US" altLang="en-US" sz="1800" b="1" dirty="0"/>
              <a:t>(cross-over)</a:t>
            </a:r>
          </a:p>
          <a:p>
            <a:pPr algn="ctr">
              <a:buNone/>
            </a:pPr>
            <a:r>
              <a:rPr lang="it-IT" sz="1800" dirty="0"/>
              <a:t>G. Calì, F. Forlani, G. Minneci, F. Foti, S. Di Liberto, A. Familiari,</a:t>
            </a:r>
          </a:p>
          <a:p>
            <a:pPr algn="ctr">
              <a:buNone/>
            </a:pPr>
            <a:r>
              <a:rPr lang="it-IT" sz="1800" dirty="0"/>
              <a:t>G. Scambia and F. D’Antonio</a:t>
            </a:r>
            <a:endParaRPr lang="en-US" altLang="en-US" sz="1800" b="1" dirty="0"/>
          </a:p>
          <a:p>
            <a:pPr>
              <a:buFontTx/>
              <a:buNone/>
            </a:pPr>
            <a:endParaRPr lang="sv-SE" altLang="en-US" sz="1800" dirty="0"/>
          </a:p>
          <a:p>
            <a:pPr algn="ctr" eaLnBrk="1" hangingPunct="1">
              <a:spcBef>
                <a:spcPct val="0"/>
              </a:spcBef>
              <a:spcAft>
                <a:spcPts val="600"/>
              </a:spcAft>
              <a:buFontTx/>
              <a:buNone/>
            </a:pPr>
            <a:r>
              <a:rPr lang="it-IT" altLang="en-US" sz="1800" i="1" dirty="0"/>
              <a:t>Volumen 51, Numero 2, paginas 184</a:t>
            </a:r>
            <a:r>
              <a:rPr lang="en-GB" sz="1800" dirty="0"/>
              <a:t>–</a:t>
            </a:r>
            <a:r>
              <a:rPr lang="it-IT" altLang="en-US" sz="1800" i="1" dirty="0"/>
              <a:t>188</a:t>
            </a:r>
            <a:endParaRPr lang="en-GB" altLang="en-US" sz="1800" b="1" dirty="0"/>
          </a:p>
        </p:txBody>
      </p:sp>
      <p:sp>
        <p:nvSpPr>
          <p:cNvPr id="2054" name="TextBox 2"/>
          <p:cNvSpPr txBox="1">
            <a:spLocks noChangeArrowheads="1"/>
          </p:cNvSpPr>
          <p:nvPr/>
        </p:nvSpPr>
        <p:spPr bwMode="auto">
          <a:xfrm>
            <a:off x="2195513" y="4941168"/>
            <a:ext cx="5760863"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GB" altLang="en-US" sz="1900" dirty="0">
                <a:solidFill>
                  <a:srgbClr val="000000"/>
                </a:solidFill>
              </a:rPr>
              <a:t>Slides de Journal Club </a:t>
            </a:r>
            <a:r>
              <a:rPr lang="en-GB" altLang="en-US" sz="1900" dirty="0" err="1">
                <a:solidFill>
                  <a:srgbClr val="000000"/>
                </a:solidFill>
              </a:rPr>
              <a:t>preparadas</a:t>
            </a:r>
            <a:r>
              <a:rPr lang="en-GB" altLang="en-US" sz="1900" dirty="0">
                <a:solidFill>
                  <a:srgbClr val="000000"/>
                </a:solidFill>
              </a:rPr>
              <a:t> por Dr Yael Raz</a:t>
            </a:r>
          </a:p>
          <a:p>
            <a:pPr algn="ctr" eaLnBrk="1" hangingPunct="1">
              <a:spcBef>
                <a:spcPct val="0"/>
              </a:spcBef>
              <a:buFontTx/>
              <a:buNone/>
            </a:pPr>
            <a:r>
              <a:rPr lang="en-GB" altLang="en-US" sz="1900" dirty="0">
                <a:solidFill>
                  <a:srgbClr val="000000"/>
                </a:solidFill>
              </a:rPr>
              <a:t>(UOG Editor para </a:t>
            </a:r>
            <a:r>
              <a:rPr lang="en-GB" altLang="en-US" sz="1900" dirty="0" err="1">
                <a:solidFill>
                  <a:srgbClr val="000000"/>
                </a:solidFill>
              </a:rPr>
              <a:t>practicantes</a:t>
            </a:r>
            <a:r>
              <a:rPr lang="en-GB" altLang="en-US" sz="1900" dirty="0" smtClean="0">
                <a:solidFill>
                  <a:srgbClr val="000000"/>
                </a:solidFill>
              </a:rPr>
              <a:t>)</a:t>
            </a:r>
          </a:p>
          <a:p>
            <a:pPr algn="ctr" eaLnBrk="1" hangingPunct="1">
              <a:spcBef>
                <a:spcPct val="0"/>
              </a:spcBef>
              <a:buFontTx/>
              <a:buNone/>
            </a:pPr>
            <a:endParaRPr lang="en-GB" altLang="en-US" sz="1900" dirty="0">
              <a:solidFill>
                <a:srgbClr val="000000"/>
              </a:solidFill>
            </a:endParaRPr>
          </a:p>
          <a:p>
            <a:pPr algn="ctr" eaLnBrk="1" hangingPunct="1">
              <a:spcBef>
                <a:spcPct val="0"/>
              </a:spcBef>
              <a:buFontTx/>
              <a:buNone/>
            </a:pPr>
            <a:r>
              <a:rPr lang="en-GB" altLang="en-US" sz="1900" dirty="0" err="1">
                <a:solidFill>
                  <a:srgbClr val="000000"/>
                </a:solidFill>
              </a:rPr>
              <a:t>Traducido</a:t>
            </a:r>
            <a:r>
              <a:rPr lang="en-GB" altLang="en-US" sz="1900" dirty="0">
                <a:solidFill>
                  <a:srgbClr val="000000"/>
                </a:solidFill>
              </a:rPr>
              <a:t> </a:t>
            </a:r>
            <a:r>
              <a:rPr lang="en-GB" altLang="en-US" sz="1900" dirty="0" err="1" smtClean="0">
                <a:solidFill>
                  <a:srgbClr val="000000"/>
                </a:solidFill>
              </a:rPr>
              <a:t>por</a:t>
            </a:r>
            <a:r>
              <a:rPr lang="en-GB" altLang="en-US" sz="1900" dirty="0" smtClean="0">
                <a:solidFill>
                  <a:srgbClr val="000000"/>
                </a:solidFill>
              </a:rPr>
              <a:t> </a:t>
            </a:r>
            <a:r>
              <a:rPr lang="en-GB" altLang="en-US" sz="1900" dirty="0">
                <a:solidFill>
                  <a:srgbClr val="000000"/>
                </a:solidFill>
              </a:rPr>
              <a:t>Dr Ruben D. Fernandez Jr</a:t>
            </a:r>
          </a:p>
        </p:txBody>
      </p:sp>
      <p:pic>
        <p:nvPicPr>
          <p:cNvPr id="2055" name="Picture 51" descr="\\ISUOG-DC01\users\ostirrup\Desktop\Journal Club logo.tif"/>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080000"/>
            <a:ext cx="157638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s-HN" altLang="en-US" sz="2800" b="1" dirty="0"/>
              <a:t>Resultados – </a:t>
            </a:r>
            <a:r>
              <a:rPr lang="es-HN" altLang="en-US" sz="2400" dirty="0"/>
              <a:t>Embarazo y resultados operatorios</a:t>
            </a:r>
            <a:endParaRPr lang="es-HN" altLang="en-US" sz="2400" b="1" dirty="0"/>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179512" y="2367743"/>
            <a:ext cx="8821737" cy="415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s-HN" sz="1800" dirty="0"/>
              <a:t>Embarazos con COS-1 fueron evacuados mas temprano que los COS-2+ (</a:t>
            </a:r>
            <a:r>
              <a:rPr lang="es-HN" sz="1800" i="1" dirty="0"/>
              <a:t>P </a:t>
            </a:r>
            <a:r>
              <a:rPr lang="es-HN" sz="1800" dirty="0"/>
              <a:t>= 0.0001) o COS-2− (</a:t>
            </a:r>
            <a:r>
              <a:rPr lang="es-HN" sz="1800" i="1" dirty="0"/>
              <a:t>P </a:t>
            </a:r>
            <a:r>
              <a:rPr lang="es-HN" sz="1800" dirty="0"/>
              <a:t>= 0.0001)</a:t>
            </a:r>
          </a:p>
          <a:p>
            <a:pPr>
              <a:defRPr/>
            </a:pPr>
            <a:endParaRPr lang="es-HN" sz="1800" dirty="0"/>
          </a:p>
          <a:p>
            <a:pPr>
              <a:defRPr/>
            </a:pPr>
            <a:r>
              <a:rPr lang="es-HN" sz="1800" dirty="0"/>
              <a:t>Embarazos con COS-2+ fueron evacuados mas temprano que los COS-2– (</a:t>
            </a:r>
            <a:r>
              <a:rPr lang="es-HN" sz="1800" i="1" dirty="0"/>
              <a:t>P </a:t>
            </a:r>
            <a:r>
              <a:rPr lang="es-HN" sz="1800" dirty="0"/>
              <a:t>= 0.01). </a:t>
            </a:r>
          </a:p>
          <a:p>
            <a:pPr marL="0" indent="0">
              <a:buNone/>
              <a:defRPr/>
            </a:pPr>
            <a:endParaRPr lang="es-HN" sz="1800" dirty="0"/>
          </a:p>
          <a:p>
            <a:pPr>
              <a:defRPr/>
            </a:pPr>
            <a:r>
              <a:rPr lang="es-HN" sz="1800" dirty="0"/>
              <a:t>Parto pretérmino iatrogénico a las &lt;34 semanas de gestación fue mayor en embarazos con COS-1 que esos con COS-2+ (</a:t>
            </a:r>
            <a:r>
              <a:rPr lang="es-HN" sz="1800" i="1" dirty="0"/>
              <a:t>P </a:t>
            </a:r>
            <a:r>
              <a:rPr lang="es-HN" sz="1800" dirty="0"/>
              <a:t>= 0.0001) o COS-2− (</a:t>
            </a:r>
            <a:r>
              <a:rPr lang="es-HN" sz="1800" i="1" dirty="0"/>
              <a:t>P </a:t>
            </a:r>
            <a:r>
              <a:rPr lang="es-HN" sz="1800" dirty="0"/>
              <a:t>= 0.0001).</a:t>
            </a:r>
          </a:p>
          <a:p>
            <a:pPr marL="0" indent="0">
              <a:buNone/>
              <a:defRPr/>
            </a:pPr>
            <a:endParaRPr lang="es-HN" sz="1800" dirty="0"/>
          </a:p>
          <a:p>
            <a:pPr>
              <a:defRPr/>
            </a:pPr>
            <a:r>
              <a:rPr lang="es-HN" sz="1800" dirty="0"/>
              <a:t>No hubo diferencia en la estadía hospitalaria en las categorías COS. </a:t>
            </a:r>
          </a:p>
          <a:p>
            <a:pPr marL="0" indent="0">
              <a:buNone/>
              <a:defRPr/>
            </a:pPr>
            <a:endParaRPr lang="en-US" sz="1800" dirty="0"/>
          </a:p>
          <a:p>
            <a:pPr>
              <a:defRPr/>
            </a:pPr>
            <a:r>
              <a:rPr lang="es-HN" sz="1800" dirty="0"/>
              <a:t>Ninguna de las mujeres que se les realizo cirugía fue admitida a unidad de cuidados intensivos.</a:t>
            </a:r>
            <a:r>
              <a:rPr lang="en-US" sz="1800" dirty="0"/>
              <a:t> </a:t>
            </a:r>
            <a:endParaRPr lang="en-US" sz="2000" dirty="0"/>
          </a:p>
          <a:p>
            <a:pPr>
              <a:defRPr/>
            </a:pPr>
            <a:endParaRPr lang="en-US" sz="2000" dirty="0"/>
          </a:p>
        </p:txBody>
      </p:sp>
    </p:spTree>
    <p:extLst>
      <p:ext uri="{BB962C8B-B14F-4D97-AF65-F5344CB8AC3E}">
        <p14:creationId xmlns:p14="http://schemas.microsoft.com/office/powerpoint/2010/main" val="2224378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509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s-HN" altLang="en-US" sz="2800" b="1" dirty="0"/>
              <a:t>Discusión</a:t>
            </a:r>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179512" y="2175945"/>
            <a:ext cx="8821737" cy="4445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nSpc>
                <a:spcPct val="110000"/>
              </a:lnSpc>
              <a:defRPr/>
            </a:pPr>
            <a:r>
              <a:rPr lang="es-HN" sz="1800" b="1" dirty="0"/>
              <a:t>Hallazgos claves</a:t>
            </a:r>
          </a:p>
          <a:p>
            <a:pPr>
              <a:lnSpc>
                <a:spcPct val="110000"/>
              </a:lnSpc>
              <a:buFontTx/>
              <a:buChar char="-"/>
              <a:defRPr/>
            </a:pPr>
            <a:r>
              <a:rPr lang="es-HN" sz="1800" dirty="0"/>
              <a:t>La evaluación de COS en el primer trimestre puede ayudar a estratificar mujeres con alto riesgo de complicaciones intra o postoperatorias.</a:t>
            </a:r>
            <a:r>
              <a:rPr lang="en-US" sz="1800" dirty="0"/>
              <a:t> </a:t>
            </a:r>
          </a:p>
          <a:p>
            <a:pPr marL="0" indent="0">
              <a:lnSpc>
                <a:spcPct val="110000"/>
              </a:lnSpc>
              <a:buNone/>
              <a:defRPr/>
            </a:pPr>
            <a:endParaRPr lang="en-US" sz="1800" dirty="0"/>
          </a:p>
          <a:p>
            <a:pPr>
              <a:lnSpc>
                <a:spcPct val="110000"/>
              </a:lnSpc>
              <a:defRPr/>
            </a:pPr>
            <a:r>
              <a:rPr lang="es-HN" sz="1800" b="1" dirty="0"/>
              <a:t>Implicaciones para la practica</a:t>
            </a:r>
          </a:p>
          <a:p>
            <a:pPr>
              <a:lnSpc>
                <a:spcPct val="110000"/>
              </a:lnSpc>
              <a:buFontTx/>
              <a:buChar char="-"/>
              <a:defRPr/>
            </a:pPr>
            <a:r>
              <a:rPr lang="es-HN" sz="1800" dirty="0"/>
              <a:t>El diagnostico en primer trimestre es critico, así como muchos CSP son mal diagnosticados como amenaza de aborto, aborto o simplemente embarazo intrauterino. Esto puede llevar a realizar un curetaje por supuesto embarazo fallido, resultando en sangrado profuso e intervenciones quirúrgicas de emergencia.</a:t>
            </a:r>
            <a:r>
              <a:rPr lang="en-US" sz="1800" dirty="0"/>
              <a:t> </a:t>
            </a:r>
          </a:p>
          <a:p>
            <a:pPr>
              <a:lnSpc>
                <a:spcPct val="110000"/>
              </a:lnSpc>
              <a:buFontTx/>
              <a:buChar char="-"/>
              <a:defRPr/>
            </a:pPr>
            <a:r>
              <a:rPr lang="es-HN" sz="1800" dirty="0"/>
              <a:t>Evaluación de COS puede usarse para predecir la evolución de CSP hacia las variantes mas severas de AIP, como ser placenta percreta, y asistir en resolver el dilema de terminación del embarazo debería de solo ser una opción terapéutica ofrecida a la mujer con el diagnostico de primer trimestre de CSP.</a:t>
            </a:r>
          </a:p>
          <a:p>
            <a:pPr marL="0" indent="0">
              <a:lnSpc>
                <a:spcPct val="110000"/>
              </a:lnSpc>
              <a:buNone/>
              <a:defRPr/>
            </a:pPr>
            <a:endParaRPr lang="en-US" sz="1800" dirty="0"/>
          </a:p>
          <a:p>
            <a:pPr marL="0" indent="0">
              <a:lnSpc>
                <a:spcPct val="110000"/>
              </a:lnSpc>
              <a:buNone/>
              <a:defRPr/>
            </a:pPr>
            <a:endParaRPr lang="en-US" sz="1800" dirty="0"/>
          </a:p>
          <a:p>
            <a:pPr>
              <a:lnSpc>
                <a:spcPct val="110000"/>
              </a:lnSpc>
              <a:defRPr/>
            </a:pPr>
            <a:endParaRPr lang="en-US" sz="1800" dirty="0"/>
          </a:p>
          <a:p>
            <a:pPr marL="0" indent="0">
              <a:lnSpc>
                <a:spcPct val="110000"/>
              </a:lnSpc>
              <a:buNone/>
              <a:defRPr/>
            </a:pPr>
            <a:endParaRPr lang="en-US" sz="1800" dirty="0"/>
          </a:p>
          <a:p>
            <a:pPr marL="139700" indent="-139700">
              <a:lnSpc>
                <a:spcPct val="110000"/>
              </a:lnSpc>
              <a:buNone/>
              <a:defRPr/>
            </a:pPr>
            <a:endParaRPr lang="en-US" sz="2000" dirty="0"/>
          </a:p>
          <a:p>
            <a:pPr marL="139700" indent="-139700">
              <a:lnSpc>
                <a:spcPct val="110000"/>
              </a:lnSpc>
              <a:defRPr/>
            </a:pPr>
            <a:endParaRPr lang="en-US" sz="2000" dirty="0"/>
          </a:p>
          <a:p>
            <a:pPr marL="139700" indent="-139700">
              <a:lnSpc>
                <a:spcPct val="110000"/>
              </a:lnSpc>
              <a:defRPr/>
            </a:pPr>
            <a:endParaRPr lang="en-US" sz="2000" dirty="0"/>
          </a:p>
          <a:p>
            <a:pPr marL="139700" indent="-139700">
              <a:lnSpc>
                <a:spcPct val="110000"/>
              </a:lnSpc>
              <a:defRPr/>
            </a:pPr>
            <a:endParaRPr lang="en-US" sz="2000" dirty="0"/>
          </a:p>
          <a:p>
            <a:pPr>
              <a:lnSpc>
                <a:spcPct val="110000"/>
              </a:lnSpc>
              <a:defRPr/>
            </a:pPr>
            <a:endParaRPr lang="en-US" sz="2000" dirty="0"/>
          </a:p>
        </p:txBody>
      </p:sp>
    </p:spTree>
    <p:extLst>
      <p:ext uri="{BB962C8B-B14F-4D97-AF65-F5344CB8AC3E}">
        <p14:creationId xmlns:p14="http://schemas.microsoft.com/office/powerpoint/2010/main" val="1027483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509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s-HN" altLang="en-US" sz="2800" b="1" dirty="0"/>
              <a:t>Discusión</a:t>
            </a:r>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322263" y="2319961"/>
            <a:ext cx="8548687" cy="3413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nSpc>
                <a:spcPct val="110000"/>
              </a:lnSpc>
              <a:defRPr/>
            </a:pPr>
            <a:r>
              <a:rPr lang="es-HN" sz="1800" b="1" dirty="0"/>
              <a:t>Implicaciones para la practica </a:t>
            </a:r>
            <a:r>
              <a:rPr lang="es-HN" sz="1800" b="1" i="1" dirty="0"/>
              <a:t>(continuado)</a:t>
            </a:r>
            <a:endParaRPr lang="es-HN" sz="1800" i="1" dirty="0"/>
          </a:p>
          <a:p>
            <a:pPr marL="539750" lvl="1" indent="-139700">
              <a:lnSpc>
                <a:spcPct val="110000"/>
              </a:lnSpc>
              <a:buNone/>
              <a:defRPr/>
            </a:pPr>
            <a:r>
              <a:rPr lang="es-HN" sz="1400" dirty="0"/>
              <a:t>- </a:t>
            </a:r>
            <a:r>
              <a:rPr lang="es-HN" sz="1800" dirty="0"/>
              <a:t>La clasificación de AIP de acuerdo al grado de invasión placentaria es retrospectiva y no siempre útil en la practica clínica.</a:t>
            </a:r>
          </a:p>
          <a:p>
            <a:pPr marL="539750" lvl="1" indent="-139700">
              <a:lnSpc>
                <a:spcPct val="110000"/>
              </a:lnSpc>
              <a:buNone/>
              <a:defRPr/>
            </a:pPr>
            <a:r>
              <a:rPr lang="en-US" sz="1800" dirty="0"/>
              <a:t>- </a:t>
            </a:r>
            <a:r>
              <a:rPr lang="es-HN" sz="1800" dirty="0"/>
              <a:t>La probabilidad de complicaciones intra o postquirúrgicas son estrictamente dependiente de la extensión y localización, mas que la profundidad, de la invasión placentaria.</a:t>
            </a:r>
            <a:r>
              <a:rPr lang="en-US" sz="1800" dirty="0"/>
              <a:t> </a:t>
            </a:r>
          </a:p>
          <a:p>
            <a:pPr marL="539750" lvl="1" indent="-128588">
              <a:lnSpc>
                <a:spcPct val="110000"/>
              </a:lnSpc>
              <a:buNone/>
              <a:defRPr/>
            </a:pPr>
            <a:r>
              <a:rPr lang="es-HN" sz="1800" dirty="0"/>
              <a:t>- La valoración de la topografía de la placenta es por ende fundamental y constituye un abordaje optimo para identificar mujeres de alto riesgo a desarrollar complicaciones quirúrgicas.</a:t>
            </a:r>
            <a:endParaRPr lang="es-HN" sz="2000" dirty="0"/>
          </a:p>
          <a:p>
            <a:pPr marL="139700" indent="-139700">
              <a:lnSpc>
                <a:spcPct val="110000"/>
              </a:lnSpc>
              <a:buNone/>
              <a:defRPr/>
            </a:pPr>
            <a:endParaRPr lang="en-US" sz="2000" dirty="0"/>
          </a:p>
          <a:p>
            <a:pPr marL="139700" indent="-139700">
              <a:lnSpc>
                <a:spcPct val="110000"/>
              </a:lnSpc>
              <a:defRPr/>
            </a:pPr>
            <a:endParaRPr lang="en-US" sz="2000" dirty="0"/>
          </a:p>
          <a:p>
            <a:pPr marL="139700" indent="-139700">
              <a:lnSpc>
                <a:spcPct val="110000"/>
              </a:lnSpc>
              <a:defRPr/>
            </a:pPr>
            <a:endParaRPr lang="en-US" sz="2000" dirty="0"/>
          </a:p>
          <a:p>
            <a:pPr marL="139700" indent="-139700">
              <a:lnSpc>
                <a:spcPct val="110000"/>
              </a:lnSpc>
              <a:defRPr/>
            </a:pPr>
            <a:endParaRPr lang="en-US" sz="2000" dirty="0"/>
          </a:p>
          <a:p>
            <a:pPr>
              <a:lnSpc>
                <a:spcPct val="110000"/>
              </a:lnSpc>
              <a:defRPr/>
            </a:pPr>
            <a:endParaRPr lang="en-US" sz="2000" dirty="0"/>
          </a:p>
        </p:txBody>
      </p:sp>
    </p:spTree>
    <p:extLst>
      <p:ext uri="{BB962C8B-B14F-4D97-AF65-F5344CB8AC3E}">
        <p14:creationId xmlns:p14="http://schemas.microsoft.com/office/powerpoint/2010/main" val="882479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509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
        <p:nvSpPr>
          <p:cNvPr id="14" name="TextBox 13"/>
          <p:cNvSpPr txBox="1">
            <a:spLocks noChangeArrowheads="1"/>
          </p:cNvSpPr>
          <p:nvPr/>
        </p:nvSpPr>
        <p:spPr bwMode="auto">
          <a:xfrm>
            <a:off x="179388" y="1608828"/>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s-HN" altLang="en-US" sz="2800" b="1" dirty="0"/>
              <a:t>Discusión</a:t>
            </a:r>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161131" y="1988840"/>
            <a:ext cx="8821737" cy="4445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s-HN" sz="1800" b="1" dirty="0"/>
              <a:t>Fortalezas del estudio</a:t>
            </a:r>
          </a:p>
          <a:p>
            <a:pPr>
              <a:buFontTx/>
              <a:buChar char="-"/>
              <a:defRPr/>
            </a:pPr>
            <a:r>
              <a:rPr lang="es-HN" sz="1800" dirty="0"/>
              <a:t>Todos los casos fueron manejados de acuerdo a un protocolo establecido para AIP.</a:t>
            </a:r>
          </a:p>
          <a:p>
            <a:pPr>
              <a:buFontTx/>
              <a:buChar char="-"/>
              <a:defRPr/>
            </a:pPr>
            <a:r>
              <a:rPr lang="es-HN" sz="1800" dirty="0"/>
              <a:t>Todas las mujeres fueron operadas por un solo cirujano de décadas de experiencia en el manejo de desordenes con AIP, por ende reduciendo considerablemente la heterogeneidad de los resultados analizados.</a:t>
            </a:r>
            <a:r>
              <a:rPr lang="en-US" sz="1800" dirty="0"/>
              <a:t> </a:t>
            </a:r>
          </a:p>
          <a:p>
            <a:pPr marL="0" indent="0">
              <a:buNone/>
              <a:defRPr/>
            </a:pPr>
            <a:endParaRPr lang="es-HN" sz="1400" dirty="0"/>
          </a:p>
          <a:p>
            <a:pPr>
              <a:defRPr/>
            </a:pPr>
            <a:r>
              <a:rPr lang="es-HN" sz="1800" b="1" dirty="0"/>
              <a:t>Limitaciones del estudio</a:t>
            </a:r>
          </a:p>
          <a:p>
            <a:pPr>
              <a:buFontTx/>
              <a:buChar char="-"/>
              <a:defRPr/>
            </a:pPr>
            <a:r>
              <a:rPr lang="es-HN" sz="1800" dirty="0"/>
              <a:t>Numero pequeño de casos incluidos.</a:t>
            </a:r>
          </a:p>
          <a:p>
            <a:pPr>
              <a:buFontTx/>
              <a:buChar char="-"/>
              <a:defRPr/>
            </a:pPr>
            <a:r>
              <a:rPr lang="es-HN" sz="1800" dirty="0"/>
              <a:t>Diseño retrospectivo del estudio. </a:t>
            </a:r>
          </a:p>
          <a:p>
            <a:pPr>
              <a:buFontTx/>
              <a:buChar char="-"/>
              <a:defRPr/>
            </a:pPr>
            <a:r>
              <a:rPr lang="es-HN" sz="1800" dirty="0"/>
              <a:t>Inclusión de solo mujeres con CSP progresando a través de segundo y tercer trimestre - el estudio no se dirige a como identificar casos con CSP que necesitaran intervención durante el primer o inicios del segundo trimestre del embarazo.</a:t>
            </a:r>
            <a:r>
              <a:rPr lang="en-US" sz="1800" dirty="0"/>
              <a:t> </a:t>
            </a:r>
          </a:p>
          <a:p>
            <a:pPr>
              <a:buFontTx/>
              <a:buChar char="-"/>
              <a:defRPr/>
            </a:pPr>
            <a:r>
              <a:rPr lang="es-HN" sz="1800" dirty="0"/>
              <a:t>Todos los casos fueron operados por el mismo equipo, por ende reduciendo la validez externa de los hallazgos reportados.</a:t>
            </a:r>
            <a:r>
              <a:rPr lang="en-US" sz="1800" dirty="0"/>
              <a:t> </a:t>
            </a:r>
          </a:p>
          <a:p>
            <a:pPr marL="0" indent="0">
              <a:buNone/>
              <a:defRPr/>
            </a:pPr>
            <a:endParaRPr lang="en-US" sz="1800" dirty="0"/>
          </a:p>
          <a:p>
            <a:pPr marL="139700" indent="-139700">
              <a:buNone/>
              <a:defRPr/>
            </a:pPr>
            <a:endParaRPr lang="en-US" sz="2000" dirty="0"/>
          </a:p>
          <a:p>
            <a:pPr marL="139700" indent="-139700">
              <a:defRPr/>
            </a:pPr>
            <a:endParaRPr lang="en-US" sz="2000" dirty="0"/>
          </a:p>
          <a:p>
            <a:pPr marL="139700" indent="-139700">
              <a:defRPr/>
            </a:pPr>
            <a:endParaRPr lang="en-US" sz="2000" dirty="0"/>
          </a:p>
          <a:p>
            <a:pPr marL="139700" indent="-139700">
              <a:defRPr/>
            </a:pPr>
            <a:endParaRPr lang="en-US" sz="2000" dirty="0"/>
          </a:p>
          <a:p>
            <a:pPr>
              <a:defRPr/>
            </a:pPr>
            <a:endParaRPr lang="en-US" sz="2000" dirty="0"/>
          </a:p>
        </p:txBody>
      </p:sp>
    </p:spTree>
    <p:extLst>
      <p:ext uri="{BB962C8B-B14F-4D97-AF65-F5344CB8AC3E}">
        <p14:creationId xmlns:p14="http://schemas.microsoft.com/office/powerpoint/2010/main" val="1958321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509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s-HN" altLang="en-US" sz="2800" b="1" dirty="0"/>
              <a:t>Discusión</a:t>
            </a:r>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322264" y="2319961"/>
            <a:ext cx="8678862" cy="41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s-HN" sz="1800" b="1" dirty="0"/>
              <a:t>Futuras perspectivas</a:t>
            </a:r>
          </a:p>
          <a:p>
            <a:pPr marL="539750" lvl="1" indent="-139700">
              <a:buNone/>
              <a:defRPr/>
            </a:pPr>
            <a:r>
              <a:rPr lang="en-US" sz="1400" dirty="0"/>
              <a:t>- </a:t>
            </a:r>
            <a:r>
              <a:rPr lang="es-HN" sz="1800" dirty="0"/>
              <a:t>Estudios largos multicéntricos observando de manera prospectiva a mujeres con cesárea desde el primer trimestre temprano en delante se necesitan de manera de verificar el rol de COS en identificar mujeres afectadas por AIP con alto riesgo de resultados adversos intra y postquirúrgicos. </a:t>
            </a:r>
          </a:p>
          <a:p>
            <a:pPr marL="539750" lvl="1" indent="-139700">
              <a:buNone/>
              <a:defRPr/>
            </a:pPr>
            <a:r>
              <a:rPr lang="en-US" sz="1800" dirty="0"/>
              <a:t>- </a:t>
            </a:r>
            <a:r>
              <a:rPr lang="es-HN" sz="1800" dirty="0"/>
              <a:t>Ensayos controlados aleatorizados que valoren el tiempo optimo de evacuación en mujeres con AIP se necesitan para reducir las tasas de prematurez iatrogénica y sus complicaciones</a:t>
            </a:r>
            <a:r>
              <a:rPr lang="en-US" sz="1800" dirty="0"/>
              <a:t>.  </a:t>
            </a:r>
          </a:p>
          <a:p>
            <a:pPr marL="0" indent="0">
              <a:buNone/>
              <a:defRPr/>
            </a:pPr>
            <a:endParaRPr lang="en-US" sz="1800" dirty="0"/>
          </a:p>
          <a:p>
            <a:pPr marL="139700" indent="-139700">
              <a:buNone/>
              <a:defRPr/>
            </a:pPr>
            <a:endParaRPr lang="en-US" sz="2000" dirty="0"/>
          </a:p>
          <a:p>
            <a:pPr marL="139700" indent="-139700">
              <a:defRPr/>
            </a:pPr>
            <a:endParaRPr lang="en-US" sz="2000" dirty="0"/>
          </a:p>
          <a:p>
            <a:pPr marL="139700" indent="-139700">
              <a:defRPr/>
            </a:pPr>
            <a:endParaRPr lang="en-US" sz="2000" dirty="0"/>
          </a:p>
          <a:p>
            <a:pPr marL="139700" indent="-139700">
              <a:defRPr/>
            </a:pPr>
            <a:endParaRPr lang="en-US" sz="2000" dirty="0"/>
          </a:p>
          <a:p>
            <a:pPr>
              <a:defRPr/>
            </a:pPr>
            <a:endParaRPr lang="en-US" sz="2000" dirty="0"/>
          </a:p>
        </p:txBody>
      </p:sp>
    </p:spTree>
    <p:extLst>
      <p:ext uri="{BB962C8B-B14F-4D97-AF65-F5344CB8AC3E}">
        <p14:creationId xmlns:p14="http://schemas.microsoft.com/office/powerpoint/2010/main" val="890501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22530" name="Group 2"/>
          <p:cNvGrpSpPr>
            <a:grpSpLocks/>
          </p:cNvGrpSpPr>
          <p:nvPr/>
        </p:nvGrpSpPr>
        <p:grpSpPr bwMode="auto">
          <a:xfrm>
            <a:off x="0" y="-15875"/>
            <a:ext cx="9144000" cy="923925"/>
            <a:chOff x="0" y="3755"/>
            <a:chExt cx="5760" cy="582"/>
          </a:xfrm>
        </p:grpSpPr>
        <p:pic>
          <p:nvPicPr>
            <p:cNvPr id="2254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31" name="Group 2"/>
          <p:cNvGrpSpPr>
            <a:grpSpLocks/>
          </p:cNvGrpSpPr>
          <p:nvPr/>
        </p:nvGrpSpPr>
        <p:grpSpPr bwMode="auto">
          <a:xfrm>
            <a:off x="0" y="0"/>
            <a:ext cx="9144000" cy="923925"/>
            <a:chOff x="0" y="3755"/>
            <a:chExt cx="5760" cy="582"/>
          </a:xfrm>
        </p:grpSpPr>
        <p:pic>
          <p:nvPicPr>
            <p:cNvPr id="2254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2"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32" name="Group 2"/>
          <p:cNvGrpSpPr>
            <a:grpSpLocks/>
          </p:cNvGrpSpPr>
          <p:nvPr/>
        </p:nvGrpSpPr>
        <p:grpSpPr bwMode="auto">
          <a:xfrm>
            <a:off x="0" y="-15875"/>
            <a:ext cx="9144000" cy="923925"/>
            <a:chOff x="0" y="3755"/>
            <a:chExt cx="5760" cy="582"/>
          </a:xfrm>
        </p:grpSpPr>
        <p:pic>
          <p:nvPicPr>
            <p:cNvPr id="2253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0"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7" name="Content Placeholder 1"/>
          <p:cNvSpPr>
            <a:spLocks noGrp="1"/>
          </p:cNvSpPr>
          <p:nvPr/>
        </p:nvSpPr>
        <p:spPr bwMode="auto">
          <a:xfrm>
            <a:off x="142875" y="2492375"/>
            <a:ext cx="8858250" cy="388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altLang="en-US" sz="2000"/>
          </a:p>
        </p:txBody>
      </p:sp>
      <p:sp>
        <p:nvSpPr>
          <p:cNvPr id="22536" name="TextBox 1"/>
          <p:cNvSpPr txBox="1">
            <a:spLocks noChangeArrowheads="1"/>
          </p:cNvSpPr>
          <p:nvPr/>
        </p:nvSpPr>
        <p:spPr bwMode="auto">
          <a:xfrm>
            <a:off x="250825" y="1682577"/>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t>Puntos de Discusión</a:t>
            </a:r>
          </a:p>
        </p:txBody>
      </p:sp>
      <p:sp>
        <p:nvSpPr>
          <p:cNvPr id="16"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s-HN" sz="2000" dirty="0"/>
              <a:t>¿Puede una modificación de COS ser aplicada a embarazos en la cual AIP es diagnosticada en mujeres sin antecedente de cesárea? </a:t>
            </a:r>
          </a:p>
          <a:p>
            <a:pPr>
              <a:defRPr/>
            </a:pPr>
            <a:endParaRPr lang="es-HN" sz="2000" dirty="0"/>
          </a:p>
          <a:p>
            <a:pPr>
              <a:defRPr/>
            </a:pPr>
            <a:r>
              <a:rPr lang="es-HN" sz="2000" dirty="0"/>
              <a:t>¿Puede el intervalo de cesárea anterior correlacionarse con el tipo de COS, la probabilidad de AIP o el tipo de AIP?</a:t>
            </a:r>
          </a:p>
          <a:p>
            <a:pPr>
              <a:defRPr/>
            </a:pPr>
            <a:endParaRPr lang="en-US" sz="2000" dirty="0"/>
          </a:p>
          <a:p>
            <a:pPr>
              <a:defRPr/>
            </a:pPr>
            <a:r>
              <a:rPr lang="es-HN" sz="2000"/>
              <a:t>¿La </a:t>
            </a:r>
            <a:r>
              <a:rPr lang="es-HN" sz="2000" dirty="0"/>
              <a:t>indicación o la urgencia de cesárea anterior correlaciona con el tipo de COS, la probabilidad de AIP o el tipo de AIP?</a:t>
            </a:r>
          </a:p>
          <a:p>
            <a:pPr>
              <a:defRPr/>
            </a:pPr>
            <a:endParaRPr lang="en-US" sz="2000" dirty="0"/>
          </a:p>
          <a:p>
            <a:pPr>
              <a:defRPr/>
            </a:pPr>
            <a:endParaRPr lang="en-US" sz="2000" dirty="0"/>
          </a:p>
          <a:p>
            <a:pPr>
              <a:defRPr/>
            </a:pPr>
            <a:endParaRPr lang="en-US" sz="2000" dirty="0"/>
          </a:p>
          <a:p>
            <a:pPr>
              <a:defRPr/>
            </a:pPr>
            <a:endParaRPr lang="en-US" sz="2000" dirty="0"/>
          </a:p>
          <a:p>
            <a:pPr>
              <a:defRPr/>
            </a:pPr>
            <a:endParaRPr lang="en-US" sz="2000" dirty="0"/>
          </a:p>
          <a:p>
            <a:pPr>
              <a:defRPr/>
            </a:pPr>
            <a:endParaRPr lang="en-US" sz="2000" dirty="0"/>
          </a:p>
        </p:txBody>
      </p:sp>
      <p:sp>
        <p:nvSpPr>
          <p:cNvPr id="18" name="Text Box 5"/>
          <p:cNvSpPr txBox="1">
            <a:spLocks noChangeArrowheads="1"/>
          </p:cNvSpPr>
          <p:nvPr/>
        </p:nvSpPr>
        <p:spPr bwMode="auto">
          <a:xfrm>
            <a:off x="0" y="1062491"/>
            <a:ext cx="9144000" cy="5509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75"/>
            <a:ext cx="9144000" cy="923925"/>
            <a:chOff x="0" y="3755"/>
            <a:chExt cx="5760" cy="582"/>
          </a:xfrm>
        </p:grpSpPr>
        <p:pic>
          <p:nvPicPr>
            <p:cNvPr id="41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99" name="Group 2"/>
          <p:cNvGrpSpPr>
            <a:grpSpLocks/>
          </p:cNvGrpSpPr>
          <p:nvPr/>
        </p:nvGrpSpPr>
        <p:grpSpPr bwMode="auto">
          <a:xfrm>
            <a:off x="0" y="0"/>
            <a:ext cx="9144000" cy="923925"/>
            <a:chOff x="0" y="3755"/>
            <a:chExt cx="5760" cy="582"/>
          </a:xfrm>
        </p:grpSpPr>
        <p:pic>
          <p:nvPicPr>
            <p:cNvPr id="410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2"/>
          <p:cNvGrpSpPr>
            <a:grpSpLocks/>
          </p:cNvGrpSpPr>
          <p:nvPr/>
        </p:nvGrpSpPr>
        <p:grpSpPr bwMode="auto">
          <a:xfrm>
            <a:off x="0" y="-15875"/>
            <a:ext cx="9144000" cy="923925"/>
            <a:chOff x="0" y="3755"/>
            <a:chExt cx="5760" cy="582"/>
          </a:xfrm>
        </p:grpSpPr>
        <p:pic>
          <p:nvPicPr>
            <p:cNvPr id="410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4102"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endParaRPr lang="it-IT" altLang="en-US" sz="2000" b="1">
              <a:solidFill>
                <a:schemeClr val="tx2"/>
              </a:solidFill>
            </a:endParaRPr>
          </a:p>
        </p:txBody>
      </p:sp>
      <p:sp>
        <p:nvSpPr>
          <p:cNvPr id="4103" name="TextBox 1"/>
          <p:cNvSpPr txBox="1">
            <a:spLocks noChangeArrowheads="1"/>
          </p:cNvSpPr>
          <p:nvPr/>
        </p:nvSpPr>
        <p:spPr bwMode="auto">
          <a:xfrm>
            <a:off x="228600" y="1628800"/>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t>Introducción</a:t>
            </a:r>
            <a:r>
              <a:rPr lang="en-US" altLang="en-US" sz="2800" b="1" dirty="0"/>
              <a:t> </a:t>
            </a:r>
            <a:endParaRPr lang="en-GB" altLang="en-US" sz="2800" b="1" dirty="0"/>
          </a:p>
        </p:txBody>
      </p:sp>
      <p:sp>
        <p:nvSpPr>
          <p:cNvPr id="4105" name="Segnaposto contenuto 2"/>
          <p:cNvSpPr txBox="1">
            <a:spLocks/>
          </p:cNvSpPr>
          <p:nvPr/>
        </p:nvSpPr>
        <p:spPr bwMode="auto">
          <a:xfrm>
            <a:off x="184150" y="2564904"/>
            <a:ext cx="8763000"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r>
              <a:rPr lang="es-HN" sz="1800" dirty="0"/>
              <a:t>Avances en imagen prenatal han conducido a un aumento del diagnostico de embarazo en cicatriz de cesárea (CSP).</a:t>
            </a:r>
          </a:p>
          <a:p>
            <a:r>
              <a:rPr lang="es-HN" sz="1800" dirty="0"/>
              <a:t>La mayoría de CSP evolucionan hacia hemorragia severa que requiere intervención quirúrgica, pero una proporción de casos evolucionan hacia placenta invasiva anormal (AIP).</a:t>
            </a:r>
            <a:r>
              <a:rPr lang="en-US" sz="1800" dirty="0"/>
              <a:t> </a:t>
            </a:r>
          </a:p>
          <a:p>
            <a:pPr marL="0" indent="0">
              <a:buNone/>
            </a:pPr>
            <a:endParaRPr lang="en-US" sz="1800" dirty="0"/>
          </a:p>
          <a:p>
            <a:r>
              <a:rPr lang="es-HN" sz="1800" dirty="0"/>
              <a:t>No hay un marcador ultrasonográfico confiable para predecir CSP evolucionando hacia síntomas tempranos versus aquellos que progresan hacia AIP.</a:t>
            </a:r>
          </a:p>
          <a:p>
            <a:pPr marL="0" indent="0">
              <a:buNone/>
            </a:pPr>
            <a:endParaRPr lang="en-US" sz="1800" dirty="0"/>
          </a:p>
          <a:p>
            <a:r>
              <a:rPr lang="es-HN" sz="1800" dirty="0"/>
              <a:t>La asociación entre CSP y AIP pone el dilema pronostico de como aconsejar a la mujer con el diagnostico prenatal de CSP.</a:t>
            </a:r>
          </a:p>
          <a:p>
            <a:endParaRPr lang="en-US" sz="1800" dirty="0"/>
          </a:p>
        </p:txBody>
      </p:sp>
      <p:sp>
        <p:nvSpPr>
          <p:cNvPr id="2" name="Text Box 5"/>
          <p:cNvSpPr txBox="1">
            <a:spLocks noChangeArrowheads="1"/>
          </p:cNvSpPr>
          <p:nvPr/>
        </p:nvSpPr>
        <p:spPr bwMode="auto">
          <a:xfrm>
            <a:off x="0" y="1062491"/>
            <a:ext cx="9144000" cy="5509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r>
              <a:rPr lang="en-US" altLang="en-US" sz="1300" b="1" dirty="0">
                <a:solidFill>
                  <a:schemeClr val="bg1"/>
                </a:solidFill>
              </a:rPr>
              <a:t> </a:t>
            </a:r>
          </a:p>
          <a:p>
            <a:pPr algn="ctr">
              <a:buNone/>
            </a:pPr>
            <a:r>
              <a:rPr lang="it-IT" altLang="en-US" sz="1400" i="1" dirty="0">
                <a:solidFill>
                  <a:schemeClr val="bg1"/>
                </a:solidFill>
              </a:rPr>
              <a:t>Calì et al., UOG 2018 </a:t>
            </a:r>
            <a:endParaRPr lang="en-GB" altLang="en-US" sz="1400" i="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75"/>
            <a:ext cx="9144000" cy="923925"/>
            <a:chOff x="0" y="3755"/>
            <a:chExt cx="5760" cy="582"/>
          </a:xfrm>
        </p:grpSpPr>
        <p:pic>
          <p:nvPicPr>
            <p:cNvPr id="41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99" name="Group 2"/>
          <p:cNvGrpSpPr>
            <a:grpSpLocks/>
          </p:cNvGrpSpPr>
          <p:nvPr/>
        </p:nvGrpSpPr>
        <p:grpSpPr bwMode="auto">
          <a:xfrm>
            <a:off x="0" y="0"/>
            <a:ext cx="9144000" cy="923925"/>
            <a:chOff x="0" y="3755"/>
            <a:chExt cx="5760" cy="582"/>
          </a:xfrm>
        </p:grpSpPr>
        <p:pic>
          <p:nvPicPr>
            <p:cNvPr id="410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2"/>
          <p:cNvGrpSpPr>
            <a:grpSpLocks/>
          </p:cNvGrpSpPr>
          <p:nvPr/>
        </p:nvGrpSpPr>
        <p:grpSpPr bwMode="auto">
          <a:xfrm>
            <a:off x="0" y="-15875"/>
            <a:ext cx="9144000" cy="923925"/>
            <a:chOff x="0" y="3755"/>
            <a:chExt cx="5760" cy="582"/>
          </a:xfrm>
        </p:grpSpPr>
        <p:pic>
          <p:nvPicPr>
            <p:cNvPr id="410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4105" name="Segnaposto contenuto 2"/>
          <p:cNvSpPr txBox="1">
            <a:spLocks/>
          </p:cNvSpPr>
          <p:nvPr/>
        </p:nvSpPr>
        <p:spPr bwMode="auto">
          <a:xfrm>
            <a:off x="251521" y="1988840"/>
            <a:ext cx="3672407"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0" indent="0">
              <a:buNone/>
            </a:pPr>
            <a:r>
              <a:rPr lang="es-HN" sz="1600" b="1" dirty="0"/>
              <a:t>El signo cruzado (Cross-</a:t>
            </a:r>
            <a:r>
              <a:rPr lang="es-HN" sz="1600" b="1" dirty="0" err="1"/>
              <a:t>over</a:t>
            </a:r>
            <a:r>
              <a:rPr lang="es-HN" sz="1600" b="1" dirty="0"/>
              <a:t> </a:t>
            </a:r>
            <a:r>
              <a:rPr lang="es-HN" sz="1600" b="1" dirty="0" err="1"/>
              <a:t>sign</a:t>
            </a:r>
            <a:r>
              <a:rPr lang="es-HN" sz="1600" b="1" dirty="0"/>
              <a:t> -COS) </a:t>
            </a:r>
          </a:p>
          <a:p>
            <a:pPr marL="0" indent="0" algn="just">
              <a:buNone/>
            </a:pPr>
            <a:r>
              <a:rPr lang="es-HN" sz="1600" dirty="0"/>
              <a:t>En una vista sagital del útero, una line recta longitudinal se traza conectando el orificio cervical interno y el fondo uterino a través del endometrio, el saco gestacional se identifica y su diámetro perpendicular superior – inferior (S–I) se traza perpendicular  a la línea endometrial.</a:t>
            </a:r>
            <a:r>
              <a:rPr lang="en-US" sz="1600" dirty="0"/>
              <a:t> </a:t>
            </a:r>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51814" y="1700807"/>
            <a:ext cx="4827319" cy="3168353"/>
          </a:xfrm>
          <a:prstGeom prst="rect">
            <a:avLst/>
          </a:prstGeom>
        </p:spPr>
      </p:pic>
      <p:sp>
        <p:nvSpPr>
          <p:cNvPr id="4" name="TextBox 3"/>
          <p:cNvSpPr txBox="1"/>
          <p:nvPr/>
        </p:nvSpPr>
        <p:spPr>
          <a:xfrm>
            <a:off x="131281" y="4923400"/>
            <a:ext cx="8856984" cy="1754326"/>
          </a:xfrm>
          <a:prstGeom prst="rect">
            <a:avLst/>
          </a:prstGeom>
          <a:noFill/>
        </p:spPr>
        <p:txBody>
          <a:bodyPr wrap="square" rtlCol="1">
            <a:spAutoFit/>
          </a:bodyPr>
          <a:lstStyle/>
          <a:p>
            <a:pPr marL="360363" indent="-360363" algn="just">
              <a:buFont typeface="Arial" panose="020B0604020202020204" pitchFamily="34" charset="0"/>
              <a:buChar char="•"/>
            </a:pPr>
            <a:r>
              <a:rPr lang="es-HN" sz="1600" b="1" dirty="0"/>
              <a:t>COS-1</a:t>
            </a:r>
            <a:r>
              <a:rPr lang="es-HN" sz="1600" dirty="0"/>
              <a:t> – el saco gestacional es implantado dentro de la cicatriz de la cesárea (CS) y por lo menos dos tercios del diámetro S-I del saco gestacional esta sobre la línea endometrial hacia la pared anterior uterina.</a:t>
            </a:r>
          </a:p>
          <a:p>
            <a:pPr marL="360363" indent="-360363" algn="just">
              <a:buFont typeface="Arial" panose="020B0604020202020204" pitchFamily="34" charset="0"/>
              <a:buChar char="•"/>
            </a:pPr>
            <a:r>
              <a:rPr lang="en-US" sz="1600" b="1" dirty="0"/>
              <a:t>COS-2 </a:t>
            </a:r>
            <a:r>
              <a:rPr lang="en-US" sz="1600" dirty="0"/>
              <a:t>– el </a:t>
            </a:r>
            <a:r>
              <a:rPr lang="en-US" sz="1600" dirty="0" err="1"/>
              <a:t>saco</a:t>
            </a:r>
            <a:r>
              <a:rPr lang="en-US" sz="1600" dirty="0"/>
              <a:t> </a:t>
            </a:r>
            <a:r>
              <a:rPr lang="en-US" sz="1600" dirty="0" err="1"/>
              <a:t>gestacional</a:t>
            </a:r>
            <a:r>
              <a:rPr lang="en-US" sz="1600" dirty="0"/>
              <a:t> es </a:t>
            </a:r>
            <a:r>
              <a:rPr lang="en-US" sz="1600" dirty="0" err="1"/>
              <a:t>implantado</a:t>
            </a:r>
            <a:r>
              <a:rPr lang="en-US" sz="1600" dirty="0"/>
              <a:t> dentro de la CS y </a:t>
            </a:r>
            <a:r>
              <a:rPr lang="en-US" sz="1600" dirty="0" err="1"/>
              <a:t>menos</a:t>
            </a:r>
            <a:r>
              <a:rPr lang="en-US" sz="1600" dirty="0"/>
              <a:t> de dos-tercios del </a:t>
            </a:r>
            <a:r>
              <a:rPr lang="en-US" sz="1600" dirty="0" err="1"/>
              <a:t>diametro</a:t>
            </a:r>
            <a:r>
              <a:rPr lang="en-US" sz="1600" dirty="0"/>
              <a:t> S-I del </a:t>
            </a:r>
            <a:r>
              <a:rPr lang="en-US" sz="1600" dirty="0" err="1"/>
              <a:t>saco</a:t>
            </a:r>
            <a:r>
              <a:rPr lang="en-US" sz="1600" dirty="0"/>
              <a:t> </a:t>
            </a:r>
            <a:r>
              <a:rPr lang="en-US" sz="1600" dirty="0" err="1"/>
              <a:t>gestacional</a:t>
            </a:r>
            <a:r>
              <a:rPr lang="en-US" sz="1600" dirty="0"/>
              <a:t> </a:t>
            </a:r>
            <a:r>
              <a:rPr lang="en-US" sz="1600" dirty="0" err="1"/>
              <a:t>esta</a:t>
            </a:r>
            <a:r>
              <a:rPr lang="en-US" sz="1600" dirty="0"/>
              <a:t> </a:t>
            </a:r>
            <a:r>
              <a:rPr lang="en-US" sz="1600" dirty="0" err="1"/>
              <a:t>sobre</a:t>
            </a:r>
            <a:r>
              <a:rPr lang="en-US" sz="1600" dirty="0"/>
              <a:t> la </a:t>
            </a:r>
            <a:r>
              <a:rPr lang="en-US" sz="1600" dirty="0" err="1"/>
              <a:t>linea</a:t>
            </a:r>
            <a:r>
              <a:rPr lang="en-US" sz="1600" dirty="0"/>
              <a:t> endometrial.</a:t>
            </a:r>
          </a:p>
          <a:p>
            <a:pPr marL="817563" lvl="1" indent="-360363" algn="just">
              <a:buFont typeface="Wingdings" panose="05000000000000000000" pitchFamily="2" charset="2"/>
              <a:buChar char="Ø"/>
            </a:pPr>
            <a:r>
              <a:rPr lang="en-US" sz="1400" dirty="0" err="1">
                <a:latin typeface="Arial" panose="020B0604020202020204" pitchFamily="34" charset="0"/>
              </a:rPr>
              <a:t>Casos</a:t>
            </a:r>
            <a:r>
              <a:rPr lang="en-US" sz="1400" dirty="0">
                <a:latin typeface="Arial" panose="020B0604020202020204" pitchFamily="34" charset="0"/>
              </a:rPr>
              <a:t> </a:t>
            </a:r>
            <a:r>
              <a:rPr lang="en-US" sz="1400" dirty="0" err="1">
                <a:latin typeface="Arial" panose="020B0604020202020204" pitchFamily="34" charset="0"/>
              </a:rPr>
              <a:t>en</a:t>
            </a:r>
            <a:r>
              <a:rPr lang="en-US" sz="1400" dirty="0">
                <a:latin typeface="Arial" panose="020B0604020202020204" pitchFamily="34" charset="0"/>
              </a:rPr>
              <a:t> el ultimo </a:t>
            </a:r>
            <a:r>
              <a:rPr lang="en-US" sz="1400" dirty="0" err="1">
                <a:latin typeface="Arial" panose="020B0604020202020204" pitchFamily="34" charset="0"/>
              </a:rPr>
              <a:t>grupo</a:t>
            </a:r>
            <a:r>
              <a:rPr lang="en-US" sz="1400" dirty="0">
                <a:latin typeface="Arial" panose="020B0604020202020204" pitchFamily="34" charset="0"/>
              </a:rPr>
              <a:t> se subdivide </a:t>
            </a:r>
            <a:r>
              <a:rPr lang="en-US" sz="1400" dirty="0" err="1">
                <a:latin typeface="Arial" panose="020B0604020202020204" pitchFamily="34" charset="0"/>
              </a:rPr>
              <a:t>en</a:t>
            </a:r>
            <a:r>
              <a:rPr lang="en-US" sz="1400" dirty="0">
                <a:latin typeface="Arial" panose="020B0604020202020204" pitchFamily="34" charset="0"/>
              </a:rPr>
              <a:t> la </a:t>
            </a:r>
            <a:r>
              <a:rPr lang="en-US" sz="1400" dirty="0" err="1">
                <a:latin typeface="Arial" panose="020B0604020202020204" pitchFamily="34" charset="0"/>
              </a:rPr>
              <a:t>presencia</a:t>
            </a:r>
            <a:r>
              <a:rPr lang="en-US" sz="1400" dirty="0">
                <a:latin typeface="Arial" panose="020B0604020202020204" pitchFamily="34" charset="0"/>
              </a:rPr>
              <a:t> (COS-2+) o </a:t>
            </a:r>
            <a:r>
              <a:rPr lang="en-US" sz="1400" dirty="0" err="1">
                <a:latin typeface="Arial" panose="020B0604020202020204" pitchFamily="34" charset="0"/>
              </a:rPr>
              <a:t>ausencia</a:t>
            </a:r>
            <a:r>
              <a:rPr lang="en-US" sz="1400" dirty="0">
                <a:latin typeface="Arial" panose="020B0604020202020204" pitchFamily="34" charset="0"/>
              </a:rPr>
              <a:t> (COS-2-) de una </a:t>
            </a:r>
            <a:r>
              <a:rPr lang="en-US" sz="1400" dirty="0" err="1">
                <a:latin typeface="Arial" panose="020B0604020202020204" pitchFamily="34" charset="0"/>
              </a:rPr>
              <a:t>interseccion</a:t>
            </a:r>
            <a:r>
              <a:rPr lang="en-US" sz="1400" dirty="0">
                <a:latin typeface="Arial" panose="020B0604020202020204" pitchFamily="34" charset="0"/>
              </a:rPr>
              <a:t> entre el </a:t>
            </a:r>
            <a:r>
              <a:rPr lang="en-US" sz="1400" dirty="0" err="1">
                <a:latin typeface="Arial" panose="020B0604020202020204" pitchFamily="34" charset="0"/>
              </a:rPr>
              <a:t>diametro</a:t>
            </a:r>
            <a:r>
              <a:rPr lang="en-US" sz="1400" dirty="0">
                <a:latin typeface="Arial" panose="020B0604020202020204" pitchFamily="34" charset="0"/>
              </a:rPr>
              <a:t> S-I del </a:t>
            </a:r>
            <a:r>
              <a:rPr lang="en-US" sz="1400" dirty="0" err="1">
                <a:latin typeface="Arial" panose="020B0604020202020204" pitchFamily="34" charset="0"/>
              </a:rPr>
              <a:t>saco</a:t>
            </a:r>
            <a:r>
              <a:rPr lang="en-US" sz="1400" dirty="0">
                <a:latin typeface="Arial" panose="020B0604020202020204" pitchFamily="34" charset="0"/>
              </a:rPr>
              <a:t> </a:t>
            </a:r>
            <a:r>
              <a:rPr lang="en-US" sz="1400" dirty="0" err="1">
                <a:latin typeface="Arial" panose="020B0604020202020204" pitchFamily="34" charset="0"/>
              </a:rPr>
              <a:t>gestacional</a:t>
            </a:r>
            <a:r>
              <a:rPr lang="en-US" sz="1400" dirty="0">
                <a:latin typeface="Arial" panose="020B0604020202020204" pitchFamily="34" charset="0"/>
              </a:rPr>
              <a:t> </a:t>
            </a:r>
            <a:r>
              <a:rPr lang="en-US" sz="1400" dirty="0" err="1">
                <a:latin typeface="Arial" panose="020B0604020202020204" pitchFamily="34" charset="0"/>
              </a:rPr>
              <a:t>ectopico</a:t>
            </a:r>
            <a:r>
              <a:rPr lang="en-US" sz="1400" dirty="0">
                <a:latin typeface="Arial" panose="020B0604020202020204" pitchFamily="34" charset="0"/>
              </a:rPr>
              <a:t> y la </a:t>
            </a:r>
            <a:r>
              <a:rPr lang="en-US" sz="1400" dirty="0" err="1">
                <a:latin typeface="Arial" panose="020B0604020202020204" pitchFamily="34" charset="0"/>
              </a:rPr>
              <a:t>linea</a:t>
            </a:r>
            <a:r>
              <a:rPr lang="en-US" sz="1400">
                <a:latin typeface="Arial" panose="020B0604020202020204" pitchFamily="34" charset="0"/>
              </a:rPr>
              <a:t> endometrial.</a:t>
            </a:r>
            <a:endParaRPr lang="he-IL" sz="1600" dirty="0"/>
          </a:p>
        </p:txBody>
      </p:sp>
      <p:sp>
        <p:nvSpPr>
          <p:cNvPr id="18" name="Text Box 5"/>
          <p:cNvSpPr txBox="1">
            <a:spLocks noChangeArrowheads="1"/>
          </p:cNvSpPr>
          <p:nvPr/>
        </p:nvSpPr>
        <p:spPr bwMode="auto">
          <a:xfrm>
            <a:off x="0" y="1062491"/>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r>
              <a:rPr lang="es-HN" altLang="en-US" sz="1400" b="1" dirty="0">
                <a:solidFill>
                  <a:schemeClr val="bg1"/>
                </a:solidFill>
              </a:rPr>
              <a:t> </a:t>
            </a:r>
            <a:r>
              <a:rPr lang="it-IT" altLang="en-US" sz="1400" i="1" dirty="0">
                <a:solidFill>
                  <a:schemeClr val="bg1"/>
                </a:solidFill>
              </a:rPr>
              <a:t>Calì et al., UOG 2018 </a:t>
            </a:r>
            <a:endParaRPr lang="en-GB" altLang="en-US" sz="1400" i="1" dirty="0">
              <a:solidFill>
                <a:schemeClr val="bg1"/>
              </a:solidFill>
            </a:endParaRPr>
          </a:p>
        </p:txBody>
      </p:sp>
    </p:spTree>
    <p:extLst>
      <p:ext uri="{BB962C8B-B14F-4D97-AF65-F5344CB8AC3E}">
        <p14:creationId xmlns:p14="http://schemas.microsoft.com/office/powerpoint/2010/main" val="354463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75"/>
            <a:ext cx="9144000" cy="923925"/>
            <a:chOff x="0" y="3755"/>
            <a:chExt cx="5760" cy="582"/>
          </a:xfrm>
        </p:grpSpPr>
        <p:pic>
          <p:nvPicPr>
            <p:cNvPr id="41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99" name="Group 2"/>
          <p:cNvGrpSpPr>
            <a:grpSpLocks/>
          </p:cNvGrpSpPr>
          <p:nvPr/>
        </p:nvGrpSpPr>
        <p:grpSpPr bwMode="auto">
          <a:xfrm>
            <a:off x="0" y="0"/>
            <a:ext cx="9144000" cy="923925"/>
            <a:chOff x="0" y="3755"/>
            <a:chExt cx="5760" cy="582"/>
          </a:xfrm>
        </p:grpSpPr>
        <p:pic>
          <p:nvPicPr>
            <p:cNvPr id="410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2"/>
          <p:cNvGrpSpPr>
            <a:grpSpLocks/>
          </p:cNvGrpSpPr>
          <p:nvPr/>
        </p:nvGrpSpPr>
        <p:grpSpPr bwMode="auto">
          <a:xfrm>
            <a:off x="0" y="-15875"/>
            <a:ext cx="9144000" cy="923925"/>
            <a:chOff x="0" y="3755"/>
            <a:chExt cx="5760" cy="582"/>
          </a:xfrm>
        </p:grpSpPr>
        <p:pic>
          <p:nvPicPr>
            <p:cNvPr id="410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4102" name="Titolo 1"/>
          <p:cNvSpPr txBox="1">
            <a:spLocks/>
          </p:cNvSpPr>
          <p:nvPr/>
        </p:nvSpPr>
        <p:spPr bwMode="auto">
          <a:xfrm>
            <a:off x="299429" y="2420888"/>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endParaRPr lang="it-IT" altLang="en-US" sz="2000" b="1">
              <a:solidFill>
                <a:schemeClr val="tx2"/>
              </a:solidFill>
            </a:endParaRPr>
          </a:p>
        </p:txBody>
      </p:sp>
      <p:sp>
        <p:nvSpPr>
          <p:cNvPr id="4103" name="TextBox 1"/>
          <p:cNvSpPr txBox="1">
            <a:spLocks noChangeArrowheads="1"/>
          </p:cNvSpPr>
          <p:nvPr/>
        </p:nvSpPr>
        <p:spPr bwMode="auto">
          <a:xfrm>
            <a:off x="228600" y="1754585"/>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t>Introducción</a:t>
            </a:r>
            <a:r>
              <a:rPr lang="en-US" altLang="en-US" sz="2800" b="1" dirty="0"/>
              <a:t> </a:t>
            </a:r>
            <a:endParaRPr lang="en-GB" altLang="en-US" sz="2800" b="1" dirty="0"/>
          </a:p>
        </p:txBody>
      </p:sp>
      <p:sp>
        <p:nvSpPr>
          <p:cNvPr id="4105" name="Segnaposto contenuto 2"/>
          <p:cNvSpPr txBox="1">
            <a:spLocks/>
          </p:cNvSpPr>
          <p:nvPr/>
        </p:nvSpPr>
        <p:spPr bwMode="auto">
          <a:xfrm>
            <a:off x="323528" y="2780928"/>
            <a:ext cx="8571521" cy="2952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r>
              <a:rPr lang="es-HN" sz="1600" dirty="0"/>
              <a:t>El COS se ha sugerido tener el potencial de estratificar el riesgo de las mujeres con CSP que evolucionen hacia AIP</a:t>
            </a:r>
            <a:r>
              <a:rPr lang="en-US" sz="1600" dirty="0"/>
              <a:t>:</a:t>
            </a:r>
          </a:p>
          <a:p>
            <a:pPr marL="0" indent="0">
              <a:buNone/>
            </a:pPr>
            <a:r>
              <a:rPr lang="en-US" sz="1600" dirty="0"/>
              <a:t> </a:t>
            </a:r>
            <a:endParaRPr lang="es-HN" sz="1600" dirty="0"/>
          </a:p>
          <a:p>
            <a:pPr>
              <a:buFont typeface="Wingdings" panose="05000000000000000000" pitchFamily="2" charset="2"/>
              <a:buChar char="Ø"/>
            </a:pPr>
            <a:r>
              <a:rPr lang="es-HN" sz="1600" dirty="0"/>
              <a:t>      Mujeres con COS-1 muestran tener mayor riesgo de desarrollar placenta percreta</a:t>
            </a:r>
          </a:p>
          <a:p>
            <a:pPr marL="0" indent="0">
              <a:buNone/>
            </a:pPr>
            <a:endParaRPr lang="es-HN" sz="1600" dirty="0"/>
          </a:p>
          <a:p>
            <a:pPr>
              <a:buFont typeface="Wingdings" panose="05000000000000000000" pitchFamily="2" charset="2"/>
              <a:buChar char="Ø"/>
            </a:pPr>
            <a:r>
              <a:rPr lang="es-HN" sz="1600" dirty="0"/>
              <a:t>      Mujeres con COS-2 son mas propensas a ser afectadas por tipos menos severo de AIP, como ser placenta acreta.</a:t>
            </a:r>
          </a:p>
          <a:p>
            <a:pPr marL="0" indent="0">
              <a:buNone/>
            </a:pPr>
            <a:endParaRPr lang="en-US" sz="1600" dirty="0"/>
          </a:p>
          <a:p>
            <a:r>
              <a:rPr lang="es-HN" sz="1600" dirty="0" err="1"/>
              <a:t>Todavia</a:t>
            </a:r>
            <a:r>
              <a:rPr lang="es-HN" sz="1600" dirty="0"/>
              <a:t> falta evidencia de que el ultrasonido de primer trimestre puede identificar mujeres afectadas con AIP tengan mayor riesgo de complicaciones intra o </a:t>
            </a:r>
            <a:r>
              <a:rPr lang="es-HN" sz="1600" dirty="0" err="1"/>
              <a:t>postquirurgica</a:t>
            </a:r>
            <a:r>
              <a:rPr lang="en-US" sz="1600" dirty="0"/>
              <a:t>. </a:t>
            </a:r>
          </a:p>
        </p:txBody>
      </p:sp>
      <p:sp>
        <p:nvSpPr>
          <p:cNvPr id="17" name="Text Box 5"/>
          <p:cNvSpPr txBox="1">
            <a:spLocks noChangeArrowheads="1"/>
          </p:cNvSpPr>
          <p:nvPr/>
        </p:nvSpPr>
        <p:spPr bwMode="auto">
          <a:xfrm>
            <a:off x="0" y="1062491"/>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 </a:t>
            </a:r>
            <a:r>
              <a:rPr lang="it-IT" altLang="en-US" sz="1400" i="1" dirty="0">
                <a:solidFill>
                  <a:schemeClr val="bg1"/>
                </a:solidFill>
              </a:rPr>
              <a:t>Calì et al., UOG 2018 </a:t>
            </a:r>
            <a:endParaRPr lang="en-GB" altLang="en-US" sz="1400" i="1" dirty="0">
              <a:solidFill>
                <a:schemeClr val="bg1"/>
              </a:solidFill>
            </a:endParaRPr>
          </a:p>
        </p:txBody>
      </p:sp>
    </p:spTree>
    <p:extLst>
      <p:ext uri="{BB962C8B-B14F-4D97-AF65-F5344CB8AC3E}">
        <p14:creationId xmlns:p14="http://schemas.microsoft.com/office/powerpoint/2010/main" val="1673136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9"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6151" name="Rectangle 8"/>
          <p:cNvSpPr>
            <a:spLocks noChangeArrowheads="1"/>
          </p:cNvSpPr>
          <p:nvPr/>
        </p:nvSpPr>
        <p:spPr bwMode="auto">
          <a:xfrm>
            <a:off x="2738241" y="2057400"/>
            <a:ext cx="36199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rPr>
              <a:t>Objetivo del estudio</a:t>
            </a:r>
          </a:p>
        </p:txBody>
      </p:sp>
      <p:sp>
        <p:nvSpPr>
          <p:cNvPr id="6152" name="Segnaposto contenuto 2"/>
          <p:cNvSpPr txBox="1">
            <a:spLocks/>
          </p:cNvSpPr>
          <p:nvPr/>
        </p:nvSpPr>
        <p:spPr bwMode="auto">
          <a:xfrm>
            <a:off x="251520" y="3276600"/>
            <a:ext cx="864165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lnSpc>
                <a:spcPct val="150000"/>
              </a:lnSpc>
              <a:buNone/>
            </a:pPr>
            <a:r>
              <a:rPr lang="es-HN" sz="2400" dirty="0"/>
              <a:t>Cerciorar si la valoración ultrasonográfica de COS en el primer trimestre puede predecir resultado quirúrgico en mujeres con AIP</a:t>
            </a:r>
            <a:endParaRPr lang="es-HN" altLang="en-US" sz="2200" dirty="0"/>
          </a:p>
        </p:txBody>
      </p:sp>
      <p:sp>
        <p:nvSpPr>
          <p:cNvPr id="19" name="Text Box 5"/>
          <p:cNvSpPr txBox="1">
            <a:spLocks noChangeArrowheads="1"/>
          </p:cNvSpPr>
          <p:nvPr/>
        </p:nvSpPr>
        <p:spPr bwMode="auto">
          <a:xfrm>
            <a:off x="0" y="1062491"/>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 </a:t>
            </a:r>
            <a:r>
              <a:rPr lang="it-IT" altLang="en-US" sz="1400" i="1" dirty="0">
                <a:solidFill>
                  <a:schemeClr val="bg1"/>
                </a:solidFill>
              </a:rPr>
              <a:t>Calì et al., UOG 2018 </a:t>
            </a:r>
            <a:endParaRPr lang="en-GB" altLang="en-US" sz="1400" i="1" dirty="0">
              <a:solidFill>
                <a:schemeClr val="bg1"/>
              </a:solidFill>
            </a:endParaRPr>
          </a:p>
        </p:txBody>
      </p:sp>
      <p:grpSp>
        <p:nvGrpSpPr>
          <p:cNvPr id="26" name="Group 2"/>
          <p:cNvGrpSpPr>
            <a:grpSpLocks/>
          </p:cNvGrpSpPr>
          <p:nvPr/>
        </p:nvGrpSpPr>
        <p:grpSpPr bwMode="auto">
          <a:xfrm>
            <a:off x="0" y="-15875"/>
            <a:ext cx="9144000" cy="923925"/>
            <a:chOff x="0" y="3755"/>
            <a:chExt cx="5760" cy="582"/>
          </a:xfrm>
        </p:grpSpPr>
        <p:pic>
          <p:nvPicPr>
            <p:cNvPr id="27"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7174"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endParaRPr lang="it-IT" altLang="en-US" sz="2000" b="1">
              <a:solidFill>
                <a:schemeClr val="tx2"/>
              </a:solidFill>
            </a:endParaRPr>
          </a:p>
        </p:txBody>
      </p:sp>
      <p:sp>
        <p:nvSpPr>
          <p:cNvPr id="7175" name="Rectangle 8"/>
          <p:cNvSpPr>
            <a:spLocks noChangeArrowheads="1"/>
          </p:cNvSpPr>
          <p:nvPr/>
        </p:nvSpPr>
        <p:spPr bwMode="auto">
          <a:xfrm>
            <a:off x="3700194" y="1628775"/>
            <a:ext cx="16642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rPr>
              <a:t>Métodos</a:t>
            </a:r>
            <a:endParaRPr lang="es-HN" altLang="en-US" sz="2800" dirty="0">
              <a:solidFill>
                <a:srgbClr val="000000"/>
              </a:solidFill>
            </a:endParaRPr>
          </a:p>
        </p:txBody>
      </p:sp>
      <p:sp>
        <p:nvSpPr>
          <p:cNvPr id="6154" name="Segnaposto contenuto 2"/>
          <p:cNvSpPr txBox="1">
            <a:spLocks/>
          </p:cNvSpPr>
          <p:nvPr/>
        </p:nvSpPr>
        <p:spPr bwMode="auto">
          <a:xfrm>
            <a:off x="179388" y="2150889"/>
            <a:ext cx="8382000" cy="4518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800100" indent="-34290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nSpc>
                <a:spcPct val="130000"/>
              </a:lnSpc>
              <a:defRPr/>
            </a:pPr>
            <a:r>
              <a:rPr lang="es-HN" sz="1800" b="1" dirty="0"/>
              <a:t>Diseño del estudio</a:t>
            </a:r>
          </a:p>
          <a:p>
            <a:pPr marL="0" indent="0">
              <a:lnSpc>
                <a:spcPct val="130000"/>
              </a:lnSpc>
              <a:buNone/>
              <a:defRPr/>
            </a:pPr>
            <a:r>
              <a:rPr lang="es-HN" sz="1800" b="1" dirty="0"/>
              <a:t>      </a:t>
            </a:r>
            <a:r>
              <a:rPr lang="es-HN" sz="1800" dirty="0"/>
              <a:t>Estudio retrospectivo</a:t>
            </a:r>
          </a:p>
          <a:p>
            <a:pPr>
              <a:lnSpc>
                <a:spcPct val="130000"/>
              </a:lnSpc>
              <a:defRPr/>
            </a:pPr>
            <a:r>
              <a:rPr lang="es-HN" sz="1800" b="1" dirty="0"/>
              <a:t>Lugar</a:t>
            </a:r>
          </a:p>
          <a:p>
            <a:pPr marL="396875" indent="-396875">
              <a:lnSpc>
                <a:spcPct val="130000"/>
              </a:lnSpc>
              <a:buNone/>
              <a:defRPr/>
            </a:pPr>
            <a:r>
              <a:rPr lang="es-HN" sz="1800" b="1" dirty="0"/>
              <a:t>      </a:t>
            </a:r>
            <a:r>
              <a:rPr lang="es-HN" sz="1800" dirty="0"/>
              <a:t>Ensayo en único centro, Hospital Arnas </a:t>
            </a:r>
            <a:r>
              <a:rPr lang="es-HN" sz="1800" dirty="0" err="1"/>
              <a:t>Civico</a:t>
            </a:r>
            <a:r>
              <a:rPr lang="es-HN" sz="1800" dirty="0"/>
              <a:t>, Palermo, Italia. (Enero. 2007–Diciembre 2015)</a:t>
            </a:r>
          </a:p>
          <a:p>
            <a:pPr>
              <a:lnSpc>
                <a:spcPct val="130000"/>
              </a:lnSpc>
              <a:defRPr/>
            </a:pPr>
            <a:r>
              <a:rPr lang="es-HN" sz="1800" b="1" dirty="0"/>
              <a:t>Participantes</a:t>
            </a:r>
          </a:p>
          <a:p>
            <a:pPr marL="409575" indent="-50800">
              <a:lnSpc>
                <a:spcPct val="130000"/>
              </a:lnSpc>
              <a:buNone/>
              <a:defRPr/>
            </a:pPr>
            <a:r>
              <a:rPr lang="es-HN" sz="1800" dirty="0"/>
              <a:t>Todas las mujeres con AIP durante el periodo de estudio por lo que el ultrasonido de primer trimestre (6-8 semanas de gestación) mostraron CSP. </a:t>
            </a:r>
          </a:p>
          <a:p>
            <a:endParaRPr lang="en-US" sz="1800" dirty="0"/>
          </a:p>
        </p:txBody>
      </p:sp>
      <p:grpSp>
        <p:nvGrpSpPr>
          <p:cNvPr id="16" name="Group 2"/>
          <p:cNvGrpSpPr>
            <a:grpSpLocks/>
          </p:cNvGrpSpPr>
          <p:nvPr/>
        </p:nvGrpSpPr>
        <p:grpSpPr bwMode="auto">
          <a:xfrm>
            <a:off x="0" y="-15875"/>
            <a:ext cx="9144000" cy="923925"/>
            <a:chOff x="0" y="3755"/>
            <a:chExt cx="5760" cy="582"/>
          </a:xfrm>
        </p:grpSpPr>
        <p:pic>
          <p:nvPicPr>
            <p:cNvPr id="17"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5"/>
          <p:cNvSpPr txBox="1">
            <a:spLocks noChangeArrowheads="1"/>
          </p:cNvSpPr>
          <p:nvPr/>
        </p:nvSpPr>
        <p:spPr bwMode="auto">
          <a:xfrm>
            <a:off x="0" y="1062491"/>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r>
              <a:rPr lang="es-HN" altLang="en-US" sz="1400" b="1" dirty="0">
                <a:solidFill>
                  <a:schemeClr val="bg1"/>
                </a:solidFill>
              </a:rPr>
              <a:t> </a:t>
            </a:r>
            <a:r>
              <a:rPr lang="it-IT" altLang="en-US" sz="1400" i="1" dirty="0">
                <a:solidFill>
                  <a:schemeClr val="bg1"/>
                </a:solidFill>
              </a:rPr>
              <a:t>Calì et al., UOG 2018 </a:t>
            </a:r>
            <a:endParaRPr lang="en-GB" altLang="en-US" sz="1400" i="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7175" name="Rectangle 8"/>
          <p:cNvSpPr>
            <a:spLocks noChangeArrowheads="1"/>
          </p:cNvSpPr>
          <p:nvPr/>
        </p:nvSpPr>
        <p:spPr bwMode="auto">
          <a:xfrm>
            <a:off x="3700193" y="1628800"/>
            <a:ext cx="16642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rPr>
              <a:t>Métodos</a:t>
            </a:r>
            <a:endParaRPr lang="es-HN" altLang="en-US" sz="2800" dirty="0">
              <a:solidFill>
                <a:srgbClr val="000000"/>
              </a:solidFill>
            </a:endParaRPr>
          </a:p>
        </p:txBody>
      </p:sp>
      <p:sp>
        <p:nvSpPr>
          <p:cNvPr id="6154" name="Segnaposto contenuto 2"/>
          <p:cNvSpPr txBox="1">
            <a:spLocks/>
          </p:cNvSpPr>
          <p:nvPr/>
        </p:nvSpPr>
        <p:spPr bwMode="auto">
          <a:xfrm>
            <a:off x="341312" y="1988840"/>
            <a:ext cx="8382000"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800100" indent="-34290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nSpc>
                <a:spcPct val="120000"/>
              </a:lnSpc>
            </a:pPr>
            <a:r>
              <a:rPr lang="es-HN" sz="1800" b="1" dirty="0"/>
              <a:t>Protocolo de Estudio</a:t>
            </a:r>
          </a:p>
          <a:p>
            <a:pPr>
              <a:lnSpc>
                <a:spcPct val="120000"/>
              </a:lnSpc>
              <a:buFontTx/>
              <a:buChar char="-"/>
            </a:pPr>
            <a:r>
              <a:rPr lang="es-HN" sz="1800" dirty="0"/>
              <a:t>La evaluación de COS se llevo a cabo como se reporto previamente.</a:t>
            </a:r>
          </a:p>
          <a:p>
            <a:pPr>
              <a:lnSpc>
                <a:spcPct val="120000"/>
              </a:lnSpc>
              <a:buFontTx/>
              <a:buChar char="-"/>
            </a:pPr>
            <a:r>
              <a:rPr lang="es-HN" sz="1800" dirty="0"/>
              <a:t>Después del diagnostico prenatal de AIP,  se aconsejo a los padres con respecto a la severidad de su condición clínica, opciones de tratamiento y riesgo relacionado.</a:t>
            </a:r>
          </a:p>
          <a:p>
            <a:pPr>
              <a:lnSpc>
                <a:spcPct val="120000"/>
              </a:lnSpc>
              <a:buFontTx/>
              <a:buChar char="-"/>
            </a:pPr>
            <a:r>
              <a:rPr lang="es-HN" sz="1800" dirty="0"/>
              <a:t>En general, mujeres con tipos severos de AIP se evacuaron cerca de las 34 semanas de gestación y aquellas con variantes menos severas a las 36 semanas.</a:t>
            </a:r>
          </a:p>
          <a:p>
            <a:pPr>
              <a:lnSpc>
                <a:spcPct val="120000"/>
              </a:lnSpc>
              <a:buFontTx/>
              <a:buChar char="-"/>
            </a:pPr>
            <a:r>
              <a:rPr lang="es-HN" sz="1800" dirty="0"/>
              <a:t>Todos los casos de AIP incluidos en el estudio fueron tratados con histerectomía transcesarea y oclusión temporal preoperatoria de las arterias iliacas internas con un catéter de balón y la inserción de </a:t>
            </a:r>
            <a:r>
              <a:rPr lang="es-HN" sz="1800" dirty="0" err="1"/>
              <a:t>stent</a:t>
            </a:r>
            <a:r>
              <a:rPr lang="es-HN" sz="1800" dirty="0"/>
              <a:t> ureteral.</a:t>
            </a:r>
          </a:p>
          <a:p>
            <a:pPr>
              <a:lnSpc>
                <a:spcPct val="120000"/>
              </a:lnSpc>
              <a:buFontTx/>
              <a:buChar char="-"/>
            </a:pPr>
            <a:r>
              <a:rPr lang="es-HN" sz="1800" dirty="0"/>
              <a:t>El diagnostico final del tipo de AIP se realiza después de la cirugía e histerectomía, basado en el examen patológico del útero removido.</a:t>
            </a:r>
          </a:p>
          <a:p>
            <a:pPr>
              <a:lnSpc>
                <a:spcPct val="120000"/>
              </a:lnSpc>
              <a:defRPr/>
            </a:pPr>
            <a:endParaRPr lang="en-US" sz="1800" b="1" dirty="0"/>
          </a:p>
          <a:p>
            <a:pPr>
              <a:lnSpc>
                <a:spcPct val="120000"/>
              </a:lnSpc>
              <a:defRPr/>
            </a:pPr>
            <a:endParaRPr lang="en-US" sz="1800" b="1" dirty="0"/>
          </a:p>
        </p:txBody>
      </p:sp>
      <p:grpSp>
        <p:nvGrpSpPr>
          <p:cNvPr id="16" name="Group 2"/>
          <p:cNvGrpSpPr>
            <a:grpSpLocks/>
          </p:cNvGrpSpPr>
          <p:nvPr/>
        </p:nvGrpSpPr>
        <p:grpSpPr bwMode="auto">
          <a:xfrm>
            <a:off x="0" y="-15875"/>
            <a:ext cx="9144000" cy="923925"/>
            <a:chOff x="0" y="3755"/>
            <a:chExt cx="5760" cy="582"/>
          </a:xfrm>
        </p:grpSpPr>
        <p:pic>
          <p:nvPicPr>
            <p:cNvPr id="17"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5"/>
          <p:cNvSpPr txBox="1">
            <a:spLocks noChangeArrowheads="1"/>
          </p:cNvSpPr>
          <p:nvPr/>
        </p:nvSpPr>
        <p:spPr bwMode="auto">
          <a:xfrm>
            <a:off x="0" y="1062491"/>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 </a:t>
            </a:r>
            <a:r>
              <a:rPr lang="it-IT" altLang="en-US" sz="1400" i="1" dirty="0">
                <a:solidFill>
                  <a:schemeClr val="bg1"/>
                </a:solidFill>
              </a:rPr>
              <a:t>Calì et al., UOG 2018 </a:t>
            </a:r>
            <a:endParaRPr lang="en-GB" altLang="en-US" sz="1400" i="1" dirty="0">
              <a:solidFill>
                <a:schemeClr val="bg1"/>
              </a:solidFill>
            </a:endParaRPr>
          </a:p>
        </p:txBody>
      </p:sp>
    </p:spTree>
    <p:extLst>
      <p:ext uri="{BB962C8B-B14F-4D97-AF65-F5344CB8AC3E}">
        <p14:creationId xmlns:p14="http://schemas.microsoft.com/office/powerpoint/2010/main" val="83653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2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grpSp>
        <p:nvGrpSpPr>
          <p:cNvPr id="17" name="Group 2"/>
          <p:cNvGrpSpPr>
            <a:grpSpLocks/>
          </p:cNvGrpSpPr>
          <p:nvPr/>
        </p:nvGrpSpPr>
        <p:grpSpPr bwMode="auto">
          <a:xfrm>
            <a:off x="0" y="-27384"/>
            <a:ext cx="9144000" cy="923925"/>
            <a:chOff x="0" y="3755"/>
            <a:chExt cx="5760" cy="582"/>
          </a:xfrm>
        </p:grpSpPr>
        <p:pic>
          <p:nvPicPr>
            <p:cNvPr id="1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
        <p:nvSpPr>
          <p:cNvPr id="21" name="Rectangle 8"/>
          <p:cNvSpPr>
            <a:spLocks noChangeArrowheads="1"/>
          </p:cNvSpPr>
          <p:nvPr/>
        </p:nvSpPr>
        <p:spPr bwMode="auto">
          <a:xfrm>
            <a:off x="3700193" y="1628775"/>
            <a:ext cx="16642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rPr>
              <a:t>Métodos</a:t>
            </a:r>
            <a:endParaRPr lang="es-HN" altLang="en-US" sz="2800" dirty="0">
              <a:solidFill>
                <a:srgbClr val="000000"/>
              </a:solidFill>
            </a:endParaRPr>
          </a:p>
        </p:txBody>
      </p:sp>
      <p:sp>
        <p:nvSpPr>
          <p:cNvPr id="3" name="Content Placeholder 2"/>
          <p:cNvSpPr>
            <a:spLocks noGrp="1"/>
          </p:cNvSpPr>
          <p:nvPr>
            <p:ph idx="1"/>
          </p:nvPr>
        </p:nvSpPr>
        <p:spPr>
          <a:xfrm>
            <a:off x="457200" y="2341832"/>
            <a:ext cx="8229600" cy="3816424"/>
          </a:xfrm>
        </p:spPr>
        <p:txBody>
          <a:bodyPr/>
          <a:lstStyle/>
          <a:p>
            <a:pPr>
              <a:lnSpc>
                <a:spcPct val="130000"/>
              </a:lnSpc>
            </a:pPr>
            <a:r>
              <a:rPr lang="es-HN" sz="1800" b="1" dirty="0"/>
              <a:t>Resultados Primarios</a:t>
            </a:r>
            <a:r>
              <a:rPr lang="en-US" sz="1800" b="1" dirty="0"/>
              <a:t> </a:t>
            </a:r>
            <a:endParaRPr lang="es-HN" sz="1800" dirty="0"/>
          </a:p>
          <a:p>
            <a:pPr marL="0" indent="0">
              <a:lnSpc>
                <a:spcPct val="130000"/>
              </a:lnSpc>
              <a:buNone/>
            </a:pPr>
            <a:r>
              <a:rPr lang="es-HN" sz="1800" dirty="0"/>
              <a:t>- Perdida estimada de sangre durante cirugía.</a:t>
            </a:r>
          </a:p>
          <a:p>
            <a:pPr marL="0" indent="0">
              <a:lnSpc>
                <a:spcPct val="130000"/>
              </a:lnSpc>
              <a:buNone/>
            </a:pPr>
            <a:r>
              <a:rPr lang="es-HN" sz="1800" dirty="0"/>
              <a:t>- Necesidad de y cantidad de glóbulos rojos empacados y unidades de plasma fresco congelado requeridos durante y después de la cirugía.</a:t>
            </a:r>
          </a:p>
          <a:p>
            <a:pPr marL="0" indent="0">
              <a:lnSpc>
                <a:spcPct val="130000"/>
              </a:lnSpc>
              <a:buNone/>
            </a:pPr>
            <a:r>
              <a:rPr lang="en-US" sz="1800" dirty="0"/>
              <a:t>- </a:t>
            </a:r>
            <a:r>
              <a:rPr lang="es-HN" sz="1800" dirty="0"/>
              <a:t>Tiempo operatorio.</a:t>
            </a:r>
          </a:p>
          <a:p>
            <a:pPr marL="0" indent="0">
              <a:lnSpc>
                <a:spcPct val="130000"/>
              </a:lnSpc>
              <a:buNone/>
            </a:pPr>
            <a:r>
              <a:rPr lang="es-HN" sz="1800" dirty="0"/>
              <a:t>- Complicaciones intra-quirúrgicas.</a:t>
            </a:r>
          </a:p>
          <a:p>
            <a:pPr marL="0" indent="0">
              <a:lnSpc>
                <a:spcPct val="130000"/>
              </a:lnSpc>
              <a:buNone/>
            </a:pPr>
            <a:r>
              <a:rPr lang="es-HN" sz="1800" dirty="0"/>
              <a:t>- Edad gestacional al nacimiento.</a:t>
            </a:r>
          </a:p>
          <a:p>
            <a:pPr marL="0" indent="0">
              <a:lnSpc>
                <a:spcPct val="130000"/>
              </a:lnSpc>
              <a:buNone/>
            </a:pPr>
            <a:r>
              <a:rPr lang="es-HN" sz="1800" dirty="0"/>
              <a:t>- Evacuación a </a:t>
            </a:r>
            <a:r>
              <a:rPr lang="es-HN" sz="1800" i="1" dirty="0"/>
              <a:t>&lt;</a:t>
            </a:r>
            <a:r>
              <a:rPr lang="es-HN" sz="1800" dirty="0"/>
              <a:t>34 semanas de gestación.</a:t>
            </a:r>
          </a:p>
          <a:p>
            <a:pPr marL="0" indent="0">
              <a:lnSpc>
                <a:spcPct val="130000"/>
              </a:lnSpc>
              <a:buNone/>
            </a:pPr>
            <a:r>
              <a:rPr lang="en-US" sz="1800" dirty="0"/>
              <a:t>- </a:t>
            </a:r>
            <a:r>
              <a:rPr lang="es-HN" sz="1800" dirty="0"/>
              <a:t>Tiempo de estadía hospitalaria y admisión materna a unidad de cuidados intensivos.</a:t>
            </a:r>
          </a:p>
          <a:p>
            <a:pPr marL="0" indent="0">
              <a:lnSpc>
                <a:spcPct val="130000"/>
              </a:lnSpc>
              <a:buNone/>
            </a:pPr>
            <a:endParaRPr lang="en-US" sz="1800" dirty="0"/>
          </a:p>
          <a:p>
            <a:pPr marL="0" indent="0">
              <a:lnSpc>
                <a:spcPct val="130000"/>
              </a:lnSpc>
              <a:buNone/>
            </a:pPr>
            <a:endParaRPr lang="en-US" sz="1800" dirty="0"/>
          </a:p>
          <a:p>
            <a:pPr marL="0" indent="0">
              <a:lnSpc>
                <a:spcPct val="130000"/>
              </a:lnSpc>
              <a:buNone/>
            </a:pPr>
            <a:endParaRPr lang="he-IL"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12291" name="Group 2"/>
          <p:cNvGrpSpPr>
            <a:grpSpLocks/>
          </p:cNvGrpSpPr>
          <p:nvPr/>
        </p:nvGrpSpPr>
        <p:grpSpPr bwMode="auto">
          <a:xfrm>
            <a:off x="0" y="0"/>
            <a:ext cx="9144000" cy="923925"/>
            <a:chOff x="0" y="3755"/>
            <a:chExt cx="5760" cy="582"/>
          </a:xfrm>
        </p:grpSpPr>
        <p:pic>
          <p:nvPicPr>
            <p:cNvPr id="123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92" name="Group 2"/>
          <p:cNvGrpSpPr>
            <a:grpSpLocks/>
          </p:cNvGrpSpPr>
          <p:nvPr/>
        </p:nvGrpSpPr>
        <p:grpSpPr bwMode="auto">
          <a:xfrm>
            <a:off x="0" y="-15875"/>
            <a:ext cx="9144000" cy="923925"/>
            <a:chOff x="0" y="3755"/>
            <a:chExt cx="5760" cy="582"/>
          </a:xfrm>
        </p:grpSpPr>
        <p:pic>
          <p:nvPicPr>
            <p:cNvPr id="1229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29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7"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s-HN" altLang="en-US" sz="1300" b="1" dirty="0">
                <a:solidFill>
                  <a:schemeClr val="bg1"/>
                </a:solidFill>
              </a:rPr>
              <a:t>Predicción en primer trimestre de resultado quirúrgico en placenta invasiva anormal usando el signo cruzado</a:t>
            </a:r>
            <a:endParaRPr lang="en-US" altLang="en-US" sz="1300" b="1" dirty="0">
              <a:solidFill>
                <a:schemeClr val="bg1"/>
              </a:solidFill>
            </a:endParaRPr>
          </a:p>
          <a:p>
            <a:pPr algn="ctr">
              <a:buNone/>
            </a:pPr>
            <a:r>
              <a:rPr lang="it-IT" altLang="en-US" sz="1400" i="1" dirty="0">
                <a:solidFill>
                  <a:schemeClr val="bg1"/>
                </a:solidFill>
              </a:rPr>
              <a:t>Calì et al., UOG 2018 </a:t>
            </a:r>
            <a:endParaRPr lang="en-GB" altLang="en-US" sz="1400" i="1" dirty="0">
              <a:solidFill>
                <a:schemeClr val="bg1"/>
              </a:solidFill>
            </a:endParaRPr>
          </a:p>
        </p:txBody>
      </p:sp>
      <p:sp>
        <p:nvSpPr>
          <p:cNvPr id="18" name="TextBox 1"/>
          <p:cNvSpPr txBox="1">
            <a:spLocks noChangeArrowheads="1"/>
          </p:cNvSpPr>
          <p:nvPr/>
        </p:nvSpPr>
        <p:spPr bwMode="auto">
          <a:xfrm>
            <a:off x="228600" y="1628800"/>
            <a:ext cx="86423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s-HN" altLang="en-US" sz="2800" b="1" dirty="0"/>
              <a:t>Resultados – </a:t>
            </a:r>
            <a:r>
              <a:rPr lang="es-HN" altLang="en-US" sz="2400" dirty="0"/>
              <a:t>Características</a:t>
            </a:r>
            <a:r>
              <a:rPr lang="es-HN" sz="2400" dirty="0"/>
              <a:t> generales de 68 mujeres con AIP de acuerdo del tipo de COS</a:t>
            </a:r>
          </a:p>
        </p:txBody>
      </p:sp>
      <p:sp>
        <p:nvSpPr>
          <p:cNvPr id="3" name="TextBox 2"/>
          <p:cNvSpPr txBox="1"/>
          <p:nvPr/>
        </p:nvSpPr>
        <p:spPr>
          <a:xfrm>
            <a:off x="971600" y="6023029"/>
            <a:ext cx="7056784" cy="923330"/>
          </a:xfrm>
          <a:prstGeom prst="rect">
            <a:avLst/>
          </a:prstGeom>
          <a:noFill/>
          <a:ln w="19050">
            <a:solidFill>
              <a:srgbClr val="FF0000"/>
            </a:solidFill>
          </a:ln>
        </p:spPr>
        <p:txBody>
          <a:bodyPr wrap="square" rtlCol="0">
            <a:spAutoFit/>
          </a:bodyPr>
          <a:lstStyle/>
          <a:p>
            <a:pPr algn="ctr"/>
            <a:r>
              <a:rPr lang="es-HN" b="1" dirty="0"/>
              <a:t>Los tres grupos no muestran ninguna diferencia significativa con respecto a: edad materna, paridad y numero de cesáreas previas</a:t>
            </a:r>
          </a:p>
        </p:txBody>
      </p:sp>
      <p:pic>
        <p:nvPicPr>
          <p:cNvPr id="1028" name="Picture 4"/>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71600" y="2571943"/>
            <a:ext cx="7128792" cy="3305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he-IL"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he-IL"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1851</TotalTime>
  <Words>1641</Words>
  <Application>Microsoft Office PowerPoint</Application>
  <PresentationFormat>On-screen Show (4:3)</PresentationFormat>
  <Paragraphs>150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ＭＳ Ｐゴシック</vt:lpstr>
      <vt:lpstr>Arial</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Renata Kotsia</cp:lastModifiedBy>
  <cp:revision>100</cp:revision>
  <dcterms:created xsi:type="dcterms:W3CDTF">2017-10-15T08:39:57Z</dcterms:created>
  <dcterms:modified xsi:type="dcterms:W3CDTF">2018-09-03T16:16:29Z</dcterms:modified>
</cp:coreProperties>
</file>