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5"/>
  </p:notesMasterIdLst>
  <p:sldIdLst>
    <p:sldId id="329" r:id="rId3"/>
    <p:sldId id="350" r:id="rId4"/>
    <p:sldId id="349" r:id="rId5"/>
    <p:sldId id="384" r:id="rId6"/>
    <p:sldId id="415" r:id="rId7"/>
    <p:sldId id="352" r:id="rId8"/>
    <p:sldId id="416" r:id="rId9"/>
    <p:sldId id="417" r:id="rId10"/>
    <p:sldId id="418" r:id="rId11"/>
    <p:sldId id="419" r:id="rId12"/>
    <p:sldId id="420" r:id="rId13"/>
    <p:sldId id="421" r:id="rId14"/>
    <p:sldId id="422" r:id="rId15"/>
    <p:sldId id="386" r:id="rId16"/>
    <p:sldId id="395" r:id="rId17"/>
    <p:sldId id="387" r:id="rId18"/>
    <p:sldId id="380" r:id="rId19"/>
    <p:sldId id="353" r:id="rId20"/>
    <p:sldId id="381" r:id="rId21"/>
    <p:sldId id="382" r:id="rId22"/>
    <p:sldId id="383" r:id="rId23"/>
    <p:sldId id="371" r:id="rId24"/>
  </p:sldIdLst>
  <p:sldSz cx="9144000" cy="6858000" type="screen4x3"/>
  <p:notesSz cx="6761163" cy="9942513"/>
  <p:defaultTextStyle>
    <a:defPPr>
      <a:defRPr lang="en-GB"/>
    </a:defPPr>
    <a:lvl1pPr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5pPr>
    <a:lvl6pPr marL="2286000" algn="l" defTabSz="914400" rtl="0" eaLnBrk="1" latinLnBrk="0" hangingPunct="1">
      <a:defRPr i="1" kern="1200">
        <a:solidFill>
          <a:schemeClr val="tx1"/>
        </a:solidFill>
        <a:latin typeface="Arial" panose="020B0604020202020204" pitchFamily="34" charset="0"/>
        <a:ea typeface="+mn-ea"/>
        <a:cs typeface="+mn-cs"/>
      </a:defRPr>
    </a:lvl6pPr>
    <a:lvl7pPr marL="2743200" algn="l" defTabSz="914400" rtl="0" eaLnBrk="1" latinLnBrk="0" hangingPunct="1">
      <a:defRPr i="1" kern="1200">
        <a:solidFill>
          <a:schemeClr val="tx1"/>
        </a:solidFill>
        <a:latin typeface="Arial" panose="020B0604020202020204" pitchFamily="34" charset="0"/>
        <a:ea typeface="+mn-ea"/>
        <a:cs typeface="+mn-cs"/>
      </a:defRPr>
    </a:lvl7pPr>
    <a:lvl8pPr marL="3200400" algn="l" defTabSz="914400" rtl="0" eaLnBrk="1" latinLnBrk="0" hangingPunct="1">
      <a:defRPr i="1" kern="1200">
        <a:solidFill>
          <a:schemeClr val="tx1"/>
        </a:solidFill>
        <a:latin typeface="Arial" panose="020B0604020202020204" pitchFamily="34" charset="0"/>
        <a:ea typeface="+mn-ea"/>
        <a:cs typeface="+mn-cs"/>
      </a:defRPr>
    </a:lvl8pPr>
    <a:lvl9pPr marL="3657600" algn="l" defTabSz="914400" rtl="0" eaLnBrk="1" latinLnBrk="0" hangingPunct="1">
      <a:defRPr i="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F2D6E4"/>
    <a:srgbClr val="EADEE7"/>
    <a:srgbClr val="ED1D24"/>
    <a:srgbClr val="445895"/>
    <a:srgbClr val="CDDEFF"/>
    <a:srgbClr val="F0F3FB"/>
    <a:srgbClr val="E2E1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3897" autoAdjust="0"/>
    <p:restoredTop sz="95300" autoAdjust="0"/>
  </p:normalViewPr>
  <p:slideViewPr>
    <p:cSldViewPr>
      <p:cViewPr>
        <p:scale>
          <a:sx n="119" d="100"/>
          <a:sy n="119" d="100"/>
        </p:scale>
        <p:origin x="-2274" y="-4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30525" cy="496888"/>
          </a:xfrm>
          <a:prstGeom prst="rect">
            <a:avLst/>
          </a:prstGeom>
        </p:spPr>
        <p:txBody>
          <a:bodyPr vert="horz" lIns="91440" tIns="45720" rIns="91440" bIns="45720" rtlCol="0"/>
          <a:lstStyle>
            <a:lvl1pPr algn="l" eaLnBrk="1" hangingPunct="1">
              <a:defRPr sz="1200" i="0">
                <a:latin typeface="Arial" panose="020B0604020202020204" pitchFamily="34" charset="0"/>
              </a:defRPr>
            </a:lvl1pPr>
          </a:lstStyle>
          <a:p>
            <a:pPr>
              <a:defRPr/>
            </a:pPr>
            <a:endParaRPr lang="it-IT" dirty="0"/>
          </a:p>
        </p:txBody>
      </p:sp>
      <p:sp>
        <p:nvSpPr>
          <p:cNvPr id="3" name="Segnaposto data 2"/>
          <p:cNvSpPr>
            <a:spLocks noGrp="1"/>
          </p:cNvSpPr>
          <p:nvPr>
            <p:ph type="dt" idx="1"/>
          </p:nvPr>
        </p:nvSpPr>
        <p:spPr>
          <a:xfrm>
            <a:off x="3829050" y="0"/>
            <a:ext cx="2930525" cy="496888"/>
          </a:xfrm>
          <a:prstGeom prst="rect">
            <a:avLst/>
          </a:prstGeom>
        </p:spPr>
        <p:txBody>
          <a:bodyPr vert="horz" lIns="91440" tIns="45720" rIns="91440" bIns="45720" rtlCol="0"/>
          <a:lstStyle>
            <a:lvl1pPr algn="r" eaLnBrk="1" hangingPunct="1">
              <a:defRPr sz="1200" i="0">
                <a:latin typeface="Arial" panose="020B0604020202020204" pitchFamily="34" charset="0"/>
              </a:defRPr>
            </a:lvl1pPr>
          </a:lstStyle>
          <a:p>
            <a:pPr>
              <a:defRPr/>
            </a:pPr>
            <a:fld id="{E85DC6F2-61F7-47F7-BDDB-8773C9C1B552}" type="datetimeFigureOut">
              <a:rPr lang="it-IT"/>
              <a:pPr>
                <a:defRPr/>
              </a:pPr>
              <a:t>13/06/2017</a:t>
            </a:fld>
            <a:endParaRPr lang="it-IT" dirty="0"/>
          </a:p>
        </p:txBody>
      </p:sp>
      <p:sp>
        <p:nvSpPr>
          <p:cNvPr id="4" name="Segnaposto immagine diapositiva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pPr lvl="0"/>
            <a:endParaRPr lang="it-IT" noProof="0" dirty="0" smtClean="0"/>
          </a:p>
        </p:txBody>
      </p:sp>
      <p:sp>
        <p:nvSpPr>
          <p:cNvPr id="5" name="Segnaposto note 4"/>
          <p:cNvSpPr>
            <a:spLocks noGrp="1"/>
          </p:cNvSpPr>
          <p:nvPr>
            <p:ph type="body" sz="quarter" idx="3"/>
          </p:nvPr>
        </p:nvSpPr>
        <p:spPr>
          <a:xfrm>
            <a:off x="676275" y="4722813"/>
            <a:ext cx="5408613" cy="4473575"/>
          </a:xfrm>
          <a:prstGeom prst="rect">
            <a:avLst/>
          </a:prstGeom>
        </p:spPr>
        <p:txBody>
          <a:bodyPr vert="horz" lIns="91440" tIns="45720" rIns="91440" bIns="45720" rtlCol="0"/>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eaLnBrk="1" hangingPunct="1">
              <a:defRPr sz="1200" i="0">
                <a:latin typeface="Arial" panose="020B0604020202020204" pitchFamily="34" charset="0"/>
              </a:defRPr>
            </a:lvl1pPr>
          </a:lstStyle>
          <a:p>
            <a:pPr>
              <a:defRPr/>
            </a:pPr>
            <a:endParaRPr lang="it-IT" dirty="0"/>
          </a:p>
        </p:txBody>
      </p:sp>
      <p:sp>
        <p:nvSpPr>
          <p:cNvPr id="7" name="Segnaposto numero diapositiva 6"/>
          <p:cNvSpPr>
            <a:spLocks noGrp="1"/>
          </p:cNvSpPr>
          <p:nvPr>
            <p:ph type="sldNum" sz="quarter" idx="5"/>
          </p:nvPr>
        </p:nvSpPr>
        <p:spPr>
          <a:xfrm>
            <a:off x="3829050" y="9444038"/>
            <a:ext cx="2930525" cy="496887"/>
          </a:xfrm>
          <a:prstGeom prst="rect">
            <a:avLst/>
          </a:prstGeom>
        </p:spPr>
        <p:txBody>
          <a:bodyPr vert="horz" wrap="square" lIns="91440" tIns="45720" rIns="91440" bIns="45720" numCol="1" anchor="b" anchorCtr="0" compatLnSpc="1"/>
          <a:lstStyle>
            <a:lvl1pPr algn="r" eaLnBrk="1" hangingPunct="1">
              <a:defRPr sz="1200" i="0">
                <a:cs typeface="Arial" panose="020B0604020202020204" pitchFamily="34" charset="0"/>
              </a:defRPr>
            </a:lvl1pPr>
          </a:lstStyle>
          <a:p>
            <a:pPr>
              <a:defRPr/>
            </a:pPr>
            <a:fld id="{7A07579C-B849-46E4-81D5-095676F8793D}" type="slidenum">
              <a:rPr lang="en-US"/>
              <a:pPr>
                <a:defRPr/>
              </a:pPr>
              <a:t>‹#›</a:t>
            </a:fld>
            <a:endParaRPr lang="it-IT" dirty="0">
              <a:cs typeface="+mn-cs"/>
            </a:endParaRPr>
          </a:p>
        </p:txBody>
      </p:sp>
    </p:spTree>
    <p:extLst>
      <p:ext uri="{BB962C8B-B14F-4D97-AF65-F5344CB8AC3E}">
        <p14:creationId xmlns:p14="http://schemas.microsoft.com/office/powerpoint/2010/main" val="18469105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D345E7-095D-4628-A017-2AA883E147ED}" type="slidenum">
              <a:rPr lang="en-GB" altLang="it-IT" smtClean="0">
                <a:solidFill>
                  <a:srgbClr val="000000"/>
                </a:solidFill>
                <a:latin typeface="Arial" panose="020B0604020202020204" pitchFamily="34" charset="0"/>
              </a:rPr>
              <a:pPr>
                <a:spcBef>
                  <a:spcPct val="0"/>
                </a:spcBef>
              </a:pPr>
              <a:t>1</a:t>
            </a:fld>
            <a:endParaRPr lang="en-GB" altLang="it-IT" dirty="0" smtClean="0">
              <a:solidFill>
                <a:srgbClr val="000000"/>
              </a:solidFill>
              <a:latin typeface="Arial" panose="020B0604020202020204" pitchFamily="34" charset="0"/>
            </a:endParaRPr>
          </a:p>
        </p:txBody>
      </p:sp>
      <p:sp>
        <p:nvSpPr>
          <p:cNvPr id="18435" name="Rectangle 2"/>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84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endParaRPr lang="en-US" altLang="it-IT" dirty="0" smtClean="0"/>
          </a:p>
        </p:txBody>
      </p:sp>
    </p:spTree>
    <p:extLst>
      <p:ext uri="{BB962C8B-B14F-4D97-AF65-F5344CB8AC3E}">
        <p14:creationId xmlns:p14="http://schemas.microsoft.com/office/powerpoint/2010/main" val="3264185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253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it-IT" altLang="it-IT" dirty="0" smtClean="0"/>
          </a:p>
        </p:txBody>
      </p:sp>
      <p:sp>
        <p:nvSpPr>
          <p:cNvPr id="22532"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8EC641F3-085E-404A-B442-0231AFD4B84A}" type="slidenum">
              <a:rPr lang="x-none" altLang="it-IT" i="0">
                <a:solidFill>
                  <a:srgbClr val="000000"/>
                </a:solidFill>
                <a:latin typeface="Arial" panose="020B0604020202020204" pitchFamily="34" charset="0"/>
              </a:rPr>
              <a:pPr algn="r" eaLnBrk="1" hangingPunct="1">
                <a:spcBef>
                  <a:spcPct val="0"/>
                </a:spcBef>
              </a:pPr>
              <a:t>2</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4689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457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it-IT" altLang="it-IT" dirty="0" smtClean="0"/>
          </a:p>
        </p:txBody>
      </p:sp>
      <p:sp>
        <p:nvSpPr>
          <p:cNvPr id="2458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CE584FA-CD33-4012-8C28-E8FE9CE9CBC9}" type="slidenum">
              <a:rPr lang="x-none" altLang="it-IT" i="0">
                <a:solidFill>
                  <a:srgbClr val="000000"/>
                </a:solidFill>
                <a:latin typeface="Arial" panose="020B0604020202020204" pitchFamily="34" charset="0"/>
              </a:rPr>
              <a:pPr algn="r" eaLnBrk="1" hangingPunct="1">
                <a:spcBef>
                  <a:spcPct val="0"/>
                </a:spcBef>
              </a:pPr>
              <a:t>3</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6070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egnaposto immagine diapositiva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072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it-IT" altLang="it-IT" dirty="0" smtClean="0"/>
          </a:p>
        </p:txBody>
      </p:sp>
      <p:sp>
        <p:nvSpPr>
          <p:cNvPr id="30724"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71EB534B-8D8E-4508-AEC5-73920049AD32}" type="slidenum">
              <a:rPr lang="x-none" altLang="it-IT" i="0">
                <a:solidFill>
                  <a:srgbClr val="000000"/>
                </a:solidFill>
                <a:latin typeface="Arial" panose="020B0604020202020204" pitchFamily="34" charset="0"/>
              </a:rPr>
              <a:pPr algn="r" eaLnBrk="1" hangingPunct="1">
                <a:spcBef>
                  <a:spcPct val="0"/>
                </a:spcBef>
              </a:pPr>
              <a:t>6</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4069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488281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481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it-IT" altLang="it-IT" dirty="0" smtClean="0"/>
          </a:p>
        </p:txBody>
      </p:sp>
      <p:sp>
        <p:nvSpPr>
          <p:cNvPr id="3482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A44F31C-2D1F-4EC9-B3F1-334B594AA577}" type="slidenum">
              <a:rPr lang="x-none" altLang="it-IT" i="0">
                <a:solidFill>
                  <a:srgbClr val="000000"/>
                </a:solidFill>
                <a:latin typeface="Arial" panose="020B0604020202020204" pitchFamily="34" charset="0"/>
              </a:rPr>
              <a:pPr algn="r" eaLnBrk="1" hangingPunct="1">
                <a:spcBef>
                  <a:spcPct val="0"/>
                </a:spcBef>
              </a:pPr>
              <a:t>18</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3622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it-IT" altLang="it-IT" dirty="0" smtClean="0"/>
          </a:p>
        </p:txBody>
      </p:sp>
      <p:sp>
        <p:nvSpPr>
          <p:cNvPr id="59396"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D62B56D-1B15-44DE-B517-41FD56C48F94}" type="slidenum">
              <a:rPr lang="x-none" altLang="it-IT" i="0">
                <a:solidFill>
                  <a:srgbClr val="000000"/>
                </a:solidFill>
                <a:latin typeface="Arial" panose="020B0604020202020204" pitchFamily="34" charset="0"/>
              </a:rPr>
              <a:pPr algn="r" eaLnBrk="1" hangingPunct="1">
                <a:spcBef>
                  <a:spcPct val="0"/>
                </a:spcBef>
              </a:pPr>
              <a:t>22</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4138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hasCustomPrompt="1"/>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hasCustomPrompt="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CDE3EC82-1B01-4E61-8144-D6203CB61C62}" type="slidenum">
              <a:rPr lang="en-US"/>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hasCustomPrompt="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140D8DF2-7700-485C-A24B-6C4C21AB59CF}" type="slidenum">
              <a:rPr lang="en-US"/>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hasCustomPrompt="1"/>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hasCustomPrompt="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107C36B0-32BF-4C1D-8B14-A851CC5C51F3}" type="slidenum">
              <a:rPr lang="en-US"/>
              <a:pPr>
                <a:defRPr/>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3093B851-8467-4832-92CA-ED9F07BADCA2}" type="slidenum">
              <a:rPr lang="en-GB"/>
              <a:pPr>
                <a:defRPr/>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054CE0B-E619-4A04-AFDC-98E880E5E2AC}" type="slidenum">
              <a:rPr lang="en-GB"/>
              <a:pPr>
                <a:defRPr/>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A4AD40B0-C877-4B88-B941-F24B4AD5AAE9}" type="slidenum">
              <a:rPr lang="en-GB"/>
              <a:pPr>
                <a:defRPr/>
              </a:pPr>
              <a:t>‹#›</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82DC06DB-2521-444A-8DBE-D0AA6A95A11A}" type="slidenum">
              <a:rPr lang="en-GB"/>
              <a:pPr>
                <a:defRPr/>
              </a:pPr>
              <a:t>‹#›</a:t>
            </a:fld>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8"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a:lvl1pPr>
          </a:lstStyle>
          <a:p>
            <a:pPr>
              <a:defRPr/>
            </a:pPr>
            <a:fld id="{963F55CC-90EC-4ED1-B27D-C5BB50F5A40C}" type="slidenum">
              <a:rPr lang="en-GB"/>
              <a:pPr>
                <a:defRPr/>
              </a:pPr>
              <a:t>‹#›</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4"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5" name="Rectangle 6"/>
          <p:cNvSpPr>
            <a:spLocks noGrp="1" noChangeArrowheads="1"/>
          </p:cNvSpPr>
          <p:nvPr>
            <p:ph type="sldNum" sz="quarter" idx="12"/>
          </p:nvPr>
        </p:nvSpPr>
        <p:spPr/>
        <p:txBody>
          <a:bodyPr/>
          <a:lstStyle>
            <a:lvl1pPr>
              <a:defRPr/>
            </a:lvl1pPr>
          </a:lstStyle>
          <a:p>
            <a:pPr>
              <a:defRPr/>
            </a:pPr>
            <a:fld id="{E6D1B118-3A41-4160-BC46-15821FE16282}" type="slidenum">
              <a:rPr lang="en-GB"/>
              <a:pPr>
                <a:defRPr/>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3"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4" name="Rectangle 6"/>
          <p:cNvSpPr>
            <a:spLocks noGrp="1" noChangeArrowheads="1"/>
          </p:cNvSpPr>
          <p:nvPr>
            <p:ph type="sldNum" sz="quarter" idx="12"/>
          </p:nvPr>
        </p:nvSpPr>
        <p:spPr/>
        <p:txBody>
          <a:bodyPr/>
          <a:lstStyle>
            <a:lvl1pPr>
              <a:defRPr/>
            </a:lvl1pPr>
          </a:lstStyle>
          <a:p>
            <a:pPr>
              <a:defRPr/>
            </a:pPr>
            <a:fld id="{4335A405-2C77-4A47-9402-95622389C786}" type="slidenum">
              <a:rPr lang="en-GB"/>
              <a:pPr>
                <a:defRPr/>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37066658-6B9B-46F2-8D64-99C8FA404B39}"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smtClean="0"/>
              <a:t>Fare clic per modificare lo stile del titolo</a:t>
            </a:r>
            <a:endParaRPr lang="it-IT"/>
          </a:p>
        </p:txBody>
      </p:sp>
      <p:sp>
        <p:nvSpPr>
          <p:cNvPr id="3" name="Segnaposto contenuto 2"/>
          <p:cNvSpPr>
            <a:spLocks noGrp="1"/>
          </p:cNvSpPr>
          <p:nvPr>
            <p:ph idx="1" hasCustomPrompt="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7C909CB6-6D70-440F-BE29-455026851B21}" type="slidenum">
              <a:rPr lang="en-US"/>
              <a:pPr>
                <a:defRPr/>
              </a:pPr>
              <a:t>‹#›</a:t>
            </a:fld>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2E61DCDB-A505-4D00-A47A-42AB4F4F12DF}" type="slidenum">
              <a:rPr lang="en-GB"/>
              <a:pPr>
                <a:defRPr/>
              </a:pPr>
              <a:t>‹#›</a:t>
            </a:fld>
            <a:endParaRPr lang="en-GB"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79A8D181-7187-4539-95BF-29D4AC90ABA5}" type="slidenum">
              <a:rPr lang="en-GB"/>
              <a:pPr>
                <a:defRPr/>
              </a:pPr>
              <a:t>‹#›</a:t>
            </a:fld>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AA5E476-6F4A-42B8-8255-3D7FB57E1F99}"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C7007470-8E3A-4B11-89EA-065FF43B9312}" type="slidenum">
              <a:rPr lang="en-US"/>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smtClean="0"/>
              <a:t>Fare clic per modificare lo stile del titolo</a:t>
            </a:r>
            <a:endParaRPr lang="it-IT"/>
          </a:p>
        </p:txBody>
      </p:sp>
      <p:sp>
        <p:nvSpPr>
          <p:cNvPr id="3" name="Segnaposto contenuto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7803EB94-954C-42B7-BC7B-F6998BFAAE35}" type="slidenum">
              <a:rPr lang="en-US"/>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a:lvl1pPr>
          </a:lstStyle>
          <a:p>
            <a:pPr>
              <a:defRPr/>
            </a:pPr>
            <a:fld id="{43178C1A-D1D9-4F7B-859A-60F116829842}" type="slidenum">
              <a:rPr lang="en-US"/>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p:txBody>
          <a:bodyPr/>
          <a:lstStyle>
            <a:lvl1pPr>
              <a:defRPr/>
            </a:lvl1pPr>
          </a:lstStyle>
          <a:p>
            <a:pPr>
              <a:defRPr/>
            </a:pPr>
            <a:fld id="{E389177E-B0CC-4BAA-86B1-C7EC57F86527}" type="slidenum">
              <a:rPr lang="en-US"/>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p:txBody>
          <a:bodyPr/>
          <a:lstStyle>
            <a:lvl1pPr>
              <a:defRPr/>
            </a:lvl1pPr>
          </a:lstStyle>
          <a:p>
            <a:pPr>
              <a:defRPr/>
            </a:pPr>
            <a:fld id="{7C3A35F0-57CA-4226-B22C-AEDC13518215}" type="slidenum">
              <a:rPr lang="en-US"/>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D0913055-48F1-4760-A228-BF2BB82244EF}" type="slidenum">
              <a:rPr lang="en-US"/>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smtClean="0"/>
          </a:p>
        </p:txBody>
      </p:sp>
      <p:sp>
        <p:nvSpPr>
          <p:cNvPr id="4" name="Segnaposto testo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6695BB04-7A9D-4F2A-9B1F-9B9D5AF2E16F}" type="slidenum">
              <a:rPr lang="en-US"/>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GB" altLang="it-IT"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GB" altLang="it-IT" smtClean="0"/>
              <a:t>Click to edit Master text styles</a:t>
            </a:r>
          </a:p>
          <a:p>
            <a:pPr lvl="1"/>
            <a:r>
              <a:rPr lang="en-GB" altLang="it-IT" smtClean="0"/>
              <a:t>Second level</a:t>
            </a:r>
          </a:p>
          <a:p>
            <a:pPr lvl="2"/>
            <a:r>
              <a:rPr lang="en-GB" altLang="it-IT" smtClean="0"/>
              <a:t>Third level</a:t>
            </a:r>
          </a:p>
          <a:p>
            <a:pPr lvl="3"/>
            <a:r>
              <a:rPr lang="en-GB" altLang="it-IT" smtClean="0"/>
              <a:t>Fourth level</a:t>
            </a:r>
          </a:p>
          <a:p>
            <a:pPr lvl="4"/>
            <a:r>
              <a:rPr lang="en-GB" altLang="it-IT"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1" hangingPunct="1">
              <a:defRPr sz="1400" i="0">
                <a:latin typeface="Arial" panose="020B0604020202020204" pitchFamily="34" charset="0"/>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algn="ctr" eaLnBrk="1" hangingPunct="1">
              <a:defRPr sz="1400" i="0">
                <a:latin typeface="Arial" panose="020B0604020202020204" pitchFamily="34" charset="0"/>
              </a:defRPr>
            </a:lvl1pPr>
          </a:lstStyle>
          <a:p>
            <a:pPr>
              <a:defRPr/>
            </a:pPr>
            <a:endParaRPr lang="en-GB"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algn="r" eaLnBrk="1" hangingPunct="1">
              <a:defRPr sz="1400" i="0">
                <a:cs typeface="Arial" panose="020B0604020202020204" pitchFamily="34" charset="0"/>
              </a:defRPr>
            </a:lvl1pPr>
          </a:lstStyle>
          <a:p>
            <a:pPr>
              <a:defRPr/>
            </a:pPr>
            <a:fld id="{E13D8571-8C07-428E-A66A-16124D03FB04}" type="slidenum">
              <a:rPr lang="en-US"/>
              <a:pPr>
                <a:defRPr/>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GB" altLang="it-IT" smtClean="0"/>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GB" altLang="it-IT" smtClean="0"/>
              <a:t>Click to edit Master text styles</a:t>
            </a:r>
          </a:p>
          <a:p>
            <a:pPr lvl="1"/>
            <a:r>
              <a:rPr lang="en-GB" altLang="it-IT" smtClean="0"/>
              <a:t>Second level</a:t>
            </a:r>
          </a:p>
          <a:p>
            <a:pPr lvl="2"/>
            <a:r>
              <a:rPr lang="en-GB" altLang="it-IT" smtClean="0"/>
              <a:t>Third level</a:t>
            </a:r>
          </a:p>
          <a:p>
            <a:pPr lvl="3"/>
            <a:r>
              <a:rPr lang="en-GB" altLang="it-IT" smtClean="0"/>
              <a:t>Fourth level</a:t>
            </a:r>
          </a:p>
          <a:p>
            <a:pPr lvl="4"/>
            <a:r>
              <a:rPr lang="en-GB" altLang="it-IT" smtClean="0"/>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l" eaLnBrk="1" hangingPunct="1">
              <a:defRPr sz="1400" i="0">
                <a:solidFill>
                  <a:srgbClr val="000000"/>
                </a:solidFill>
                <a:latin typeface="Arial" panose="020B0604020202020204" pitchFamily="34" charset="0"/>
                <a:cs typeface="Arial" panose="020B0604020202020204" pitchFamily="34" charset="0"/>
              </a:defRPr>
            </a:lvl1pPr>
          </a:lstStyle>
          <a:p>
            <a:pPr>
              <a:defRPr/>
            </a:pPr>
            <a:endParaRPr lang="en-GB" dirty="0"/>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400" i="0">
                <a:solidFill>
                  <a:srgbClr val="000000"/>
                </a:solidFill>
                <a:latin typeface="Arial" panose="020B0604020202020204" pitchFamily="34" charset="0"/>
                <a:cs typeface="Arial" panose="020B0604020202020204" pitchFamily="34" charset="0"/>
              </a:defRPr>
            </a:lvl1pPr>
          </a:lstStyle>
          <a:p>
            <a:pPr>
              <a:defRPr/>
            </a:pPr>
            <a:endParaRPr lang="en-GB" dirty="0"/>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400" i="0">
                <a:solidFill>
                  <a:srgbClr val="000000"/>
                </a:solidFill>
                <a:cs typeface="Arial" panose="020B0604020202020204" pitchFamily="34" charset="0"/>
              </a:defRPr>
            </a:lvl1pPr>
          </a:lstStyle>
          <a:p>
            <a:pPr>
              <a:defRPr/>
            </a:pPr>
            <a:fld id="{D62B089E-E7A4-431C-A446-EF849B64A322}"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15.jpe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17.jpe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p:nvPr/>
        </p:nvGrpSpPr>
        <p:grpSpPr bwMode="auto">
          <a:xfrm>
            <a:off x="0" y="-15875"/>
            <a:ext cx="9144000" cy="923925"/>
            <a:chOff x="0" y="3755"/>
            <a:chExt cx="5760" cy="582"/>
          </a:xfrm>
        </p:grpSpPr>
        <p:pic>
          <p:nvPicPr>
            <p:cNvPr id="17415"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6"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11" name="Text Box 5"/>
          <p:cNvSpPr txBox="1">
            <a:spLocks noChangeArrowheads="1"/>
          </p:cNvSpPr>
          <p:nvPr/>
        </p:nvSpPr>
        <p:spPr bwMode="auto">
          <a:xfrm>
            <a:off x="228600" y="1295400"/>
            <a:ext cx="874871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it-IT" b="1" i="0" dirty="0">
                <a:solidFill>
                  <a:srgbClr val="000000"/>
                </a:solidFill>
                <a:cs typeface="Arial" panose="020B0604020202020204" pitchFamily="34" charset="0"/>
              </a:rPr>
              <a:t>UOG </a:t>
            </a:r>
            <a:r>
              <a:rPr lang="zh-CN" altLang="en-US" b="1" i="0" dirty="0" smtClean="0">
                <a:solidFill>
                  <a:srgbClr val="000000"/>
                </a:solidFill>
                <a:cs typeface="Arial" panose="020B0604020202020204" pitchFamily="34" charset="0"/>
              </a:rPr>
              <a:t>期刊俱乐部</a:t>
            </a:r>
            <a:r>
              <a:rPr lang="en-GB" altLang="it-IT" b="1" i="0" dirty="0" smtClean="0">
                <a:solidFill>
                  <a:srgbClr val="000000"/>
                </a:solidFill>
                <a:cs typeface="Arial" panose="020B0604020202020204" pitchFamily="34" charset="0"/>
              </a:rPr>
              <a:t>: 2016</a:t>
            </a:r>
            <a:r>
              <a:rPr lang="zh-CN" altLang="en-US" b="1" i="0" dirty="0" smtClean="0">
                <a:solidFill>
                  <a:srgbClr val="000000"/>
                </a:solidFill>
                <a:cs typeface="Arial" panose="020B0604020202020204" pitchFamily="34" charset="0"/>
              </a:rPr>
              <a:t>十月</a:t>
            </a:r>
            <a:endParaRPr lang="en-GB" altLang="it-IT" b="1" i="0" dirty="0">
              <a:solidFill>
                <a:srgbClr val="000000"/>
              </a:solidFill>
              <a:cs typeface="Arial" panose="020B0604020202020204" pitchFamily="34" charset="0"/>
            </a:endParaRPr>
          </a:p>
        </p:txBody>
      </p:sp>
      <p:sp>
        <p:nvSpPr>
          <p:cNvPr id="17412" name="TextBox 1"/>
          <p:cNvSpPr txBox="1">
            <a:spLocks noChangeArrowheads="1"/>
          </p:cNvSpPr>
          <p:nvPr/>
        </p:nvSpPr>
        <p:spPr bwMode="auto">
          <a:xfrm>
            <a:off x="381000" y="2590800"/>
            <a:ext cx="8458200" cy="1665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None/>
            </a:pPr>
            <a:r>
              <a:rPr lang="zh-CN" altLang="en-US" sz="1800" b="1" i="0" dirty="0" smtClean="0"/>
              <a:t>体外受精胚胎移植前的输卵管积水的手术治疗</a:t>
            </a:r>
            <a:r>
              <a:rPr lang="en-US" altLang="zh-CN" sz="1800" b="1" i="0" dirty="0" smtClean="0"/>
              <a:t>: </a:t>
            </a:r>
            <a:r>
              <a:rPr lang="zh-CN" altLang="en-US" sz="1800" b="1" i="0" dirty="0" smtClean="0"/>
              <a:t> 一项网络荟萃分析</a:t>
            </a:r>
            <a:endParaRPr lang="en-US" sz="1800" b="1" i="0" dirty="0" smtClean="0"/>
          </a:p>
          <a:p>
            <a:pPr>
              <a:buNone/>
            </a:pPr>
            <a:r>
              <a:rPr lang="en-US" sz="1800" i="0" dirty="0" smtClean="0"/>
              <a:t>A Tsiami, A Chaimani, D Mavridis, M Siskou, E Assimakopoulos, A Sotiriadis</a:t>
            </a:r>
          </a:p>
          <a:p>
            <a:pPr>
              <a:buNone/>
            </a:pPr>
            <a:endParaRPr lang="sv-SE" sz="1800" i="0" dirty="0" smtClean="0"/>
          </a:p>
          <a:p>
            <a:pPr algn="ctr" eaLnBrk="1" hangingPunct="1">
              <a:spcBef>
                <a:spcPct val="0"/>
              </a:spcBef>
              <a:spcAft>
                <a:spcPts val="600"/>
              </a:spcAft>
              <a:buNone/>
              <a:defRPr/>
            </a:pPr>
            <a:r>
              <a:rPr lang="it-IT" sz="1800" i="0" dirty="0" smtClean="0"/>
              <a:t>Volume 48, Issue 4, Date: October 2016 (pages 434–445)</a:t>
            </a:r>
          </a:p>
          <a:p>
            <a:pPr algn="ctr" eaLnBrk="1" hangingPunct="1">
              <a:spcBef>
                <a:spcPct val="0"/>
              </a:spcBef>
              <a:spcAft>
                <a:spcPts val="600"/>
              </a:spcAft>
              <a:buFontTx/>
              <a:buNone/>
              <a:defRPr/>
            </a:pPr>
            <a:endParaRPr lang="en-GB" sz="1800" b="1" i="0" dirty="0" smtClean="0"/>
          </a:p>
        </p:txBody>
      </p:sp>
      <p:sp>
        <p:nvSpPr>
          <p:cNvPr id="17413" name="TextBox 2"/>
          <p:cNvSpPr txBox="1">
            <a:spLocks noChangeArrowheads="1"/>
          </p:cNvSpPr>
          <p:nvPr/>
        </p:nvSpPr>
        <p:spPr bwMode="auto">
          <a:xfrm>
            <a:off x="1981200" y="5715000"/>
            <a:ext cx="5689600"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1900" i="0" dirty="0">
                <a:solidFill>
                  <a:srgbClr val="000000"/>
                </a:solidFill>
                <a:cs typeface="Arial" panose="020B0604020202020204" pitchFamily="34" charset="0"/>
              </a:rPr>
              <a:t>Journal Club slides prepared by </a:t>
            </a:r>
            <a:r>
              <a:rPr lang="en-GB" altLang="it-IT" sz="1900" i="0" dirty="0" smtClean="0">
                <a:solidFill>
                  <a:srgbClr val="000000"/>
                </a:solidFill>
                <a:cs typeface="Arial" panose="020B0604020202020204" pitchFamily="34" charset="0"/>
              </a:rPr>
              <a:t>Dr Shireen Meher</a:t>
            </a:r>
          </a:p>
          <a:p>
            <a:pPr algn="ctr" eaLnBrk="1" hangingPunct="1">
              <a:spcBef>
                <a:spcPct val="0"/>
              </a:spcBef>
              <a:buFontTx/>
              <a:buNone/>
            </a:pPr>
            <a:r>
              <a:rPr lang="en-GB" altLang="it-IT" sz="1900" i="0" dirty="0">
                <a:solidFill>
                  <a:srgbClr val="000000"/>
                </a:solidFill>
                <a:cs typeface="Arial" panose="020B0604020202020204" pitchFamily="34" charset="0"/>
              </a:rPr>
              <a:t>(UOG Editor for Trainees)</a:t>
            </a:r>
          </a:p>
        </p:txBody>
      </p:sp>
      <p:pic>
        <p:nvPicPr>
          <p:cNvPr id="17414" name="Picture 51" descr="\\ISUOG-DC01\users\ostirrup\Desktop\Journal Club logo.tif"/>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1520" y="5080443"/>
            <a:ext cx="1575693" cy="1303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fade">
                                      <p:cBhvr>
                                        <p:cTn id="7" dur="500"/>
                                        <p:tgtEl>
                                          <p:spTgt spid="174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412"/>
                                        </p:tgtEl>
                                        <p:attrNameLst>
                                          <p:attrName>style.visibility</p:attrName>
                                        </p:attrNameLst>
                                      </p:cBhvr>
                                      <p:to>
                                        <p:strVal val="visible"/>
                                      </p:to>
                                    </p:set>
                                    <p:animEffect transition="in" filter="fade">
                                      <p:cBhvr>
                                        <p:cTn id="10" dur="500"/>
                                        <p:tgtEl>
                                          <p:spTgt spid="174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413"/>
                                        </p:tgtEl>
                                        <p:attrNameLst>
                                          <p:attrName>style.visibility</p:attrName>
                                        </p:attrNameLst>
                                      </p:cBhvr>
                                      <p:to>
                                        <p:strVal val="visible"/>
                                      </p:to>
                                    </p:set>
                                    <p:animEffect transition="in" filter="fade">
                                      <p:cBhvr>
                                        <p:cTn id="13" dur="500"/>
                                        <p:tgtEl>
                                          <p:spTgt spid="17413"/>
                                        </p:tgtEl>
                                      </p:cBhvr>
                                    </p:animEffect>
                                  </p:childTnLst>
                                </p:cTn>
                              </p:par>
                              <p:par>
                                <p:cTn id="14" presetID="10" presetClass="entr" presetSubtype="0" fill="hold" nodeType="withEffect">
                                  <p:stCondLst>
                                    <p:cond delay="0"/>
                                  </p:stCondLst>
                                  <p:childTnLst>
                                    <p:set>
                                      <p:cBhvr>
                                        <p:cTn id="15" dur="1" fill="hold">
                                          <p:stCondLst>
                                            <p:cond delay="0"/>
                                          </p:stCondLst>
                                        </p:cTn>
                                        <p:tgtEl>
                                          <p:spTgt spid="17414"/>
                                        </p:tgtEl>
                                        <p:attrNameLst>
                                          <p:attrName>style.visibility</p:attrName>
                                        </p:attrNameLst>
                                      </p:cBhvr>
                                      <p:to>
                                        <p:strVal val="visible"/>
                                      </p:to>
                                    </p:set>
                                    <p:animEffect transition="in" filter="fade">
                                      <p:cBhvr>
                                        <p:cTn id="16" dur="5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P spid="174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noChangeAspect="1"/>
          </p:cNvGrpSpPr>
          <p:nvPr/>
        </p:nvGrpSpPr>
        <p:grpSpPr>
          <a:xfrm>
            <a:off x="0" y="-9525"/>
            <a:ext cx="9144000" cy="917575"/>
            <a:chOff x="0" y="0"/>
            <a:chExt cx="5760" cy="582"/>
          </a:xfrm>
        </p:grpSpPr>
        <p:pic>
          <p:nvPicPr>
            <p:cNvPr id="13315" name="Picture 3" descr="ISUOG-red-banner"/>
            <p:cNvPicPr>
              <a:picLocks noChangeAspect="1"/>
            </p:cNvPicPr>
            <p:nvPr/>
          </p:nvPicPr>
          <p:blipFill>
            <a:blip r:embed="rId2" cstate="print"/>
            <a:stretch>
              <a:fillRect/>
            </a:stretch>
          </p:blipFill>
          <p:spPr>
            <a:xfrm>
              <a:off x="0" y="0"/>
              <a:ext cx="5760" cy="582"/>
            </a:xfrm>
            <a:prstGeom prst="rect">
              <a:avLst/>
            </a:prstGeom>
            <a:noFill/>
            <a:ln w="9525">
              <a:noFill/>
            </a:ln>
          </p:spPr>
        </p:pic>
        <p:pic>
          <p:nvPicPr>
            <p:cNvPr id="13316" name="Picture 4" descr="UOG reversed"/>
            <p:cNvPicPr>
              <a:picLocks noChangeAspect="1"/>
            </p:cNvPicPr>
            <p:nvPr/>
          </p:nvPicPr>
          <p:blipFill>
            <a:blip r:embed="rId3" cstate="print"/>
            <a:stretch>
              <a:fillRect/>
            </a:stretch>
          </p:blipFill>
          <p:spPr>
            <a:xfrm>
              <a:off x="113" y="38"/>
              <a:ext cx="2076" cy="492"/>
            </a:xfrm>
            <a:prstGeom prst="rect">
              <a:avLst/>
            </a:prstGeom>
            <a:noFill/>
            <a:ln w="9525">
              <a:noFill/>
            </a:ln>
          </p:spPr>
        </p:pic>
      </p:grpSp>
      <p:sp>
        <p:nvSpPr>
          <p:cNvPr id="13317" name="TextBox 1"/>
          <p:cNvSpPr/>
          <p:nvPr/>
        </p:nvSpPr>
        <p:spPr>
          <a:xfrm>
            <a:off x="228600" y="1600200"/>
            <a:ext cx="8642350" cy="369332"/>
          </a:xfrm>
          <a:prstGeom prst="rect">
            <a:avLst/>
          </a:prstGeom>
          <a:noFill/>
          <a:ln w="9525">
            <a:noFill/>
          </a:ln>
        </p:spPr>
        <p:txBody>
          <a:bodyPr>
            <a:spAutoFit/>
          </a:bodyPr>
          <a:lstStyle/>
          <a:p>
            <a:pPr lvl="0" algn="ctr" eaLnBrk="1" hangingPunct="1">
              <a:lnSpc>
                <a:spcPct val="100000"/>
              </a:lnSpc>
              <a:spcBef>
                <a:spcPct val="0"/>
              </a:spcBef>
              <a:buNone/>
            </a:pPr>
            <a:r>
              <a:rPr lang="zh-CN" altLang="en-US" b="1" i="0" dirty="0" smtClean="0">
                <a:latin typeface="Arial" panose="020B0604020202020204" pitchFamily="34" charset="0"/>
                <a:ea typeface="Arial" panose="020B0604020202020204" pitchFamily="34" charset="0"/>
                <a:sym typeface="Arial" panose="020B0604020202020204" pitchFamily="34" charset="0"/>
              </a:rPr>
              <a:t>结</a:t>
            </a:r>
            <a:r>
              <a:rPr lang="zh-CN" altLang="en-US" b="1" i="0" dirty="0">
                <a:latin typeface="Arial" panose="020B0604020202020204" pitchFamily="34" charset="0"/>
                <a:ea typeface="Arial" panose="020B0604020202020204" pitchFamily="34" charset="0"/>
                <a:sym typeface="Arial" panose="020B0604020202020204" pitchFamily="34" charset="0"/>
              </a:rPr>
              <a:t>果：次要结局-临床妊娠</a:t>
            </a:r>
            <a:r>
              <a:rPr lang="en-US" altLang="x-none" b="1" i="0" dirty="0">
                <a:latin typeface="Arial" panose="020B0604020202020204" pitchFamily="34" charset="0"/>
                <a:ea typeface="Arial" panose="020B0604020202020204" pitchFamily="34" charset="0"/>
                <a:sym typeface="Arial" panose="020B0604020202020204" pitchFamily="34" charset="0"/>
              </a:rPr>
              <a:t> </a:t>
            </a:r>
            <a:endParaRPr lang="zh-CN" altLang="en-US" b="1" i="0" dirty="0">
              <a:latin typeface="Arial" panose="020B0604020202020204" pitchFamily="34" charset="0"/>
              <a:ea typeface="Arial" panose="020B0604020202020204" pitchFamily="34" charset="0"/>
              <a:sym typeface="Arial" panose="020B0604020202020204" pitchFamily="34" charset="0"/>
            </a:endParaRPr>
          </a:p>
        </p:txBody>
      </p:sp>
      <p:sp>
        <p:nvSpPr>
          <p:cNvPr id="13318" name="Text Box 5"/>
          <p:cNvSpPr/>
          <p:nvPr/>
        </p:nvSpPr>
        <p:spPr>
          <a:xfrm>
            <a:off x="0" y="990600"/>
            <a:ext cx="9144000" cy="554038"/>
          </a:xfrm>
          <a:prstGeom prst="rect">
            <a:avLst/>
          </a:prstGeom>
          <a:solidFill>
            <a:srgbClr val="ED1D24"/>
          </a:solidFill>
          <a:ln w="9525">
            <a:noFill/>
          </a:ln>
        </p:spPr>
        <p:txBody>
          <a:bodyPr wrap="square">
            <a:spAutoFit/>
          </a:bodyPr>
          <a:lstStyle/>
          <a:p>
            <a:pPr lvl="0" algn="ctr" eaLnBrk="1" hangingPunct="1">
              <a:lnSpc>
                <a:spcPct val="100000"/>
              </a:lnSpc>
              <a:spcBef>
                <a:spcPct val="0"/>
              </a:spcBef>
              <a:buNone/>
            </a:pPr>
            <a:r>
              <a:rPr lang="en-US" altLang="x-none" sz="1600" b="1" i="0" dirty="0">
                <a:solidFill>
                  <a:schemeClr val="bg1"/>
                </a:solidFill>
                <a:latin typeface="Arial" panose="020B0604020202020204" pitchFamily="34" charset="0"/>
                <a:ea typeface="宋体" panose="02010600030101010101" pitchFamily="2" charset="-122"/>
              </a:rPr>
              <a:t>Surgical treatment of hydrosalpinx</a:t>
            </a:r>
            <a:endParaRPr lang="zh-CN" altLang="en-US" sz="1600" b="1" i="0" dirty="0">
              <a:solidFill>
                <a:schemeClr val="bg1"/>
              </a:solidFill>
              <a:latin typeface="Arial" panose="020B0604020202020204" pitchFamily="34" charset="0"/>
              <a:ea typeface="宋体" panose="02010600030101010101" pitchFamily="2" charset="-122"/>
            </a:endParaRPr>
          </a:p>
          <a:p>
            <a:pPr lvl="0" algn="ctr" eaLnBrk="1" hangingPunct="1">
              <a:lnSpc>
                <a:spcPct val="100000"/>
              </a:lnSpc>
              <a:spcBef>
                <a:spcPct val="0"/>
              </a:spcBef>
              <a:buNone/>
            </a:pPr>
            <a:r>
              <a:rPr lang="zh-CN" altLang="en-US" sz="1400" dirty="0">
                <a:solidFill>
                  <a:schemeClr val="bg1"/>
                </a:solidFill>
                <a:latin typeface="Arial" panose="020B0604020202020204" pitchFamily="34" charset="0"/>
                <a:ea typeface="宋体" panose="02010600030101010101" pitchFamily="2" charset="-122"/>
              </a:rPr>
              <a:t>Tsiami et al., UOG 2016</a:t>
            </a:r>
          </a:p>
        </p:txBody>
      </p:sp>
      <p:pic>
        <p:nvPicPr>
          <p:cNvPr id="13320" name="Picture 11"/>
          <p:cNvPicPr>
            <a:picLocks noChangeAspect="1"/>
          </p:cNvPicPr>
          <p:nvPr/>
        </p:nvPicPr>
        <p:blipFill>
          <a:blip r:embed="rId4" cstate="print"/>
          <a:stretch>
            <a:fillRect/>
          </a:stretch>
        </p:blipFill>
        <p:spPr>
          <a:xfrm>
            <a:off x="212725" y="2286000"/>
            <a:ext cx="8751888" cy="987425"/>
          </a:xfrm>
          <a:prstGeom prst="rect">
            <a:avLst/>
          </a:prstGeom>
          <a:noFill/>
          <a:ln w="9525">
            <a:noFill/>
          </a:ln>
        </p:spPr>
      </p:pic>
      <p:pic>
        <p:nvPicPr>
          <p:cNvPr id="13321" name="Picture 12"/>
          <p:cNvPicPr>
            <a:picLocks noChangeAspect="1"/>
          </p:cNvPicPr>
          <p:nvPr/>
        </p:nvPicPr>
        <p:blipFill>
          <a:blip r:embed="rId5" cstate="print"/>
          <a:stretch>
            <a:fillRect/>
          </a:stretch>
        </p:blipFill>
        <p:spPr>
          <a:xfrm>
            <a:off x="152400" y="3352800"/>
            <a:ext cx="8883650" cy="1600200"/>
          </a:xfrm>
          <a:prstGeom prst="rect">
            <a:avLst/>
          </a:prstGeom>
          <a:noFill/>
          <a:ln w="9525">
            <a:noFill/>
          </a:ln>
        </p:spPr>
      </p:pic>
      <p:sp>
        <p:nvSpPr>
          <p:cNvPr id="11" name="TextBox 10"/>
          <p:cNvSpPr txBox="1"/>
          <p:nvPr/>
        </p:nvSpPr>
        <p:spPr>
          <a:xfrm>
            <a:off x="181254" y="5380696"/>
            <a:ext cx="8748464" cy="1477328"/>
          </a:xfrm>
          <a:prstGeom prst="rect">
            <a:avLst/>
          </a:prstGeom>
          <a:noFill/>
        </p:spPr>
        <p:txBody>
          <a:bodyPr wrap="square" rtlCol="0">
            <a:spAutoFit/>
          </a:bodyPr>
          <a:lstStyle/>
          <a:p>
            <a:r>
              <a:rPr lang="zh-CN" altLang="en-US" b="1" i="0" dirty="0" smtClean="0"/>
              <a:t>三种干预措施均优于无干预</a:t>
            </a:r>
            <a:endParaRPr lang="en-US" altLang="zh-CN" b="1" i="0" dirty="0" smtClean="0"/>
          </a:p>
          <a:p>
            <a:r>
              <a:rPr lang="zh-CN" altLang="en-US" b="1" i="0" dirty="0"/>
              <a:t>三</a:t>
            </a:r>
            <a:r>
              <a:rPr lang="zh-CN" altLang="en-US" b="1" i="0" dirty="0" smtClean="0"/>
              <a:t>种干预措施之间无显著差异</a:t>
            </a:r>
            <a:endParaRPr lang="en-US" altLang="zh-CN" b="1" i="0" dirty="0" smtClean="0"/>
          </a:p>
          <a:p>
            <a:r>
              <a:rPr lang="zh-CN" altLang="en-US" b="1" i="0" dirty="0"/>
              <a:t>近端输卵</a:t>
            </a:r>
            <a:r>
              <a:rPr lang="zh-CN" altLang="en-US" b="1" i="0" dirty="0" smtClean="0"/>
              <a:t>管封堵术的曲线下面积最高（</a:t>
            </a:r>
            <a:r>
              <a:rPr lang="en-US" altLang="zh-CN" b="1" i="0" dirty="0" smtClean="0"/>
              <a:t>92%</a:t>
            </a:r>
            <a:r>
              <a:rPr lang="zh-CN" altLang="en-US" b="1" i="0" dirty="0" smtClean="0"/>
              <a:t>），输卵管切除术次之（</a:t>
            </a:r>
            <a:r>
              <a:rPr lang="en-US" altLang="zh-CN" b="1" i="0" dirty="0" smtClean="0"/>
              <a:t>65%</a:t>
            </a:r>
            <a:r>
              <a:rPr lang="zh-CN" altLang="en-US" b="1" i="0" dirty="0" smtClean="0"/>
              <a:t>），输卵管穿刺引流术最低（</a:t>
            </a:r>
            <a:r>
              <a:rPr lang="en-US" altLang="zh-CN" b="1" i="0" dirty="0" smtClean="0"/>
              <a:t>42%</a:t>
            </a:r>
            <a:r>
              <a:rPr lang="zh-CN" altLang="en-US" b="1" i="0" dirty="0" smtClean="0"/>
              <a:t>）</a:t>
            </a:r>
            <a:endParaRPr lang="en-US" altLang="zh-CN" b="1" i="0" dirty="0" smtClean="0"/>
          </a:p>
          <a:p>
            <a:endParaRPr lang="zh-CN" altLang="en-US"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Group 2"/>
          <p:cNvGrpSpPr>
            <a:grpSpLocks noChangeAspect="1"/>
          </p:cNvGrpSpPr>
          <p:nvPr/>
        </p:nvGrpSpPr>
        <p:grpSpPr>
          <a:xfrm>
            <a:off x="0" y="-9525"/>
            <a:ext cx="9144000" cy="917575"/>
            <a:chOff x="0" y="0"/>
            <a:chExt cx="5760" cy="582"/>
          </a:xfrm>
        </p:grpSpPr>
        <p:pic>
          <p:nvPicPr>
            <p:cNvPr id="14339" name="Picture 3" descr="ISUOG-red-banner"/>
            <p:cNvPicPr>
              <a:picLocks noChangeAspect="1"/>
            </p:cNvPicPr>
            <p:nvPr/>
          </p:nvPicPr>
          <p:blipFill>
            <a:blip r:embed="rId2" cstate="print"/>
            <a:stretch>
              <a:fillRect/>
            </a:stretch>
          </p:blipFill>
          <p:spPr>
            <a:xfrm>
              <a:off x="0" y="0"/>
              <a:ext cx="5760" cy="582"/>
            </a:xfrm>
            <a:prstGeom prst="rect">
              <a:avLst/>
            </a:prstGeom>
            <a:noFill/>
            <a:ln w="9525">
              <a:noFill/>
            </a:ln>
          </p:spPr>
        </p:pic>
        <p:pic>
          <p:nvPicPr>
            <p:cNvPr id="14340" name="Picture 4" descr="UOG reversed"/>
            <p:cNvPicPr>
              <a:picLocks noChangeAspect="1"/>
            </p:cNvPicPr>
            <p:nvPr/>
          </p:nvPicPr>
          <p:blipFill>
            <a:blip r:embed="rId3" cstate="print"/>
            <a:stretch>
              <a:fillRect/>
            </a:stretch>
          </p:blipFill>
          <p:spPr>
            <a:xfrm>
              <a:off x="113" y="38"/>
              <a:ext cx="2076" cy="492"/>
            </a:xfrm>
            <a:prstGeom prst="rect">
              <a:avLst/>
            </a:prstGeom>
            <a:noFill/>
            <a:ln w="9525">
              <a:noFill/>
            </a:ln>
          </p:spPr>
        </p:pic>
      </p:grpSp>
      <p:sp>
        <p:nvSpPr>
          <p:cNvPr id="14342" name="Text Box 5"/>
          <p:cNvSpPr/>
          <p:nvPr/>
        </p:nvSpPr>
        <p:spPr>
          <a:xfrm>
            <a:off x="0" y="990600"/>
            <a:ext cx="9144000" cy="554038"/>
          </a:xfrm>
          <a:prstGeom prst="rect">
            <a:avLst/>
          </a:prstGeom>
          <a:solidFill>
            <a:srgbClr val="ED1D24"/>
          </a:solidFill>
          <a:ln w="9525">
            <a:noFill/>
          </a:ln>
        </p:spPr>
        <p:txBody>
          <a:bodyPr wrap="square">
            <a:spAutoFit/>
          </a:bodyPr>
          <a:lstStyle/>
          <a:p>
            <a:pPr lvl="0" algn="ctr" eaLnBrk="1" hangingPunct="1">
              <a:lnSpc>
                <a:spcPct val="100000"/>
              </a:lnSpc>
              <a:spcBef>
                <a:spcPct val="0"/>
              </a:spcBef>
              <a:buNone/>
            </a:pPr>
            <a:r>
              <a:rPr lang="en-US" altLang="x-none" sz="1600" b="1" i="0" dirty="0">
                <a:solidFill>
                  <a:schemeClr val="bg1"/>
                </a:solidFill>
                <a:latin typeface="Arial" panose="020B0604020202020204" pitchFamily="34" charset="0"/>
                <a:ea typeface="宋体" panose="02010600030101010101" pitchFamily="2" charset="-122"/>
              </a:rPr>
              <a:t>Surgical treatment of hydrosalpinx</a:t>
            </a:r>
            <a:endParaRPr lang="zh-CN" altLang="en-US" sz="1600" b="1" i="0" dirty="0">
              <a:solidFill>
                <a:schemeClr val="bg1"/>
              </a:solidFill>
              <a:latin typeface="Arial" panose="020B0604020202020204" pitchFamily="34" charset="0"/>
              <a:ea typeface="宋体" panose="02010600030101010101" pitchFamily="2" charset="-122"/>
            </a:endParaRPr>
          </a:p>
          <a:p>
            <a:pPr lvl="0" algn="ctr" eaLnBrk="1" hangingPunct="1">
              <a:lnSpc>
                <a:spcPct val="100000"/>
              </a:lnSpc>
              <a:spcBef>
                <a:spcPct val="0"/>
              </a:spcBef>
              <a:buNone/>
            </a:pPr>
            <a:r>
              <a:rPr lang="zh-CN" altLang="en-US" sz="1400" dirty="0">
                <a:solidFill>
                  <a:schemeClr val="bg1"/>
                </a:solidFill>
                <a:latin typeface="Arial" panose="020B0604020202020204" pitchFamily="34" charset="0"/>
                <a:ea typeface="宋体" panose="02010600030101010101" pitchFamily="2" charset="-122"/>
              </a:rPr>
              <a:t>Tsiami et al., UOG 2016</a:t>
            </a:r>
          </a:p>
        </p:txBody>
      </p:sp>
      <p:pic>
        <p:nvPicPr>
          <p:cNvPr id="14344" name="Picture 3"/>
          <p:cNvPicPr>
            <a:picLocks noChangeAspect="1"/>
          </p:cNvPicPr>
          <p:nvPr/>
        </p:nvPicPr>
        <p:blipFill>
          <a:blip r:embed="rId4" cstate="print"/>
          <a:stretch>
            <a:fillRect/>
          </a:stretch>
        </p:blipFill>
        <p:spPr>
          <a:xfrm>
            <a:off x="2555875" y="1844675"/>
            <a:ext cx="5570538" cy="3900488"/>
          </a:xfrm>
          <a:prstGeom prst="rect">
            <a:avLst/>
          </a:prstGeom>
          <a:noFill/>
          <a:ln w="9525">
            <a:noFill/>
          </a:ln>
        </p:spPr>
      </p:pic>
      <p:sp>
        <p:nvSpPr>
          <p:cNvPr id="10" name="TextBox 1"/>
          <p:cNvSpPr/>
          <p:nvPr/>
        </p:nvSpPr>
        <p:spPr>
          <a:xfrm>
            <a:off x="447660" y="1772816"/>
            <a:ext cx="1981200" cy="2954655"/>
          </a:xfrm>
          <a:prstGeom prst="rect">
            <a:avLst/>
          </a:prstGeom>
          <a:noFill/>
          <a:ln w="9525">
            <a:noFill/>
          </a:ln>
        </p:spPr>
        <p:txBody>
          <a:bodyPr wrap="square">
            <a:spAutoFit/>
          </a:bodyPr>
          <a:lstStyle/>
          <a:p>
            <a:pPr marL="457200" lvl="0" indent="-457200" algn="ctr" eaLnBrk="1" hangingPunct="1">
              <a:lnSpc>
                <a:spcPct val="100000"/>
              </a:lnSpc>
              <a:spcBef>
                <a:spcPct val="0"/>
              </a:spcBef>
              <a:buNone/>
            </a:pPr>
            <a:r>
              <a:rPr lang="zh-CN" altLang="en-US" sz="2400" b="1" i="0" dirty="0">
                <a:ea typeface="宋体" panose="02010600030101010101" pitchFamily="2" charset="-122"/>
              </a:rPr>
              <a:t>结果</a:t>
            </a:r>
            <a:endParaRPr lang="zh-CN" altLang="en-US" sz="2400" b="1" i="0" dirty="0">
              <a:solidFill>
                <a:schemeClr val="tx1"/>
              </a:solidFill>
              <a:latin typeface="Arial" panose="020B0604020202020204" pitchFamily="34" charset="0"/>
              <a:ea typeface="宋体" panose="02010600030101010101" pitchFamily="2" charset="-122"/>
            </a:endParaRPr>
          </a:p>
          <a:p>
            <a:pPr marL="457200" lvl="0" indent="-457200" algn="ctr" eaLnBrk="1" hangingPunct="1">
              <a:lnSpc>
                <a:spcPct val="100000"/>
              </a:lnSpc>
              <a:spcBef>
                <a:spcPct val="0"/>
              </a:spcBef>
              <a:buNone/>
            </a:pPr>
            <a:endParaRPr lang="zh-CN" altLang="en-US" sz="1800" i="0" dirty="0">
              <a:solidFill>
                <a:schemeClr val="tx1"/>
              </a:solidFill>
              <a:latin typeface="Arial" panose="020B0604020202020204" pitchFamily="34" charset="0"/>
              <a:ea typeface="宋体" panose="02010600030101010101" pitchFamily="2" charset="-122"/>
            </a:endParaRPr>
          </a:p>
          <a:p>
            <a:pPr marL="457200" lvl="0" indent="-457200" algn="ctr" eaLnBrk="1" hangingPunct="1">
              <a:lnSpc>
                <a:spcPct val="100000"/>
              </a:lnSpc>
              <a:spcBef>
                <a:spcPct val="0"/>
              </a:spcBef>
              <a:buAutoNum type="alphaLcParenBoth"/>
            </a:pPr>
            <a:r>
              <a:rPr lang="zh-CN" altLang="en-US" i="0" dirty="0">
                <a:ea typeface="宋体" panose="02010600030101010101" pitchFamily="2" charset="-122"/>
              </a:rPr>
              <a:t>持</a:t>
            </a:r>
            <a:r>
              <a:rPr lang="zh-CN" altLang="en-US" i="0" dirty="0" smtClean="0">
                <a:ea typeface="宋体" panose="02010600030101010101" pitchFamily="2" charset="-122"/>
              </a:rPr>
              <a:t>续妊娠</a:t>
            </a:r>
            <a:endParaRPr lang="zh-CN" altLang="en-US" sz="1800" i="0" dirty="0">
              <a:solidFill>
                <a:schemeClr val="tx1"/>
              </a:solidFill>
              <a:latin typeface="Arial" panose="020B0604020202020204" pitchFamily="34" charset="0"/>
              <a:ea typeface="宋体" panose="02010600030101010101" pitchFamily="2" charset="-122"/>
            </a:endParaRPr>
          </a:p>
          <a:p>
            <a:pPr marL="457200" lvl="0" indent="-457200" algn="ctr" eaLnBrk="1" hangingPunct="1">
              <a:lnSpc>
                <a:spcPct val="100000"/>
              </a:lnSpc>
              <a:spcBef>
                <a:spcPct val="0"/>
              </a:spcBef>
              <a:buAutoNum type="alphaLcParenBoth"/>
            </a:pPr>
            <a:endParaRPr lang="zh-CN" altLang="en-US" sz="1800" i="0" dirty="0">
              <a:solidFill>
                <a:schemeClr val="tx1"/>
              </a:solidFill>
              <a:latin typeface="Arial" panose="020B0604020202020204" pitchFamily="34" charset="0"/>
              <a:ea typeface="宋体" panose="02010600030101010101" pitchFamily="2" charset="-122"/>
            </a:endParaRPr>
          </a:p>
          <a:p>
            <a:pPr marL="457200" lvl="0" indent="-457200" algn="ctr" eaLnBrk="1" hangingPunct="1">
              <a:lnSpc>
                <a:spcPct val="100000"/>
              </a:lnSpc>
              <a:spcBef>
                <a:spcPct val="0"/>
              </a:spcBef>
              <a:buNone/>
            </a:pPr>
            <a:endParaRPr lang="zh-CN" altLang="en-US" sz="1800" i="0" dirty="0">
              <a:solidFill>
                <a:schemeClr val="tx1"/>
              </a:solidFill>
              <a:latin typeface="Arial" panose="020B0604020202020204" pitchFamily="34" charset="0"/>
              <a:ea typeface="宋体" panose="02010600030101010101" pitchFamily="2" charset="-122"/>
            </a:endParaRPr>
          </a:p>
          <a:p>
            <a:pPr marL="457200" lvl="0" indent="-457200" algn="ctr" eaLnBrk="1" hangingPunct="1">
              <a:lnSpc>
                <a:spcPct val="100000"/>
              </a:lnSpc>
              <a:spcBef>
                <a:spcPct val="0"/>
              </a:spcBef>
              <a:buNone/>
            </a:pPr>
            <a:endParaRPr lang="en-US" altLang="zh-CN" sz="1800" i="0" dirty="0" smtClean="0">
              <a:solidFill>
                <a:schemeClr val="tx1"/>
              </a:solidFill>
              <a:latin typeface="Arial" panose="020B0604020202020204" pitchFamily="34" charset="0"/>
              <a:ea typeface="宋体" panose="02010600030101010101" pitchFamily="2" charset="-122"/>
            </a:endParaRPr>
          </a:p>
          <a:p>
            <a:pPr marL="457200" lvl="0" indent="-457200" algn="ctr" eaLnBrk="1" hangingPunct="1">
              <a:lnSpc>
                <a:spcPct val="100000"/>
              </a:lnSpc>
              <a:spcBef>
                <a:spcPct val="0"/>
              </a:spcBef>
              <a:buNone/>
            </a:pPr>
            <a:endParaRPr lang="en-US" altLang="zh-CN" i="0" dirty="0">
              <a:ea typeface="宋体" panose="02010600030101010101" pitchFamily="2" charset="-122"/>
            </a:endParaRPr>
          </a:p>
          <a:p>
            <a:pPr marL="457200" lvl="0" indent="-457200" algn="ctr" eaLnBrk="1" hangingPunct="1">
              <a:lnSpc>
                <a:spcPct val="100000"/>
              </a:lnSpc>
              <a:spcBef>
                <a:spcPct val="0"/>
              </a:spcBef>
              <a:buNone/>
            </a:pPr>
            <a:endParaRPr lang="zh-CN" altLang="en-US" sz="1800" i="0" dirty="0">
              <a:solidFill>
                <a:schemeClr val="tx1"/>
              </a:solidFill>
              <a:latin typeface="Arial" panose="020B0604020202020204" pitchFamily="34" charset="0"/>
              <a:ea typeface="宋体" panose="02010600030101010101" pitchFamily="2" charset="-122"/>
            </a:endParaRPr>
          </a:p>
          <a:p>
            <a:pPr marL="457200" lvl="0" indent="-457200" algn="ctr" eaLnBrk="1" hangingPunct="1">
              <a:lnSpc>
                <a:spcPct val="100000"/>
              </a:lnSpc>
              <a:spcBef>
                <a:spcPct val="0"/>
              </a:spcBef>
              <a:buNone/>
            </a:pPr>
            <a:endParaRPr lang="zh-CN" altLang="en-US" sz="1800" i="0" dirty="0">
              <a:solidFill>
                <a:schemeClr val="tx1"/>
              </a:solidFill>
              <a:latin typeface="Arial" panose="020B0604020202020204" pitchFamily="34" charset="0"/>
              <a:ea typeface="宋体" panose="02010600030101010101" pitchFamily="2" charset="-122"/>
            </a:endParaRPr>
          </a:p>
          <a:p>
            <a:pPr marL="457200" lvl="0" indent="-457200" algn="ctr" eaLnBrk="1" hangingPunct="1">
              <a:lnSpc>
                <a:spcPct val="100000"/>
              </a:lnSpc>
              <a:spcBef>
                <a:spcPct val="0"/>
              </a:spcBef>
              <a:buAutoNum type="alphaLcParenBoth"/>
            </a:pPr>
            <a:r>
              <a:rPr lang="zh-CN" altLang="en-US" i="0" dirty="0">
                <a:ea typeface="宋体" panose="02010600030101010101" pitchFamily="2" charset="-122"/>
              </a:rPr>
              <a:t>临</a:t>
            </a:r>
            <a:r>
              <a:rPr lang="zh-CN" altLang="en-US" i="0" dirty="0" smtClean="0">
                <a:ea typeface="宋体" panose="02010600030101010101" pitchFamily="2" charset="-122"/>
              </a:rPr>
              <a:t>床妊娠</a:t>
            </a:r>
            <a:endParaRPr lang="zh-CN" altLang="en-US" sz="1800" i="0" dirty="0">
              <a:solidFill>
                <a:schemeClr val="tx1"/>
              </a:solidFill>
              <a:latin typeface="Arial" panose="020B0604020202020204" pitchFamily="34" charset="0"/>
              <a:ea typeface="宋体" panose="02010600030101010101" pitchFamily="2" charset="-122"/>
            </a:endParaRPr>
          </a:p>
        </p:txBody>
      </p:sp>
      <p:sp>
        <p:nvSpPr>
          <p:cNvPr id="3" name="TextBox 2"/>
          <p:cNvSpPr txBox="1"/>
          <p:nvPr/>
        </p:nvSpPr>
        <p:spPr>
          <a:xfrm>
            <a:off x="1600121" y="5643578"/>
            <a:ext cx="6543779" cy="1015663"/>
          </a:xfrm>
          <a:prstGeom prst="rect">
            <a:avLst/>
          </a:prstGeom>
          <a:noFill/>
        </p:spPr>
        <p:txBody>
          <a:bodyPr wrap="none" rtlCol="0">
            <a:spAutoFit/>
          </a:bodyPr>
          <a:lstStyle/>
          <a:p>
            <a:r>
              <a:rPr lang="zh-CN" altLang="en-US" sz="1200" i="0" dirty="0"/>
              <a:t>体外受精胚胎移植前进行的每个可能的干预措施的网络荟萃分析</a:t>
            </a:r>
            <a:r>
              <a:rPr lang="zh-CN" altLang="en-US" sz="1200" i="0" dirty="0" smtClean="0"/>
              <a:t>，</a:t>
            </a:r>
            <a:endParaRPr lang="en-US" altLang="zh-CN" sz="1200" i="0" dirty="0" smtClean="0"/>
          </a:p>
          <a:p>
            <a:r>
              <a:rPr lang="zh-CN" altLang="en-US" sz="1200" i="0" dirty="0" smtClean="0"/>
              <a:t>估</a:t>
            </a:r>
            <a:r>
              <a:rPr lang="zh-CN" altLang="en-US" sz="1200" i="0" dirty="0"/>
              <a:t>计持续妊娠（</a:t>
            </a:r>
            <a:r>
              <a:rPr lang="en-US" altLang="zh-CN" sz="1200" i="0" dirty="0"/>
              <a:t>a</a:t>
            </a:r>
            <a:r>
              <a:rPr lang="zh-CN" altLang="en-US" sz="1200" i="0" dirty="0"/>
              <a:t>）（异质性</a:t>
            </a:r>
            <a:r>
              <a:rPr lang="en-US" altLang="zh-CN" sz="1200" i="0" dirty="0"/>
              <a:t>SD = 0.08</a:t>
            </a:r>
            <a:r>
              <a:rPr lang="zh-CN" altLang="en-US" sz="1200" i="0" dirty="0"/>
              <a:t>）和临床妊娠（</a:t>
            </a:r>
            <a:r>
              <a:rPr lang="en-US" altLang="zh-CN" sz="1200" i="0" dirty="0"/>
              <a:t>b</a:t>
            </a:r>
            <a:r>
              <a:rPr lang="zh-CN" altLang="en-US" sz="1200" i="0" dirty="0"/>
              <a:t>）（异质性</a:t>
            </a:r>
            <a:r>
              <a:rPr lang="en-US" altLang="zh-CN" sz="1200" i="0" dirty="0"/>
              <a:t>SD = 0.05</a:t>
            </a:r>
            <a:r>
              <a:rPr lang="zh-CN" altLang="en-US" sz="1200" i="0" dirty="0"/>
              <a:t>）的风险大小 </a:t>
            </a:r>
            <a:r>
              <a:rPr lang="zh-CN" altLang="en-US" sz="1200" i="0" dirty="0" smtClean="0"/>
              <a:t>。</a:t>
            </a:r>
            <a:endParaRPr lang="en-US" altLang="zh-CN" sz="1200" i="0" dirty="0" smtClean="0"/>
          </a:p>
          <a:p>
            <a:r>
              <a:rPr lang="zh-CN" altLang="en-US" sz="1200" i="0" dirty="0" smtClean="0"/>
              <a:t>实</a:t>
            </a:r>
            <a:r>
              <a:rPr lang="zh-CN" altLang="en-US" sz="1200" i="0" dirty="0"/>
              <a:t>线表示</a:t>
            </a:r>
            <a:r>
              <a:rPr lang="en-US" altLang="zh-CN" sz="1200" i="0" dirty="0"/>
              <a:t>95</a:t>
            </a:r>
            <a:r>
              <a:rPr lang="zh-CN" altLang="en-US" sz="1200" i="0" dirty="0"/>
              <a:t>％可信区间，虚线表示</a:t>
            </a:r>
            <a:r>
              <a:rPr lang="en-US" altLang="zh-CN" sz="1200" i="0" dirty="0"/>
              <a:t>95</a:t>
            </a:r>
            <a:r>
              <a:rPr lang="zh-CN" altLang="en-US" sz="1200" i="0" dirty="0"/>
              <a:t>％预测区间</a:t>
            </a:r>
            <a:r>
              <a:rPr lang="zh-CN" altLang="en-US" sz="1200" i="0" dirty="0" smtClean="0"/>
              <a:t>。</a:t>
            </a:r>
            <a:endParaRPr lang="en-US" altLang="zh-CN" sz="1200" i="0" dirty="0" smtClean="0"/>
          </a:p>
          <a:p>
            <a:r>
              <a:rPr lang="zh-CN" altLang="en-US" sz="1200" i="0" dirty="0" smtClean="0"/>
              <a:t>由</a:t>
            </a:r>
            <a:r>
              <a:rPr lang="zh-CN" altLang="en-US" sz="1200" i="0" dirty="0"/>
              <a:t>于每次比较的研究数量很少，预测间隔不能用于持续妊娠</a:t>
            </a:r>
            <a:r>
              <a:rPr lang="zh-CN" altLang="en-US" sz="1200" i="0" dirty="0" smtClean="0"/>
              <a:t>。</a:t>
            </a:r>
            <a:endParaRPr lang="en-US" altLang="zh-CN" sz="1200" i="0" dirty="0" smtClean="0"/>
          </a:p>
          <a:p>
            <a:r>
              <a:rPr lang="en-US" altLang="zh-CN" sz="1200" i="0" dirty="0" smtClean="0"/>
              <a:t>ASP : </a:t>
            </a:r>
            <a:r>
              <a:rPr lang="zh-CN" altLang="en-US" sz="1200" i="0" dirty="0" smtClean="0"/>
              <a:t>输卵管穿刺术，</a:t>
            </a:r>
            <a:r>
              <a:rPr lang="en-US" altLang="zh-CN" sz="1200" i="0" dirty="0" smtClean="0"/>
              <a:t>NI</a:t>
            </a:r>
            <a:r>
              <a:rPr lang="zh-CN" altLang="en-US" sz="1200" i="0" dirty="0" smtClean="0"/>
              <a:t>：未干预，</a:t>
            </a:r>
            <a:r>
              <a:rPr lang="en-US" altLang="zh-CN" sz="1200" i="0" dirty="0" smtClean="0"/>
              <a:t>PTO</a:t>
            </a:r>
            <a:r>
              <a:rPr lang="zh-CN" altLang="en-US" sz="1200" i="0" dirty="0" smtClean="0"/>
              <a:t>：近端输卵管封堵术，</a:t>
            </a:r>
            <a:r>
              <a:rPr lang="en-US" altLang="zh-CN" sz="1200" i="0" dirty="0" err="1" smtClean="0"/>
              <a:t>Salp</a:t>
            </a:r>
            <a:r>
              <a:rPr lang="zh-CN" altLang="en-US" sz="1200" i="0" dirty="0" smtClean="0"/>
              <a:t>：输卵管切除术。</a:t>
            </a:r>
            <a:endParaRPr lang="zh-CN" altLang="en-US" sz="1200" i="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2"/>
          <p:cNvGrpSpPr>
            <a:grpSpLocks noChangeAspect="1"/>
          </p:cNvGrpSpPr>
          <p:nvPr/>
        </p:nvGrpSpPr>
        <p:grpSpPr>
          <a:xfrm>
            <a:off x="0" y="-9525"/>
            <a:ext cx="9144000" cy="917575"/>
            <a:chOff x="0" y="0"/>
            <a:chExt cx="5760" cy="582"/>
          </a:xfrm>
        </p:grpSpPr>
        <p:pic>
          <p:nvPicPr>
            <p:cNvPr id="15363" name="Picture 3" descr="ISUOG-red-banner"/>
            <p:cNvPicPr>
              <a:picLocks noChangeAspect="1"/>
            </p:cNvPicPr>
            <p:nvPr/>
          </p:nvPicPr>
          <p:blipFill>
            <a:blip r:embed="rId2" cstate="print"/>
            <a:stretch>
              <a:fillRect/>
            </a:stretch>
          </p:blipFill>
          <p:spPr>
            <a:xfrm>
              <a:off x="0" y="0"/>
              <a:ext cx="5760" cy="582"/>
            </a:xfrm>
            <a:prstGeom prst="rect">
              <a:avLst/>
            </a:prstGeom>
            <a:noFill/>
            <a:ln w="9525">
              <a:noFill/>
            </a:ln>
          </p:spPr>
        </p:pic>
        <p:pic>
          <p:nvPicPr>
            <p:cNvPr id="15364" name="Picture 4" descr="UOG reversed"/>
            <p:cNvPicPr>
              <a:picLocks noChangeAspect="1"/>
            </p:cNvPicPr>
            <p:nvPr/>
          </p:nvPicPr>
          <p:blipFill>
            <a:blip r:embed="rId3" cstate="print"/>
            <a:stretch>
              <a:fillRect/>
            </a:stretch>
          </p:blipFill>
          <p:spPr>
            <a:xfrm>
              <a:off x="113" y="38"/>
              <a:ext cx="2076" cy="492"/>
            </a:xfrm>
            <a:prstGeom prst="rect">
              <a:avLst/>
            </a:prstGeom>
            <a:noFill/>
            <a:ln w="9525">
              <a:noFill/>
            </a:ln>
          </p:spPr>
        </p:pic>
      </p:grpSp>
      <p:sp>
        <p:nvSpPr>
          <p:cNvPr id="15365" name="TextBox 1"/>
          <p:cNvSpPr/>
          <p:nvPr/>
        </p:nvSpPr>
        <p:spPr>
          <a:xfrm>
            <a:off x="228600" y="1600200"/>
            <a:ext cx="8642350" cy="457200"/>
          </a:xfrm>
          <a:prstGeom prst="rect">
            <a:avLst/>
          </a:prstGeom>
          <a:noFill/>
          <a:ln w="9525">
            <a:noFill/>
          </a:ln>
        </p:spPr>
        <p:txBody>
          <a:bodyPr>
            <a:spAutoFit/>
          </a:bodyPr>
          <a:lstStyle/>
          <a:p>
            <a:pPr lvl="0" algn="ctr" eaLnBrk="1" hangingPunct="1">
              <a:lnSpc>
                <a:spcPct val="100000"/>
              </a:lnSpc>
              <a:spcBef>
                <a:spcPct val="0"/>
              </a:spcBef>
              <a:buNone/>
            </a:pPr>
            <a:r>
              <a:rPr lang="zh-CN" altLang="en-US" sz="2400" b="1" i="0" dirty="0" smtClean="0">
                <a:solidFill>
                  <a:schemeClr val="tx1"/>
                </a:solidFill>
                <a:latin typeface="Arial" panose="020B0604020202020204" pitchFamily="34" charset="0"/>
                <a:ea typeface="宋体" panose="02010600030101010101" pitchFamily="2" charset="-122"/>
              </a:rPr>
              <a:t>结局: </a:t>
            </a:r>
            <a:r>
              <a:rPr lang="zh-CN" altLang="en-US" sz="2000" b="1" i="0" dirty="0" smtClean="0">
                <a:latin typeface="Arial" panose="020B0604020202020204" pitchFamily="34" charset="0"/>
                <a:ea typeface="Arial" panose="020B0604020202020204" pitchFamily="34" charset="0"/>
                <a:sym typeface="Arial" panose="020B0604020202020204" pitchFamily="34" charset="0"/>
              </a:rPr>
              <a:t>次</a:t>
            </a:r>
            <a:r>
              <a:rPr lang="zh-CN" altLang="en-US" sz="2000" b="1" i="0" dirty="0">
                <a:latin typeface="Arial" panose="020B0604020202020204" pitchFamily="34" charset="0"/>
                <a:ea typeface="Arial" panose="020B0604020202020204" pitchFamily="34" charset="0"/>
                <a:sym typeface="Arial" panose="020B0604020202020204" pitchFamily="34" charset="0"/>
              </a:rPr>
              <a:t>要结局-流产</a:t>
            </a:r>
          </a:p>
        </p:txBody>
      </p:sp>
      <p:sp>
        <p:nvSpPr>
          <p:cNvPr id="15366" name="Text Box 5"/>
          <p:cNvSpPr/>
          <p:nvPr/>
        </p:nvSpPr>
        <p:spPr>
          <a:xfrm>
            <a:off x="0" y="990600"/>
            <a:ext cx="9144000" cy="554038"/>
          </a:xfrm>
          <a:prstGeom prst="rect">
            <a:avLst/>
          </a:prstGeom>
          <a:solidFill>
            <a:srgbClr val="ED1D24"/>
          </a:solidFill>
          <a:ln w="9525">
            <a:noFill/>
          </a:ln>
        </p:spPr>
        <p:txBody>
          <a:bodyPr wrap="square">
            <a:spAutoFit/>
          </a:bodyPr>
          <a:lstStyle/>
          <a:p>
            <a:pPr lvl="0" algn="ctr" eaLnBrk="1" hangingPunct="1">
              <a:lnSpc>
                <a:spcPct val="100000"/>
              </a:lnSpc>
              <a:spcBef>
                <a:spcPct val="0"/>
              </a:spcBef>
              <a:buNone/>
            </a:pPr>
            <a:r>
              <a:rPr lang="en-US" altLang="x-none" sz="1600" b="1" i="0" dirty="0">
                <a:solidFill>
                  <a:schemeClr val="bg1"/>
                </a:solidFill>
                <a:latin typeface="Arial" panose="020B0604020202020204" pitchFamily="34" charset="0"/>
                <a:ea typeface="宋体" panose="02010600030101010101" pitchFamily="2" charset="-122"/>
              </a:rPr>
              <a:t>Surgical treatment of hydrosalpinx</a:t>
            </a:r>
            <a:endParaRPr lang="zh-CN" altLang="en-US" sz="1600" b="1" i="0" dirty="0">
              <a:solidFill>
                <a:schemeClr val="bg1"/>
              </a:solidFill>
              <a:latin typeface="Arial" panose="020B0604020202020204" pitchFamily="34" charset="0"/>
              <a:ea typeface="宋体" panose="02010600030101010101" pitchFamily="2" charset="-122"/>
            </a:endParaRPr>
          </a:p>
          <a:p>
            <a:pPr lvl="0" algn="ctr" eaLnBrk="1" hangingPunct="1">
              <a:lnSpc>
                <a:spcPct val="100000"/>
              </a:lnSpc>
              <a:spcBef>
                <a:spcPct val="0"/>
              </a:spcBef>
              <a:buNone/>
            </a:pPr>
            <a:r>
              <a:rPr lang="zh-CN" altLang="en-US" sz="1400" dirty="0">
                <a:solidFill>
                  <a:schemeClr val="bg1"/>
                </a:solidFill>
                <a:latin typeface="Arial" panose="020B0604020202020204" pitchFamily="34" charset="0"/>
                <a:ea typeface="宋体" panose="02010600030101010101" pitchFamily="2" charset="-122"/>
              </a:rPr>
              <a:t>Tsiami et al., UOG 2016</a:t>
            </a:r>
          </a:p>
        </p:txBody>
      </p:sp>
      <p:sp>
        <p:nvSpPr>
          <p:cNvPr id="15367" name="Rectangle 6"/>
          <p:cNvSpPr/>
          <p:nvPr/>
        </p:nvSpPr>
        <p:spPr>
          <a:xfrm>
            <a:off x="142908" y="5410200"/>
            <a:ext cx="9144000" cy="923330"/>
          </a:xfrm>
          <a:prstGeom prst="rect">
            <a:avLst/>
          </a:prstGeom>
          <a:noFill/>
          <a:ln w="9525">
            <a:noFill/>
          </a:ln>
        </p:spPr>
        <p:txBody>
          <a:bodyPr wrap="square">
            <a:spAutoFit/>
          </a:bodyPr>
          <a:lstStyle/>
          <a:p>
            <a:pPr>
              <a:buFont typeface="Arial" panose="020B0604020202020204" pitchFamily="34" charset="0"/>
              <a:buChar char="•"/>
            </a:pPr>
            <a:r>
              <a:rPr lang="zh-CN" altLang="en-US" i="0" dirty="0" smtClean="0">
                <a:ea typeface="Arial" panose="020B0604020202020204" pitchFamily="34" charset="0"/>
                <a:sym typeface="Arial" panose="020B0604020202020204" pitchFamily="34" charset="0"/>
              </a:rPr>
              <a:t>各</a:t>
            </a:r>
            <a:r>
              <a:rPr lang="zh-CN" altLang="en-US" i="0" dirty="0">
                <a:ea typeface="Arial" panose="020B0604020202020204" pitchFamily="34" charset="0"/>
                <a:sym typeface="Arial" panose="020B0604020202020204" pitchFamily="34" charset="0"/>
              </a:rPr>
              <a:t>项干预措施无明显差异</a:t>
            </a:r>
          </a:p>
          <a:p>
            <a:pPr lvl="0">
              <a:lnSpc>
                <a:spcPct val="100000"/>
              </a:lnSpc>
              <a:buFont typeface="Arial" panose="020B0604020202020204" pitchFamily="34" charset="0"/>
              <a:buChar char="•"/>
            </a:pPr>
            <a:r>
              <a:rPr lang="zh-CN" altLang="en-US" i="0" dirty="0" smtClean="0">
                <a:ea typeface="Arial" panose="020B0604020202020204" pitchFamily="34" charset="0"/>
                <a:sym typeface="Arial" panose="020B0604020202020204" pitchFamily="34" charset="0"/>
              </a:rPr>
              <a:t>近</a:t>
            </a:r>
            <a:r>
              <a:rPr lang="zh-CN" altLang="en-US" i="0" dirty="0">
                <a:ea typeface="Arial" panose="020B0604020202020204" pitchFamily="34" charset="0"/>
                <a:sym typeface="Arial" panose="020B0604020202020204" pitchFamily="34" charset="0"/>
              </a:rPr>
              <a:t>端输卵管封堵术</a:t>
            </a:r>
            <a:r>
              <a:rPr lang="zh-CN" altLang="en-US" i="0" dirty="0" smtClean="0">
                <a:ea typeface="Arial" panose="020B0604020202020204" pitchFamily="34" charset="0"/>
                <a:sym typeface="Arial" panose="020B0604020202020204" pitchFamily="34" charset="0"/>
              </a:rPr>
              <a:t>的曲线下面积最大（</a:t>
            </a:r>
            <a:r>
              <a:rPr lang="en-US" altLang="zh-CN" i="0" dirty="0" smtClean="0">
                <a:ea typeface="Arial" panose="020B0604020202020204" pitchFamily="34" charset="0"/>
                <a:sym typeface="Arial" panose="020B0604020202020204" pitchFamily="34" charset="0"/>
              </a:rPr>
              <a:t>77%</a:t>
            </a:r>
            <a:r>
              <a:rPr lang="zh-CN" altLang="en-US" i="0" dirty="0" smtClean="0">
                <a:ea typeface="Arial" panose="020B0604020202020204" pitchFamily="34" charset="0"/>
                <a:sym typeface="Arial" panose="020B0604020202020204" pitchFamily="34" charset="0"/>
              </a:rPr>
              <a:t>），输</a:t>
            </a:r>
            <a:r>
              <a:rPr lang="zh-CN" altLang="en-US" i="0" dirty="0">
                <a:ea typeface="Arial" panose="020B0604020202020204" pitchFamily="34" charset="0"/>
                <a:sym typeface="Arial" panose="020B0604020202020204" pitchFamily="34" charset="0"/>
              </a:rPr>
              <a:t>卵管切除</a:t>
            </a:r>
            <a:r>
              <a:rPr lang="zh-CN" altLang="en-US" i="0" dirty="0" smtClean="0">
                <a:ea typeface="Arial" panose="020B0604020202020204" pitchFamily="34" charset="0"/>
                <a:sym typeface="Arial" panose="020B0604020202020204" pitchFamily="34" charset="0"/>
              </a:rPr>
              <a:t>术次之（</a:t>
            </a:r>
            <a:r>
              <a:rPr lang="en-US" altLang="zh-CN" i="0" dirty="0" smtClean="0">
                <a:ea typeface="Arial" panose="020B0604020202020204" pitchFamily="34" charset="0"/>
                <a:sym typeface="Arial" panose="020B0604020202020204" pitchFamily="34" charset="0"/>
              </a:rPr>
              <a:t>68%</a:t>
            </a:r>
            <a:r>
              <a:rPr lang="zh-CN" altLang="en-US" i="0" dirty="0" smtClean="0">
                <a:ea typeface="Arial" panose="020B0604020202020204" pitchFamily="34" charset="0"/>
                <a:sym typeface="Arial" panose="020B0604020202020204" pitchFamily="34" charset="0"/>
              </a:rPr>
              <a:t>），输</a:t>
            </a:r>
            <a:r>
              <a:rPr lang="zh-CN" altLang="en-US" i="0" dirty="0">
                <a:ea typeface="Arial" panose="020B0604020202020204" pitchFamily="34" charset="0"/>
                <a:sym typeface="Arial" panose="020B0604020202020204" pitchFamily="34" charset="0"/>
              </a:rPr>
              <a:t>卵管穿刺引流</a:t>
            </a:r>
            <a:r>
              <a:rPr lang="zh-CN" altLang="en-US" i="0" dirty="0" smtClean="0">
                <a:ea typeface="Arial" panose="020B0604020202020204" pitchFamily="34" charset="0"/>
                <a:sym typeface="Arial" panose="020B0604020202020204" pitchFamily="34" charset="0"/>
              </a:rPr>
              <a:t>术最低（</a:t>
            </a:r>
            <a:r>
              <a:rPr lang="en-US" altLang="zh-CN" i="0" dirty="0" smtClean="0">
                <a:ea typeface="Arial" panose="020B0604020202020204" pitchFamily="34" charset="0"/>
                <a:sym typeface="Arial" panose="020B0604020202020204" pitchFamily="34" charset="0"/>
              </a:rPr>
              <a:t>43%</a:t>
            </a:r>
            <a:r>
              <a:rPr lang="zh-CN" altLang="en-US" i="0" dirty="0" smtClean="0">
                <a:ea typeface="Arial" panose="020B0604020202020204" pitchFamily="34" charset="0"/>
                <a:sym typeface="Arial" panose="020B0604020202020204" pitchFamily="34" charset="0"/>
              </a:rPr>
              <a:t>）</a:t>
            </a:r>
            <a:endParaRPr lang="zh-CN" altLang="en-US" i="0" dirty="0">
              <a:ea typeface="Arial" panose="020B0604020202020204" pitchFamily="34" charset="0"/>
              <a:sym typeface="Arial" panose="020B0604020202020204" pitchFamily="34" charset="0"/>
            </a:endParaRPr>
          </a:p>
        </p:txBody>
      </p:sp>
      <p:pic>
        <p:nvPicPr>
          <p:cNvPr id="15368" name="Picture 7"/>
          <p:cNvPicPr>
            <a:picLocks noChangeAspect="1"/>
          </p:cNvPicPr>
          <p:nvPr/>
        </p:nvPicPr>
        <p:blipFill>
          <a:blip r:embed="rId4" cstate="print"/>
          <a:stretch>
            <a:fillRect/>
          </a:stretch>
        </p:blipFill>
        <p:spPr>
          <a:xfrm>
            <a:off x="120650" y="2286000"/>
            <a:ext cx="8915400" cy="987425"/>
          </a:xfrm>
          <a:prstGeom prst="rect">
            <a:avLst/>
          </a:prstGeom>
          <a:noFill/>
          <a:ln w="9525">
            <a:noFill/>
          </a:ln>
        </p:spPr>
      </p:pic>
      <p:pic>
        <p:nvPicPr>
          <p:cNvPr id="15369" name="Picture 9"/>
          <p:cNvPicPr>
            <a:picLocks noChangeAspect="1"/>
          </p:cNvPicPr>
          <p:nvPr/>
        </p:nvPicPr>
        <p:blipFill>
          <a:blip r:embed="rId5" cstate="print"/>
          <a:stretch>
            <a:fillRect/>
          </a:stretch>
        </p:blipFill>
        <p:spPr>
          <a:xfrm>
            <a:off x="152400" y="3276600"/>
            <a:ext cx="8883650" cy="1600200"/>
          </a:xfrm>
          <a:prstGeom prst="rect">
            <a:avLst/>
          </a:prstGeom>
          <a:noFill/>
          <a:ln w="9525">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2"/>
          <p:cNvGrpSpPr>
            <a:grpSpLocks noChangeAspect="1"/>
          </p:cNvGrpSpPr>
          <p:nvPr/>
        </p:nvGrpSpPr>
        <p:grpSpPr>
          <a:xfrm>
            <a:off x="0" y="-9525"/>
            <a:ext cx="9144000" cy="917575"/>
            <a:chOff x="0" y="0"/>
            <a:chExt cx="5760" cy="582"/>
          </a:xfrm>
        </p:grpSpPr>
        <p:pic>
          <p:nvPicPr>
            <p:cNvPr id="15363" name="Picture 3" descr="ISUOG-red-banner"/>
            <p:cNvPicPr>
              <a:picLocks noChangeAspect="1"/>
            </p:cNvPicPr>
            <p:nvPr/>
          </p:nvPicPr>
          <p:blipFill>
            <a:blip r:embed="rId2" cstate="print"/>
            <a:stretch>
              <a:fillRect/>
            </a:stretch>
          </p:blipFill>
          <p:spPr>
            <a:xfrm>
              <a:off x="0" y="0"/>
              <a:ext cx="5760" cy="582"/>
            </a:xfrm>
            <a:prstGeom prst="rect">
              <a:avLst/>
            </a:prstGeom>
            <a:noFill/>
            <a:ln w="9525">
              <a:noFill/>
            </a:ln>
          </p:spPr>
        </p:pic>
        <p:pic>
          <p:nvPicPr>
            <p:cNvPr id="15364" name="Picture 4" descr="UOG reversed"/>
            <p:cNvPicPr>
              <a:picLocks noChangeAspect="1"/>
            </p:cNvPicPr>
            <p:nvPr/>
          </p:nvPicPr>
          <p:blipFill>
            <a:blip r:embed="rId3" cstate="print"/>
            <a:stretch>
              <a:fillRect/>
            </a:stretch>
          </p:blipFill>
          <p:spPr>
            <a:xfrm>
              <a:off x="113" y="38"/>
              <a:ext cx="2076" cy="492"/>
            </a:xfrm>
            <a:prstGeom prst="rect">
              <a:avLst/>
            </a:prstGeom>
            <a:noFill/>
            <a:ln w="9525">
              <a:noFill/>
            </a:ln>
          </p:spPr>
        </p:pic>
      </p:grpSp>
      <p:sp>
        <p:nvSpPr>
          <p:cNvPr id="15365" name="TextBox 1"/>
          <p:cNvSpPr/>
          <p:nvPr/>
        </p:nvSpPr>
        <p:spPr>
          <a:xfrm>
            <a:off x="228600" y="1600200"/>
            <a:ext cx="8642350" cy="369332"/>
          </a:xfrm>
          <a:prstGeom prst="rect">
            <a:avLst/>
          </a:prstGeom>
          <a:noFill/>
          <a:ln w="9525">
            <a:noFill/>
          </a:ln>
        </p:spPr>
        <p:txBody>
          <a:bodyPr>
            <a:spAutoFit/>
          </a:bodyPr>
          <a:lstStyle/>
          <a:p>
            <a:pPr lvl="0" algn="ctr" eaLnBrk="1" hangingPunct="1">
              <a:lnSpc>
                <a:spcPct val="100000"/>
              </a:lnSpc>
              <a:spcBef>
                <a:spcPct val="0"/>
              </a:spcBef>
              <a:buNone/>
            </a:pPr>
            <a:r>
              <a:rPr lang="zh-CN" altLang="en-US" b="1" i="0" dirty="0" smtClean="0">
                <a:latin typeface="Arial" panose="020B0604020202020204" pitchFamily="34" charset="0"/>
                <a:ea typeface="Arial" panose="020B0604020202020204" pitchFamily="34" charset="0"/>
                <a:sym typeface="Arial" panose="020B0604020202020204" pitchFamily="34" charset="0"/>
              </a:rPr>
              <a:t>结局：次</a:t>
            </a:r>
            <a:r>
              <a:rPr lang="zh-CN" altLang="en-US" b="1" i="0" dirty="0">
                <a:latin typeface="Arial" panose="020B0604020202020204" pitchFamily="34" charset="0"/>
                <a:ea typeface="Arial" panose="020B0604020202020204" pitchFamily="34" charset="0"/>
                <a:sym typeface="Arial" panose="020B0604020202020204" pitchFamily="34" charset="0"/>
              </a:rPr>
              <a:t>要结局-流产</a:t>
            </a:r>
          </a:p>
        </p:txBody>
      </p:sp>
      <p:sp>
        <p:nvSpPr>
          <p:cNvPr id="15366" name="Text Box 5"/>
          <p:cNvSpPr/>
          <p:nvPr/>
        </p:nvSpPr>
        <p:spPr>
          <a:xfrm>
            <a:off x="0" y="990600"/>
            <a:ext cx="9144000" cy="554038"/>
          </a:xfrm>
          <a:prstGeom prst="rect">
            <a:avLst/>
          </a:prstGeom>
          <a:solidFill>
            <a:srgbClr val="ED1D24"/>
          </a:solidFill>
          <a:ln w="9525">
            <a:noFill/>
          </a:ln>
        </p:spPr>
        <p:txBody>
          <a:bodyPr wrap="square">
            <a:spAutoFit/>
          </a:bodyPr>
          <a:lstStyle/>
          <a:p>
            <a:pPr lvl="0" algn="ctr" eaLnBrk="1" hangingPunct="1">
              <a:lnSpc>
                <a:spcPct val="100000"/>
              </a:lnSpc>
              <a:spcBef>
                <a:spcPct val="0"/>
              </a:spcBef>
              <a:buNone/>
            </a:pPr>
            <a:r>
              <a:rPr lang="en-US" altLang="x-none" sz="1600" b="1" i="0" dirty="0">
                <a:solidFill>
                  <a:schemeClr val="bg1"/>
                </a:solidFill>
                <a:latin typeface="Arial" panose="020B0604020202020204" pitchFamily="34" charset="0"/>
                <a:ea typeface="宋体" panose="02010600030101010101" pitchFamily="2" charset="-122"/>
              </a:rPr>
              <a:t>Surgical treatment of hydrosalpinx</a:t>
            </a:r>
            <a:endParaRPr lang="zh-CN" altLang="en-US" sz="1600" b="1" i="0" dirty="0">
              <a:solidFill>
                <a:schemeClr val="bg1"/>
              </a:solidFill>
              <a:latin typeface="Arial" panose="020B0604020202020204" pitchFamily="34" charset="0"/>
              <a:ea typeface="宋体" panose="02010600030101010101" pitchFamily="2" charset="-122"/>
            </a:endParaRPr>
          </a:p>
          <a:p>
            <a:pPr lvl="0" algn="ctr" eaLnBrk="1" hangingPunct="1">
              <a:lnSpc>
                <a:spcPct val="100000"/>
              </a:lnSpc>
              <a:spcBef>
                <a:spcPct val="0"/>
              </a:spcBef>
              <a:buNone/>
            </a:pPr>
            <a:r>
              <a:rPr lang="zh-CN" altLang="en-US" sz="1400" dirty="0">
                <a:solidFill>
                  <a:schemeClr val="bg1"/>
                </a:solidFill>
                <a:latin typeface="Arial" panose="020B0604020202020204" pitchFamily="34" charset="0"/>
                <a:ea typeface="宋体" panose="02010600030101010101" pitchFamily="2" charset="-122"/>
              </a:rPr>
              <a:t>Tsiami et al., UOG 2016</a:t>
            </a:r>
          </a:p>
        </p:txBody>
      </p:sp>
      <p:sp>
        <p:nvSpPr>
          <p:cNvPr id="15367" name="Rectangle 6"/>
          <p:cNvSpPr/>
          <p:nvPr/>
        </p:nvSpPr>
        <p:spPr>
          <a:xfrm>
            <a:off x="357158" y="5410200"/>
            <a:ext cx="8786842" cy="923330"/>
          </a:xfrm>
          <a:prstGeom prst="rect">
            <a:avLst/>
          </a:prstGeom>
          <a:noFill/>
          <a:ln w="9525">
            <a:noFill/>
          </a:ln>
        </p:spPr>
        <p:txBody>
          <a:bodyPr wrap="square">
            <a:spAutoFit/>
          </a:bodyPr>
          <a:lstStyle/>
          <a:p>
            <a:pPr lvl="0">
              <a:lnSpc>
                <a:spcPct val="100000"/>
              </a:lnSpc>
              <a:buFont typeface="Arial" panose="020B0604020202020204" pitchFamily="34" charset="0"/>
              <a:buChar char="•"/>
            </a:pPr>
            <a:r>
              <a:rPr lang="zh-CN" altLang="en-US" i="0" dirty="0" smtClean="0">
                <a:ea typeface="Arial" panose="020B0604020202020204" pitchFamily="34" charset="0"/>
                <a:sym typeface="Arial" panose="020B0604020202020204" pitchFamily="34" charset="0"/>
              </a:rPr>
              <a:t> </a:t>
            </a:r>
            <a:r>
              <a:rPr lang="zh-CN" altLang="en-US" b="1" i="0" dirty="0" smtClean="0">
                <a:ea typeface="Arial" panose="020B0604020202020204" pitchFamily="34" charset="0"/>
                <a:sym typeface="Arial" panose="020B0604020202020204" pitchFamily="34" charset="0"/>
              </a:rPr>
              <a:t>各项干预措施的</a:t>
            </a:r>
            <a:r>
              <a:rPr lang="zh-CN" altLang="en-US" b="1" i="0" dirty="0">
                <a:ea typeface="Arial" panose="020B0604020202020204" pitchFamily="34" charset="0"/>
                <a:sym typeface="Arial" panose="020B0604020202020204" pitchFamily="34" charset="0"/>
              </a:rPr>
              <a:t>效果无明显差异</a:t>
            </a:r>
          </a:p>
          <a:p>
            <a:pPr lvl="0">
              <a:lnSpc>
                <a:spcPct val="100000"/>
              </a:lnSpc>
              <a:buFont typeface="Arial" panose="020B0604020202020204" pitchFamily="34" charset="0"/>
              <a:buChar char="•"/>
            </a:pPr>
            <a:r>
              <a:rPr lang="zh-CN" altLang="en-US" b="1" i="0" dirty="0">
                <a:ea typeface="Arial" panose="020B0604020202020204" pitchFamily="34" charset="0"/>
                <a:sym typeface="Arial" panose="020B0604020202020204" pitchFamily="34" charset="0"/>
              </a:rPr>
              <a:t> </a:t>
            </a:r>
            <a:r>
              <a:rPr lang="zh-CN" altLang="en-US" b="1" i="0" dirty="0" smtClean="0">
                <a:ea typeface="Arial" panose="020B0604020202020204" pitchFamily="34" charset="0"/>
                <a:sym typeface="Arial" panose="020B0604020202020204" pitchFamily="34" charset="0"/>
              </a:rPr>
              <a:t>近</a:t>
            </a:r>
            <a:r>
              <a:rPr lang="zh-CN" altLang="en-US" b="1" i="0" dirty="0">
                <a:ea typeface="Arial" panose="020B0604020202020204" pitchFamily="34" charset="0"/>
                <a:sym typeface="Arial" panose="020B0604020202020204" pitchFamily="34" charset="0"/>
              </a:rPr>
              <a:t>段输卵管封堵术</a:t>
            </a:r>
            <a:r>
              <a:rPr lang="zh-CN" altLang="en-US" b="1" i="0" dirty="0" smtClean="0">
                <a:ea typeface="Arial" panose="020B0604020202020204" pitchFamily="34" charset="0"/>
                <a:sym typeface="Arial" panose="020B0604020202020204" pitchFamily="34" charset="0"/>
              </a:rPr>
              <a:t>的曲线下面积最</a:t>
            </a:r>
            <a:r>
              <a:rPr lang="zh-CN" altLang="en-US" b="1" i="0" dirty="0">
                <a:ea typeface="Arial" panose="020B0604020202020204" pitchFamily="34" charset="0"/>
                <a:sym typeface="Arial" panose="020B0604020202020204" pitchFamily="34" charset="0"/>
              </a:rPr>
              <a:t>高（</a:t>
            </a:r>
            <a:r>
              <a:rPr lang="en-US" altLang="zh-CN" b="1" i="0" dirty="0">
                <a:ea typeface="Arial" panose="020B0604020202020204" pitchFamily="34" charset="0"/>
                <a:sym typeface="Arial" panose="020B0604020202020204" pitchFamily="34" charset="0"/>
              </a:rPr>
              <a:t>77%</a:t>
            </a:r>
            <a:r>
              <a:rPr lang="zh-CN" altLang="en-US" b="1" i="0" dirty="0">
                <a:ea typeface="Arial" panose="020B0604020202020204" pitchFamily="34" charset="0"/>
                <a:sym typeface="Arial" panose="020B0604020202020204" pitchFamily="34" charset="0"/>
              </a:rPr>
              <a:t>），输卵管切除术次之（</a:t>
            </a:r>
            <a:r>
              <a:rPr lang="en-US" altLang="zh-CN" b="1" i="0" dirty="0">
                <a:ea typeface="Arial" panose="020B0604020202020204" pitchFamily="34" charset="0"/>
                <a:sym typeface="Arial" panose="020B0604020202020204" pitchFamily="34" charset="0"/>
              </a:rPr>
              <a:t>56%</a:t>
            </a:r>
            <a:r>
              <a:rPr lang="zh-CN" altLang="en-US" b="1" i="0" dirty="0">
                <a:ea typeface="Arial" panose="020B0604020202020204" pitchFamily="34" charset="0"/>
                <a:sym typeface="Arial" panose="020B0604020202020204" pitchFamily="34" charset="0"/>
              </a:rPr>
              <a:t>），输卵管穿刺引流术最低（</a:t>
            </a:r>
            <a:r>
              <a:rPr lang="en-US" altLang="zh-CN" b="1" i="0" dirty="0">
                <a:ea typeface="Arial" panose="020B0604020202020204" pitchFamily="34" charset="0"/>
                <a:sym typeface="Arial" panose="020B0604020202020204" pitchFamily="34" charset="0"/>
              </a:rPr>
              <a:t>40%</a:t>
            </a:r>
            <a:r>
              <a:rPr lang="zh-CN" altLang="en-US" b="1" i="0" dirty="0">
                <a:ea typeface="Arial" panose="020B0604020202020204" pitchFamily="34" charset="0"/>
                <a:sym typeface="Arial" panose="020B0604020202020204" pitchFamily="34" charset="0"/>
              </a:rPr>
              <a:t>）</a:t>
            </a:r>
          </a:p>
        </p:txBody>
      </p:sp>
      <p:pic>
        <p:nvPicPr>
          <p:cNvPr id="15368" name="Picture 7"/>
          <p:cNvPicPr>
            <a:picLocks noChangeAspect="1"/>
          </p:cNvPicPr>
          <p:nvPr/>
        </p:nvPicPr>
        <p:blipFill>
          <a:blip r:embed="rId4" cstate="print"/>
          <a:stretch>
            <a:fillRect/>
          </a:stretch>
        </p:blipFill>
        <p:spPr>
          <a:xfrm>
            <a:off x="120650" y="2286000"/>
            <a:ext cx="8915400" cy="987425"/>
          </a:xfrm>
          <a:prstGeom prst="rect">
            <a:avLst/>
          </a:prstGeom>
          <a:noFill/>
          <a:ln w="9525">
            <a:noFill/>
          </a:ln>
        </p:spPr>
      </p:pic>
      <p:pic>
        <p:nvPicPr>
          <p:cNvPr id="15369" name="Picture 9"/>
          <p:cNvPicPr>
            <a:picLocks noChangeAspect="1"/>
          </p:cNvPicPr>
          <p:nvPr/>
        </p:nvPicPr>
        <p:blipFill>
          <a:blip r:embed="rId5" cstate="print"/>
          <a:stretch>
            <a:fillRect/>
          </a:stretch>
        </p:blipFill>
        <p:spPr>
          <a:xfrm>
            <a:off x="152400" y="3276600"/>
            <a:ext cx="8883650" cy="1600200"/>
          </a:xfrm>
          <a:prstGeom prst="rect">
            <a:avLst/>
          </a:prstGeom>
          <a:noFill/>
          <a:ln w="9525">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777875"/>
            <a:chOff x="0" y="3755"/>
            <a:chExt cx="5760" cy="582"/>
          </a:xfrm>
        </p:grpSpPr>
        <p:pic>
          <p:nvPicPr>
            <p:cNvPr id="3"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35560" y="1534795"/>
            <a:ext cx="8642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GB" sz="2400" b="1" i="0" dirty="0" smtClean="0">
                <a:ea typeface="宋体" panose="02010600030101010101" pitchFamily="2" charset="-122"/>
              </a:rPr>
              <a:t>不一致分析</a:t>
            </a:r>
          </a:p>
        </p:txBody>
      </p:sp>
      <p:sp>
        <p:nvSpPr>
          <p:cNvPr id="7" name="Text Box 5"/>
          <p:cNvSpPr txBox="1">
            <a:spLocks noChangeArrowheads="1"/>
          </p:cNvSpPr>
          <p:nvPr/>
        </p:nvSpPr>
        <p:spPr bwMode="auto">
          <a:xfrm>
            <a:off x="0" y="838200"/>
            <a:ext cx="9144000" cy="55399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it-IT" sz="1600" b="1" i="0" dirty="0" smtClean="0">
                <a:solidFill>
                  <a:schemeClr val="bg1"/>
                </a:solidFill>
              </a:rPr>
              <a:t>Surgical treatment of hydrosalpinx</a:t>
            </a:r>
          </a:p>
          <a:p>
            <a:pPr algn="ctr" eaLnBrk="1" hangingPunct="1">
              <a:spcBef>
                <a:spcPct val="0"/>
              </a:spcBef>
              <a:buFontTx/>
              <a:buNone/>
            </a:pPr>
            <a:r>
              <a:rPr lang="de-DE" altLang="it-IT" sz="1400" dirty="0" smtClean="0">
                <a:solidFill>
                  <a:schemeClr val="bg1"/>
                </a:solidFill>
              </a:rPr>
              <a:t>Tsiami et al.</a:t>
            </a:r>
            <a:r>
              <a:rPr lang="en-GB" altLang="it-IT" sz="1400" dirty="0" smtClean="0">
                <a:solidFill>
                  <a:schemeClr val="bg1"/>
                </a:solidFill>
              </a:rPr>
              <a:t>, UOG 2016</a:t>
            </a:r>
            <a:endParaRPr lang="en-GB" altLang="it-IT" sz="1400" dirty="0">
              <a:solidFill>
                <a:schemeClr val="bg1"/>
              </a:solidFill>
            </a:endParaRPr>
          </a:p>
        </p:txBody>
      </p:sp>
      <p:pic>
        <p:nvPicPr>
          <p:cNvPr id="9" name="Picture 8" descr="uog15900-sup-0004-FigureS4.jpg"/>
          <p:cNvPicPr>
            <a:picLocks noChangeAspect="1"/>
          </p:cNvPicPr>
          <p:nvPr/>
        </p:nvPicPr>
        <p:blipFill>
          <a:blip r:embed="rId5" cstate="print"/>
          <a:stretch>
            <a:fillRect/>
          </a:stretch>
        </p:blipFill>
        <p:spPr>
          <a:xfrm>
            <a:off x="35496" y="2139305"/>
            <a:ext cx="5544616" cy="4386039"/>
          </a:xfrm>
          <a:prstGeom prst="rect">
            <a:avLst/>
          </a:prstGeom>
        </p:spPr>
      </p:pic>
      <p:sp>
        <p:nvSpPr>
          <p:cNvPr id="6" name="Text Box 35"/>
          <p:cNvSpPr txBox="1">
            <a:spLocks noChangeArrowheads="1"/>
          </p:cNvSpPr>
          <p:nvPr/>
        </p:nvSpPr>
        <p:spPr bwMode="auto">
          <a:xfrm>
            <a:off x="5105400" y="2204864"/>
            <a:ext cx="4038600" cy="278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85750" indent="-285750" algn="just">
              <a:spcBef>
                <a:spcPct val="0"/>
              </a:spcBef>
              <a:spcAft>
                <a:spcPts val="600"/>
              </a:spcAft>
            </a:pPr>
            <a:r>
              <a:rPr lang="zh-CN" altLang="en-US" sz="1600" i="0" dirty="0" smtClean="0">
                <a:ea typeface="宋体" panose="02010600030101010101" pitchFamily="2" charset="-122"/>
              </a:rPr>
              <a:t>结果没有明显的不一致</a:t>
            </a:r>
            <a:r>
              <a:rPr lang="en-US" altLang="it-IT" sz="1600" i="0" dirty="0" smtClean="0"/>
              <a:t>(95% CI of RRR   included 1)</a:t>
            </a:r>
          </a:p>
          <a:p>
            <a:pPr marL="285750" indent="-285750" algn="just">
              <a:spcBef>
                <a:spcPct val="0"/>
              </a:spcBef>
              <a:spcAft>
                <a:spcPts val="600"/>
              </a:spcAft>
            </a:pPr>
            <a:endParaRPr lang="en-US" altLang="zh-CN" sz="1600" i="0" dirty="0">
              <a:ea typeface="宋体" panose="02010600030101010101" pitchFamily="2" charset="-122"/>
            </a:endParaRPr>
          </a:p>
          <a:p>
            <a:pPr marL="285750" indent="-285750" algn="just">
              <a:spcBef>
                <a:spcPct val="0"/>
              </a:spcBef>
              <a:spcAft>
                <a:spcPts val="600"/>
              </a:spcAft>
            </a:pPr>
            <a:r>
              <a:rPr lang="zh-CN" altLang="en-US" sz="1600" i="0" dirty="0" smtClean="0">
                <a:ea typeface="宋体" panose="02010600030101010101" pitchFamily="2" charset="-122"/>
              </a:rPr>
              <a:t>无</a:t>
            </a:r>
            <a:r>
              <a:rPr lang="zh-CN" altLang="en-US" sz="1600" i="0" dirty="0">
                <a:ea typeface="宋体" panose="02010600030101010101" pitchFamily="2" charset="-122"/>
              </a:rPr>
              <a:t>干预、封堵术、输卵管切除术的环</a:t>
            </a:r>
            <a:r>
              <a:rPr lang="zh-CN" altLang="en-US" sz="1600" i="0" dirty="0" smtClean="0">
                <a:ea typeface="宋体" panose="02010600030101010101" pitchFamily="2" charset="-122"/>
              </a:rPr>
              <a:t>，</a:t>
            </a:r>
            <a:r>
              <a:rPr lang="zh-CN" altLang="en-US" sz="1600" i="0" dirty="0">
                <a:ea typeface="宋体" panose="02010600030101010101" pitchFamily="2" charset="-122"/>
              </a:rPr>
              <a:t>大的平均</a:t>
            </a:r>
            <a:r>
              <a:rPr lang="en-US" altLang="zh-CN" sz="1600" i="0" dirty="0">
                <a:ea typeface="宋体" panose="02010600030101010101" pitchFamily="2" charset="-122"/>
              </a:rPr>
              <a:t>RRR</a:t>
            </a:r>
            <a:r>
              <a:rPr lang="zh-CN" altLang="en-US" sz="1600" i="0" dirty="0">
                <a:ea typeface="宋体" panose="02010600030101010101" pitchFamily="2" charset="-122"/>
              </a:rPr>
              <a:t>表明直接和间接比较的估计可能会截然不同</a:t>
            </a:r>
            <a:endParaRPr lang="en-US" altLang="it-IT" sz="1600" i="0" dirty="0">
              <a:ea typeface="宋体" panose="02010600030101010101" pitchFamily="2" charset="-122"/>
            </a:endParaRPr>
          </a:p>
          <a:p>
            <a:pPr marL="171450" indent="-171450" algn="just">
              <a:spcBef>
                <a:spcPct val="0"/>
              </a:spcBef>
              <a:spcAft>
                <a:spcPts val="600"/>
              </a:spcAft>
            </a:pPr>
            <a:endParaRPr lang="en-US" altLang="it-IT" sz="1100" i="0" dirty="0"/>
          </a:p>
          <a:p>
            <a:pPr marL="285750" indent="-285750" algn="just">
              <a:spcBef>
                <a:spcPct val="0"/>
              </a:spcBef>
              <a:spcAft>
                <a:spcPts val="600"/>
              </a:spcAft>
            </a:pPr>
            <a:r>
              <a:rPr lang="zh-CN" altLang="en-US" sz="1600" i="0" dirty="0" smtClean="0">
                <a:ea typeface="宋体" panose="02010600030101010101" pitchFamily="2" charset="-122"/>
              </a:rPr>
              <a:t>大</a:t>
            </a:r>
            <a:r>
              <a:rPr lang="zh-CN" altLang="en-US" sz="1600" i="0" dirty="0">
                <a:ea typeface="宋体" panose="02010600030101010101" pitchFamily="2" charset="-122"/>
              </a:rPr>
              <a:t>的平均</a:t>
            </a:r>
            <a:r>
              <a:rPr lang="en-US" altLang="zh-CN" sz="1600" i="0" dirty="0">
                <a:ea typeface="宋体" panose="02010600030101010101" pitchFamily="2" charset="-122"/>
                <a:sym typeface="+mn-ea"/>
              </a:rPr>
              <a:t>RRR</a:t>
            </a:r>
            <a:r>
              <a:rPr lang="zh-CN" altLang="en-US" sz="1600" i="0" dirty="0" smtClean="0">
                <a:ea typeface="宋体" panose="02010600030101010101" pitchFamily="2" charset="-122"/>
                <a:sym typeface="+mn-ea"/>
              </a:rPr>
              <a:t>环，</a:t>
            </a:r>
            <a:r>
              <a:rPr lang="zh-CN" altLang="en-US" sz="1600" i="0" dirty="0" smtClean="0">
                <a:ea typeface="宋体" panose="02010600030101010101" pitchFamily="2" charset="-122"/>
              </a:rPr>
              <a:t>持续妊娠的输卵管穿刺引流术</a:t>
            </a:r>
            <a:r>
              <a:rPr lang="en-US" altLang="zh-CN" sz="1600" i="0" dirty="0" smtClean="0">
                <a:ea typeface="宋体" panose="02010600030101010101" pitchFamily="2" charset="-122"/>
              </a:rPr>
              <a:t>-</a:t>
            </a:r>
            <a:r>
              <a:rPr lang="zh-CN" altLang="en-US" sz="1600" i="0" dirty="0" smtClean="0">
                <a:ea typeface="宋体" panose="02010600030101010101" pitchFamily="2" charset="-122"/>
              </a:rPr>
              <a:t>无干预</a:t>
            </a:r>
            <a:r>
              <a:rPr lang="en-US" altLang="zh-CN" sz="1600" i="0" dirty="0" smtClean="0">
                <a:ea typeface="宋体" panose="02010600030101010101" pitchFamily="2" charset="-122"/>
              </a:rPr>
              <a:t>-</a:t>
            </a:r>
            <a:r>
              <a:rPr lang="zh-CN" altLang="en-US" sz="1600" i="0" dirty="0" smtClean="0">
                <a:ea typeface="宋体" panose="02010600030101010101" pitchFamily="2" charset="-122"/>
                <a:sym typeface="+mn-ea"/>
              </a:rPr>
              <a:t>输卵管切除术的（直接和间接估计比较可能有实质性区别）</a:t>
            </a:r>
            <a:endParaRPr lang="en-US" altLang="zh-CN" sz="1600" i="0" dirty="0" smtClean="0">
              <a:ea typeface="宋体" panose="02010600030101010101" pitchFamily="2" charset="-122"/>
              <a:sym typeface="+mn-ea"/>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228600" y="1752600"/>
            <a:ext cx="8642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400" b="1" i="0" dirty="0" smtClean="0"/>
              <a:t>结果：</a:t>
            </a:r>
            <a:r>
              <a:rPr lang="zh-CN" altLang="en-GB" sz="2400" b="1" i="0" dirty="0" smtClean="0">
                <a:latin typeface="黑体" panose="02010609060101010101" pitchFamily="49" charset="-122"/>
                <a:ea typeface="黑体" panose="02010609060101010101" pitchFamily="49" charset="-122"/>
              </a:rPr>
              <a:t>证据的质量</a:t>
            </a:r>
          </a:p>
        </p:txBody>
      </p:sp>
      <p:sp>
        <p:nvSpPr>
          <p:cNvPr id="6" name="Text Box 5"/>
          <p:cNvSpPr txBox="1">
            <a:spLocks noChangeArrowheads="1"/>
          </p:cNvSpPr>
          <p:nvPr/>
        </p:nvSpPr>
        <p:spPr bwMode="auto">
          <a:xfrm>
            <a:off x="0" y="1052513"/>
            <a:ext cx="9144000" cy="55399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it-IT" sz="1600" b="1" i="0" dirty="0" smtClean="0">
                <a:solidFill>
                  <a:schemeClr val="bg1"/>
                </a:solidFill>
              </a:rPr>
              <a:t>Surgical treatment of hydrosalpinx</a:t>
            </a:r>
          </a:p>
          <a:p>
            <a:pPr algn="ctr" eaLnBrk="1" hangingPunct="1">
              <a:spcBef>
                <a:spcPct val="0"/>
              </a:spcBef>
              <a:buFontTx/>
              <a:buNone/>
            </a:pPr>
            <a:r>
              <a:rPr lang="de-DE" altLang="it-IT" sz="1400" dirty="0" smtClean="0">
                <a:solidFill>
                  <a:schemeClr val="bg1"/>
                </a:solidFill>
              </a:rPr>
              <a:t>Tsiami et al.</a:t>
            </a:r>
            <a:r>
              <a:rPr lang="en-GB" altLang="it-IT" sz="1400" dirty="0" smtClean="0">
                <a:solidFill>
                  <a:schemeClr val="bg1"/>
                </a:solidFill>
              </a:rPr>
              <a:t>, UOG 2016</a:t>
            </a:r>
            <a:endParaRPr lang="en-GB" altLang="it-IT" sz="1400" dirty="0">
              <a:solidFill>
                <a:schemeClr val="bg1"/>
              </a:solidFill>
            </a:endParaRP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pic>
        <p:nvPicPr>
          <p:cNvPr id="10" name="Picture 9"/>
          <p:cNvPicPr>
            <a:picLocks noChangeAspect="1"/>
          </p:cNvPicPr>
          <p:nvPr/>
        </p:nvPicPr>
        <p:blipFill>
          <a:blip r:embed="rId4" cstate="print"/>
          <a:stretch>
            <a:fillRect/>
          </a:stretch>
        </p:blipFill>
        <p:spPr>
          <a:xfrm>
            <a:off x="251520" y="2195739"/>
            <a:ext cx="4625280" cy="4662262"/>
          </a:xfrm>
          <a:prstGeom prst="rect">
            <a:avLst/>
          </a:prstGeom>
        </p:spPr>
      </p:pic>
      <p:sp>
        <p:nvSpPr>
          <p:cNvPr id="8" name="矩形 7"/>
          <p:cNvSpPr/>
          <p:nvPr/>
        </p:nvSpPr>
        <p:spPr>
          <a:xfrm>
            <a:off x="4879253" y="2708920"/>
            <a:ext cx="4157243" cy="2862322"/>
          </a:xfrm>
          <a:prstGeom prst="rect">
            <a:avLst/>
          </a:prstGeom>
        </p:spPr>
        <p:txBody>
          <a:bodyPr wrap="square">
            <a:spAutoFit/>
          </a:bodyPr>
          <a:lstStyle/>
          <a:p>
            <a:r>
              <a:rPr lang="zh-CN" altLang="en-US" i="0" dirty="0" smtClean="0"/>
              <a:t>图</a:t>
            </a:r>
            <a:r>
              <a:rPr lang="en-US" altLang="zh-CN" i="0" dirty="0" smtClean="0"/>
              <a:t>5</a:t>
            </a:r>
            <a:r>
              <a:rPr lang="zh-CN" altLang="en-US" i="0" dirty="0" smtClean="0"/>
              <a:t>：体外受精</a:t>
            </a:r>
            <a:r>
              <a:rPr lang="zh-CN" altLang="en-US" i="0" dirty="0"/>
              <a:t>胚胎移植之前进行干预或无干预的持续妊娠（</a:t>
            </a:r>
            <a:r>
              <a:rPr lang="en-US" altLang="zh-CN" i="0" dirty="0"/>
              <a:t>a</a:t>
            </a:r>
            <a:r>
              <a:rPr lang="zh-CN" altLang="en-US" i="0" dirty="0"/>
              <a:t>）或临床妊娠（</a:t>
            </a:r>
            <a:r>
              <a:rPr lang="en-US" altLang="zh-CN" i="0" dirty="0"/>
              <a:t>b</a:t>
            </a:r>
            <a:r>
              <a:rPr lang="zh-CN" altLang="en-US" i="0" dirty="0"/>
              <a:t>）妇女的研究限制条形图显示来自中度研究的</a:t>
            </a:r>
            <a:r>
              <a:rPr lang="zh-CN" altLang="en-US" i="0" dirty="0" smtClean="0"/>
              <a:t>信息百分比。每个</a:t>
            </a:r>
            <a:r>
              <a:rPr lang="zh-CN" altLang="en-US" i="0" dirty="0"/>
              <a:t>网络估计和整个网络的偏差风险</a:t>
            </a:r>
            <a:r>
              <a:rPr lang="zh-CN" altLang="en-US" i="0" dirty="0" smtClean="0"/>
              <a:t>。无</a:t>
            </a:r>
            <a:r>
              <a:rPr lang="zh-CN" altLang="en-US" i="0" dirty="0"/>
              <a:t>研究存在偏倚的高风险</a:t>
            </a:r>
            <a:r>
              <a:rPr lang="zh-CN" altLang="en-US" i="0" dirty="0" smtClean="0"/>
              <a:t>。</a:t>
            </a:r>
            <a:endParaRPr lang="en-US" altLang="zh-CN" i="0" dirty="0" smtClean="0"/>
          </a:p>
          <a:p>
            <a:r>
              <a:rPr lang="en-US" altLang="zh-CN" i="0" dirty="0"/>
              <a:t>ASP : </a:t>
            </a:r>
            <a:r>
              <a:rPr lang="zh-CN" altLang="en-US" i="0" dirty="0"/>
              <a:t>输卵管穿刺术，</a:t>
            </a:r>
            <a:r>
              <a:rPr lang="en-US" altLang="zh-CN" i="0" dirty="0"/>
              <a:t>NI</a:t>
            </a:r>
            <a:r>
              <a:rPr lang="zh-CN" altLang="en-US" i="0" dirty="0" smtClean="0"/>
              <a:t>：无干预</a:t>
            </a:r>
            <a:r>
              <a:rPr lang="zh-CN" altLang="en-US" i="0" dirty="0"/>
              <a:t>，</a:t>
            </a:r>
            <a:r>
              <a:rPr lang="en-US" altLang="zh-CN" i="0" dirty="0"/>
              <a:t>PTO</a:t>
            </a:r>
            <a:r>
              <a:rPr lang="zh-CN" altLang="en-US" i="0" dirty="0"/>
              <a:t>：近端输卵管封堵术，</a:t>
            </a:r>
            <a:r>
              <a:rPr lang="en-US" altLang="zh-CN" i="0" dirty="0" err="1"/>
              <a:t>Salp</a:t>
            </a:r>
            <a:r>
              <a:rPr lang="zh-CN" altLang="en-US" i="0" dirty="0"/>
              <a:t>：输卵管切除术。</a:t>
            </a:r>
          </a:p>
          <a:p>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179705" y="1784985"/>
            <a:ext cx="86423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400" b="1" i="0" dirty="0" err="1" smtClean="0"/>
              <a:t>比较调整漏斗图</a:t>
            </a:r>
            <a:r>
              <a:rPr lang="en-GB" altLang="it-IT" sz="2400" b="1" i="0" dirty="0" smtClean="0"/>
              <a:t>: </a:t>
            </a:r>
            <a:r>
              <a:rPr lang="en-GB" altLang="it-IT" sz="2400" b="1" i="0" dirty="0" err="1"/>
              <a:t>临床</a:t>
            </a:r>
            <a:r>
              <a:rPr lang="zh-CN" altLang="en-US" sz="2400" b="1" i="0" dirty="0"/>
              <a:t>妊娠</a:t>
            </a:r>
            <a:endParaRPr lang="en-GB" altLang="it-IT" sz="2400" b="1" i="0" dirty="0"/>
          </a:p>
        </p:txBody>
      </p:sp>
      <p:sp>
        <p:nvSpPr>
          <p:cNvPr id="6" name="Text Box 5"/>
          <p:cNvSpPr txBox="1">
            <a:spLocks noChangeArrowheads="1"/>
          </p:cNvSpPr>
          <p:nvPr/>
        </p:nvSpPr>
        <p:spPr bwMode="auto">
          <a:xfrm>
            <a:off x="0" y="990600"/>
            <a:ext cx="9144000" cy="55399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it-IT" sz="1600" b="1" i="0" dirty="0" smtClean="0">
                <a:solidFill>
                  <a:schemeClr val="bg1"/>
                </a:solidFill>
              </a:rPr>
              <a:t>Surgical treatment of hydrosalpinx</a:t>
            </a:r>
          </a:p>
          <a:p>
            <a:pPr algn="ctr" eaLnBrk="1" hangingPunct="1">
              <a:spcBef>
                <a:spcPct val="0"/>
              </a:spcBef>
              <a:buFontTx/>
              <a:buNone/>
            </a:pPr>
            <a:r>
              <a:rPr lang="de-DE" altLang="it-IT" sz="1400" dirty="0" smtClean="0">
                <a:solidFill>
                  <a:schemeClr val="bg1"/>
                </a:solidFill>
              </a:rPr>
              <a:t>Tsiami et al.</a:t>
            </a:r>
            <a:r>
              <a:rPr lang="en-GB" altLang="it-IT" sz="1400" dirty="0" smtClean="0">
                <a:solidFill>
                  <a:schemeClr val="bg1"/>
                </a:solidFill>
              </a:rPr>
              <a:t>, UOG 2016</a:t>
            </a:r>
            <a:endParaRPr lang="en-GB" altLang="it-IT" sz="1400" dirty="0">
              <a:solidFill>
                <a:schemeClr val="bg1"/>
              </a:solidFill>
            </a:endParaRP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Box 1"/>
          <p:cNvSpPr txBox="1">
            <a:spLocks noChangeArrowheads="1"/>
          </p:cNvSpPr>
          <p:nvPr/>
        </p:nvSpPr>
        <p:spPr bwMode="auto">
          <a:xfrm>
            <a:off x="4913312" y="3124200"/>
            <a:ext cx="4267200" cy="1508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0" eaLnBrk="1" hangingPunct="1">
              <a:spcBef>
                <a:spcPct val="0"/>
              </a:spcBef>
              <a:buFont typeface="Arial" pitchFamily="34" charset="0"/>
              <a:buChar char="•"/>
            </a:pPr>
            <a:r>
              <a:rPr lang="zh-CN" altLang="en-US" sz="1800" b="1" i="0" dirty="0" smtClean="0">
                <a:ea typeface="宋体" pitchFamily="2" charset="-122"/>
                <a:cs typeface="Arial"/>
                <a:sym typeface="Arial" pitchFamily="34" charset="0"/>
              </a:rPr>
              <a:t> 由于</a:t>
            </a:r>
            <a:r>
              <a:rPr lang="zh-CN" altLang="en-US" sz="1800" b="1" i="0" dirty="0">
                <a:ea typeface="宋体" pitchFamily="2" charset="-122"/>
                <a:cs typeface="Arial"/>
                <a:sym typeface="Arial" pitchFamily="34" charset="0"/>
              </a:rPr>
              <a:t>缺乏数据，仅为临床妊娠生成漏斗图</a:t>
            </a:r>
          </a:p>
          <a:p>
            <a:pPr lvl="0" eaLnBrk="1" hangingPunct="1">
              <a:spcBef>
                <a:spcPct val="0"/>
              </a:spcBef>
              <a:buFont typeface="Arial" pitchFamily="34" charset="0"/>
              <a:buChar char="•"/>
            </a:pPr>
            <a:r>
              <a:rPr lang="zh-CN" altLang="en-US" sz="2000" b="1" i="0" dirty="0">
                <a:ea typeface="宋体" pitchFamily="2" charset="-122"/>
                <a:cs typeface="Arial"/>
              </a:rPr>
              <a:t> </a:t>
            </a:r>
            <a:r>
              <a:rPr lang="zh-CN" altLang="en-US" sz="1800" b="1" i="0" dirty="0" smtClean="0">
                <a:ea typeface="宋体" pitchFamily="2" charset="-122"/>
                <a:cs typeface="Arial"/>
                <a:sym typeface="Arial" pitchFamily="34" charset="0"/>
              </a:rPr>
              <a:t>漏斗</a:t>
            </a:r>
            <a:r>
              <a:rPr lang="zh-CN" altLang="en-US" sz="1800" b="1" i="0" dirty="0">
                <a:ea typeface="宋体" pitchFamily="2" charset="-122"/>
                <a:cs typeface="Arial"/>
                <a:sym typeface="Arial" pitchFamily="34" charset="0"/>
              </a:rPr>
              <a:t>图提示数据的不对称</a:t>
            </a:r>
          </a:p>
          <a:p>
            <a:pPr lvl="0" eaLnBrk="1" hangingPunct="1">
              <a:spcBef>
                <a:spcPct val="0"/>
              </a:spcBef>
              <a:buFont typeface="Arial" pitchFamily="34" charset="0"/>
              <a:buChar char="•"/>
            </a:pPr>
            <a:r>
              <a:rPr lang="zh-CN" altLang="en-US" sz="1800" b="1" i="0" dirty="0" smtClean="0">
                <a:ea typeface="宋体" pitchFamily="2" charset="-122"/>
                <a:cs typeface="Arial"/>
                <a:sym typeface="Arial" pitchFamily="34" charset="0"/>
              </a:rPr>
              <a:t> 小型</a:t>
            </a:r>
            <a:r>
              <a:rPr lang="zh-CN" altLang="en-US" sz="1800" b="1" i="0" dirty="0">
                <a:ea typeface="宋体" pitchFamily="2" charset="-122"/>
                <a:cs typeface="Arial"/>
                <a:sym typeface="Arial" pitchFamily="34" charset="0"/>
              </a:rPr>
              <a:t>研究倾向于实施更具侵入性的干预治疗</a:t>
            </a:r>
          </a:p>
        </p:txBody>
      </p:sp>
      <p:pic>
        <p:nvPicPr>
          <p:cNvPr id="13" name="Picture 12" descr="uog15900-sup-0005-FigureS5.jpg"/>
          <p:cNvPicPr>
            <a:picLocks noChangeAspect="1"/>
          </p:cNvPicPr>
          <p:nvPr/>
        </p:nvPicPr>
        <p:blipFill>
          <a:blip r:embed="rId4" cstate="print"/>
          <a:stretch>
            <a:fillRect/>
          </a:stretch>
        </p:blipFill>
        <p:spPr>
          <a:xfrm>
            <a:off x="246377" y="2564905"/>
            <a:ext cx="4757671" cy="4032448"/>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304800" y="1676400"/>
            <a:ext cx="86423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400" b="1" i="0" dirty="0" smtClean="0"/>
              <a:t>讨  论</a:t>
            </a:r>
            <a:endParaRPr lang="en-GB" altLang="it-IT" sz="2400" b="1" i="0" dirty="0" smtClean="0"/>
          </a:p>
        </p:txBody>
      </p:sp>
      <p:sp>
        <p:nvSpPr>
          <p:cNvPr id="6" name="Text Box 5"/>
          <p:cNvSpPr txBox="1">
            <a:spLocks noChangeArrowheads="1"/>
          </p:cNvSpPr>
          <p:nvPr/>
        </p:nvSpPr>
        <p:spPr bwMode="auto">
          <a:xfrm>
            <a:off x="0" y="990600"/>
            <a:ext cx="9144000" cy="55399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it-IT" sz="1600" b="1" i="0" dirty="0" smtClean="0">
                <a:solidFill>
                  <a:schemeClr val="bg1"/>
                </a:solidFill>
              </a:rPr>
              <a:t>Surgical treatment of hydrosalpinx</a:t>
            </a:r>
          </a:p>
          <a:p>
            <a:pPr algn="ctr" eaLnBrk="1" hangingPunct="1">
              <a:spcBef>
                <a:spcPct val="0"/>
              </a:spcBef>
              <a:buFontTx/>
              <a:buNone/>
            </a:pPr>
            <a:r>
              <a:rPr lang="de-DE" altLang="it-IT" sz="1400" dirty="0" smtClean="0">
                <a:solidFill>
                  <a:schemeClr val="bg1"/>
                </a:solidFill>
              </a:rPr>
              <a:t>Tsiami et al.</a:t>
            </a:r>
            <a:r>
              <a:rPr lang="en-GB" altLang="it-IT" sz="1400" dirty="0" smtClean="0">
                <a:solidFill>
                  <a:schemeClr val="bg1"/>
                </a:solidFill>
              </a:rPr>
              <a:t>, UOG 2016</a:t>
            </a:r>
            <a:endParaRPr lang="en-GB" altLang="it-IT" sz="1400" dirty="0">
              <a:solidFill>
                <a:schemeClr val="bg1"/>
              </a:solidFill>
            </a:endParaRP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8" name="Content Placeholder 9"/>
          <p:cNvSpPr txBox="1"/>
          <p:nvPr/>
        </p:nvSpPr>
        <p:spPr bwMode="auto">
          <a:xfrm>
            <a:off x="827584" y="2286000"/>
            <a:ext cx="7128792"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spcBef>
                <a:spcPct val="20000"/>
              </a:spcBef>
              <a:buFont typeface="Arial" pitchFamily="34" charset="0"/>
              <a:buChar char="•"/>
            </a:pPr>
            <a:r>
              <a:rPr lang="zh-CN" altLang="en-US" sz="1600" i="0" dirty="0" smtClean="0">
                <a:ea typeface="宋体" pitchFamily="2" charset="-122"/>
                <a:cs typeface="Arial"/>
                <a:sym typeface="Arial" pitchFamily="34" charset="0"/>
              </a:rPr>
              <a:t>本</a:t>
            </a:r>
            <a:r>
              <a:rPr lang="zh-CN" altLang="en-US" sz="1600" i="0" dirty="0">
                <a:ea typeface="宋体" pitchFamily="2" charset="-122"/>
                <a:cs typeface="Arial"/>
                <a:sym typeface="Arial" pitchFamily="34" charset="0"/>
              </a:rPr>
              <a:t>项网状荟萃分析研究比较了体外胚胎移植前输卵管积液的4种治疗方法</a:t>
            </a:r>
          </a:p>
          <a:p>
            <a:pPr lvl="1">
              <a:spcBef>
                <a:spcPct val="20000"/>
              </a:spcBef>
              <a:buFont typeface="Arial" pitchFamily="34" charset="0"/>
              <a:buChar char="•"/>
            </a:pPr>
            <a:r>
              <a:rPr lang="zh-CN" altLang="en-US" sz="1600" i="0" dirty="0" smtClean="0">
                <a:ea typeface="宋体" pitchFamily="2" charset="-122"/>
                <a:cs typeface="Arial"/>
                <a:sym typeface="Arial" pitchFamily="34" charset="0"/>
              </a:rPr>
              <a:t>近</a:t>
            </a:r>
            <a:r>
              <a:rPr lang="zh-CN" altLang="en-US" sz="1600" i="0" dirty="0">
                <a:ea typeface="宋体" pitchFamily="2" charset="-122"/>
                <a:cs typeface="Arial"/>
                <a:sym typeface="Arial" pitchFamily="34" charset="0"/>
              </a:rPr>
              <a:t>段输卵管封堵术和输卵管切除术比无干预治疗有助于实现继续妊娠</a:t>
            </a:r>
          </a:p>
          <a:p>
            <a:pPr lvl="1">
              <a:spcBef>
                <a:spcPct val="20000"/>
              </a:spcBef>
              <a:buFont typeface="Arial" pitchFamily="34" charset="0"/>
              <a:buChar char="•"/>
            </a:pPr>
            <a:r>
              <a:rPr lang="zh-CN" altLang="en-US" sz="1600" i="0" dirty="0" smtClean="0">
                <a:ea typeface="宋体" pitchFamily="2" charset="-122"/>
                <a:cs typeface="Arial"/>
                <a:sym typeface="Arial" pitchFamily="34" charset="0"/>
              </a:rPr>
              <a:t>3</a:t>
            </a:r>
            <a:r>
              <a:rPr lang="zh-CN" altLang="en-US" sz="1600" i="0" dirty="0">
                <a:ea typeface="宋体" pitchFamily="2" charset="-122"/>
                <a:cs typeface="Arial"/>
                <a:sym typeface="Arial" pitchFamily="34" charset="0"/>
              </a:rPr>
              <a:t>种干预治疗均比无干预治疗更有助于获得临床妊娠</a:t>
            </a:r>
          </a:p>
          <a:p>
            <a:pPr lvl="1">
              <a:spcBef>
                <a:spcPct val="20000"/>
              </a:spcBef>
              <a:buFont typeface="Arial" pitchFamily="34" charset="0"/>
              <a:buChar char="•"/>
            </a:pPr>
            <a:r>
              <a:rPr lang="zh-CN" altLang="en-US" sz="1600" i="0" dirty="0" smtClean="0">
                <a:ea typeface="宋体" pitchFamily="2" charset="-122"/>
                <a:cs typeface="Arial"/>
                <a:sym typeface="Arial" pitchFamily="34" charset="0"/>
              </a:rPr>
              <a:t>流产</a:t>
            </a:r>
            <a:r>
              <a:rPr lang="zh-CN" altLang="en-US" sz="1600" i="0" dirty="0">
                <a:ea typeface="宋体" pitchFamily="2" charset="-122"/>
                <a:cs typeface="Arial"/>
                <a:sym typeface="Arial" pitchFamily="34" charset="0"/>
              </a:rPr>
              <a:t>和宫外孕的结局无明显差异</a:t>
            </a:r>
          </a:p>
          <a:p>
            <a:pPr lvl="1">
              <a:spcBef>
                <a:spcPct val="20000"/>
              </a:spcBef>
              <a:buFont typeface="Arial" pitchFamily="34" charset="0"/>
              <a:buChar char="•"/>
            </a:pPr>
            <a:r>
              <a:rPr lang="zh-CN" altLang="en-US" sz="1600" i="0" dirty="0" smtClean="0">
                <a:ea typeface="宋体" pitchFamily="2" charset="-122"/>
                <a:cs typeface="Arial"/>
                <a:sym typeface="Arial" pitchFamily="34" charset="0"/>
              </a:rPr>
              <a:t>3</a:t>
            </a:r>
            <a:r>
              <a:rPr lang="zh-CN" altLang="en-US" sz="1600" i="0" dirty="0">
                <a:ea typeface="宋体" pitchFamily="2" charset="-122"/>
                <a:cs typeface="Arial"/>
                <a:sym typeface="Arial" pitchFamily="34" charset="0"/>
              </a:rPr>
              <a:t>种治疗方法在进行网络比较时未能表现出明显差异</a:t>
            </a:r>
          </a:p>
          <a:p>
            <a:pPr lvl="1">
              <a:spcBef>
                <a:spcPct val="20000"/>
              </a:spcBef>
              <a:buFont typeface="Arial" pitchFamily="34" charset="0"/>
              <a:buChar char="•"/>
            </a:pPr>
            <a:r>
              <a:rPr lang="zh-CN" altLang="en-US" sz="1600" i="0" dirty="0" smtClean="0">
                <a:ea typeface="宋体" pitchFamily="2" charset="-122"/>
                <a:cs typeface="Arial"/>
                <a:sym typeface="Arial" pitchFamily="34" charset="0"/>
              </a:rPr>
              <a:t>无</a:t>
            </a:r>
            <a:r>
              <a:rPr lang="zh-CN" altLang="en-US" sz="1600" i="0" dirty="0">
                <a:ea typeface="宋体" pitchFamily="2" charset="-122"/>
                <a:cs typeface="Arial"/>
                <a:sym typeface="Arial" pitchFamily="34" charset="0"/>
              </a:rPr>
              <a:t>干预治疗一直被认定为最无效的治疗方法</a:t>
            </a:r>
          </a:p>
          <a:p>
            <a:pPr marL="0" lvl="1">
              <a:spcBef>
                <a:spcPct val="20000"/>
              </a:spcBef>
              <a:buFont typeface="Arial" pitchFamily="34" charset="0"/>
              <a:buChar char="•"/>
            </a:pPr>
            <a:r>
              <a:rPr lang="zh-CN" altLang="en-US" sz="1600" i="0" dirty="0" smtClean="0">
                <a:ea typeface="宋体" pitchFamily="2" charset="-122"/>
                <a:cs typeface="Arial"/>
                <a:sym typeface="Arial" pitchFamily="34" charset="0"/>
              </a:rPr>
              <a:t>相对</a:t>
            </a:r>
            <a:r>
              <a:rPr lang="zh-CN" altLang="en-US" sz="1600" i="0" dirty="0">
                <a:ea typeface="宋体" pitchFamily="2" charset="-122"/>
                <a:cs typeface="Arial"/>
                <a:sym typeface="Arial" pitchFamily="34" charset="0"/>
              </a:rPr>
              <a:t>危险等级概率分析法表明，输卵管封堵术和输卵管切除术是获得继续妊娠和临床妊娠最好的2种治疗方法</a:t>
            </a:r>
          </a:p>
          <a:p>
            <a:pPr marL="800100" lvl="1" indent="-342900">
              <a:spcBef>
                <a:spcPct val="20000"/>
              </a:spcBef>
              <a:buFontTx/>
              <a:buChar char="•"/>
              <a:defRPr/>
            </a:pPr>
            <a:endParaRPr kumimoji="0" lang="en-US" sz="1600" b="0" i="0" u="none" strike="noStrike" kern="0" cap="none" spc="0" normalizeH="0" baseline="0" noProof="0" dirty="0" smtClean="0">
              <a:ln>
                <a:noFill/>
              </a:ln>
              <a:solidFill>
                <a:schemeClr val="tx1"/>
              </a:solidFill>
              <a:effectLst/>
              <a:uLnTx/>
              <a:uFillTx/>
              <a:latin typeface="+mn-lt"/>
            </a:endParaRPr>
          </a:p>
          <a:p>
            <a:endParaRPr lang="en-US" sz="1600" i="0" kern="0" dirty="0" smtClean="0">
              <a:latin typeface="+mn-lt"/>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endParaRPr kumimoji="0" lang="en-US" sz="1600" b="0" i="0" u="none" strike="noStrike" kern="0" cap="none" spc="0" normalizeH="0" baseline="0" noProof="0" dirty="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2"/>
          <p:cNvGrpSpPr/>
          <p:nvPr/>
        </p:nvGrpSpPr>
        <p:grpSpPr bwMode="auto">
          <a:xfrm>
            <a:off x="0" y="-15875"/>
            <a:ext cx="9144000" cy="923925"/>
            <a:chOff x="0" y="3755"/>
            <a:chExt cx="5760" cy="582"/>
          </a:xfrm>
        </p:grpSpPr>
        <p:pic>
          <p:nvPicPr>
            <p:cNvPr id="33798"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9"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1747" name="TextBox 1"/>
          <p:cNvSpPr txBox="1">
            <a:spLocks noChangeArrowheads="1"/>
          </p:cNvSpPr>
          <p:nvPr/>
        </p:nvSpPr>
        <p:spPr bwMode="auto">
          <a:xfrm>
            <a:off x="179512" y="2175822"/>
            <a:ext cx="8642350" cy="2831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0" eaLnBrk="1" hangingPunct="1">
              <a:spcBef>
                <a:spcPct val="0"/>
              </a:spcBef>
              <a:spcAft>
                <a:spcPts val="1200"/>
              </a:spcAft>
              <a:buFont typeface="Arial" pitchFamily="34" charset="0"/>
              <a:buChar char="•"/>
            </a:pPr>
            <a:r>
              <a:rPr lang="zh-CN" altLang="en-US" sz="1600" b="1" i="0" dirty="0" smtClean="0">
                <a:ea typeface="宋体" pitchFamily="2" charset="-122"/>
                <a:cs typeface="Arial"/>
                <a:sym typeface="Arial" pitchFamily="34" charset="0"/>
              </a:rPr>
              <a:t>研究</a:t>
            </a:r>
            <a:r>
              <a:rPr lang="zh-CN" altLang="en-US" sz="1600" b="1" i="0" dirty="0">
                <a:ea typeface="宋体" pitchFamily="2" charset="-122"/>
                <a:cs typeface="Arial"/>
                <a:sym typeface="Arial" pitchFamily="34" charset="0"/>
              </a:rPr>
              <a:t>结果需要谨慎地对待</a:t>
            </a:r>
          </a:p>
          <a:p>
            <a:pPr marL="457200" lvl="1" indent="0" eaLnBrk="1" hangingPunct="1">
              <a:spcBef>
                <a:spcPct val="0"/>
              </a:spcBef>
              <a:spcAft>
                <a:spcPts val="1200"/>
              </a:spcAft>
              <a:buFont typeface="Arial" pitchFamily="34" charset="0"/>
              <a:buChar char="–"/>
            </a:pPr>
            <a:r>
              <a:rPr lang="zh-CN" altLang="en-US" sz="1600" b="1" i="0" dirty="0" smtClean="0">
                <a:ea typeface="宋体" pitchFamily="2" charset="-122"/>
                <a:cs typeface="Arial"/>
                <a:sym typeface="Arial" pitchFamily="34" charset="0"/>
              </a:rPr>
              <a:t>数据</a:t>
            </a:r>
            <a:r>
              <a:rPr lang="zh-CN" altLang="en-US" sz="1600" b="1" i="0" dirty="0">
                <a:ea typeface="宋体" pitchFamily="2" charset="-122"/>
                <a:cs typeface="Arial"/>
                <a:sym typeface="Arial" pitchFamily="34" charset="0"/>
              </a:rPr>
              <a:t>是有限的</a:t>
            </a:r>
          </a:p>
          <a:p>
            <a:pPr marL="457200" lvl="1" indent="0" eaLnBrk="1" hangingPunct="1">
              <a:spcBef>
                <a:spcPct val="0"/>
              </a:spcBef>
              <a:spcAft>
                <a:spcPts val="1200"/>
              </a:spcAft>
              <a:buFont typeface="Arial" pitchFamily="34" charset="0"/>
              <a:buChar char="–"/>
            </a:pPr>
            <a:r>
              <a:rPr lang="zh-CN" altLang="en-US" sz="1600" b="1" i="0" dirty="0" smtClean="0">
                <a:ea typeface="宋体" pitchFamily="2" charset="-122"/>
                <a:cs typeface="Arial"/>
                <a:sym typeface="Arial" pitchFamily="34" charset="0"/>
              </a:rPr>
              <a:t>根据</a:t>
            </a:r>
            <a:r>
              <a:rPr lang="zh-CN" altLang="en-US" sz="1600" b="1" i="0" dirty="0">
                <a:ea typeface="宋体" pitchFamily="2" charset="-122"/>
                <a:cs typeface="Arial"/>
                <a:sym typeface="Arial" pitchFamily="34" charset="0"/>
              </a:rPr>
              <a:t>GRADE系统，干预治疗和无干预治疗分析比较的证据等级是中至低级，2种干预治疗分析比较的证据等级是低至极低级</a:t>
            </a:r>
          </a:p>
          <a:p>
            <a:pPr marL="457200" lvl="1" indent="0" eaLnBrk="1" hangingPunct="1">
              <a:spcBef>
                <a:spcPct val="0"/>
              </a:spcBef>
              <a:spcAft>
                <a:spcPts val="1200"/>
              </a:spcAft>
              <a:buFont typeface="Arial" pitchFamily="34" charset="0"/>
              <a:buChar char="–"/>
            </a:pPr>
            <a:r>
              <a:rPr lang="zh-CN" altLang="en-US" sz="1600" b="1" i="0" dirty="0" smtClean="0">
                <a:ea typeface="宋体" pitchFamily="2" charset="-122"/>
                <a:cs typeface="Arial"/>
                <a:sym typeface="Arial" pitchFamily="34" charset="0"/>
              </a:rPr>
              <a:t>如何</a:t>
            </a:r>
            <a:r>
              <a:rPr lang="zh-CN" altLang="en-US" sz="1600" b="1" i="0" dirty="0">
                <a:ea typeface="宋体" pitchFamily="2" charset="-122"/>
                <a:cs typeface="Arial"/>
                <a:sym typeface="Arial" pitchFamily="34" charset="0"/>
              </a:rPr>
              <a:t>判断何种治疗更好具有高度不确定性，尤其在证据等级为最低级的情况下</a:t>
            </a:r>
          </a:p>
          <a:p>
            <a:pPr marL="457200" lvl="1" indent="0" eaLnBrk="1" hangingPunct="1">
              <a:spcBef>
                <a:spcPct val="0"/>
              </a:spcBef>
              <a:spcAft>
                <a:spcPts val="1200"/>
              </a:spcAft>
              <a:buFont typeface="Arial" pitchFamily="34" charset="0"/>
              <a:buChar char="–"/>
            </a:pPr>
            <a:r>
              <a:rPr lang="zh-CN" altLang="en-US" sz="1600" b="1" i="0" dirty="0" smtClean="0">
                <a:ea typeface="宋体" pitchFamily="2" charset="-122"/>
                <a:cs typeface="Arial"/>
                <a:sym typeface="Arial" pitchFamily="34" charset="0"/>
              </a:rPr>
              <a:t>可信</a:t>
            </a:r>
            <a:r>
              <a:rPr lang="zh-CN" altLang="en-US" sz="1600" b="1" i="0" dirty="0">
                <a:ea typeface="宋体" pitchFamily="2" charset="-122"/>
                <a:cs typeface="Arial"/>
                <a:sym typeface="Arial" pitchFamily="34" charset="0"/>
              </a:rPr>
              <a:t>区间较大，新的研究有可能发现不同的研究结果</a:t>
            </a:r>
          </a:p>
          <a:p>
            <a:pPr marL="457200" lvl="1" indent="0" eaLnBrk="1" hangingPunct="1">
              <a:spcBef>
                <a:spcPct val="0"/>
              </a:spcBef>
              <a:spcAft>
                <a:spcPts val="1200"/>
              </a:spcAft>
              <a:buFont typeface="Arial" pitchFamily="34" charset="0"/>
              <a:buChar char="–"/>
            </a:pPr>
            <a:r>
              <a:rPr lang="zh-CN" altLang="en-US" sz="1600" b="1" i="0" dirty="0" smtClean="0">
                <a:ea typeface="宋体" pitchFamily="2" charset="-122"/>
                <a:cs typeface="Arial"/>
                <a:sym typeface="Arial" pitchFamily="34" charset="0"/>
              </a:rPr>
              <a:t>涉及</a:t>
            </a:r>
            <a:r>
              <a:rPr lang="zh-CN" altLang="en-US" sz="1600" b="1" i="0" dirty="0">
                <a:ea typeface="宋体" pitchFamily="2" charset="-122"/>
                <a:cs typeface="Arial"/>
                <a:sym typeface="Arial" pitchFamily="34" charset="0"/>
              </a:rPr>
              <a:t>无干预治疗的分析比较时，预测区间包含0，意味着存在某种研究设定，该设定包含差于无干预治疗的干预方法，这可能是一个真正的发现，或者是由于高估了异质性。</a:t>
            </a:r>
            <a:endParaRPr lang="en-US" altLang="zh-CN" sz="1600" b="1" i="0" dirty="0">
              <a:ea typeface="宋体" pitchFamily="2" charset="-122"/>
              <a:cs typeface="Arial"/>
              <a:sym typeface="Arial" pitchFamily="34" charset="0"/>
            </a:endParaRPr>
          </a:p>
        </p:txBody>
      </p:sp>
      <p:sp>
        <p:nvSpPr>
          <p:cNvPr id="33796" name="Rectangle 1"/>
          <p:cNvSpPr>
            <a:spLocks noChangeArrowheads="1"/>
          </p:cNvSpPr>
          <p:nvPr/>
        </p:nvSpPr>
        <p:spPr bwMode="auto">
          <a:xfrm>
            <a:off x="4275837" y="1600200"/>
            <a:ext cx="10550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zh-CN" altLang="en-US" sz="2400" b="1" i="0" dirty="0" smtClean="0"/>
              <a:t>讨   论</a:t>
            </a:r>
            <a:endParaRPr lang="en-GB" altLang="it-IT" sz="2400" b="1" i="0" dirty="0"/>
          </a:p>
        </p:txBody>
      </p:sp>
      <p:sp>
        <p:nvSpPr>
          <p:cNvPr id="8" name="Text Box 5"/>
          <p:cNvSpPr txBox="1">
            <a:spLocks noChangeArrowheads="1"/>
          </p:cNvSpPr>
          <p:nvPr/>
        </p:nvSpPr>
        <p:spPr bwMode="auto">
          <a:xfrm>
            <a:off x="0" y="1052513"/>
            <a:ext cx="9144000" cy="55399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it-IT" sz="1600" b="1" i="0" dirty="0" smtClean="0">
                <a:solidFill>
                  <a:schemeClr val="bg1"/>
                </a:solidFill>
              </a:rPr>
              <a:t>Surgical treatment of hydrosalpinx</a:t>
            </a:r>
          </a:p>
          <a:p>
            <a:pPr algn="ctr" eaLnBrk="1" hangingPunct="1">
              <a:spcBef>
                <a:spcPct val="0"/>
              </a:spcBef>
              <a:buFontTx/>
              <a:buNone/>
            </a:pPr>
            <a:r>
              <a:rPr lang="de-DE" altLang="it-IT" sz="1400" dirty="0" smtClean="0">
                <a:solidFill>
                  <a:schemeClr val="bg1"/>
                </a:solidFill>
              </a:rPr>
              <a:t>Tsiami et al.</a:t>
            </a:r>
            <a:r>
              <a:rPr lang="en-GB" altLang="it-IT" sz="1400" dirty="0" smtClean="0">
                <a:solidFill>
                  <a:schemeClr val="bg1"/>
                </a:solidFill>
              </a:rPr>
              <a:t>, UOG 2016</a:t>
            </a:r>
            <a:endParaRPr lang="en-GB" altLang="it-IT" sz="1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fade">
                                      <p:cBhvr>
                                        <p:cTn id="7" dur="5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827584" y="2819400"/>
            <a:ext cx="7706816" cy="1585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0" eaLnBrk="1" hangingPunct="1">
              <a:spcBef>
                <a:spcPct val="0"/>
              </a:spcBef>
              <a:spcAft>
                <a:spcPts val="600"/>
              </a:spcAft>
              <a:buFont typeface="Arial" pitchFamily="34" charset="0"/>
              <a:buChar char="•"/>
            </a:pPr>
            <a:r>
              <a:rPr lang="zh-CN" altLang="en-US" sz="1800" b="1" i="0" dirty="0" smtClean="0">
                <a:ea typeface="宋体" pitchFamily="2" charset="-122"/>
                <a:cs typeface="Arial"/>
              </a:rPr>
              <a:t>一</a:t>
            </a:r>
            <a:r>
              <a:rPr lang="zh-CN" altLang="en-US" sz="1600" b="1" i="0" dirty="0">
                <a:ea typeface="宋体" pitchFamily="2" charset="-122"/>
                <a:cs typeface="Arial"/>
                <a:sym typeface="Arial" pitchFamily="34" charset="0"/>
              </a:rPr>
              <a:t>项Cochrane综述提出过类似的观点</a:t>
            </a:r>
          </a:p>
          <a:p>
            <a:pPr marL="457200" lvl="1" indent="0" eaLnBrk="1" hangingPunct="1">
              <a:spcBef>
                <a:spcPct val="0"/>
              </a:spcBef>
              <a:spcAft>
                <a:spcPts val="600"/>
              </a:spcAft>
              <a:buFont typeface="Arial" pitchFamily="34" charset="0"/>
              <a:buChar char="–"/>
            </a:pPr>
            <a:r>
              <a:rPr lang="zh-CN" altLang="en-US" sz="1600" b="1" i="0" dirty="0" smtClean="0">
                <a:ea typeface="宋体" pitchFamily="2" charset="-122"/>
                <a:cs typeface="Arial"/>
                <a:sym typeface="Arial" pitchFamily="34" charset="0"/>
              </a:rPr>
              <a:t>相比</a:t>
            </a:r>
            <a:r>
              <a:rPr lang="zh-CN" altLang="en-US" sz="1600" b="1" i="0" dirty="0">
                <a:ea typeface="宋体" pitchFamily="2" charset="-122"/>
                <a:cs typeface="Arial"/>
                <a:sym typeface="Arial" pitchFamily="34" charset="0"/>
              </a:rPr>
              <a:t>于无干预治疗，输卵管切除术有助于提高继续妊娠和临床妊娠率</a:t>
            </a:r>
          </a:p>
          <a:p>
            <a:pPr marL="457200" lvl="1" indent="0" eaLnBrk="1" hangingPunct="1">
              <a:spcBef>
                <a:spcPct val="0"/>
              </a:spcBef>
              <a:spcAft>
                <a:spcPts val="600"/>
              </a:spcAft>
              <a:buNone/>
            </a:pPr>
            <a:r>
              <a:rPr lang="en-US" altLang="zh-CN" sz="1600" b="1" i="0" dirty="0" smtClean="0">
                <a:ea typeface="宋体" pitchFamily="2" charset="-122"/>
                <a:cs typeface="Arial"/>
                <a:sym typeface="Arial" pitchFamily="34" charset="0"/>
              </a:rPr>
              <a:t>--</a:t>
            </a:r>
            <a:r>
              <a:rPr lang="zh-CN" altLang="en-US" sz="1600" b="1" i="0" dirty="0" smtClean="0">
                <a:ea typeface="宋体" pitchFamily="2" charset="-122"/>
                <a:cs typeface="Arial"/>
                <a:sym typeface="Arial" pitchFamily="34" charset="0"/>
              </a:rPr>
              <a:t>相比</a:t>
            </a:r>
            <a:r>
              <a:rPr lang="zh-CN" altLang="en-US" sz="1600" b="1" i="0" dirty="0">
                <a:ea typeface="宋体" pitchFamily="2" charset="-122"/>
                <a:cs typeface="Arial"/>
                <a:sym typeface="Arial" pitchFamily="34" charset="0"/>
              </a:rPr>
              <a:t>于无干预治疗，输卵管封堵术有助于提高临床妊娠率</a:t>
            </a:r>
          </a:p>
          <a:p>
            <a:pPr lvl="0" eaLnBrk="1" hangingPunct="1">
              <a:spcBef>
                <a:spcPct val="0"/>
              </a:spcBef>
              <a:spcAft>
                <a:spcPts val="600"/>
              </a:spcAft>
              <a:buFont typeface="Arial" pitchFamily="34" charset="0"/>
              <a:buChar char="•"/>
            </a:pPr>
            <a:r>
              <a:rPr lang="zh-CN" altLang="en-US" sz="1600" b="1" i="0" dirty="0" smtClean="0">
                <a:ea typeface="宋体" pitchFamily="2" charset="-122"/>
                <a:cs typeface="Arial"/>
                <a:sym typeface="Arial" pitchFamily="34" charset="0"/>
              </a:rPr>
              <a:t>最近</a:t>
            </a:r>
            <a:r>
              <a:rPr lang="zh-CN" altLang="en-US" sz="1600" b="1" i="0" dirty="0">
                <a:ea typeface="宋体" pitchFamily="2" charset="-122"/>
                <a:cs typeface="Arial"/>
                <a:sym typeface="Arial" pitchFamily="34" charset="0"/>
              </a:rPr>
              <a:t>一项荟萃分析未发现输卵管切除术和输卵管封堵术在提高临床妊娠率方面</a:t>
            </a:r>
            <a:r>
              <a:rPr lang="zh-CN" altLang="en-US" sz="1600" b="1" i="0" dirty="0" smtClean="0">
                <a:ea typeface="宋体" pitchFamily="2" charset="-122"/>
                <a:cs typeface="Arial"/>
                <a:sym typeface="Arial" pitchFamily="34" charset="0"/>
              </a:rPr>
              <a:t>存在  差异</a:t>
            </a:r>
            <a:endParaRPr lang="zh-CN" altLang="en-US" sz="1600" b="1" i="0" dirty="0">
              <a:ea typeface="宋体" pitchFamily="2" charset="-122"/>
              <a:cs typeface="Arial"/>
              <a:sym typeface="Arial" pitchFamily="34" charset="0"/>
            </a:endParaRPr>
          </a:p>
        </p:txBody>
      </p:sp>
      <p:sp>
        <p:nvSpPr>
          <p:cNvPr id="6" name="Rectangle 1"/>
          <p:cNvSpPr>
            <a:spLocks noChangeArrowheads="1"/>
          </p:cNvSpPr>
          <p:nvPr/>
        </p:nvSpPr>
        <p:spPr bwMode="auto">
          <a:xfrm>
            <a:off x="3187093" y="1752600"/>
            <a:ext cx="296908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zh-CN" altLang="en-GB" sz="2400" b="1" i="0" dirty="0" smtClean="0">
                <a:ea typeface="宋体" panose="02010600030101010101" pitchFamily="2" charset="-122"/>
              </a:rPr>
              <a:t>讨论</a:t>
            </a:r>
            <a:r>
              <a:rPr lang="zh-CN" altLang="en-GB" sz="2400" b="1" i="0" dirty="0">
                <a:ea typeface="宋体" panose="02010600030101010101" pitchFamily="2" charset="-122"/>
              </a:rPr>
              <a:t>：对比其他研究</a:t>
            </a:r>
          </a:p>
        </p:txBody>
      </p:sp>
      <p:sp>
        <p:nvSpPr>
          <p:cNvPr id="7" name="Text Box 5"/>
          <p:cNvSpPr txBox="1">
            <a:spLocks noChangeArrowheads="1"/>
          </p:cNvSpPr>
          <p:nvPr/>
        </p:nvSpPr>
        <p:spPr bwMode="auto">
          <a:xfrm>
            <a:off x="0" y="990600"/>
            <a:ext cx="9144000" cy="55399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it-IT" sz="1600" b="1" i="0" dirty="0" smtClean="0">
                <a:solidFill>
                  <a:schemeClr val="bg1"/>
                </a:solidFill>
              </a:rPr>
              <a:t>Surgical treatment of hydrosalpinx</a:t>
            </a:r>
          </a:p>
          <a:p>
            <a:pPr algn="ctr" eaLnBrk="1" hangingPunct="1">
              <a:spcBef>
                <a:spcPct val="0"/>
              </a:spcBef>
              <a:buFontTx/>
              <a:buNone/>
            </a:pPr>
            <a:r>
              <a:rPr lang="de-DE" altLang="it-IT" sz="1400" dirty="0" smtClean="0">
                <a:solidFill>
                  <a:schemeClr val="bg1"/>
                </a:solidFill>
              </a:rPr>
              <a:t>Tsiami et al.</a:t>
            </a:r>
            <a:r>
              <a:rPr lang="en-GB" altLang="it-IT" sz="1400" dirty="0" smtClean="0">
                <a:solidFill>
                  <a:schemeClr val="bg1"/>
                </a:solidFill>
              </a:rPr>
              <a:t>, UOG 2016</a:t>
            </a:r>
            <a:endParaRPr lang="en-GB" altLang="it-IT" sz="1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p:cNvGrpSpPr/>
          <p:nvPr/>
        </p:nvGrpSpPr>
        <p:grpSpPr bwMode="auto">
          <a:xfrm>
            <a:off x="0" y="-15875"/>
            <a:ext cx="9144000" cy="701675"/>
            <a:chOff x="0" y="3755"/>
            <a:chExt cx="5760" cy="582"/>
          </a:xfrm>
        </p:grpSpPr>
        <p:pic>
          <p:nvPicPr>
            <p:cNvPr id="21512"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3"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1507"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i="0" dirty="0">
              <a:solidFill>
                <a:srgbClr val="000000"/>
              </a:solidFill>
            </a:endParaRPr>
          </a:p>
        </p:txBody>
      </p:sp>
      <p:sp>
        <p:nvSpPr>
          <p:cNvPr id="21508" name="Titolo 1"/>
          <p:cNvSpPr txBox="1"/>
          <p:nvPr/>
        </p:nvSpPr>
        <p:spPr bwMode="auto">
          <a:xfrm>
            <a:off x="323850" y="2403475"/>
            <a:ext cx="88566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2000" b="1" i="0" dirty="0">
              <a:solidFill>
                <a:schemeClr val="tx2"/>
              </a:solidFill>
            </a:endParaRPr>
          </a:p>
        </p:txBody>
      </p:sp>
      <p:sp>
        <p:nvSpPr>
          <p:cNvPr id="21509" name="TextBox 1"/>
          <p:cNvSpPr txBox="1">
            <a:spLocks noChangeArrowheads="1"/>
          </p:cNvSpPr>
          <p:nvPr/>
        </p:nvSpPr>
        <p:spPr bwMode="auto">
          <a:xfrm>
            <a:off x="228600" y="1447800"/>
            <a:ext cx="86423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500" b="1" i="0" dirty="0" smtClean="0"/>
              <a:t>介   绍</a:t>
            </a:r>
            <a:endParaRPr lang="en-GB" altLang="it-IT" sz="2500" b="1" i="0" dirty="0"/>
          </a:p>
        </p:txBody>
      </p:sp>
      <p:sp>
        <p:nvSpPr>
          <p:cNvPr id="12" name="Segnaposto contenuto 2"/>
          <p:cNvSpPr txBox="1"/>
          <p:nvPr/>
        </p:nvSpPr>
        <p:spPr bwMode="auto">
          <a:xfrm>
            <a:off x="857224" y="2209800"/>
            <a:ext cx="7477148"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zh-CN" altLang="en-US" sz="1800" i="0" dirty="0" smtClean="0"/>
              <a:t>在</a:t>
            </a:r>
            <a:r>
              <a:rPr lang="zh-CN" altLang="en-US" sz="1800" i="0" dirty="0"/>
              <a:t>女性不孕因素中输卵管疾病占</a:t>
            </a:r>
            <a:r>
              <a:rPr lang="en-US" altLang="zh-CN" sz="1800" i="0" dirty="0"/>
              <a:t>25-30</a:t>
            </a:r>
            <a:r>
              <a:rPr lang="zh-CN" altLang="en-US" sz="1800" i="0" dirty="0"/>
              <a:t>％， 并且在输卵管病理学上，输卵管积水发生</a:t>
            </a:r>
            <a:r>
              <a:rPr lang="zh-CN" altLang="en-US" sz="1800" i="0" dirty="0" smtClean="0"/>
              <a:t>率是</a:t>
            </a:r>
            <a:r>
              <a:rPr lang="en-US" altLang="zh-CN" sz="1800" i="0" dirty="0" smtClean="0"/>
              <a:t>30</a:t>
            </a:r>
            <a:r>
              <a:rPr lang="en-US" altLang="zh-CN" sz="1800" i="0" dirty="0"/>
              <a:t>%</a:t>
            </a:r>
            <a:r>
              <a:rPr lang="zh-CN" altLang="en-US" sz="1800" i="0" dirty="0"/>
              <a:t>。</a:t>
            </a:r>
            <a:endParaRPr lang="en-US" sz="1800" i="0" dirty="0"/>
          </a:p>
          <a:p>
            <a:r>
              <a:rPr lang="zh-CN" altLang="en-US" sz="1800" i="0" dirty="0" smtClean="0"/>
              <a:t>患</a:t>
            </a:r>
            <a:r>
              <a:rPr lang="zh-CN" altLang="en-US" sz="1800" i="0" dirty="0"/>
              <a:t>有输卵管积水的妇女</a:t>
            </a:r>
            <a:r>
              <a:rPr lang="zh-CN" altLang="zh-CN" sz="1800" i="0" dirty="0"/>
              <a:t>在体外受精胚胎移植（IVF-ET）后具有较差的结果</a:t>
            </a:r>
            <a:endParaRPr lang="en-US" sz="1800" i="0" dirty="0"/>
          </a:p>
          <a:p>
            <a:r>
              <a:rPr lang="zh-CN" altLang="zh-CN" sz="1800" i="0" dirty="0" smtClean="0"/>
              <a:t>在</a:t>
            </a:r>
            <a:r>
              <a:rPr lang="zh-CN" altLang="zh-CN" sz="1800" i="0" dirty="0"/>
              <a:t>IVF治疗之</a:t>
            </a:r>
            <a:r>
              <a:rPr lang="zh-CN" altLang="zh-CN" sz="1800" i="0" dirty="0" smtClean="0"/>
              <a:t>前</a:t>
            </a:r>
            <a:r>
              <a:rPr lang="zh-CN" altLang="en-US" sz="1800" i="0" dirty="0" smtClean="0"/>
              <a:t>使</a:t>
            </a:r>
            <a:r>
              <a:rPr lang="zh-CN" altLang="en-US" sz="1800" i="0" dirty="0"/>
              <a:t>用穿刺抽液以</a:t>
            </a:r>
            <a:r>
              <a:rPr lang="zh-CN" altLang="en-US" sz="1800" i="0" dirty="0" smtClean="0"/>
              <a:t>及切除</a:t>
            </a:r>
            <a:r>
              <a:rPr lang="zh-CN" altLang="en-US" sz="1800" i="0" dirty="0"/>
              <a:t>或结扎离断患侧输卵管的</a:t>
            </a:r>
            <a:r>
              <a:rPr lang="zh-CN" altLang="zh-CN" sz="1800" i="0" dirty="0"/>
              <a:t>手术方法</a:t>
            </a:r>
            <a:r>
              <a:rPr lang="zh-CN" altLang="en-US" sz="1800" i="0" dirty="0"/>
              <a:t>可改善结果</a:t>
            </a:r>
            <a:r>
              <a:rPr lang="zh-CN" altLang="zh-CN" sz="1800" i="0" dirty="0" smtClean="0"/>
              <a:t>。</a:t>
            </a:r>
            <a:endParaRPr lang="en-US" sz="1800" dirty="0" smtClean="0"/>
          </a:p>
          <a:p>
            <a:r>
              <a:rPr lang="zh-CN" altLang="en-US" sz="1800" i="0" dirty="0" smtClean="0"/>
              <a:t>更多的侵入性手术例如输卵管切除术是不可逆的，并且理论上影响卵巢功能。输卵管闭塞术可以使积液与子宫隔离同时保持了输卵管的管状结构。穿刺术的入侵性相对较少，但存在输卵管积水复发的可能。</a:t>
            </a:r>
            <a:endParaRPr lang="en-US" sz="1800" i="0" dirty="0" smtClean="0"/>
          </a:p>
          <a:p>
            <a:pPr eaLnBrk="1" hangingPunct="1">
              <a:spcBef>
                <a:spcPct val="0"/>
              </a:spcBef>
              <a:defRPr/>
            </a:pPr>
            <a:endParaRPr lang="en-US" sz="1800" i="0" dirty="0" smtClean="0"/>
          </a:p>
          <a:p>
            <a:pPr eaLnBrk="1" hangingPunct="1">
              <a:spcBef>
                <a:spcPct val="0"/>
              </a:spcBef>
              <a:defRPr/>
            </a:pPr>
            <a:endParaRPr lang="en-US" sz="1800" i="0" dirty="0" smtClean="0"/>
          </a:p>
        </p:txBody>
      </p:sp>
      <p:sp>
        <p:nvSpPr>
          <p:cNvPr id="21511" name="Text Box 5"/>
          <p:cNvSpPr txBox="1">
            <a:spLocks noChangeArrowheads="1"/>
          </p:cNvSpPr>
          <p:nvPr/>
        </p:nvSpPr>
        <p:spPr bwMode="auto">
          <a:xfrm>
            <a:off x="0" y="762000"/>
            <a:ext cx="9143999" cy="55399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it-IT" sz="1600" b="1" i="0" dirty="0" smtClean="0">
                <a:solidFill>
                  <a:schemeClr val="bg1"/>
                </a:solidFill>
              </a:rPr>
              <a:t>Surgical treatment of hydrosalpinx</a:t>
            </a:r>
          </a:p>
          <a:p>
            <a:pPr algn="ctr" eaLnBrk="1" hangingPunct="1">
              <a:spcBef>
                <a:spcPct val="0"/>
              </a:spcBef>
              <a:buFontTx/>
              <a:buNone/>
            </a:pPr>
            <a:r>
              <a:rPr lang="de-DE" altLang="it-IT" sz="1400" dirty="0" smtClean="0">
                <a:solidFill>
                  <a:schemeClr val="bg1"/>
                </a:solidFill>
              </a:rPr>
              <a:t>Tsiami et al.</a:t>
            </a:r>
            <a:r>
              <a:rPr lang="en-GB" altLang="it-IT" sz="1400" dirty="0" smtClean="0">
                <a:solidFill>
                  <a:schemeClr val="bg1"/>
                </a:solidFill>
              </a:rPr>
              <a:t>, UOG 2016</a:t>
            </a:r>
            <a:endParaRPr lang="en-GB" altLang="it-IT" sz="1400"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 name="Text Box 5"/>
          <p:cNvSpPr txBox="1">
            <a:spLocks noChangeArrowheads="1"/>
          </p:cNvSpPr>
          <p:nvPr/>
        </p:nvSpPr>
        <p:spPr bwMode="auto">
          <a:xfrm>
            <a:off x="250825" y="1052513"/>
            <a:ext cx="8642350" cy="55399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it-IT" sz="1600" b="1" i="0" dirty="0" smtClean="0">
                <a:solidFill>
                  <a:schemeClr val="bg1"/>
                </a:solidFill>
              </a:rPr>
              <a:t>Surgical treatment of hydrosalpinx</a:t>
            </a:r>
          </a:p>
          <a:p>
            <a:pPr algn="ctr" eaLnBrk="1" hangingPunct="1">
              <a:spcBef>
                <a:spcPct val="0"/>
              </a:spcBef>
              <a:buFontTx/>
              <a:buNone/>
            </a:pPr>
            <a:r>
              <a:rPr lang="de-DE" altLang="it-IT" sz="1400" dirty="0" smtClean="0">
                <a:solidFill>
                  <a:schemeClr val="bg1"/>
                </a:solidFill>
              </a:rPr>
              <a:t>Tsiami et al.</a:t>
            </a:r>
            <a:r>
              <a:rPr lang="en-GB" altLang="it-IT" sz="1400" dirty="0" smtClean="0">
                <a:solidFill>
                  <a:schemeClr val="bg1"/>
                </a:solidFill>
              </a:rPr>
              <a:t>, UOG 2016</a:t>
            </a:r>
            <a:endParaRPr lang="en-GB" altLang="it-IT" sz="1400" dirty="0">
              <a:solidFill>
                <a:schemeClr val="bg1"/>
              </a:solidFill>
            </a:endParaRP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0" name="Content Placeholder 9"/>
          <p:cNvSpPr>
            <a:spLocks noGrp="1"/>
          </p:cNvSpPr>
          <p:nvPr>
            <p:ph sz="half" idx="1"/>
          </p:nvPr>
        </p:nvSpPr>
        <p:spPr>
          <a:xfrm>
            <a:off x="228600" y="1828800"/>
            <a:ext cx="4114800" cy="4876800"/>
          </a:xfrm>
          <a:solidFill>
            <a:schemeClr val="accent5"/>
          </a:solidFill>
          <a:ln>
            <a:solidFill>
              <a:schemeClr val="tx1"/>
            </a:solidFill>
          </a:ln>
        </p:spPr>
        <p:txBody>
          <a:bodyPr/>
          <a:lstStyle/>
          <a:p>
            <a:pPr marL="285750" lvl="0" indent="-285750" algn="ctr" defTabSz="0">
              <a:buNone/>
            </a:pPr>
            <a:r>
              <a:rPr lang="zh-CN" altLang="en-US" sz="2400" b="1" dirty="0" smtClean="0">
                <a:solidFill>
                  <a:srgbClr val="000000"/>
                </a:solidFill>
                <a:ea typeface="宋体" pitchFamily="2" charset="-122"/>
                <a:cs typeface="Arial"/>
                <a:sym typeface="Arial" pitchFamily="34" charset="0"/>
              </a:rPr>
              <a:t>证据</a:t>
            </a:r>
            <a:r>
              <a:rPr lang="zh-CN" altLang="en-US" sz="2400" b="1" dirty="0">
                <a:solidFill>
                  <a:srgbClr val="000000"/>
                </a:solidFill>
                <a:ea typeface="宋体" pitchFamily="2" charset="-122"/>
                <a:cs typeface="Arial"/>
                <a:sym typeface="Arial" pitchFamily="34" charset="0"/>
              </a:rPr>
              <a:t>强度</a:t>
            </a:r>
            <a:endParaRPr lang="zh-CN" altLang="en-US" sz="2400" b="1" dirty="0">
              <a:solidFill>
                <a:srgbClr val="000000"/>
              </a:solidFill>
              <a:cs typeface="Arial"/>
              <a:sym typeface="Arial" pitchFamily="34" charset="0"/>
            </a:endParaRPr>
          </a:p>
          <a:p>
            <a:pPr marL="285750" lvl="0" indent="-285750" algn="ctr" defTabSz="0">
              <a:buNone/>
            </a:pPr>
            <a:endParaRPr lang="zh-CN" altLang="en-US" sz="1600" b="1" dirty="0">
              <a:solidFill>
                <a:srgbClr val="000000"/>
              </a:solidFill>
              <a:cs typeface="Arial"/>
              <a:sym typeface="Arial" pitchFamily="34" charset="0"/>
            </a:endParaRPr>
          </a:p>
          <a:p>
            <a:pPr marL="285750" lvl="0" indent="-285750" defTabSz="0"/>
            <a:r>
              <a:rPr lang="zh-CN" altLang="en-US" sz="2000" dirty="0" smtClean="0">
                <a:ea typeface="宋体" pitchFamily="2" charset="-122"/>
                <a:cs typeface="Arial"/>
                <a:sym typeface="Arial" pitchFamily="34" charset="0"/>
              </a:rPr>
              <a:t>为</a:t>
            </a:r>
            <a:r>
              <a:rPr lang="zh-CN" altLang="en-US" sz="2000" dirty="0">
                <a:ea typeface="宋体" pitchFamily="2" charset="-122"/>
                <a:cs typeface="Arial"/>
                <a:sym typeface="Arial" pitchFamily="34" charset="0"/>
              </a:rPr>
              <a:t>该领域最新且完整的数据</a:t>
            </a:r>
          </a:p>
          <a:p>
            <a:pPr marL="285750" lvl="0" indent="-285750" defTabSz="0"/>
            <a:r>
              <a:rPr lang="zh-CN" altLang="en-US" sz="2000" dirty="0" smtClean="0">
                <a:ea typeface="宋体" pitchFamily="2" charset="-122"/>
                <a:cs typeface="Arial"/>
                <a:sym typeface="Arial" pitchFamily="34" charset="0"/>
              </a:rPr>
              <a:t>同时</a:t>
            </a:r>
            <a:r>
              <a:rPr lang="zh-CN" altLang="en-US" sz="2000" dirty="0">
                <a:ea typeface="宋体" pitchFamily="2" charset="-122"/>
                <a:cs typeface="Arial"/>
                <a:sym typeface="Arial" pitchFamily="34" charset="0"/>
              </a:rPr>
              <a:t>使用直接和间接证据，提高了准确性</a:t>
            </a:r>
          </a:p>
          <a:p>
            <a:pPr marL="285750" lvl="0" indent="-285750" defTabSz="0"/>
            <a:r>
              <a:rPr lang="zh-CN" altLang="en-US" sz="2000" dirty="0" smtClean="0">
                <a:ea typeface="宋体" pitchFamily="2" charset="-122"/>
                <a:cs typeface="Arial"/>
                <a:sym typeface="Arial" pitchFamily="34" charset="0"/>
              </a:rPr>
              <a:t>允许</a:t>
            </a:r>
            <a:r>
              <a:rPr lang="zh-CN" altLang="en-US" sz="2000" dirty="0">
                <a:ea typeface="宋体" pitchFamily="2" charset="-122"/>
                <a:cs typeface="Arial"/>
                <a:sym typeface="Arial" pitchFamily="34" charset="0"/>
              </a:rPr>
              <a:t>干预治疗比较排序并提供多项选择</a:t>
            </a:r>
            <a:endParaRPr lang="zh-CN" altLang="en-US" sz="2000" dirty="0">
              <a:cs typeface="Arial"/>
              <a:sym typeface="Arial" pitchFamily="34" charset="0"/>
            </a:endParaRPr>
          </a:p>
          <a:p>
            <a:pPr marL="285750" lvl="0" indent="-285750" defTabSz="0"/>
            <a:endParaRPr lang="zh-CN" altLang="en-US" sz="1800" dirty="0">
              <a:solidFill>
                <a:srgbClr val="D8090F"/>
              </a:solidFill>
              <a:cs typeface="Arial"/>
              <a:sym typeface="Arial" pitchFamily="34" charset="0"/>
            </a:endParaRPr>
          </a:p>
          <a:p>
            <a:pPr>
              <a:defRPr/>
            </a:pPr>
            <a:endParaRPr lang="en-US" sz="1800" dirty="0" smtClean="0"/>
          </a:p>
          <a:p>
            <a:pPr>
              <a:buNone/>
              <a:defRPr/>
            </a:pPr>
            <a:endParaRPr lang="en-US" sz="1800" dirty="0" smtClean="0"/>
          </a:p>
          <a:p>
            <a:endParaRPr lang="en-US" sz="2000" dirty="0"/>
          </a:p>
        </p:txBody>
      </p:sp>
      <p:sp>
        <p:nvSpPr>
          <p:cNvPr id="11" name="Content Placeholder 10"/>
          <p:cNvSpPr>
            <a:spLocks noGrp="1"/>
          </p:cNvSpPr>
          <p:nvPr>
            <p:ph sz="half" idx="2"/>
          </p:nvPr>
        </p:nvSpPr>
        <p:spPr>
          <a:xfrm>
            <a:off x="4800600" y="1828800"/>
            <a:ext cx="4191000" cy="4876800"/>
          </a:xfrm>
          <a:solidFill>
            <a:schemeClr val="accent5"/>
          </a:solidFill>
          <a:ln>
            <a:solidFill>
              <a:schemeClr val="tx1"/>
            </a:solidFill>
          </a:ln>
        </p:spPr>
        <p:txBody>
          <a:bodyPr/>
          <a:lstStyle/>
          <a:p>
            <a:pPr marL="285750" lvl="0" indent="-285750" algn="ctr" defTabSz="0">
              <a:lnSpc>
                <a:spcPct val="80000"/>
              </a:lnSpc>
              <a:buNone/>
            </a:pPr>
            <a:r>
              <a:rPr lang="zh-CN" altLang="en-US" sz="2400" b="1" dirty="0" smtClean="0">
                <a:solidFill>
                  <a:srgbClr val="000000"/>
                </a:solidFill>
                <a:ea typeface="宋体" pitchFamily="2" charset="-122"/>
                <a:cs typeface="Arial"/>
                <a:sym typeface="Arial" pitchFamily="34" charset="0"/>
              </a:rPr>
              <a:t>局限性</a:t>
            </a:r>
            <a:endParaRPr lang="zh-CN" altLang="en-US" sz="2400" b="1" dirty="0">
              <a:solidFill>
                <a:srgbClr val="000000"/>
              </a:solidFill>
              <a:cs typeface="Arial"/>
              <a:sym typeface="Arial" pitchFamily="34" charset="0"/>
            </a:endParaRPr>
          </a:p>
          <a:p>
            <a:pPr marL="285750" lvl="0" indent="-285750" algn="ctr" defTabSz="0">
              <a:lnSpc>
                <a:spcPct val="80000"/>
              </a:lnSpc>
              <a:buNone/>
            </a:pPr>
            <a:endParaRPr lang="zh-CN" altLang="en-US" sz="1200" b="1" dirty="0">
              <a:solidFill>
                <a:srgbClr val="000000"/>
              </a:solidFill>
              <a:cs typeface="Arial"/>
              <a:sym typeface="Arial" pitchFamily="34" charset="0"/>
            </a:endParaRPr>
          </a:p>
          <a:p>
            <a:pPr lvl="1" defTabSz="0"/>
            <a:r>
              <a:rPr lang="zh-CN" altLang="en-US" sz="2000" dirty="0">
                <a:ea typeface="宋体" pitchFamily="2" charset="-122"/>
                <a:cs typeface="Arial"/>
                <a:sym typeface="Arial" pitchFamily="34" charset="0"/>
              </a:rPr>
              <a:t>样本量小，尤其是流产和宫外孕病例数</a:t>
            </a:r>
          </a:p>
          <a:p>
            <a:pPr lvl="1" defTabSz="0">
              <a:lnSpc>
                <a:spcPct val="80000"/>
              </a:lnSpc>
            </a:pPr>
            <a:r>
              <a:rPr lang="zh-CN" altLang="en-US" sz="2000" dirty="0">
                <a:ea typeface="宋体" pitchFamily="2" charset="-122"/>
                <a:cs typeface="Arial"/>
                <a:sym typeface="Arial" pitchFamily="34" charset="0"/>
              </a:rPr>
              <a:t>许多分析比较仅仅基于间接证据</a:t>
            </a:r>
          </a:p>
          <a:p>
            <a:pPr lvl="1" defTabSz="0">
              <a:lnSpc>
                <a:spcPct val="80000"/>
              </a:lnSpc>
            </a:pPr>
            <a:r>
              <a:rPr lang="zh-CN" altLang="en-US" sz="2000" dirty="0">
                <a:ea typeface="宋体" pitchFamily="2" charset="-122"/>
                <a:cs typeface="Arial"/>
                <a:sym typeface="Arial" pitchFamily="34" charset="0"/>
              </a:rPr>
              <a:t>风险比值和预测值的可信区间较大，意味着证据具有不确定性</a:t>
            </a:r>
            <a:endParaRPr lang="en-US" altLang="zh-CN" sz="2000" dirty="0">
              <a:ea typeface="宋体" pitchFamily="2" charset="-122"/>
              <a:cs typeface="Arial"/>
              <a:sym typeface="Arial" pitchFamily="34" charset="0"/>
            </a:endParaRPr>
          </a:p>
          <a:p>
            <a:pPr lvl="1" defTabSz="0">
              <a:lnSpc>
                <a:spcPct val="80000"/>
              </a:lnSpc>
            </a:pPr>
            <a:r>
              <a:rPr lang="zh-CN" altLang="en-US" sz="2000" dirty="0">
                <a:ea typeface="宋体" pitchFamily="2" charset="-122"/>
                <a:cs typeface="Arial"/>
                <a:sym typeface="Arial" pitchFamily="34" charset="0"/>
              </a:rPr>
              <a:t>由于数据的不足，分析比较时无法获得效应改良的传递和分布</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854075"/>
            <a:chOff x="0" y="3755"/>
            <a:chExt cx="5760" cy="582"/>
          </a:xfrm>
        </p:grpSpPr>
        <p:pic>
          <p:nvPicPr>
            <p:cNvPr id="3" name="Picture 3" descr="ISUOG-red-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44450" y="1524000"/>
            <a:ext cx="8642350" cy="518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GB" sz="2800" b="1" i="0" dirty="0" smtClean="0">
                <a:ea typeface="宋体" panose="02010600030101010101" pitchFamily="2" charset="-122"/>
              </a:rPr>
              <a:t>结论</a:t>
            </a:r>
          </a:p>
        </p:txBody>
      </p:sp>
      <p:sp>
        <p:nvSpPr>
          <p:cNvPr id="6" name="Text Box 5"/>
          <p:cNvSpPr txBox="1">
            <a:spLocks noChangeArrowheads="1"/>
          </p:cNvSpPr>
          <p:nvPr/>
        </p:nvSpPr>
        <p:spPr bwMode="auto">
          <a:xfrm>
            <a:off x="0" y="914400"/>
            <a:ext cx="9143999" cy="55399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it-IT" sz="1600" b="1" i="0" dirty="0" smtClean="0">
                <a:solidFill>
                  <a:schemeClr val="bg1"/>
                </a:solidFill>
              </a:rPr>
              <a:t>Surgical treatment of hydrosalpinx</a:t>
            </a:r>
          </a:p>
          <a:p>
            <a:pPr algn="ctr" eaLnBrk="1" hangingPunct="1">
              <a:spcBef>
                <a:spcPct val="0"/>
              </a:spcBef>
              <a:buFontTx/>
              <a:buNone/>
            </a:pPr>
            <a:r>
              <a:rPr lang="de-DE" altLang="it-IT" sz="1400" dirty="0" smtClean="0">
                <a:solidFill>
                  <a:schemeClr val="bg1"/>
                </a:solidFill>
              </a:rPr>
              <a:t>Tsiami et al.</a:t>
            </a:r>
            <a:r>
              <a:rPr lang="en-GB" altLang="it-IT" sz="1400" dirty="0" smtClean="0">
                <a:solidFill>
                  <a:schemeClr val="bg1"/>
                </a:solidFill>
              </a:rPr>
              <a:t>, UOG 2016</a:t>
            </a:r>
            <a:endParaRPr lang="en-GB" altLang="it-IT" sz="1400" dirty="0">
              <a:solidFill>
                <a:schemeClr val="bg1"/>
              </a:solidFill>
            </a:endParaRP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8" name="Content Placeholder 9"/>
          <p:cNvSpPr txBox="1"/>
          <p:nvPr/>
        </p:nvSpPr>
        <p:spPr bwMode="auto">
          <a:xfrm>
            <a:off x="1115616" y="2286000"/>
            <a:ext cx="7056784"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spcBef>
                <a:spcPct val="20000"/>
              </a:spcBef>
              <a:buFont typeface="Arial" pitchFamily="34" charset="0"/>
              <a:buChar char="•"/>
            </a:pPr>
            <a:r>
              <a:rPr lang="zh-CN" altLang="en-US" b="1" i="0" dirty="0" smtClean="0">
                <a:ea typeface="宋体" pitchFamily="2" charset="-122"/>
                <a:cs typeface="Arial"/>
                <a:sym typeface="Arial" pitchFamily="34" charset="0"/>
              </a:rPr>
              <a:t> 相比</a:t>
            </a:r>
            <a:r>
              <a:rPr lang="zh-CN" altLang="en-US" b="1" i="0" dirty="0">
                <a:ea typeface="宋体" pitchFamily="2" charset="-122"/>
                <a:cs typeface="Arial"/>
                <a:sym typeface="Arial" pitchFamily="34" charset="0"/>
              </a:rPr>
              <a:t>无干预治疗，在体外胚胎移植前实施近端输卵管封堵术能够提高持续妊娠率</a:t>
            </a:r>
          </a:p>
          <a:p>
            <a:pPr lvl="0">
              <a:spcBef>
                <a:spcPct val="20000"/>
              </a:spcBef>
              <a:buFont typeface="Arial" pitchFamily="34" charset="0"/>
              <a:buChar char="•"/>
            </a:pPr>
            <a:r>
              <a:rPr lang="zh-CN" altLang="en-US" b="1" i="0" dirty="0" smtClean="0">
                <a:ea typeface="宋体" pitchFamily="2" charset="-122"/>
                <a:cs typeface="Arial"/>
                <a:sym typeface="Arial" pitchFamily="34" charset="0"/>
              </a:rPr>
              <a:t> 相比</a:t>
            </a:r>
            <a:r>
              <a:rPr lang="zh-CN" altLang="en-US" b="1" i="0" dirty="0">
                <a:ea typeface="宋体" pitchFamily="2" charset="-122"/>
                <a:cs typeface="Arial"/>
                <a:sym typeface="Arial" pitchFamily="34" charset="0"/>
              </a:rPr>
              <a:t>无干预治疗，在体外胚胎移植前实施近端输卵管封堵术、输卵管切除术和积液穿刺引流术也能够提高临床妊娠率</a:t>
            </a:r>
          </a:p>
          <a:p>
            <a:pPr lvl="0">
              <a:spcBef>
                <a:spcPct val="20000"/>
              </a:spcBef>
              <a:buFont typeface="Arial" pitchFamily="34" charset="0"/>
              <a:buChar char="•"/>
            </a:pPr>
            <a:r>
              <a:rPr lang="zh-CN" altLang="en-US" b="1" i="0" dirty="0" smtClean="0">
                <a:ea typeface="宋体" pitchFamily="2" charset="-122"/>
                <a:cs typeface="Arial"/>
                <a:sym typeface="Arial" pitchFamily="34" charset="0"/>
              </a:rPr>
              <a:t> 近</a:t>
            </a:r>
            <a:r>
              <a:rPr lang="zh-CN" altLang="en-US" b="1" i="0" dirty="0">
                <a:ea typeface="宋体" pitchFamily="2" charset="-122"/>
                <a:cs typeface="Arial"/>
                <a:sym typeface="Arial" pitchFamily="34" charset="0"/>
              </a:rPr>
              <a:t>端输卵管封堵术最有助于获得各种结局，而无干预治疗的疗效最差</a:t>
            </a:r>
          </a:p>
          <a:p>
            <a:pPr lvl="0">
              <a:spcBef>
                <a:spcPct val="20000"/>
              </a:spcBef>
              <a:buFont typeface="Arial" pitchFamily="34" charset="0"/>
              <a:buChar char="•"/>
            </a:pPr>
            <a:r>
              <a:rPr lang="zh-CN" altLang="en-US" b="1" i="0" dirty="0" smtClean="0">
                <a:ea typeface="宋体" pitchFamily="2" charset="-122"/>
                <a:cs typeface="Arial"/>
                <a:sym typeface="Arial" pitchFamily="34" charset="0"/>
              </a:rPr>
              <a:t> 研究</a:t>
            </a:r>
            <a:r>
              <a:rPr lang="zh-CN" altLang="en-US" b="1" i="0" dirty="0">
                <a:ea typeface="宋体" pitchFamily="2" charset="-122"/>
                <a:cs typeface="Arial"/>
                <a:sym typeface="Arial" pitchFamily="34" charset="0"/>
              </a:rPr>
              <a:t>结果需谨慎对待，不能作为可靠的结论，因为分析比较的预测区别均较大，证据等级普遍为低级或极低级</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370" name="Group 2"/>
          <p:cNvGrpSpPr/>
          <p:nvPr/>
        </p:nvGrpSpPr>
        <p:grpSpPr bwMode="auto">
          <a:xfrm>
            <a:off x="0" y="-15875"/>
            <a:ext cx="9144000" cy="923925"/>
            <a:chOff x="0" y="3755"/>
            <a:chExt cx="5760" cy="582"/>
          </a:xfrm>
        </p:grpSpPr>
        <p:pic>
          <p:nvPicPr>
            <p:cNvPr id="58376"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7"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7653" name="TextBox 1"/>
          <p:cNvSpPr txBox="1">
            <a:spLocks noChangeArrowheads="1"/>
          </p:cNvSpPr>
          <p:nvPr/>
        </p:nvSpPr>
        <p:spPr bwMode="auto">
          <a:xfrm>
            <a:off x="1331913" y="3645024"/>
            <a:ext cx="6480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GB" sz="2400" b="1" i="0" dirty="0" smtClean="0">
                <a:ea typeface="宋体" panose="02010600030101010101" pitchFamily="2" charset="-122"/>
              </a:rPr>
              <a:t>讨</a:t>
            </a:r>
            <a:r>
              <a:rPr lang="zh-CN" altLang="en-GB" sz="2400" b="1" i="0" dirty="0">
                <a:ea typeface="宋体" panose="02010600030101010101" pitchFamily="2" charset="-122"/>
              </a:rPr>
              <a:t>论要点</a:t>
            </a:r>
          </a:p>
        </p:txBody>
      </p:sp>
      <p:sp>
        <p:nvSpPr>
          <p:cNvPr id="9" name="Segnaposto contenuto 2"/>
          <p:cNvSpPr txBox="1"/>
          <p:nvPr/>
        </p:nvSpPr>
        <p:spPr bwMode="auto">
          <a:xfrm>
            <a:off x="2657492" y="4500570"/>
            <a:ext cx="4343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lvl="0" indent="0" eaLnBrk="1" hangingPunct="1">
              <a:spcBef>
                <a:spcPct val="0"/>
              </a:spcBef>
              <a:buNone/>
            </a:pPr>
            <a:r>
              <a:rPr lang="zh-CN" altLang="en-US" sz="2000" b="1" i="0" dirty="0" smtClean="0">
                <a:ea typeface="宋体" pitchFamily="2" charset="-122"/>
                <a:cs typeface="Arial"/>
              </a:rPr>
              <a:t>本</a:t>
            </a:r>
            <a:r>
              <a:rPr lang="zh-CN" altLang="en-US" sz="2000" b="1" i="0" dirty="0">
                <a:ea typeface="宋体" pitchFamily="2" charset="-122"/>
                <a:cs typeface="Arial"/>
              </a:rPr>
              <a:t>研</a:t>
            </a:r>
            <a:r>
              <a:rPr lang="zh-CN" altLang="en-US" sz="2000" b="1" i="0" dirty="0" smtClean="0">
                <a:ea typeface="宋体" pitchFamily="2" charset="-122"/>
                <a:cs typeface="Arial"/>
              </a:rPr>
              <a:t>究的发</a:t>
            </a:r>
            <a:r>
              <a:rPr lang="zh-CN" altLang="en-US" sz="2000" b="1" i="0" dirty="0">
                <a:ea typeface="宋体" pitchFamily="2" charset="-122"/>
                <a:cs typeface="Arial"/>
              </a:rPr>
              <a:t>现如何应用于临床实</a:t>
            </a:r>
            <a:r>
              <a:rPr lang="zh-CN" altLang="en-US" sz="2000" b="1" i="0" dirty="0" smtClean="0">
                <a:ea typeface="宋体" pitchFamily="2" charset="-122"/>
                <a:cs typeface="Arial"/>
              </a:rPr>
              <a:t>践？</a:t>
            </a:r>
            <a:endParaRPr lang="zh-CN" altLang="en-US" sz="2000" b="1" i="0" dirty="0">
              <a:ea typeface="宋体" pitchFamily="2" charset="-122"/>
              <a:cs typeface="Arial"/>
            </a:endParaRPr>
          </a:p>
          <a:p>
            <a:pPr marL="0" lvl="0" indent="0" eaLnBrk="1" hangingPunct="1">
              <a:spcBef>
                <a:spcPct val="0"/>
              </a:spcBef>
              <a:buNone/>
            </a:pPr>
            <a:r>
              <a:rPr lang="zh-CN" altLang="en-US" sz="2000" b="1" i="0" dirty="0" smtClean="0">
                <a:ea typeface="宋体" pitchFamily="2" charset="-122"/>
                <a:cs typeface="Arial"/>
              </a:rPr>
              <a:t>本</a:t>
            </a:r>
            <a:r>
              <a:rPr lang="zh-CN" altLang="en-US" sz="2000" b="1" i="0" dirty="0">
                <a:ea typeface="宋体" pitchFamily="2" charset="-122"/>
                <a:cs typeface="Arial"/>
              </a:rPr>
              <a:t>研究发现如何帮助回答患者的咨</a:t>
            </a:r>
            <a:r>
              <a:rPr lang="zh-CN" altLang="en-US" sz="2000" b="1" i="0" dirty="0" smtClean="0">
                <a:ea typeface="宋体" pitchFamily="2" charset="-122"/>
                <a:cs typeface="Arial"/>
              </a:rPr>
              <a:t>询？</a:t>
            </a:r>
            <a:endParaRPr lang="zh-CN" altLang="en-US" sz="2000" b="1" i="0" dirty="0">
              <a:ea typeface="宋体" pitchFamily="2" charset="-122"/>
              <a:cs typeface="Arial"/>
            </a:endParaRPr>
          </a:p>
          <a:p>
            <a:pPr eaLnBrk="1" hangingPunct="1">
              <a:spcBef>
                <a:spcPct val="0"/>
              </a:spcBef>
              <a:buNone/>
            </a:pPr>
            <a:endParaRPr lang="en-US" altLang="it-IT" sz="2000" i="0" dirty="0" smtClean="0"/>
          </a:p>
        </p:txBody>
      </p:sp>
      <p:sp>
        <p:nvSpPr>
          <p:cNvPr id="10" name="Rectangle 9"/>
          <p:cNvSpPr>
            <a:spLocks noChangeArrowheads="1"/>
          </p:cNvSpPr>
          <p:nvPr/>
        </p:nvSpPr>
        <p:spPr bwMode="auto">
          <a:xfrm>
            <a:off x="1743084" y="2514600"/>
            <a:ext cx="654369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0" eaLnBrk="1" hangingPunct="1">
              <a:spcBef>
                <a:spcPct val="0"/>
              </a:spcBef>
              <a:spcAft>
                <a:spcPts val="1200"/>
              </a:spcAft>
              <a:buNone/>
            </a:pPr>
            <a:r>
              <a:rPr lang="zh-CN" altLang="en-US" sz="2000" b="1" i="0" dirty="0" smtClean="0">
                <a:ea typeface="宋体" pitchFamily="2" charset="-122"/>
                <a:cs typeface="Arial"/>
              </a:rPr>
              <a:t>需</a:t>
            </a:r>
            <a:r>
              <a:rPr lang="zh-CN" altLang="en-US" sz="2000" b="1" i="0" dirty="0">
                <a:ea typeface="宋体" pitchFamily="2" charset="-122"/>
                <a:cs typeface="Arial"/>
              </a:rPr>
              <a:t>要更大规模的随机对照研究来比较近端输卵管封堵术、输卵管切除术和输卵管穿刺引流术的治疗效果</a:t>
            </a:r>
          </a:p>
        </p:txBody>
      </p:sp>
      <p:sp>
        <p:nvSpPr>
          <p:cNvPr id="11" name="TextBox 1"/>
          <p:cNvSpPr txBox="1">
            <a:spLocks noChangeArrowheads="1"/>
          </p:cNvSpPr>
          <p:nvPr/>
        </p:nvSpPr>
        <p:spPr bwMode="auto">
          <a:xfrm>
            <a:off x="1295400" y="1828800"/>
            <a:ext cx="6480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GB" sz="2400" b="1" i="0" dirty="0" smtClean="0">
                <a:ea typeface="宋体" panose="02010600030101010101" pitchFamily="2" charset="-122"/>
              </a:rPr>
              <a:t>未</a:t>
            </a:r>
            <a:r>
              <a:rPr lang="zh-CN" altLang="en-GB" sz="2400" b="1" i="0" dirty="0">
                <a:ea typeface="宋体" panose="02010600030101010101" pitchFamily="2" charset="-122"/>
              </a:rPr>
              <a:t>来前景</a:t>
            </a:r>
          </a:p>
        </p:txBody>
      </p:sp>
      <p:sp>
        <p:nvSpPr>
          <p:cNvPr id="13" name="Text Box 5"/>
          <p:cNvSpPr txBox="1">
            <a:spLocks noChangeArrowheads="1"/>
          </p:cNvSpPr>
          <p:nvPr/>
        </p:nvSpPr>
        <p:spPr bwMode="auto">
          <a:xfrm>
            <a:off x="0" y="1052513"/>
            <a:ext cx="9144000" cy="55399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it-IT" sz="1600" b="1" i="0" dirty="0" smtClean="0">
                <a:solidFill>
                  <a:schemeClr val="bg1"/>
                </a:solidFill>
              </a:rPr>
              <a:t>Surgical treatment of hydrosalpinx</a:t>
            </a:r>
          </a:p>
          <a:p>
            <a:pPr algn="ctr" eaLnBrk="1" hangingPunct="1">
              <a:spcBef>
                <a:spcPct val="0"/>
              </a:spcBef>
              <a:buFontTx/>
              <a:buNone/>
            </a:pPr>
            <a:r>
              <a:rPr lang="de-DE" altLang="it-IT" sz="1400" dirty="0" smtClean="0">
                <a:solidFill>
                  <a:schemeClr val="bg1"/>
                </a:solidFill>
              </a:rPr>
              <a:t>Tsiami et al.</a:t>
            </a:r>
            <a:r>
              <a:rPr lang="en-GB" altLang="it-IT" sz="1400" dirty="0" smtClean="0">
                <a:solidFill>
                  <a:schemeClr val="bg1"/>
                </a:solidFill>
              </a:rPr>
              <a:t>, UOG 2016</a:t>
            </a:r>
            <a:endParaRPr lang="en-GB" altLang="it-IT" sz="1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7653"/>
                                        </p:tgtEl>
                                        <p:attrNameLst>
                                          <p:attrName>style.visibility</p:attrName>
                                        </p:attrNameLst>
                                      </p:cBhvr>
                                      <p:to>
                                        <p:strVal val="visible"/>
                                      </p:to>
                                    </p:set>
                                    <p:animEffect transition="in" filter="fade">
                                      <p:cBhvr>
                                        <p:cTn id="15" dur="500"/>
                                        <p:tgtEl>
                                          <p:spTgt spid="2765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p:bldP spid="9" grpId="0"/>
      <p:bldP spid="10"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p:nvPr/>
        </p:nvGrpSpPr>
        <p:grpSpPr bwMode="auto">
          <a:xfrm>
            <a:off x="0" y="-15875"/>
            <a:ext cx="9144000" cy="923925"/>
            <a:chOff x="0" y="3755"/>
            <a:chExt cx="5760" cy="582"/>
          </a:xfrm>
        </p:grpSpPr>
        <p:pic>
          <p:nvPicPr>
            <p:cNvPr id="23558"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9"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3557" name="Rectangle 8"/>
          <p:cNvSpPr>
            <a:spLocks noChangeArrowheads="1"/>
          </p:cNvSpPr>
          <p:nvPr/>
        </p:nvSpPr>
        <p:spPr bwMode="auto">
          <a:xfrm>
            <a:off x="3632295" y="2057400"/>
            <a:ext cx="183255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zh-CN" altLang="en-US" b="1" i="0" dirty="0" smtClean="0"/>
              <a:t>学习目的</a:t>
            </a:r>
            <a:endParaRPr lang="en-GB" altLang="it-IT" b="1" i="0" dirty="0"/>
          </a:p>
        </p:txBody>
      </p:sp>
      <p:sp>
        <p:nvSpPr>
          <p:cNvPr id="8" name="Text Box 5"/>
          <p:cNvSpPr txBox="1">
            <a:spLocks noChangeArrowheads="1"/>
          </p:cNvSpPr>
          <p:nvPr/>
        </p:nvSpPr>
        <p:spPr bwMode="auto">
          <a:xfrm>
            <a:off x="0" y="1052513"/>
            <a:ext cx="9143999" cy="492443"/>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it-IT" sz="1400" b="1" i="0" dirty="0" smtClean="0">
                <a:solidFill>
                  <a:schemeClr val="bg1"/>
                </a:solidFill>
              </a:rPr>
              <a:t>Surgical treatment of hydrosalpinx</a:t>
            </a:r>
          </a:p>
          <a:p>
            <a:pPr algn="ctr" eaLnBrk="1" hangingPunct="1">
              <a:spcBef>
                <a:spcPct val="0"/>
              </a:spcBef>
              <a:buFontTx/>
              <a:buNone/>
            </a:pPr>
            <a:r>
              <a:rPr lang="de-DE" altLang="it-IT" sz="1200" dirty="0" smtClean="0">
                <a:solidFill>
                  <a:schemeClr val="bg1"/>
                </a:solidFill>
              </a:rPr>
              <a:t>Tsiami et al.</a:t>
            </a:r>
            <a:r>
              <a:rPr lang="en-GB" altLang="it-IT" sz="1200" dirty="0" smtClean="0">
                <a:solidFill>
                  <a:schemeClr val="bg1"/>
                </a:solidFill>
              </a:rPr>
              <a:t>, UOG 2016</a:t>
            </a:r>
            <a:endParaRPr lang="en-GB" altLang="it-IT" sz="1200" dirty="0">
              <a:solidFill>
                <a:schemeClr val="bg1"/>
              </a:solidFill>
            </a:endParaRPr>
          </a:p>
        </p:txBody>
      </p:sp>
      <p:sp>
        <p:nvSpPr>
          <p:cNvPr id="9" name="Segnaposto contenuto 2"/>
          <p:cNvSpPr txBox="1"/>
          <p:nvPr/>
        </p:nvSpPr>
        <p:spPr bwMode="auto">
          <a:xfrm>
            <a:off x="304800" y="2928934"/>
            <a:ext cx="8534400" cy="2590800"/>
          </a:xfrm>
          <a:prstGeom prst="rect">
            <a:avLst/>
          </a:prstGeom>
          <a:solidFill>
            <a:schemeClr val="accent5"/>
          </a:solidFill>
          <a:ln>
            <a:solidFill>
              <a:schemeClr val="tx1"/>
            </a:solidFill>
          </a:ln>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None/>
            </a:pPr>
            <a:r>
              <a:rPr lang="en-US" sz="2400" i="0" dirty="0" smtClean="0"/>
              <a:t>    </a:t>
            </a:r>
          </a:p>
          <a:p>
            <a:pPr>
              <a:buNone/>
            </a:pPr>
            <a:r>
              <a:rPr lang="en-US" sz="2400" i="0" dirty="0" smtClean="0"/>
              <a:t>    </a:t>
            </a:r>
          </a:p>
          <a:p>
            <a:pPr>
              <a:buNone/>
            </a:pPr>
            <a:r>
              <a:rPr lang="en-US" altLang="zh-CN" sz="2400" b="1" i="0" dirty="0" smtClean="0"/>
              <a:t>    </a:t>
            </a:r>
            <a:r>
              <a:rPr lang="zh-CN" altLang="zh-CN" sz="2400" b="1" i="0" dirty="0" smtClean="0"/>
              <a:t>使</a:t>
            </a:r>
            <a:r>
              <a:rPr lang="zh-CN" altLang="zh-CN" sz="2400" b="1" i="0" dirty="0"/>
              <a:t>用网络Meta分</a:t>
            </a:r>
            <a:r>
              <a:rPr lang="zh-CN" altLang="zh-CN" sz="2400" b="1" i="0" dirty="0" smtClean="0"/>
              <a:t>析比较</a:t>
            </a:r>
            <a:r>
              <a:rPr lang="zh-CN" altLang="en-US" sz="2400" b="1" i="0" dirty="0" smtClean="0"/>
              <a:t>在</a:t>
            </a:r>
            <a:r>
              <a:rPr lang="zh-CN" altLang="zh-CN" sz="2400" b="1" i="0" dirty="0" smtClean="0"/>
              <a:t>IVS-ET</a:t>
            </a:r>
            <a:r>
              <a:rPr lang="zh-CN" altLang="en-US" sz="2400" b="1" i="0" dirty="0" smtClean="0"/>
              <a:t>前，</a:t>
            </a:r>
            <a:r>
              <a:rPr lang="zh-CN" altLang="zh-CN" sz="2400" b="1" i="0" dirty="0" smtClean="0"/>
              <a:t>超</a:t>
            </a:r>
            <a:r>
              <a:rPr lang="zh-CN" altLang="zh-CN" sz="2400" b="1" i="0" dirty="0"/>
              <a:t>声引导下</a:t>
            </a:r>
            <a:r>
              <a:rPr lang="zh-CN" altLang="zh-CN" sz="2400" b="1" i="0" dirty="0" smtClean="0"/>
              <a:t>的</a:t>
            </a:r>
            <a:r>
              <a:rPr lang="zh-CN" altLang="en-US" sz="2400" b="1" i="0" dirty="0" smtClean="0"/>
              <a:t>穿刺引流术</a:t>
            </a:r>
            <a:r>
              <a:rPr lang="zh-CN" altLang="zh-CN" sz="2400" b="1" i="0" dirty="0" smtClean="0"/>
              <a:t>，</a:t>
            </a:r>
            <a:r>
              <a:rPr lang="zh-CN" altLang="zh-CN" sz="2400" b="1" i="0" dirty="0"/>
              <a:t>输卵管切除术</a:t>
            </a:r>
            <a:r>
              <a:rPr lang="zh-CN" altLang="zh-CN" sz="2400" b="1" i="0" dirty="0" smtClean="0"/>
              <a:t>，近</a:t>
            </a:r>
            <a:r>
              <a:rPr lang="zh-CN" altLang="zh-CN" sz="2400" b="1" i="0" dirty="0"/>
              <a:t>端输卵管闭塞</a:t>
            </a:r>
            <a:r>
              <a:rPr lang="zh-CN" altLang="zh-CN" sz="2400" b="1" i="0" dirty="0" smtClean="0"/>
              <a:t>或没</a:t>
            </a:r>
            <a:r>
              <a:rPr lang="zh-CN" altLang="zh-CN" sz="2400" b="1" i="0" dirty="0"/>
              <a:t>有干预管</a:t>
            </a:r>
            <a:r>
              <a:rPr lang="zh-CN" altLang="zh-CN" sz="2400" b="1" i="0" dirty="0" smtClean="0"/>
              <a:t>理</a:t>
            </a:r>
            <a:r>
              <a:rPr lang="zh-CN" altLang="en-US" sz="2400" b="1" i="0" dirty="0" smtClean="0"/>
              <a:t>的输卵管积水的有效性</a:t>
            </a:r>
            <a:r>
              <a:rPr lang="zh-CN" altLang="zh-CN" sz="2400" b="1" i="0" dirty="0" smtClean="0"/>
              <a:t>。</a:t>
            </a:r>
            <a:endParaRPr lang="en-US" sz="2400" b="1" i="0" dirty="0"/>
          </a:p>
          <a:p>
            <a:pPr>
              <a:buNone/>
            </a:pPr>
            <a:endParaRPr lang="en-US" sz="2400" i="0" dirty="0" smtClean="0"/>
          </a:p>
          <a:p>
            <a:pPr>
              <a:buNone/>
            </a:pPr>
            <a:endParaRPr lang="en-US" sz="2400" i="0" dirty="0" smtClean="0"/>
          </a:p>
          <a:p>
            <a:pPr>
              <a:buNone/>
            </a:pPr>
            <a:endParaRPr lang="en-US" sz="2400" i="0" dirty="0" smtClean="0"/>
          </a:p>
          <a:p>
            <a:pPr eaLnBrk="1" hangingPunct="1">
              <a:spcBef>
                <a:spcPct val="0"/>
              </a:spcBef>
              <a:buNone/>
              <a:defRPr/>
            </a:pPr>
            <a:endParaRPr lang="en-US" sz="2400" i="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p:nvPr/>
        </p:nvGrpSpPr>
        <p:grpSpPr bwMode="auto">
          <a:xfrm>
            <a:off x="0" y="-15875"/>
            <a:ext cx="9144000" cy="923925"/>
            <a:chOff x="0" y="3755"/>
            <a:chExt cx="5760" cy="582"/>
          </a:xfrm>
        </p:grpSpPr>
        <p:pic>
          <p:nvPicPr>
            <p:cNvPr id="5" name="Picture 3" descr="ISUOG-red-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UOG revers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Rectangle 19"/>
          <p:cNvSpPr>
            <a:spLocks noChangeArrowheads="1"/>
          </p:cNvSpPr>
          <p:nvPr/>
        </p:nvSpPr>
        <p:spPr bwMode="auto">
          <a:xfrm>
            <a:off x="304799" y="2739908"/>
            <a:ext cx="8534400" cy="3616375"/>
          </a:xfrm>
          <a:prstGeom prst="rect">
            <a:avLst/>
          </a:prstGeom>
          <a:solidFill>
            <a:srgbClr val="F0F3FB"/>
          </a:solidFill>
          <a:ln w="19050">
            <a:solidFill>
              <a:srgbClr val="445895"/>
            </a:solidFill>
            <a:miter lim="800000"/>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None/>
            </a:pPr>
            <a:r>
              <a:rPr lang="zh-CN" altLang="zh-CN" sz="2000" b="1" i="0" dirty="0" smtClean="0"/>
              <a:t>研</a:t>
            </a:r>
            <a:r>
              <a:rPr lang="zh-CN" altLang="zh-CN" sz="2000" b="1" i="0" dirty="0"/>
              <a:t>究设计：网络荟萃分析</a:t>
            </a:r>
            <a:endParaRPr lang="en-US" sz="2000" b="1" i="0" dirty="0"/>
          </a:p>
          <a:p>
            <a:pPr>
              <a:spcBef>
                <a:spcPct val="0"/>
              </a:spcBef>
              <a:spcAft>
                <a:spcPts val="600"/>
              </a:spcAft>
            </a:pPr>
            <a:r>
              <a:rPr lang="zh-CN" altLang="zh-CN" sz="2000" b="1" i="0" dirty="0" smtClean="0"/>
              <a:t>入</a:t>
            </a:r>
            <a:r>
              <a:rPr lang="zh-CN" altLang="zh-CN" sz="2000" b="1" i="0" dirty="0"/>
              <a:t>选标准</a:t>
            </a:r>
            <a:endParaRPr lang="en-US" altLang="it-IT" sz="2000" b="1" i="0" dirty="0"/>
          </a:p>
          <a:p>
            <a:pPr lvl="1"/>
            <a:r>
              <a:rPr lang="zh-CN" altLang="zh-CN" sz="2000" b="1" i="0" dirty="0" smtClean="0"/>
              <a:t>研</a:t>
            </a:r>
            <a:r>
              <a:rPr lang="zh-CN" altLang="zh-CN" sz="2000" b="1" i="0" dirty="0"/>
              <a:t>究类型：随机对照实验</a:t>
            </a:r>
            <a:endParaRPr lang="en-US" sz="2000" b="1" i="0" dirty="0"/>
          </a:p>
          <a:p>
            <a:pPr lvl="1"/>
            <a:r>
              <a:rPr lang="zh-CN" altLang="zh-CN" sz="2000" b="1" i="0" dirty="0" smtClean="0"/>
              <a:t>参</a:t>
            </a:r>
            <a:r>
              <a:rPr lang="zh-CN" altLang="zh-CN" sz="2000" b="1" i="0" dirty="0"/>
              <a:t>与者类型</a:t>
            </a:r>
            <a:r>
              <a:rPr lang="zh-CN" altLang="zh-CN" sz="2000" b="1" i="0" dirty="0" smtClean="0"/>
              <a:t>：</a:t>
            </a:r>
            <a:r>
              <a:rPr lang="zh-CN" altLang="en-US" sz="2000" b="1" i="0" dirty="0" smtClean="0"/>
              <a:t>将要接受</a:t>
            </a:r>
            <a:r>
              <a:rPr lang="zh-CN" altLang="zh-CN" sz="2000" b="1" i="0" dirty="0" smtClean="0"/>
              <a:t>IVF</a:t>
            </a:r>
            <a:r>
              <a:rPr lang="zh-CN" altLang="en-US" sz="2000" b="1" i="0" dirty="0" smtClean="0"/>
              <a:t>，</a:t>
            </a:r>
            <a:r>
              <a:rPr lang="zh-CN" altLang="zh-CN" sz="2000" b="1" i="0" dirty="0" smtClean="0"/>
              <a:t>女</a:t>
            </a:r>
            <a:r>
              <a:rPr lang="zh-CN" altLang="zh-CN" sz="2000" b="1" i="0" dirty="0"/>
              <a:t>性&lt;40岁，在超声波可见</a:t>
            </a:r>
            <a:r>
              <a:rPr lang="zh-CN" altLang="zh-CN" sz="2000" b="1" i="0" dirty="0" smtClean="0"/>
              <a:t>的</a:t>
            </a:r>
            <a:r>
              <a:rPr lang="zh-CN" altLang="en-US" sz="2000" b="1" i="0" dirty="0"/>
              <a:t>输卵</a:t>
            </a:r>
            <a:r>
              <a:rPr lang="zh-CN" altLang="en-US" sz="2000" b="1" i="0" dirty="0" smtClean="0"/>
              <a:t>管积水</a:t>
            </a:r>
            <a:r>
              <a:rPr lang="zh-CN" altLang="zh-CN" sz="2000" b="1" i="0" dirty="0" smtClean="0"/>
              <a:t>。</a:t>
            </a:r>
            <a:endParaRPr lang="en-US" sz="2000" b="1" i="0" dirty="0"/>
          </a:p>
          <a:p>
            <a:pPr lvl="1"/>
            <a:r>
              <a:rPr lang="zh-CN" altLang="en-US" sz="2000" b="1" i="0" dirty="0" smtClean="0"/>
              <a:t>干</a:t>
            </a:r>
            <a:r>
              <a:rPr lang="zh-CN" altLang="en-US" sz="2000" b="1" i="0" dirty="0"/>
              <a:t>预类型</a:t>
            </a:r>
            <a:r>
              <a:rPr lang="zh-CN" altLang="en-US" sz="2000" b="1" i="0" dirty="0" smtClean="0"/>
              <a:t>：</a:t>
            </a:r>
            <a:r>
              <a:rPr lang="zh-CN" altLang="en-US" sz="2000" b="1" i="0" dirty="0"/>
              <a:t>比较</a:t>
            </a:r>
            <a:r>
              <a:rPr lang="zh-CN" altLang="en-US" sz="2000" b="1" i="0" dirty="0" smtClean="0"/>
              <a:t>在</a:t>
            </a:r>
            <a:r>
              <a:rPr lang="en-US" altLang="zh-CN" sz="2000" b="1" i="0" dirty="0"/>
              <a:t>IVF-ET</a:t>
            </a:r>
            <a:r>
              <a:rPr lang="zh-CN" altLang="en-US" sz="2000" b="1" i="0" dirty="0"/>
              <a:t>之</a:t>
            </a:r>
            <a:r>
              <a:rPr lang="zh-CN" altLang="en-US" sz="2000" b="1" i="0" dirty="0" smtClean="0"/>
              <a:t>前超</a:t>
            </a:r>
            <a:r>
              <a:rPr lang="zh-CN" altLang="en-US" sz="2000" b="1" i="0" dirty="0"/>
              <a:t>声引导穿刺抽液术，输卵管切除术或近端输卵管闭塞或无干预</a:t>
            </a:r>
            <a:r>
              <a:rPr lang="zh-CN" altLang="en-US" sz="2000" b="1" i="0" dirty="0" smtClean="0"/>
              <a:t>。</a:t>
            </a:r>
            <a:endParaRPr lang="en-US" sz="1800" i="0" dirty="0" smtClean="0"/>
          </a:p>
          <a:p>
            <a:pPr lvl="1"/>
            <a:r>
              <a:rPr lang="zh-CN" altLang="zh-CN" sz="2000" b="1" i="0" dirty="0" smtClean="0"/>
              <a:t>结</a:t>
            </a:r>
            <a:r>
              <a:rPr lang="zh-CN" altLang="zh-CN" sz="2000" b="1" i="0" dirty="0"/>
              <a:t>果类型</a:t>
            </a:r>
            <a:endParaRPr lang="en-US" sz="2000" b="1" i="0" dirty="0"/>
          </a:p>
          <a:p>
            <a:pPr lvl="1">
              <a:buNone/>
            </a:pPr>
            <a:r>
              <a:rPr lang="zh-CN" altLang="en-US" sz="1800" b="1" i="0" dirty="0" smtClean="0"/>
              <a:t>    </a:t>
            </a:r>
            <a:r>
              <a:rPr lang="zh-CN" altLang="en-US" sz="2000" b="1" i="0" dirty="0" smtClean="0"/>
              <a:t>主要结果：活产</a:t>
            </a:r>
            <a:r>
              <a:rPr lang="en-US" altLang="zh-CN" sz="2000" b="1" i="0" dirty="0" smtClean="0"/>
              <a:t>;</a:t>
            </a:r>
            <a:r>
              <a:rPr lang="zh-CN" altLang="en-US" sz="2000" b="1" i="0" dirty="0" smtClean="0"/>
              <a:t>当没有活产报告时使用正在妊娠替代。</a:t>
            </a:r>
            <a:endParaRPr lang="zh-CN" altLang="en-US" sz="2000" i="0" dirty="0"/>
          </a:p>
          <a:p>
            <a:pPr lvl="1">
              <a:buNone/>
            </a:pPr>
            <a:r>
              <a:rPr lang="zh-CN" altLang="en-US" sz="2000" b="1" i="0" dirty="0" smtClean="0"/>
              <a:t>    次</a:t>
            </a:r>
            <a:r>
              <a:rPr lang="zh-CN" altLang="en-US" sz="2000" b="1" i="0" dirty="0"/>
              <a:t>要</a:t>
            </a:r>
            <a:r>
              <a:rPr lang="zh-CN" altLang="en-US" sz="2000" b="1" i="0" dirty="0" smtClean="0"/>
              <a:t>结果：</a:t>
            </a:r>
            <a:r>
              <a:rPr lang="zh-CN" altLang="en-US" sz="2000" b="1" i="0" dirty="0"/>
              <a:t>临床妊娠</a:t>
            </a:r>
            <a:r>
              <a:rPr lang="zh-CN" altLang="en-US" sz="2000" b="1" i="0" dirty="0" smtClean="0"/>
              <a:t>（检测</a:t>
            </a:r>
            <a:r>
              <a:rPr lang="zh-CN" altLang="en-US" sz="2000" b="1" i="0" dirty="0"/>
              <a:t>到</a:t>
            </a:r>
            <a:r>
              <a:rPr lang="zh-CN" altLang="en-US" sz="2000" b="1" i="0" dirty="0" smtClean="0"/>
              <a:t>宫</a:t>
            </a:r>
            <a:r>
              <a:rPr lang="zh-CN" altLang="en-US" sz="2000" b="1" i="0" dirty="0"/>
              <a:t>内妊娠囊），流产，异位妊娠</a:t>
            </a:r>
            <a:endParaRPr lang="en-US" sz="2000" b="1" i="0" dirty="0"/>
          </a:p>
        </p:txBody>
      </p:sp>
      <p:sp>
        <p:nvSpPr>
          <p:cNvPr id="8" name="Text Box 5"/>
          <p:cNvSpPr txBox="1">
            <a:spLocks noChangeArrowheads="1"/>
          </p:cNvSpPr>
          <p:nvPr/>
        </p:nvSpPr>
        <p:spPr bwMode="auto">
          <a:xfrm>
            <a:off x="0" y="836712"/>
            <a:ext cx="9143999" cy="55399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it-IT" sz="1600" b="1" i="0" dirty="0" smtClean="0">
                <a:solidFill>
                  <a:schemeClr val="bg1"/>
                </a:solidFill>
              </a:rPr>
              <a:t>Surgical treatment of hydrosalpinx</a:t>
            </a:r>
          </a:p>
          <a:p>
            <a:pPr algn="ctr" eaLnBrk="1" hangingPunct="1">
              <a:spcBef>
                <a:spcPct val="0"/>
              </a:spcBef>
              <a:buFontTx/>
              <a:buNone/>
            </a:pPr>
            <a:r>
              <a:rPr lang="de-DE" altLang="it-IT" sz="1400" dirty="0" smtClean="0">
                <a:solidFill>
                  <a:schemeClr val="bg1"/>
                </a:solidFill>
              </a:rPr>
              <a:t>Tsiami et al.</a:t>
            </a:r>
            <a:r>
              <a:rPr lang="en-GB" altLang="it-IT" sz="1400" dirty="0" smtClean="0">
                <a:solidFill>
                  <a:schemeClr val="bg1"/>
                </a:solidFill>
              </a:rPr>
              <a:t>, UOG 2016</a:t>
            </a:r>
            <a:endParaRPr lang="en-GB" altLang="it-IT" sz="1400" dirty="0">
              <a:solidFill>
                <a:schemeClr val="bg1"/>
              </a:solidFill>
            </a:endParaRPr>
          </a:p>
        </p:txBody>
      </p:sp>
      <p:sp>
        <p:nvSpPr>
          <p:cNvPr id="9" name="TextBox 1"/>
          <p:cNvSpPr txBox="1">
            <a:spLocks noChangeArrowheads="1"/>
          </p:cNvSpPr>
          <p:nvPr/>
        </p:nvSpPr>
        <p:spPr bwMode="auto">
          <a:xfrm>
            <a:off x="3071802" y="1714489"/>
            <a:ext cx="29289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800" b="1" i="0" dirty="0" smtClean="0"/>
              <a:t>方   法</a:t>
            </a:r>
            <a:endParaRPr lang="en-GB" altLang="it-IT" sz="2400" b="1" i="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2"/>
          <p:cNvGrpSpPr>
            <a:grpSpLocks noChangeAspect="1"/>
          </p:cNvGrpSpPr>
          <p:nvPr/>
        </p:nvGrpSpPr>
        <p:grpSpPr>
          <a:xfrm>
            <a:off x="0" y="-9525"/>
            <a:ext cx="9144000" cy="847725"/>
            <a:chOff x="0" y="0"/>
            <a:chExt cx="5760" cy="582"/>
          </a:xfrm>
        </p:grpSpPr>
        <p:pic>
          <p:nvPicPr>
            <p:cNvPr id="8195" name="Picture 3" descr="ISUOG-red-banner"/>
            <p:cNvPicPr>
              <a:picLocks noChangeAspect="1"/>
            </p:cNvPicPr>
            <p:nvPr/>
          </p:nvPicPr>
          <p:blipFill>
            <a:blip r:embed="rId2" cstate="print"/>
            <a:stretch>
              <a:fillRect/>
            </a:stretch>
          </p:blipFill>
          <p:spPr>
            <a:xfrm>
              <a:off x="0" y="0"/>
              <a:ext cx="5760" cy="582"/>
            </a:xfrm>
            <a:prstGeom prst="rect">
              <a:avLst/>
            </a:prstGeom>
            <a:noFill/>
            <a:ln w="9525">
              <a:noFill/>
            </a:ln>
          </p:spPr>
        </p:pic>
        <p:pic>
          <p:nvPicPr>
            <p:cNvPr id="8196" name="Picture 4" descr="UOG reversed"/>
            <p:cNvPicPr>
              <a:picLocks noChangeAspect="1"/>
            </p:cNvPicPr>
            <p:nvPr/>
          </p:nvPicPr>
          <p:blipFill>
            <a:blip r:embed="rId3" cstate="print"/>
            <a:stretch>
              <a:fillRect/>
            </a:stretch>
          </p:blipFill>
          <p:spPr>
            <a:xfrm>
              <a:off x="113" y="38"/>
              <a:ext cx="2076" cy="492"/>
            </a:xfrm>
            <a:prstGeom prst="rect">
              <a:avLst/>
            </a:prstGeom>
            <a:noFill/>
            <a:ln w="9525">
              <a:noFill/>
            </a:ln>
          </p:spPr>
        </p:pic>
      </p:grpSp>
      <p:sp>
        <p:nvSpPr>
          <p:cNvPr id="8197" name="Rectangle 19"/>
          <p:cNvSpPr/>
          <p:nvPr/>
        </p:nvSpPr>
        <p:spPr>
          <a:xfrm>
            <a:off x="396875" y="2995309"/>
            <a:ext cx="8610600" cy="3397853"/>
          </a:xfrm>
          <a:prstGeom prst="rect">
            <a:avLst/>
          </a:prstGeom>
          <a:solidFill>
            <a:srgbClr val="F0F3FB"/>
          </a:solidFill>
          <a:ln w="19050" cap="flat" cmpd="sng">
            <a:solidFill>
              <a:srgbClr val="445895"/>
            </a:solidFill>
            <a:prstDash val="solid"/>
            <a:miter/>
            <a:headEnd type="none" w="med" len="med"/>
            <a:tailEnd type="none" w="med" len="med"/>
          </a:ln>
        </p:spPr>
        <p:txBody>
          <a:bodyPr wrap="square" anchor="ctr">
            <a:spAutoFit/>
          </a:bodyPr>
          <a:lstStyle/>
          <a:p>
            <a:pPr marL="342900" lvl="0" indent="-342900" algn="ctr" eaLnBrk="1" hangingPunct="1">
              <a:lnSpc>
                <a:spcPct val="100000"/>
              </a:lnSpc>
              <a:spcBef>
                <a:spcPct val="0"/>
              </a:spcBef>
              <a:buNone/>
            </a:pPr>
            <a:r>
              <a:rPr lang="zh-CN" altLang="en-US" sz="2400" b="1" i="0" dirty="0" smtClean="0">
                <a:latin typeface="Arial" panose="020B0604020202020204" pitchFamily="34" charset="0"/>
                <a:ea typeface="宋体" panose="02010600030101010101" pitchFamily="2" charset="-122"/>
              </a:rPr>
              <a:t>统</a:t>
            </a:r>
            <a:r>
              <a:rPr lang="zh-CN" altLang="en-US" sz="2400" b="1" i="0" dirty="0">
                <a:latin typeface="Arial" panose="020B0604020202020204" pitchFamily="34" charset="0"/>
                <a:ea typeface="宋体" panose="02010600030101010101" pitchFamily="2" charset="-122"/>
              </a:rPr>
              <a:t>计分</a:t>
            </a:r>
            <a:r>
              <a:rPr lang="zh-CN" altLang="en-US" sz="2400" b="1" i="0" dirty="0" smtClean="0">
                <a:latin typeface="Arial" panose="020B0604020202020204" pitchFamily="34" charset="0"/>
                <a:ea typeface="宋体" panose="02010600030101010101" pitchFamily="2" charset="-122"/>
              </a:rPr>
              <a:t>析</a:t>
            </a:r>
            <a:endParaRPr lang="en-US" altLang="x-none" sz="1800" b="1" i="0" dirty="0">
              <a:latin typeface="Arial" panose="020B0604020202020204" pitchFamily="34" charset="0"/>
              <a:ea typeface="宋体" panose="02010600030101010101" pitchFamily="2" charset="-122"/>
            </a:endParaRPr>
          </a:p>
          <a:p>
            <a:pPr marL="742950" lvl="1" indent="-285750">
              <a:lnSpc>
                <a:spcPct val="100000"/>
              </a:lnSpc>
              <a:spcBef>
                <a:spcPct val="20000"/>
              </a:spcBef>
              <a:buChar char="–"/>
            </a:pPr>
            <a:r>
              <a:rPr lang="zh-CN" altLang="en-US" sz="1800" b="1" i="0" dirty="0" smtClean="0">
                <a:latin typeface="Arial" panose="020B0604020202020204" pitchFamily="34" charset="0"/>
                <a:ea typeface="宋体" panose="02010600030101010101" pitchFamily="2" charset="-122"/>
              </a:rPr>
              <a:t>用</a:t>
            </a:r>
            <a:r>
              <a:rPr lang="zh-CN" altLang="en-US" sz="1800" b="1" i="0" dirty="0">
                <a:latin typeface="Arial" panose="020B0604020202020204" pitchFamily="34" charset="0"/>
                <a:ea typeface="宋体" panose="02010600030101010101" pitchFamily="2" charset="-122"/>
              </a:rPr>
              <a:t>标准随机效应荟萃分析直接比较</a:t>
            </a:r>
            <a:endParaRPr lang="en-US" altLang="x-none" sz="1800" b="1" i="0" dirty="0">
              <a:latin typeface="Arial" panose="020B0604020202020204" pitchFamily="34" charset="0"/>
              <a:ea typeface="宋体" panose="02010600030101010101" pitchFamily="2" charset="-122"/>
            </a:endParaRPr>
          </a:p>
          <a:p>
            <a:pPr marL="742950" lvl="1" indent="-285750">
              <a:lnSpc>
                <a:spcPct val="100000"/>
              </a:lnSpc>
              <a:spcBef>
                <a:spcPct val="20000"/>
              </a:spcBef>
              <a:buChar char="–"/>
            </a:pPr>
            <a:r>
              <a:rPr lang="zh-CN" altLang="en-US" sz="1800" b="1" i="0" dirty="0" smtClean="0">
                <a:latin typeface="Arial" panose="020B0604020202020204" pitchFamily="34" charset="0"/>
                <a:ea typeface="宋体" panose="02010600030101010101" pitchFamily="2" charset="-122"/>
              </a:rPr>
              <a:t>采</a:t>
            </a:r>
            <a:r>
              <a:rPr lang="zh-CN" altLang="en-US" sz="1800" b="1" i="0" dirty="0">
                <a:latin typeface="Arial" panose="020B0604020202020204" pitchFamily="34" charset="0"/>
                <a:ea typeface="宋体" panose="02010600030101010101" pitchFamily="2" charset="-122"/>
              </a:rPr>
              <a:t>用随机效应网状荟萃分析方法，从纳入研究中使用Stata网状软件包生成直接和间接数据</a:t>
            </a:r>
          </a:p>
          <a:p>
            <a:pPr marL="742950" lvl="1" indent="-285750">
              <a:lnSpc>
                <a:spcPct val="100000"/>
              </a:lnSpc>
              <a:spcBef>
                <a:spcPct val="20000"/>
              </a:spcBef>
              <a:buChar char="–"/>
            </a:pPr>
            <a:r>
              <a:rPr lang="zh-CN" altLang="en-US" sz="1800" b="1" i="0" dirty="0" smtClean="0">
                <a:latin typeface="Arial" panose="020B0604020202020204" pitchFamily="34" charset="0"/>
                <a:ea typeface="宋体" panose="02010600030101010101" pitchFamily="2" charset="-122"/>
              </a:rPr>
              <a:t>结</a:t>
            </a:r>
            <a:r>
              <a:rPr lang="zh-CN" altLang="en-US" sz="1800" b="1" i="0" dirty="0">
                <a:latin typeface="Arial" panose="020B0604020202020204" pitchFamily="34" charset="0"/>
                <a:ea typeface="宋体" panose="02010600030101010101" pitchFamily="2" charset="-122"/>
              </a:rPr>
              <a:t>果用</a:t>
            </a:r>
            <a:r>
              <a:rPr lang="en-US" altLang="x-none" sz="1800" b="1" i="0" dirty="0">
                <a:latin typeface="Arial" panose="020B0604020202020204" pitchFamily="34" charset="0"/>
                <a:ea typeface="宋体" panose="02010600030101010101" pitchFamily="2" charset="-122"/>
              </a:rPr>
              <a:t>95</a:t>
            </a:r>
            <a:r>
              <a:rPr lang="zh-CN" altLang="en-US" sz="1800" b="1" i="0" dirty="0">
                <a:latin typeface="Arial" panose="020B0604020202020204" pitchFamily="34" charset="0"/>
                <a:ea typeface="宋体" panose="02010600030101010101" pitchFamily="2" charset="-122"/>
              </a:rPr>
              <a:t>％可信区间</a:t>
            </a:r>
            <a:r>
              <a:rPr lang="zh-CN" altLang="en-US" b="1" i="0" dirty="0">
                <a:latin typeface="Arial" panose="020B0604020202020204" pitchFamily="34" charset="0"/>
                <a:ea typeface="Arial" panose="020B0604020202020204" pitchFamily="34" charset="0"/>
                <a:sym typeface="Arial" panose="020B0604020202020204" pitchFamily="34" charset="0"/>
              </a:rPr>
              <a:t>表示</a:t>
            </a:r>
            <a:endParaRPr lang="en-US" altLang="x-none" b="1" i="0" dirty="0">
              <a:latin typeface="Arial" panose="020B0604020202020204" pitchFamily="34" charset="0"/>
              <a:ea typeface="Arial" panose="020B0604020202020204" pitchFamily="34" charset="0"/>
              <a:sym typeface="Arial" panose="020B0604020202020204" pitchFamily="34" charset="0"/>
            </a:endParaRPr>
          </a:p>
          <a:p>
            <a:pPr marL="742950" lvl="1" indent="-285750">
              <a:lnSpc>
                <a:spcPct val="100000"/>
              </a:lnSpc>
              <a:spcBef>
                <a:spcPct val="20000"/>
              </a:spcBef>
              <a:buChar char="–"/>
            </a:pPr>
            <a:r>
              <a:rPr lang="zh-CN" altLang="en-US" sz="1800" b="1" i="0" dirty="0" smtClean="0">
                <a:latin typeface="Arial" panose="020B0604020202020204" pitchFamily="34" charset="0"/>
                <a:ea typeface="宋体" panose="02010600030101010101" pitchFamily="2" charset="-122"/>
              </a:rPr>
              <a:t>预</a:t>
            </a:r>
            <a:r>
              <a:rPr lang="zh-CN" altLang="en-US" sz="1800" b="1" i="0" dirty="0">
                <a:latin typeface="Arial" panose="020B0604020202020204" pitchFamily="34" charset="0"/>
                <a:ea typeface="宋体" panose="02010600030101010101" pitchFamily="2" charset="-122"/>
              </a:rPr>
              <a:t>测区间（</a:t>
            </a:r>
            <a:r>
              <a:rPr lang="en-US" altLang="x-none" sz="1800" b="1" i="0" dirty="0">
                <a:latin typeface="Arial" panose="020B0604020202020204" pitchFamily="34" charset="0"/>
                <a:ea typeface="宋体" panose="02010600030101010101" pitchFamily="2" charset="-122"/>
              </a:rPr>
              <a:t>PrIs</a:t>
            </a:r>
            <a:r>
              <a:rPr lang="zh-CN" altLang="en-US" sz="1800" b="1" i="0" dirty="0">
                <a:latin typeface="Arial" panose="020B0604020202020204" pitchFamily="34" charset="0"/>
                <a:ea typeface="宋体" panose="02010600030101010101" pitchFamily="2" charset="-122"/>
              </a:rPr>
              <a:t>）提供常见异质性对治疗效果的程度和影响的信息</a:t>
            </a:r>
            <a:endParaRPr lang="en-US" altLang="x-none" sz="1800" b="1" i="0" dirty="0">
              <a:latin typeface="Arial" panose="020B0604020202020204" pitchFamily="34" charset="0"/>
              <a:ea typeface="宋体" panose="02010600030101010101" pitchFamily="2" charset="-122"/>
            </a:endParaRPr>
          </a:p>
          <a:p>
            <a:pPr marL="742950" lvl="1" indent="-285750">
              <a:lnSpc>
                <a:spcPct val="100000"/>
              </a:lnSpc>
              <a:spcBef>
                <a:spcPct val="20000"/>
              </a:spcBef>
              <a:buChar char="–"/>
            </a:pPr>
            <a:r>
              <a:rPr lang="zh-CN" altLang="en-US" b="1" i="0" dirty="0" smtClean="0">
                <a:latin typeface="Arial" panose="020B0604020202020204" pitchFamily="34" charset="0"/>
                <a:ea typeface="宋体" panose="02010600030101010101" pitchFamily="2" charset="-122"/>
                <a:sym typeface="Arial" panose="020B0604020202020204" pitchFamily="34" charset="0"/>
              </a:rPr>
              <a:t>计</a:t>
            </a:r>
            <a:r>
              <a:rPr lang="zh-CN" altLang="en-US" b="1" i="0" dirty="0">
                <a:latin typeface="Arial" panose="020B0604020202020204" pitchFamily="34" charset="0"/>
                <a:ea typeface="宋体" panose="02010600030101010101" pitchFamily="2" charset="-122"/>
                <a:sym typeface="Arial" panose="020B0604020202020204" pitchFamily="34" charset="0"/>
              </a:rPr>
              <a:t>算</a:t>
            </a:r>
            <a:r>
              <a:rPr lang="en-US" altLang="x-none" b="1" i="0" dirty="0">
                <a:latin typeface="Arial" panose="020B0604020202020204" pitchFamily="34" charset="0"/>
                <a:ea typeface="Arial" panose="020B0604020202020204" pitchFamily="34" charset="0"/>
                <a:sym typeface="Arial" panose="020B0604020202020204" pitchFamily="34" charset="0"/>
              </a:rPr>
              <a:t>累积排名曲线下面积</a:t>
            </a:r>
            <a:r>
              <a:rPr lang="zh-CN" altLang="en-US" b="1" i="0" dirty="0">
                <a:latin typeface="Arial" panose="020B0604020202020204" pitchFamily="34" charset="0"/>
                <a:ea typeface="宋体" panose="02010600030101010101" pitchFamily="2" charset="-122"/>
                <a:sym typeface="Arial" panose="020B0604020202020204" pitchFamily="34" charset="0"/>
              </a:rPr>
              <a:t>评估各项</a:t>
            </a:r>
            <a:r>
              <a:rPr lang="zh-CN" altLang="en-US" sz="1800" b="1" i="0" dirty="0">
                <a:latin typeface="Arial" panose="020B0604020202020204" pitchFamily="34" charset="0"/>
                <a:ea typeface="宋体" panose="02010600030101010101" pitchFamily="2" charset="-122"/>
              </a:rPr>
              <a:t>干预治疗的相对排名</a:t>
            </a:r>
          </a:p>
          <a:p>
            <a:pPr marL="742950" lvl="1" indent="-285750">
              <a:lnSpc>
                <a:spcPct val="100000"/>
              </a:lnSpc>
              <a:spcBef>
                <a:spcPct val="20000"/>
              </a:spcBef>
              <a:buChar char="–"/>
            </a:pPr>
            <a:r>
              <a:rPr lang="zh-CN" altLang="en-US" b="1" i="0" dirty="0" smtClean="0">
                <a:latin typeface="Arial" panose="020B0604020202020204" pitchFamily="34" charset="0"/>
                <a:ea typeface="Arial" panose="020B0604020202020204" pitchFamily="34" charset="0"/>
                <a:sym typeface="Arial" panose="020B0604020202020204" pitchFamily="34" charset="0"/>
              </a:rPr>
              <a:t>不</a:t>
            </a:r>
            <a:r>
              <a:rPr lang="zh-CN" altLang="en-US" b="1" i="0" dirty="0">
                <a:latin typeface="Arial" panose="020B0604020202020204" pitchFamily="34" charset="0"/>
                <a:ea typeface="Arial" panose="020B0604020202020204" pitchFamily="34" charset="0"/>
                <a:sym typeface="Arial" panose="020B0604020202020204" pitchFamily="34" charset="0"/>
              </a:rPr>
              <a:t>一致性图</a:t>
            </a:r>
            <a:r>
              <a:rPr lang="zh-CN" altLang="en-US" sz="1800" b="1" i="0" dirty="0">
                <a:latin typeface="Arial" panose="020B0604020202020204" pitchFamily="34" charset="0"/>
                <a:ea typeface="宋体" panose="02010600030101010101" pitchFamily="2" charset="-122"/>
              </a:rPr>
              <a:t>评估疗效的一致性</a:t>
            </a:r>
            <a:endParaRPr lang="en-US" altLang="x-none" sz="1800" b="1" i="0" dirty="0">
              <a:latin typeface="Arial" panose="020B0604020202020204" pitchFamily="34" charset="0"/>
              <a:ea typeface="宋体" panose="02010600030101010101" pitchFamily="2" charset="-122"/>
            </a:endParaRPr>
          </a:p>
          <a:p>
            <a:pPr marL="742950" lvl="1" indent="-285750">
              <a:lnSpc>
                <a:spcPct val="100000"/>
              </a:lnSpc>
              <a:spcBef>
                <a:spcPct val="20000"/>
              </a:spcBef>
              <a:buChar char="–"/>
            </a:pPr>
            <a:r>
              <a:rPr lang="zh-CN" altLang="en-US" b="1" i="0" dirty="0" smtClean="0">
                <a:latin typeface="Arial" panose="020B0604020202020204" pitchFamily="34" charset="0"/>
                <a:ea typeface="Arial" panose="020B0604020202020204" pitchFamily="34" charset="0"/>
                <a:sym typeface="Arial" panose="020B0604020202020204" pitchFamily="34" charset="0"/>
              </a:rPr>
              <a:t>分</a:t>
            </a:r>
            <a:r>
              <a:rPr lang="zh-CN" altLang="en-US" b="1" i="0" dirty="0">
                <a:latin typeface="Arial" panose="020B0604020202020204" pitchFamily="34" charset="0"/>
                <a:ea typeface="Arial" panose="020B0604020202020204" pitchFamily="34" charset="0"/>
                <a:sym typeface="Arial" panose="020B0604020202020204" pitchFamily="34" charset="0"/>
              </a:rPr>
              <a:t>布图</a:t>
            </a:r>
            <a:r>
              <a:rPr lang="zh-CN" altLang="en-US" b="1" i="0" dirty="0">
                <a:latin typeface="Arial" panose="020B0604020202020204" pitchFamily="34" charset="0"/>
                <a:ea typeface="宋体" panose="02010600030101010101" pitchFamily="2" charset="-122"/>
                <a:sym typeface="Arial" panose="020B0604020202020204" pitchFamily="34" charset="0"/>
              </a:rPr>
              <a:t>评估各项和整体网状结构直接比较的影像</a:t>
            </a:r>
          </a:p>
          <a:p>
            <a:pPr marL="742950" lvl="1" indent="-285750">
              <a:lnSpc>
                <a:spcPct val="100000"/>
              </a:lnSpc>
              <a:spcBef>
                <a:spcPct val="20000"/>
              </a:spcBef>
              <a:buChar char="–"/>
            </a:pPr>
            <a:r>
              <a:rPr lang="zh-CN" altLang="en-US" b="1" i="0" dirty="0" smtClean="0">
                <a:latin typeface="Arial" panose="020B0604020202020204" pitchFamily="34" charset="0"/>
                <a:ea typeface="宋体" panose="02010600030101010101" pitchFamily="2" charset="-122"/>
                <a:sym typeface="Arial" panose="020B0604020202020204" pitchFamily="34" charset="0"/>
              </a:rPr>
              <a:t>漏</a:t>
            </a:r>
            <a:r>
              <a:rPr lang="zh-CN" altLang="en-US" b="1" i="0" dirty="0">
                <a:latin typeface="Arial" panose="020B0604020202020204" pitchFamily="34" charset="0"/>
                <a:ea typeface="宋体" panose="02010600030101010101" pitchFamily="2" charset="-122"/>
                <a:sym typeface="Arial" panose="020B0604020202020204" pitchFamily="34" charset="0"/>
              </a:rPr>
              <a:t>斗图评估治疗意向分析的小型研究效应</a:t>
            </a:r>
          </a:p>
        </p:txBody>
      </p:sp>
      <p:sp>
        <p:nvSpPr>
          <p:cNvPr id="8198" name="Text Box 5"/>
          <p:cNvSpPr/>
          <p:nvPr/>
        </p:nvSpPr>
        <p:spPr>
          <a:xfrm>
            <a:off x="0" y="914400"/>
            <a:ext cx="9144000" cy="554038"/>
          </a:xfrm>
          <a:prstGeom prst="rect">
            <a:avLst/>
          </a:prstGeom>
          <a:solidFill>
            <a:srgbClr val="ED1D24"/>
          </a:solidFill>
          <a:ln w="9525">
            <a:noFill/>
          </a:ln>
        </p:spPr>
        <p:txBody>
          <a:bodyPr wrap="square">
            <a:spAutoFit/>
          </a:bodyPr>
          <a:lstStyle/>
          <a:p>
            <a:pPr lvl="0" algn="ctr" eaLnBrk="1" hangingPunct="1">
              <a:lnSpc>
                <a:spcPct val="100000"/>
              </a:lnSpc>
              <a:spcBef>
                <a:spcPct val="0"/>
              </a:spcBef>
              <a:buNone/>
            </a:pPr>
            <a:r>
              <a:rPr lang="en-US" altLang="x-none" sz="1600" b="1" i="0" dirty="0">
                <a:solidFill>
                  <a:schemeClr val="bg1"/>
                </a:solidFill>
                <a:latin typeface="Arial" panose="020B0604020202020204" pitchFamily="34" charset="0"/>
                <a:ea typeface="宋体" panose="02010600030101010101" pitchFamily="2" charset="-122"/>
              </a:rPr>
              <a:t>Surgical treatment of hydrosalpinx</a:t>
            </a:r>
            <a:endParaRPr lang="zh-CN" altLang="en-US" sz="1600" b="1" i="0" dirty="0">
              <a:solidFill>
                <a:schemeClr val="bg1"/>
              </a:solidFill>
              <a:latin typeface="Arial" panose="020B0604020202020204" pitchFamily="34" charset="0"/>
              <a:ea typeface="宋体" panose="02010600030101010101" pitchFamily="2" charset="-122"/>
            </a:endParaRPr>
          </a:p>
          <a:p>
            <a:pPr lvl="0" algn="ctr" eaLnBrk="1" hangingPunct="1">
              <a:lnSpc>
                <a:spcPct val="100000"/>
              </a:lnSpc>
              <a:spcBef>
                <a:spcPct val="0"/>
              </a:spcBef>
              <a:buNone/>
            </a:pPr>
            <a:r>
              <a:rPr lang="zh-CN" altLang="en-US" sz="1400" dirty="0">
                <a:solidFill>
                  <a:schemeClr val="bg1"/>
                </a:solidFill>
                <a:latin typeface="Arial" panose="020B0604020202020204" pitchFamily="34" charset="0"/>
                <a:ea typeface="宋体" panose="02010600030101010101" pitchFamily="2" charset="-122"/>
              </a:rPr>
              <a:t>Tsiami et al., UOG 2016</a:t>
            </a:r>
          </a:p>
        </p:txBody>
      </p:sp>
      <p:sp>
        <p:nvSpPr>
          <p:cNvPr id="8199" name="TextBox 1"/>
          <p:cNvSpPr/>
          <p:nvPr/>
        </p:nvSpPr>
        <p:spPr>
          <a:xfrm>
            <a:off x="2746375" y="1681451"/>
            <a:ext cx="3565525" cy="461665"/>
          </a:xfrm>
          <a:prstGeom prst="rect">
            <a:avLst/>
          </a:prstGeom>
          <a:noFill/>
          <a:ln w="9525">
            <a:noFill/>
          </a:ln>
        </p:spPr>
        <p:txBody>
          <a:bodyPr wrap="square">
            <a:spAutoFit/>
          </a:bodyPr>
          <a:lstStyle/>
          <a:p>
            <a:pPr lvl="0" algn="ctr" eaLnBrk="1" hangingPunct="1">
              <a:lnSpc>
                <a:spcPct val="100000"/>
              </a:lnSpc>
              <a:spcBef>
                <a:spcPct val="0"/>
              </a:spcBef>
              <a:buNone/>
            </a:pPr>
            <a:r>
              <a:rPr lang="zh-CN" altLang="en-US" sz="2400" b="1" i="0" dirty="0" smtClean="0">
                <a:latin typeface="Arial" panose="020B0604020202020204" pitchFamily="34" charset="0"/>
                <a:ea typeface="宋体" panose="02010600030101010101" pitchFamily="2" charset="-122"/>
              </a:rPr>
              <a:t>方  法</a:t>
            </a:r>
            <a:endParaRPr lang="zh-CN" altLang="en-US" sz="2400" b="1" i="0" dirty="0">
              <a:latin typeface="Arial" panose="020B0604020202020204" pitchFamily="34" charset="0"/>
              <a:ea typeface="宋体" panose="0201060003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698" name="Group 2"/>
          <p:cNvGrpSpPr/>
          <p:nvPr/>
        </p:nvGrpSpPr>
        <p:grpSpPr bwMode="auto">
          <a:xfrm>
            <a:off x="0" y="-15875"/>
            <a:ext cx="9144000" cy="777875"/>
            <a:chOff x="0" y="3755"/>
            <a:chExt cx="5760" cy="582"/>
          </a:xfrm>
        </p:grpSpPr>
        <p:pic>
          <p:nvPicPr>
            <p:cNvPr id="29734"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35"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 Box 5"/>
          <p:cNvSpPr txBox="1">
            <a:spLocks noChangeArrowheads="1"/>
          </p:cNvSpPr>
          <p:nvPr/>
        </p:nvSpPr>
        <p:spPr bwMode="auto">
          <a:xfrm>
            <a:off x="0" y="838200"/>
            <a:ext cx="9143999" cy="55399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it-IT" sz="1600" b="1" i="0" dirty="0" smtClean="0">
                <a:solidFill>
                  <a:schemeClr val="bg1"/>
                </a:solidFill>
              </a:rPr>
              <a:t>Surgical treatment of hydrosalpinx</a:t>
            </a:r>
          </a:p>
          <a:p>
            <a:pPr algn="ctr" eaLnBrk="1" hangingPunct="1">
              <a:spcBef>
                <a:spcPct val="0"/>
              </a:spcBef>
              <a:buFontTx/>
              <a:buNone/>
            </a:pPr>
            <a:r>
              <a:rPr lang="de-DE" altLang="it-IT" sz="1400" dirty="0" smtClean="0">
                <a:solidFill>
                  <a:schemeClr val="bg1"/>
                </a:solidFill>
              </a:rPr>
              <a:t>Tsiami et al.</a:t>
            </a:r>
            <a:r>
              <a:rPr lang="en-GB" altLang="it-IT" sz="1400" dirty="0" smtClean="0">
                <a:solidFill>
                  <a:schemeClr val="bg1"/>
                </a:solidFill>
              </a:rPr>
              <a:t>, UOG 2016</a:t>
            </a:r>
            <a:endParaRPr lang="en-GB" altLang="it-IT" sz="1400" dirty="0">
              <a:solidFill>
                <a:schemeClr val="bg1"/>
              </a:solidFill>
            </a:endParaRPr>
          </a:p>
        </p:txBody>
      </p:sp>
      <p:sp>
        <p:nvSpPr>
          <p:cNvPr id="3" name="Rectangle 2"/>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pic>
        <p:nvPicPr>
          <p:cNvPr id="20" name="图片 19" descr="图片1.png"/>
          <p:cNvPicPr>
            <a:picLocks noChangeAspect="1"/>
          </p:cNvPicPr>
          <p:nvPr/>
        </p:nvPicPr>
        <p:blipFill>
          <a:blip r:embed="rId5" cstate="print"/>
          <a:stretch>
            <a:fillRect/>
          </a:stretch>
        </p:blipFill>
        <p:spPr>
          <a:xfrm>
            <a:off x="1571604" y="1428736"/>
            <a:ext cx="5295238" cy="5319039"/>
          </a:xfrm>
          <a:prstGeom prst="rect">
            <a:avLst/>
          </a:prstGeom>
        </p:spPr>
      </p:pic>
      <p:sp>
        <p:nvSpPr>
          <p:cNvPr id="2" name="TextBox 1"/>
          <p:cNvSpPr txBox="1"/>
          <p:nvPr/>
        </p:nvSpPr>
        <p:spPr>
          <a:xfrm>
            <a:off x="1681443" y="1571612"/>
            <a:ext cx="461665" cy="936104"/>
          </a:xfrm>
          <a:prstGeom prst="rect">
            <a:avLst/>
          </a:prstGeom>
          <a:noFill/>
        </p:spPr>
        <p:txBody>
          <a:bodyPr vert="eaVert" wrap="square" rtlCol="0">
            <a:spAutoFit/>
          </a:bodyPr>
          <a:lstStyle/>
          <a:p>
            <a:r>
              <a:rPr lang="zh-CN" altLang="en-US" b="1" i="0" dirty="0" smtClean="0"/>
              <a:t>确认</a:t>
            </a:r>
            <a:endParaRPr lang="zh-CN" altLang="en-US" b="1" i="0" dirty="0"/>
          </a:p>
        </p:txBody>
      </p:sp>
      <p:sp>
        <p:nvSpPr>
          <p:cNvPr id="10" name="TextBox 9"/>
          <p:cNvSpPr txBox="1"/>
          <p:nvPr/>
        </p:nvSpPr>
        <p:spPr>
          <a:xfrm>
            <a:off x="1681443" y="3212976"/>
            <a:ext cx="461665" cy="936104"/>
          </a:xfrm>
          <a:prstGeom prst="rect">
            <a:avLst/>
          </a:prstGeom>
          <a:noFill/>
        </p:spPr>
        <p:txBody>
          <a:bodyPr vert="eaVert" wrap="square" rtlCol="0">
            <a:spAutoFit/>
          </a:bodyPr>
          <a:lstStyle/>
          <a:p>
            <a:r>
              <a:rPr lang="zh-CN" altLang="en-US" b="1" i="0" dirty="0" smtClean="0"/>
              <a:t>筛选</a:t>
            </a:r>
            <a:endParaRPr lang="zh-CN" altLang="en-US" b="1" i="0" dirty="0"/>
          </a:p>
        </p:txBody>
      </p:sp>
      <p:sp>
        <p:nvSpPr>
          <p:cNvPr id="11" name="TextBox 10"/>
          <p:cNvSpPr txBox="1"/>
          <p:nvPr/>
        </p:nvSpPr>
        <p:spPr>
          <a:xfrm>
            <a:off x="1712221" y="4562888"/>
            <a:ext cx="430887" cy="1152128"/>
          </a:xfrm>
          <a:prstGeom prst="rect">
            <a:avLst/>
          </a:prstGeom>
          <a:noFill/>
        </p:spPr>
        <p:txBody>
          <a:bodyPr vert="eaVert" wrap="square" rtlCol="0">
            <a:spAutoFit/>
          </a:bodyPr>
          <a:lstStyle/>
          <a:p>
            <a:r>
              <a:rPr lang="zh-CN" altLang="en-US" sz="1600" b="1" i="0" dirty="0"/>
              <a:t>符合条件</a:t>
            </a:r>
          </a:p>
        </p:txBody>
      </p:sp>
      <p:sp>
        <p:nvSpPr>
          <p:cNvPr id="21" name="TextBox 20"/>
          <p:cNvSpPr txBox="1"/>
          <p:nvPr/>
        </p:nvSpPr>
        <p:spPr>
          <a:xfrm>
            <a:off x="1681443" y="5805264"/>
            <a:ext cx="461665" cy="695570"/>
          </a:xfrm>
          <a:prstGeom prst="rect">
            <a:avLst/>
          </a:prstGeom>
          <a:noFill/>
        </p:spPr>
        <p:txBody>
          <a:bodyPr vert="eaVert" wrap="square" rtlCol="0">
            <a:spAutoFit/>
          </a:bodyPr>
          <a:lstStyle/>
          <a:p>
            <a:r>
              <a:rPr lang="zh-CN" altLang="en-US" b="1" i="0" dirty="0" smtClean="0"/>
              <a:t>包含</a:t>
            </a:r>
            <a:endParaRPr lang="zh-CN" altLang="en-US" b="1" i="0" dirty="0"/>
          </a:p>
        </p:txBody>
      </p:sp>
      <p:sp>
        <p:nvSpPr>
          <p:cNvPr id="4" name="TextBox 3"/>
          <p:cNvSpPr txBox="1"/>
          <p:nvPr/>
        </p:nvSpPr>
        <p:spPr>
          <a:xfrm>
            <a:off x="2500298" y="1700808"/>
            <a:ext cx="2357454" cy="646331"/>
          </a:xfrm>
          <a:prstGeom prst="rect">
            <a:avLst/>
          </a:prstGeom>
          <a:noFill/>
        </p:spPr>
        <p:txBody>
          <a:bodyPr wrap="square" rtlCol="0">
            <a:spAutoFit/>
          </a:bodyPr>
          <a:lstStyle/>
          <a:p>
            <a:r>
              <a:rPr lang="zh-CN" altLang="en-US" i="0" dirty="0" smtClean="0"/>
              <a:t>通过数据库检索确认记录 </a:t>
            </a:r>
            <a:r>
              <a:rPr lang="en-US" altLang="zh-CN" i="0" dirty="0" smtClean="0"/>
              <a:t>n=556</a:t>
            </a:r>
            <a:endParaRPr lang="zh-CN" altLang="en-US" i="0" dirty="0"/>
          </a:p>
        </p:txBody>
      </p:sp>
      <p:sp>
        <p:nvSpPr>
          <p:cNvPr id="13" name="TextBox 12"/>
          <p:cNvSpPr txBox="1"/>
          <p:nvPr/>
        </p:nvSpPr>
        <p:spPr>
          <a:xfrm>
            <a:off x="2500298" y="2916792"/>
            <a:ext cx="2428892" cy="369332"/>
          </a:xfrm>
          <a:prstGeom prst="rect">
            <a:avLst/>
          </a:prstGeom>
          <a:noFill/>
        </p:spPr>
        <p:txBody>
          <a:bodyPr wrap="square" rtlCol="0">
            <a:spAutoFit/>
          </a:bodyPr>
          <a:lstStyle/>
          <a:p>
            <a:r>
              <a:rPr lang="zh-CN" altLang="en-US" i="0" dirty="0"/>
              <a:t>剔</a:t>
            </a:r>
            <a:r>
              <a:rPr lang="zh-CN" altLang="en-US" i="0" dirty="0" smtClean="0"/>
              <a:t>除重复记录</a:t>
            </a:r>
            <a:r>
              <a:rPr lang="en-US" altLang="zh-CN" i="0" dirty="0" smtClean="0"/>
              <a:t>n=229</a:t>
            </a:r>
            <a:endParaRPr lang="zh-CN" altLang="en-US" i="0" dirty="0"/>
          </a:p>
        </p:txBody>
      </p:sp>
      <p:sp>
        <p:nvSpPr>
          <p:cNvPr id="14" name="TextBox 13"/>
          <p:cNvSpPr txBox="1"/>
          <p:nvPr/>
        </p:nvSpPr>
        <p:spPr>
          <a:xfrm>
            <a:off x="2786050" y="3714752"/>
            <a:ext cx="1714512" cy="646331"/>
          </a:xfrm>
          <a:prstGeom prst="rect">
            <a:avLst/>
          </a:prstGeom>
          <a:noFill/>
        </p:spPr>
        <p:txBody>
          <a:bodyPr wrap="square" rtlCol="0">
            <a:spAutoFit/>
          </a:bodyPr>
          <a:lstStyle/>
          <a:p>
            <a:r>
              <a:rPr lang="zh-CN" altLang="en-US" i="0" dirty="0" smtClean="0"/>
              <a:t>筛选后记录</a:t>
            </a:r>
            <a:r>
              <a:rPr lang="en-US" altLang="zh-CN" i="0" dirty="0" smtClean="0"/>
              <a:t>n=327</a:t>
            </a:r>
            <a:endParaRPr lang="zh-CN" altLang="en-US" i="0" dirty="0"/>
          </a:p>
        </p:txBody>
      </p:sp>
      <p:sp>
        <p:nvSpPr>
          <p:cNvPr id="15" name="TextBox 14"/>
          <p:cNvSpPr txBox="1"/>
          <p:nvPr/>
        </p:nvSpPr>
        <p:spPr>
          <a:xfrm>
            <a:off x="4929190" y="3714752"/>
            <a:ext cx="2071702" cy="584775"/>
          </a:xfrm>
          <a:prstGeom prst="rect">
            <a:avLst/>
          </a:prstGeom>
          <a:noFill/>
        </p:spPr>
        <p:txBody>
          <a:bodyPr wrap="square" rtlCol="0">
            <a:spAutoFit/>
          </a:bodyPr>
          <a:lstStyle/>
          <a:p>
            <a:r>
              <a:rPr lang="zh-CN" altLang="en-US" sz="1600" i="0" dirty="0" smtClean="0"/>
              <a:t>剔除标题及摘要</a:t>
            </a:r>
            <a:endParaRPr lang="en-US" altLang="zh-CN" sz="1600" i="0" dirty="0" smtClean="0"/>
          </a:p>
          <a:p>
            <a:r>
              <a:rPr lang="zh-CN" altLang="en-US" sz="1600" i="0" dirty="0" smtClean="0"/>
              <a:t>记录</a:t>
            </a:r>
            <a:r>
              <a:rPr lang="en-US" altLang="zh-CN" sz="1600" i="0" dirty="0" smtClean="0"/>
              <a:t>  n=295</a:t>
            </a:r>
            <a:endParaRPr lang="zh-CN" altLang="en-US" sz="1600" i="0" dirty="0"/>
          </a:p>
        </p:txBody>
      </p:sp>
      <p:sp>
        <p:nvSpPr>
          <p:cNvPr id="17" name="TextBox 16"/>
          <p:cNvSpPr txBox="1"/>
          <p:nvPr/>
        </p:nvSpPr>
        <p:spPr>
          <a:xfrm>
            <a:off x="2786050" y="4678684"/>
            <a:ext cx="1820720" cy="646331"/>
          </a:xfrm>
          <a:prstGeom prst="rect">
            <a:avLst/>
          </a:prstGeom>
          <a:noFill/>
        </p:spPr>
        <p:txBody>
          <a:bodyPr wrap="square" rtlCol="0">
            <a:spAutoFit/>
          </a:bodyPr>
          <a:lstStyle/>
          <a:p>
            <a:r>
              <a:rPr lang="zh-CN" altLang="en-US" i="0" dirty="0"/>
              <a:t>评</a:t>
            </a:r>
            <a:r>
              <a:rPr lang="zh-CN" altLang="en-US" i="0" dirty="0" smtClean="0"/>
              <a:t>估符合条件的全文</a:t>
            </a:r>
            <a:r>
              <a:rPr lang="en-US" altLang="zh-CN" i="0" dirty="0" smtClean="0"/>
              <a:t> n=32</a:t>
            </a:r>
            <a:endParaRPr lang="zh-CN" altLang="en-US" i="0" dirty="0"/>
          </a:p>
        </p:txBody>
      </p:sp>
      <p:sp>
        <p:nvSpPr>
          <p:cNvPr id="18" name="TextBox 17"/>
          <p:cNvSpPr txBox="1"/>
          <p:nvPr/>
        </p:nvSpPr>
        <p:spPr>
          <a:xfrm>
            <a:off x="4987518" y="4665910"/>
            <a:ext cx="1656184" cy="646331"/>
          </a:xfrm>
          <a:prstGeom prst="rect">
            <a:avLst/>
          </a:prstGeom>
          <a:noFill/>
        </p:spPr>
        <p:txBody>
          <a:bodyPr wrap="square" rtlCol="0">
            <a:spAutoFit/>
          </a:bodyPr>
          <a:lstStyle/>
          <a:p>
            <a:r>
              <a:rPr lang="zh-CN" altLang="en-US" i="0" dirty="0" smtClean="0"/>
              <a:t>其他原因剔除的全文</a:t>
            </a:r>
            <a:r>
              <a:rPr lang="en-US" altLang="zh-CN" i="0" dirty="0" smtClean="0"/>
              <a:t> n=25</a:t>
            </a:r>
            <a:endParaRPr lang="zh-CN" altLang="en-US" i="0" dirty="0"/>
          </a:p>
        </p:txBody>
      </p:sp>
      <p:sp>
        <p:nvSpPr>
          <p:cNvPr id="19" name="TextBox 18"/>
          <p:cNvSpPr txBox="1"/>
          <p:nvPr/>
        </p:nvSpPr>
        <p:spPr>
          <a:xfrm>
            <a:off x="2786050" y="5715016"/>
            <a:ext cx="1785950" cy="923330"/>
          </a:xfrm>
          <a:prstGeom prst="rect">
            <a:avLst/>
          </a:prstGeom>
          <a:noFill/>
        </p:spPr>
        <p:txBody>
          <a:bodyPr wrap="square" rtlCol="0">
            <a:spAutoFit/>
          </a:bodyPr>
          <a:lstStyle/>
          <a:p>
            <a:r>
              <a:rPr lang="zh-CN" altLang="en-US" i="0" dirty="0" smtClean="0"/>
              <a:t>数量综合研究</a:t>
            </a:r>
            <a:endParaRPr lang="en-US" altLang="zh-CN" i="0" dirty="0" smtClean="0"/>
          </a:p>
          <a:p>
            <a:r>
              <a:rPr lang="zh-CN" altLang="en-US" i="0" dirty="0" smtClean="0"/>
              <a:t>（荟萃分析）  </a:t>
            </a:r>
            <a:r>
              <a:rPr lang="en-US" altLang="zh-CN" i="0" dirty="0" smtClean="0"/>
              <a:t>n=7</a:t>
            </a:r>
            <a:endParaRPr lang="zh-CN" altLang="en-US" i="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228600" y="1600200"/>
            <a:ext cx="86423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400" b="1" i="0" dirty="0" smtClean="0"/>
              <a:t>结果</a:t>
            </a:r>
            <a:r>
              <a:rPr lang="en-GB" altLang="it-IT" sz="2400" b="1" i="0" dirty="0" smtClean="0"/>
              <a:t>: </a:t>
            </a:r>
            <a:r>
              <a:rPr lang="zh-CN" altLang="en-US" sz="2400" b="1" i="0" dirty="0" smtClean="0"/>
              <a:t>研究描述</a:t>
            </a:r>
            <a:endParaRPr lang="en-GB" altLang="it-IT" sz="2400" b="1" i="0" dirty="0" smtClean="0"/>
          </a:p>
        </p:txBody>
      </p:sp>
      <p:sp>
        <p:nvSpPr>
          <p:cNvPr id="6" name="Text Box 5"/>
          <p:cNvSpPr txBox="1">
            <a:spLocks noChangeArrowheads="1"/>
          </p:cNvSpPr>
          <p:nvPr/>
        </p:nvSpPr>
        <p:spPr bwMode="auto">
          <a:xfrm>
            <a:off x="0" y="990600"/>
            <a:ext cx="9144000" cy="553998"/>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it-IT" sz="1600" b="1" i="0" dirty="0" smtClean="0">
                <a:solidFill>
                  <a:schemeClr val="bg1"/>
                </a:solidFill>
              </a:rPr>
              <a:t>Surgical treatment of hydrosalpinx</a:t>
            </a:r>
          </a:p>
          <a:p>
            <a:pPr algn="ctr" eaLnBrk="1" hangingPunct="1">
              <a:spcBef>
                <a:spcPct val="0"/>
              </a:spcBef>
              <a:buFontTx/>
              <a:buNone/>
            </a:pPr>
            <a:r>
              <a:rPr lang="de-DE" altLang="it-IT" sz="1400" dirty="0" smtClean="0">
                <a:solidFill>
                  <a:schemeClr val="bg1"/>
                </a:solidFill>
              </a:rPr>
              <a:t>Tsiami et al.</a:t>
            </a:r>
            <a:r>
              <a:rPr lang="en-GB" altLang="it-IT" sz="1400" dirty="0" smtClean="0">
                <a:solidFill>
                  <a:schemeClr val="bg1"/>
                </a:solidFill>
              </a:rPr>
              <a:t>, UOG 2016</a:t>
            </a:r>
            <a:endParaRPr lang="en-GB" altLang="it-IT" sz="1400" dirty="0">
              <a:solidFill>
                <a:schemeClr val="bg1"/>
              </a:solidFill>
            </a:endParaRP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8" name="Content Placeholder 9"/>
          <p:cNvSpPr txBox="1"/>
          <p:nvPr/>
        </p:nvSpPr>
        <p:spPr bwMode="auto">
          <a:xfrm>
            <a:off x="1428728" y="2103974"/>
            <a:ext cx="6696646"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a:spcBef>
                <a:spcPct val="20000"/>
              </a:spcBef>
              <a:defRPr/>
            </a:pPr>
            <a:r>
              <a:rPr lang="zh-CN" altLang="en-US" b="1" i="0" dirty="0" smtClean="0">
                <a:sym typeface="Arial" pitchFamily="34" charset="0"/>
              </a:rPr>
              <a:t>7</a:t>
            </a:r>
            <a:r>
              <a:rPr lang="zh-CN" altLang="en-US" b="1" i="0" dirty="0">
                <a:sym typeface="Arial" pitchFamily="34" charset="0"/>
              </a:rPr>
              <a:t>项纳入研</a:t>
            </a:r>
            <a:r>
              <a:rPr lang="zh-CN" altLang="en-US" b="1" i="0" dirty="0" smtClean="0">
                <a:sym typeface="Arial" pitchFamily="34" charset="0"/>
              </a:rPr>
              <a:t>究</a:t>
            </a:r>
            <a:endParaRPr kumimoji="0" lang="en-US" b="1" i="0" u="none" strike="noStrike" kern="0" cap="none" spc="0" normalizeH="0" noProof="0" dirty="0" smtClean="0">
              <a:ln>
                <a:noFill/>
              </a:ln>
              <a:effectLst/>
              <a:uLnTx/>
              <a:uFillTx/>
              <a:latin typeface="+mn-lt"/>
              <a:ea typeface="+mn-ea"/>
              <a:cs typeface="+mn-cs"/>
            </a:endParaRPr>
          </a:p>
          <a:p>
            <a:pPr marL="342900" indent="-342900">
              <a:spcBef>
                <a:spcPct val="20000"/>
              </a:spcBef>
              <a:buFontTx/>
              <a:buChar char="•"/>
              <a:defRPr/>
            </a:pPr>
            <a:r>
              <a:rPr lang="zh-CN" altLang="en-US" b="1" i="0" dirty="0" smtClean="0">
                <a:sym typeface="Arial" pitchFamily="34" charset="0"/>
              </a:rPr>
              <a:t>干</a:t>
            </a:r>
            <a:r>
              <a:rPr lang="zh-CN" altLang="en-US" b="1" i="0" dirty="0">
                <a:sym typeface="Arial" pitchFamily="34" charset="0"/>
              </a:rPr>
              <a:t>预治</a:t>
            </a:r>
            <a:r>
              <a:rPr lang="zh-CN" altLang="en-US" b="1" i="0" dirty="0" smtClean="0">
                <a:sym typeface="Arial" pitchFamily="34" charset="0"/>
              </a:rPr>
              <a:t>疗</a:t>
            </a:r>
            <a:r>
              <a:rPr lang="en-US" altLang="zh-CN" b="1" i="0" kern="0" dirty="0" smtClean="0">
                <a:latin typeface="+mn-lt"/>
              </a:rPr>
              <a:t>:</a:t>
            </a:r>
            <a:endParaRPr lang="en-US" b="1" i="0" kern="0" dirty="0" smtClean="0">
              <a:latin typeface="+mn-lt"/>
            </a:endParaRPr>
          </a:p>
          <a:p>
            <a:pPr marL="342900" indent="-342900">
              <a:spcBef>
                <a:spcPct val="20000"/>
              </a:spcBef>
              <a:defRPr/>
            </a:pPr>
            <a:r>
              <a:rPr lang="zh-CN" altLang="en-US" b="1" i="0" dirty="0" smtClean="0">
                <a:sym typeface="Arial" pitchFamily="34" charset="0"/>
              </a:rPr>
              <a:t>输</a:t>
            </a:r>
            <a:r>
              <a:rPr lang="zh-CN" altLang="en-US" b="1" i="0" dirty="0">
                <a:sym typeface="Arial" pitchFamily="34" charset="0"/>
              </a:rPr>
              <a:t>卵管切除术治疗使用次数最</a:t>
            </a:r>
            <a:r>
              <a:rPr lang="zh-CN" altLang="en-US" b="1" i="0" dirty="0" smtClean="0">
                <a:sym typeface="Arial" pitchFamily="34" charset="0"/>
              </a:rPr>
              <a:t>多（</a:t>
            </a:r>
            <a:r>
              <a:rPr lang="en-US" altLang="zh-CN" b="1" i="0" dirty="0" smtClean="0">
                <a:sym typeface="Arial" pitchFamily="34" charset="0"/>
              </a:rPr>
              <a:t>n=306</a:t>
            </a:r>
            <a:r>
              <a:rPr lang="zh-CN" altLang="en-US" b="1" i="0" dirty="0" smtClean="0">
                <a:sym typeface="Arial" pitchFamily="34" charset="0"/>
              </a:rPr>
              <a:t>），</a:t>
            </a:r>
            <a:r>
              <a:rPr lang="zh-CN" altLang="en-US" b="1" i="0" dirty="0">
                <a:sym typeface="Arial" pitchFamily="34" charset="0"/>
              </a:rPr>
              <a:t>接着是无干预治</a:t>
            </a:r>
            <a:r>
              <a:rPr lang="zh-CN" altLang="en-US" b="1" i="0" dirty="0" smtClean="0">
                <a:sym typeface="Arial" pitchFamily="34" charset="0"/>
              </a:rPr>
              <a:t>疗（</a:t>
            </a:r>
            <a:r>
              <a:rPr lang="en-US" altLang="zh-CN" b="1" i="0" dirty="0" smtClean="0">
                <a:sym typeface="Arial" pitchFamily="34" charset="0"/>
              </a:rPr>
              <a:t>n=258</a:t>
            </a:r>
            <a:r>
              <a:rPr lang="zh-CN" altLang="en-US" b="1" i="0" dirty="0" smtClean="0">
                <a:sym typeface="Arial" pitchFamily="34" charset="0"/>
              </a:rPr>
              <a:t>），</a:t>
            </a:r>
            <a:r>
              <a:rPr lang="zh-CN" altLang="en-US" b="1" i="0" dirty="0">
                <a:sym typeface="Arial" pitchFamily="34" charset="0"/>
              </a:rPr>
              <a:t>输卵管穿刺引流</a:t>
            </a:r>
            <a:r>
              <a:rPr lang="zh-CN" altLang="en-US" b="1" i="0" dirty="0" smtClean="0">
                <a:sym typeface="Arial" pitchFamily="34" charset="0"/>
              </a:rPr>
              <a:t>术（</a:t>
            </a:r>
            <a:r>
              <a:rPr lang="en-US" altLang="zh-CN" b="1" i="0" dirty="0" smtClean="0">
                <a:sym typeface="Arial" pitchFamily="34" charset="0"/>
              </a:rPr>
              <a:t>n=167</a:t>
            </a:r>
            <a:r>
              <a:rPr lang="zh-CN" altLang="en-US" b="1" i="0" dirty="0" smtClean="0">
                <a:sym typeface="Arial" pitchFamily="34" charset="0"/>
              </a:rPr>
              <a:t>）以</a:t>
            </a:r>
            <a:r>
              <a:rPr lang="zh-CN" altLang="en-US" b="1" i="0" dirty="0">
                <a:sym typeface="Arial" pitchFamily="34" charset="0"/>
              </a:rPr>
              <a:t>及输卵管封堵</a:t>
            </a:r>
            <a:r>
              <a:rPr lang="zh-CN" altLang="en-US" b="1" i="0" dirty="0" smtClean="0">
                <a:sym typeface="Arial" pitchFamily="34" charset="0"/>
              </a:rPr>
              <a:t>术（</a:t>
            </a:r>
            <a:r>
              <a:rPr lang="en-US" altLang="zh-CN" b="1" i="0" dirty="0" smtClean="0">
                <a:sym typeface="Arial" pitchFamily="34" charset="0"/>
              </a:rPr>
              <a:t>n=128</a:t>
            </a:r>
            <a:r>
              <a:rPr lang="zh-CN" altLang="en-US" b="1" i="0" dirty="0" smtClean="0">
                <a:sym typeface="Arial" pitchFamily="34" charset="0"/>
              </a:rPr>
              <a:t>）</a:t>
            </a:r>
            <a:endParaRPr kumimoji="0" lang="en-US" b="1" i="0" u="none" strike="noStrike" kern="0" cap="none" spc="0" normalizeH="0" noProof="0" dirty="0" smtClean="0">
              <a:ln>
                <a:noFill/>
              </a:ln>
              <a:effectLst/>
              <a:uLnTx/>
              <a:uFillTx/>
              <a:latin typeface="+mn-lt"/>
              <a:ea typeface="+mn-ea"/>
              <a:cs typeface="+mn-cs"/>
            </a:endParaRPr>
          </a:p>
          <a:p>
            <a:pPr marL="342900" indent="-342900">
              <a:spcBef>
                <a:spcPct val="20000"/>
              </a:spcBef>
              <a:buFontTx/>
              <a:buChar char="•"/>
              <a:defRPr/>
            </a:pPr>
            <a:r>
              <a:rPr lang="zh-CN" altLang="en-US" b="1" i="0" dirty="0" smtClean="0">
                <a:sym typeface="Arial" pitchFamily="34" charset="0"/>
              </a:rPr>
              <a:t>结局</a:t>
            </a:r>
            <a:endParaRPr lang="en-US" b="1" i="0" kern="0" dirty="0" smtClean="0">
              <a:latin typeface="+mn-lt"/>
            </a:endParaRPr>
          </a:p>
          <a:p>
            <a:pPr marL="342900" indent="-342900">
              <a:spcBef>
                <a:spcPct val="20000"/>
              </a:spcBef>
              <a:defRPr/>
            </a:pPr>
            <a:r>
              <a:rPr lang="zh-CN" altLang="en-US" b="1" i="0" dirty="0" smtClean="0">
                <a:sym typeface="Arial" pitchFamily="34" charset="0"/>
              </a:rPr>
              <a:t>所</a:t>
            </a:r>
            <a:r>
              <a:rPr lang="zh-CN" altLang="en-US" b="1" i="0" dirty="0">
                <a:sym typeface="Arial" pitchFamily="34" charset="0"/>
              </a:rPr>
              <a:t>有研究均报道持续妊娠，无活产率报道</a:t>
            </a:r>
            <a:r>
              <a:rPr lang="zh-CN" altLang="en-US" b="1" i="0" dirty="0" smtClean="0">
                <a:sym typeface="Arial" pitchFamily="34" charset="0"/>
              </a:rPr>
              <a:t>，</a:t>
            </a:r>
            <a:endParaRPr lang="en-US" b="1" i="0" kern="0" dirty="0" smtClean="0">
              <a:latin typeface="+mn-lt"/>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zh-CN" altLang="en-US" b="1" i="0" kern="0" dirty="0" smtClean="0">
                <a:latin typeface="+mn-lt"/>
              </a:rPr>
              <a:t>传递性</a:t>
            </a:r>
            <a:endParaRPr lang="en-US" b="1" i="0" kern="0" dirty="0" smtClean="0">
              <a:latin typeface="+mn-lt"/>
            </a:endParaRPr>
          </a:p>
          <a:p>
            <a:pPr marL="342900" indent="-342900">
              <a:spcBef>
                <a:spcPct val="20000"/>
              </a:spcBef>
              <a:defRPr/>
            </a:pPr>
            <a:r>
              <a:rPr lang="zh-CN" altLang="en-US" b="1" i="0" dirty="0" smtClean="0">
                <a:sym typeface="Arial" pitchFamily="34" charset="0"/>
              </a:rPr>
              <a:t>由</a:t>
            </a:r>
            <a:r>
              <a:rPr lang="zh-CN" altLang="en-US" b="1" i="0" dirty="0">
                <a:sym typeface="Arial" pitchFamily="34" charset="0"/>
              </a:rPr>
              <a:t>于数据缺乏，无法评估传递性，然而研究特征、干预治疗或结局均未发现明显差</a:t>
            </a:r>
            <a:r>
              <a:rPr lang="zh-CN" altLang="en-US" b="1" i="0" dirty="0" smtClean="0">
                <a:sym typeface="Arial" pitchFamily="34" charset="0"/>
              </a:rPr>
              <a:t>异</a:t>
            </a:r>
            <a:endParaRPr lang="en-US" b="1" i="0" kern="0" dirty="0" smtClean="0">
              <a:latin typeface="+mn-lt"/>
            </a:endParaRPr>
          </a:p>
          <a:p>
            <a:pPr marL="342900" indent="-342900">
              <a:spcBef>
                <a:spcPct val="20000"/>
              </a:spcBef>
              <a:buFontTx/>
              <a:buChar char="•"/>
              <a:defRPr/>
            </a:pPr>
            <a:r>
              <a:rPr lang="zh-CN" altLang="en-US" b="1" i="0" dirty="0" smtClean="0">
                <a:sym typeface="Arial" pitchFamily="34" charset="0"/>
              </a:rPr>
              <a:t>偏</a:t>
            </a:r>
            <a:r>
              <a:rPr lang="zh-CN" altLang="en-US" b="1" i="0" dirty="0">
                <a:sym typeface="Arial" pitchFamily="34" charset="0"/>
              </a:rPr>
              <a:t>倚风</a:t>
            </a:r>
            <a:r>
              <a:rPr lang="zh-CN" altLang="en-US" b="1" i="0" dirty="0" smtClean="0">
                <a:sym typeface="Arial" pitchFamily="34" charset="0"/>
              </a:rPr>
              <a:t>险</a:t>
            </a:r>
            <a:endParaRPr lang="en-US" b="1" i="0" kern="0" dirty="0"/>
          </a:p>
          <a:p>
            <a:pPr marL="342900" indent="-342900">
              <a:spcBef>
                <a:spcPct val="20000"/>
              </a:spcBef>
              <a:defRPr/>
            </a:pPr>
            <a:r>
              <a:rPr lang="zh-CN" altLang="en-US" b="1" i="0" dirty="0" smtClean="0">
                <a:sym typeface="Arial" pitchFamily="34" charset="0"/>
              </a:rPr>
              <a:t> 低</a:t>
            </a:r>
            <a:endParaRPr lang="en-US" altLang="zh-CN" b="1" i="0" dirty="0">
              <a:sym typeface="Arial" pitchFamily="34" charset="0"/>
            </a:endParaRPr>
          </a:p>
          <a:p>
            <a:pPr marL="342900" lvl="0" indent="-342900">
              <a:spcBef>
                <a:spcPct val="20000"/>
              </a:spcBef>
              <a:defRPr/>
            </a:pPr>
            <a:endParaRPr kumimoji="0" lang="en-US" sz="1800" i="0" u="none" strike="noStrike" kern="0" cap="none" spc="0" normalizeH="0" baseline="0" noProof="0" dirty="0" smtClean="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descr="JC.jpg"/>
          <p:cNvPicPr>
            <a:picLocks noChangeAspect="1"/>
          </p:cNvPicPr>
          <p:nvPr/>
        </p:nvPicPr>
        <p:blipFill>
          <a:blip r:embed="rId2" cstate="print"/>
          <a:stretch>
            <a:fillRect/>
          </a:stretch>
        </p:blipFill>
        <p:spPr>
          <a:xfrm>
            <a:off x="214282" y="2357430"/>
            <a:ext cx="8663354" cy="3329354"/>
          </a:xfrm>
          <a:prstGeom prst="rect">
            <a:avLst/>
          </a:prstGeom>
        </p:spPr>
      </p:pic>
      <p:grpSp>
        <p:nvGrpSpPr>
          <p:cNvPr id="11266" name="Group 2"/>
          <p:cNvGrpSpPr>
            <a:grpSpLocks noChangeAspect="1"/>
          </p:cNvGrpSpPr>
          <p:nvPr/>
        </p:nvGrpSpPr>
        <p:grpSpPr>
          <a:xfrm>
            <a:off x="0" y="-9525"/>
            <a:ext cx="9144000" cy="917575"/>
            <a:chOff x="0" y="0"/>
            <a:chExt cx="5760" cy="582"/>
          </a:xfrm>
        </p:grpSpPr>
        <p:pic>
          <p:nvPicPr>
            <p:cNvPr id="11267" name="Picture 3" descr="ISUOG-red-banner"/>
            <p:cNvPicPr>
              <a:picLocks noChangeAspect="1"/>
            </p:cNvPicPr>
            <p:nvPr/>
          </p:nvPicPr>
          <p:blipFill>
            <a:blip r:embed="rId3" cstate="print"/>
            <a:stretch>
              <a:fillRect/>
            </a:stretch>
          </p:blipFill>
          <p:spPr>
            <a:xfrm>
              <a:off x="0" y="0"/>
              <a:ext cx="5760" cy="582"/>
            </a:xfrm>
            <a:prstGeom prst="rect">
              <a:avLst/>
            </a:prstGeom>
            <a:noFill/>
            <a:ln w="9525">
              <a:noFill/>
            </a:ln>
          </p:spPr>
        </p:pic>
        <p:pic>
          <p:nvPicPr>
            <p:cNvPr id="11268" name="Picture 4" descr="UOG reversed"/>
            <p:cNvPicPr>
              <a:picLocks noChangeAspect="1"/>
            </p:cNvPicPr>
            <p:nvPr/>
          </p:nvPicPr>
          <p:blipFill>
            <a:blip r:embed="rId4" cstate="print"/>
            <a:stretch>
              <a:fillRect/>
            </a:stretch>
          </p:blipFill>
          <p:spPr>
            <a:xfrm>
              <a:off x="113" y="38"/>
              <a:ext cx="2076" cy="492"/>
            </a:xfrm>
            <a:prstGeom prst="rect">
              <a:avLst/>
            </a:prstGeom>
            <a:noFill/>
            <a:ln w="9525">
              <a:noFill/>
            </a:ln>
          </p:spPr>
        </p:pic>
      </p:grpSp>
      <p:sp>
        <p:nvSpPr>
          <p:cNvPr id="11269" name="TextBox 1"/>
          <p:cNvSpPr/>
          <p:nvPr/>
        </p:nvSpPr>
        <p:spPr>
          <a:xfrm>
            <a:off x="228600" y="1676400"/>
            <a:ext cx="8642350" cy="369332"/>
          </a:xfrm>
          <a:prstGeom prst="rect">
            <a:avLst/>
          </a:prstGeom>
          <a:noFill/>
          <a:ln w="9525">
            <a:noFill/>
          </a:ln>
        </p:spPr>
        <p:txBody>
          <a:bodyPr>
            <a:spAutoFit/>
          </a:bodyPr>
          <a:lstStyle/>
          <a:p>
            <a:pPr lvl="0" algn="ctr" eaLnBrk="1" hangingPunct="1">
              <a:lnSpc>
                <a:spcPct val="100000"/>
              </a:lnSpc>
              <a:spcBef>
                <a:spcPct val="0"/>
              </a:spcBef>
              <a:buNone/>
            </a:pPr>
            <a:r>
              <a:rPr lang="zh-CN" altLang="en-US" b="1" i="0" dirty="0" smtClean="0">
                <a:latin typeface="Arial" panose="020B0604020202020204" pitchFamily="34" charset="0"/>
                <a:ea typeface="Arial" panose="020B0604020202020204" pitchFamily="34" charset="0"/>
                <a:sym typeface="Arial" panose="020B0604020202020204" pitchFamily="34" charset="0"/>
              </a:rPr>
              <a:t>结</a:t>
            </a:r>
            <a:r>
              <a:rPr lang="zh-CN" altLang="en-US" b="1" i="0" dirty="0">
                <a:latin typeface="Arial" panose="020B0604020202020204" pitchFamily="34" charset="0"/>
                <a:ea typeface="Arial" panose="020B0604020202020204" pitchFamily="34" charset="0"/>
                <a:sym typeface="Arial" panose="020B0604020202020204" pitchFamily="34" charset="0"/>
              </a:rPr>
              <a:t>果：网状荟萃分析的几何图</a:t>
            </a:r>
          </a:p>
        </p:txBody>
      </p:sp>
      <p:sp>
        <p:nvSpPr>
          <p:cNvPr id="11270" name="Text Box 5"/>
          <p:cNvSpPr/>
          <p:nvPr/>
        </p:nvSpPr>
        <p:spPr>
          <a:xfrm>
            <a:off x="0" y="1052513"/>
            <a:ext cx="9144000" cy="554037"/>
          </a:xfrm>
          <a:prstGeom prst="rect">
            <a:avLst/>
          </a:prstGeom>
          <a:solidFill>
            <a:srgbClr val="ED1D24"/>
          </a:solidFill>
          <a:ln w="9525">
            <a:noFill/>
          </a:ln>
        </p:spPr>
        <p:txBody>
          <a:bodyPr wrap="square">
            <a:spAutoFit/>
          </a:bodyPr>
          <a:lstStyle/>
          <a:p>
            <a:pPr lvl="0" algn="ctr" eaLnBrk="1" hangingPunct="1">
              <a:lnSpc>
                <a:spcPct val="100000"/>
              </a:lnSpc>
              <a:spcBef>
                <a:spcPct val="0"/>
              </a:spcBef>
              <a:buNone/>
            </a:pPr>
            <a:r>
              <a:rPr lang="en-US" altLang="x-none" sz="1600" b="1" i="0" dirty="0">
                <a:solidFill>
                  <a:schemeClr val="bg1"/>
                </a:solidFill>
                <a:latin typeface="Arial" panose="020B0604020202020204" pitchFamily="34" charset="0"/>
                <a:ea typeface="宋体" panose="02010600030101010101" pitchFamily="2" charset="-122"/>
              </a:rPr>
              <a:t>Surgical treatment of hydrosalpinx</a:t>
            </a:r>
            <a:endParaRPr lang="zh-CN" altLang="en-US" sz="1600" b="1" i="0" dirty="0">
              <a:solidFill>
                <a:schemeClr val="bg1"/>
              </a:solidFill>
              <a:latin typeface="Arial" panose="020B0604020202020204" pitchFamily="34" charset="0"/>
              <a:ea typeface="宋体" panose="02010600030101010101" pitchFamily="2" charset="-122"/>
            </a:endParaRPr>
          </a:p>
          <a:p>
            <a:pPr lvl="0" algn="ctr" eaLnBrk="1" hangingPunct="1">
              <a:lnSpc>
                <a:spcPct val="100000"/>
              </a:lnSpc>
              <a:spcBef>
                <a:spcPct val="0"/>
              </a:spcBef>
              <a:buNone/>
            </a:pPr>
            <a:r>
              <a:rPr lang="zh-CN" altLang="en-US" sz="1400" dirty="0">
                <a:solidFill>
                  <a:schemeClr val="bg1"/>
                </a:solidFill>
                <a:latin typeface="Arial" panose="020B0604020202020204" pitchFamily="34" charset="0"/>
                <a:ea typeface="宋体" panose="02010600030101010101" pitchFamily="2" charset="-122"/>
              </a:rPr>
              <a:t>Tsiami et al., UOG 2016</a:t>
            </a:r>
          </a:p>
        </p:txBody>
      </p:sp>
      <p:sp>
        <p:nvSpPr>
          <p:cNvPr id="3" name="TextBox 2"/>
          <p:cNvSpPr txBox="1"/>
          <p:nvPr/>
        </p:nvSpPr>
        <p:spPr>
          <a:xfrm>
            <a:off x="218906" y="5786454"/>
            <a:ext cx="8425060" cy="923330"/>
          </a:xfrm>
          <a:prstGeom prst="rect">
            <a:avLst/>
          </a:prstGeom>
          <a:noFill/>
        </p:spPr>
        <p:txBody>
          <a:bodyPr wrap="square" rtlCol="0">
            <a:spAutoFit/>
          </a:bodyPr>
          <a:lstStyle/>
          <a:p>
            <a:r>
              <a:rPr lang="zh-CN" altLang="en-US" b="1" i="0" dirty="0"/>
              <a:t>持</a:t>
            </a:r>
            <a:r>
              <a:rPr lang="zh-CN" altLang="en-US" b="1" i="0" dirty="0" smtClean="0"/>
              <a:t>续妊娠（</a:t>
            </a:r>
            <a:r>
              <a:rPr lang="en-US" altLang="zh-CN" b="1" i="0" dirty="0" smtClean="0"/>
              <a:t>A</a:t>
            </a:r>
            <a:r>
              <a:rPr lang="zh-CN" altLang="en-US" b="1" i="0" dirty="0" smtClean="0"/>
              <a:t>）及临床妊娠（</a:t>
            </a:r>
            <a:r>
              <a:rPr lang="en-US" altLang="zh-CN" b="1" i="0" dirty="0" smtClean="0"/>
              <a:t>B</a:t>
            </a:r>
            <a:r>
              <a:rPr lang="zh-CN" altLang="en-US" b="1" i="0" dirty="0" smtClean="0"/>
              <a:t>）的网状关</a:t>
            </a:r>
            <a:r>
              <a:rPr lang="zh-CN" altLang="en-US" b="1" i="0" dirty="0"/>
              <a:t>系。节点表示网状中的竞争性干预，而线表示在至少一个研究中直接评估的成</a:t>
            </a:r>
            <a:r>
              <a:rPr lang="zh-CN" altLang="en-US" b="1" i="0" dirty="0" smtClean="0"/>
              <a:t>对</a:t>
            </a:r>
            <a:r>
              <a:rPr lang="zh-CN" altLang="en-US" b="1" i="0" dirty="0"/>
              <a:t>对</a:t>
            </a:r>
            <a:r>
              <a:rPr lang="zh-CN" altLang="en-US" b="1" i="0" dirty="0" smtClean="0"/>
              <a:t>比。节点和线分别按照包含的干预和比较赋予权重</a:t>
            </a:r>
            <a:endParaRPr lang="zh-CN" altLang="en-US" b="1" i="0" dirty="0"/>
          </a:p>
        </p:txBody>
      </p:sp>
      <p:sp>
        <p:nvSpPr>
          <p:cNvPr id="4" name="矩形 3"/>
          <p:cNvSpPr/>
          <p:nvPr/>
        </p:nvSpPr>
        <p:spPr>
          <a:xfrm>
            <a:off x="1643042" y="2348880"/>
            <a:ext cx="1569660" cy="369332"/>
          </a:xfrm>
          <a:prstGeom prst="rect">
            <a:avLst/>
          </a:prstGeom>
        </p:spPr>
        <p:txBody>
          <a:bodyPr wrap="none">
            <a:spAutoFit/>
          </a:bodyPr>
          <a:lstStyle/>
          <a:p>
            <a:r>
              <a:rPr lang="zh-CN" altLang="en-US" i="0" dirty="0">
                <a:solidFill>
                  <a:srgbClr val="FF0000"/>
                </a:solidFill>
                <a:sym typeface="Arial" pitchFamily="34" charset="0"/>
              </a:rPr>
              <a:t>输卵管切除术</a:t>
            </a:r>
            <a:endParaRPr lang="zh-CN" altLang="en-US" dirty="0"/>
          </a:p>
        </p:txBody>
      </p:sp>
      <p:sp>
        <p:nvSpPr>
          <p:cNvPr id="5" name="矩形 4"/>
          <p:cNvSpPr/>
          <p:nvPr/>
        </p:nvSpPr>
        <p:spPr>
          <a:xfrm>
            <a:off x="5929322" y="2339875"/>
            <a:ext cx="1569660" cy="369332"/>
          </a:xfrm>
          <a:prstGeom prst="rect">
            <a:avLst/>
          </a:prstGeom>
        </p:spPr>
        <p:txBody>
          <a:bodyPr wrap="none">
            <a:spAutoFit/>
          </a:bodyPr>
          <a:lstStyle/>
          <a:p>
            <a:r>
              <a:rPr lang="zh-CN" altLang="en-US" i="0" dirty="0">
                <a:solidFill>
                  <a:srgbClr val="FF0000"/>
                </a:solidFill>
                <a:sym typeface="Arial" pitchFamily="34" charset="0"/>
              </a:rPr>
              <a:t>输卵管切除术</a:t>
            </a:r>
            <a:endParaRPr lang="zh-CN" altLang="en-US" dirty="0"/>
          </a:p>
        </p:txBody>
      </p:sp>
      <p:sp>
        <p:nvSpPr>
          <p:cNvPr id="6" name="矩形 5"/>
          <p:cNvSpPr/>
          <p:nvPr/>
        </p:nvSpPr>
        <p:spPr>
          <a:xfrm>
            <a:off x="-32" y="4071942"/>
            <a:ext cx="2031325" cy="369332"/>
          </a:xfrm>
          <a:prstGeom prst="rect">
            <a:avLst/>
          </a:prstGeom>
        </p:spPr>
        <p:txBody>
          <a:bodyPr wrap="none">
            <a:spAutoFit/>
          </a:bodyPr>
          <a:lstStyle/>
          <a:p>
            <a:r>
              <a:rPr lang="zh-CN" altLang="en-US" i="0" dirty="0" smtClean="0">
                <a:solidFill>
                  <a:srgbClr val="FF0000"/>
                </a:solidFill>
                <a:sym typeface="Arial" pitchFamily="34" charset="0"/>
              </a:rPr>
              <a:t>近端输</a:t>
            </a:r>
            <a:r>
              <a:rPr lang="zh-CN" altLang="en-US" i="0" dirty="0">
                <a:solidFill>
                  <a:srgbClr val="FF0000"/>
                </a:solidFill>
                <a:sym typeface="Arial" pitchFamily="34" charset="0"/>
              </a:rPr>
              <a:t>卵</a:t>
            </a:r>
            <a:r>
              <a:rPr lang="zh-CN" altLang="en-US" i="0" dirty="0" smtClean="0">
                <a:solidFill>
                  <a:srgbClr val="FF0000"/>
                </a:solidFill>
                <a:sym typeface="Arial" pitchFamily="34" charset="0"/>
              </a:rPr>
              <a:t>管封堵术</a:t>
            </a:r>
            <a:endParaRPr lang="zh-CN" altLang="en-US" dirty="0"/>
          </a:p>
        </p:txBody>
      </p:sp>
      <p:sp>
        <p:nvSpPr>
          <p:cNvPr id="14" name="矩形 13"/>
          <p:cNvSpPr/>
          <p:nvPr/>
        </p:nvSpPr>
        <p:spPr>
          <a:xfrm>
            <a:off x="4398063" y="4143380"/>
            <a:ext cx="2031325" cy="369332"/>
          </a:xfrm>
          <a:prstGeom prst="rect">
            <a:avLst/>
          </a:prstGeom>
        </p:spPr>
        <p:txBody>
          <a:bodyPr wrap="none">
            <a:spAutoFit/>
          </a:bodyPr>
          <a:lstStyle/>
          <a:p>
            <a:r>
              <a:rPr lang="zh-CN" altLang="en-US" i="0" dirty="0" smtClean="0">
                <a:solidFill>
                  <a:srgbClr val="FF0000"/>
                </a:solidFill>
                <a:sym typeface="Arial" pitchFamily="34" charset="0"/>
              </a:rPr>
              <a:t>近端输</a:t>
            </a:r>
            <a:r>
              <a:rPr lang="zh-CN" altLang="en-US" i="0" dirty="0">
                <a:solidFill>
                  <a:srgbClr val="FF0000"/>
                </a:solidFill>
                <a:sym typeface="Arial" pitchFamily="34" charset="0"/>
              </a:rPr>
              <a:t>卵</a:t>
            </a:r>
            <a:r>
              <a:rPr lang="zh-CN" altLang="en-US" i="0" dirty="0" smtClean="0">
                <a:solidFill>
                  <a:srgbClr val="FF0000"/>
                </a:solidFill>
                <a:sym typeface="Arial" pitchFamily="34" charset="0"/>
              </a:rPr>
              <a:t>管封堵术</a:t>
            </a:r>
            <a:endParaRPr lang="zh-CN" altLang="en-US" dirty="0"/>
          </a:p>
        </p:txBody>
      </p:sp>
      <p:sp>
        <p:nvSpPr>
          <p:cNvPr id="7" name="矩形 6"/>
          <p:cNvSpPr/>
          <p:nvPr/>
        </p:nvSpPr>
        <p:spPr>
          <a:xfrm>
            <a:off x="3694837" y="3786190"/>
            <a:ext cx="877163" cy="369332"/>
          </a:xfrm>
          <a:prstGeom prst="rect">
            <a:avLst/>
          </a:prstGeom>
        </p:spPr>
        <p:txBody>
          <a:bodyPr wrap="none">
            <a:spAutoFit/>
          </a:bodyPr>
          <a:lstStyle/>
          <a:p>
            <a:r>
              <a:rPr lang="zh-CN" altLang="en-US" i="0" dirty="0">
                <a:solidFill>
                  <a:srgbClr val="FF0000"/>
                </a:solidFill>
                <a:sym typeface="Arial" pitchFamily="34" charset="0"/>
              </a:rPr>
              <a:t>无干预</a:t>
            </a:r>
            <a:endParaRPr lang="zh-CN" altLang="en-US" dirty="0"/>
          </a:p>
        </p:txBody>
      </p:sp>
      <p:sp>
        <p:nvSpPr>
          <p:cNvPr id="8" name="矩形 7"/>
          <p:cNvSpPr/>
          <p:nvPr/>
        </p:nvSpPr>
        <p:spPr>
          <a:xfrm>
            <a:off x="8052555" y="3845486"/>
            <a:ext cx="877163" cy="369332"/>
          </a:xfrm>
          <a:prstGeom prst="rect">
            <a:avLst/>
          </a:prstGeom>
        </p:spPr>
        <p:txBody>
          <a:bodyPr wrap="none">
            <a:spAutoFit/>
          </a:bodyPr>
          <a:lstStyle/>
          <a:p>
            <a:r>
              <a:rPr lang="zh-CN" altLang="en-US" i="0" dirty="0">
                <a:solidFill>
                  <a:srgbClr val="FF0000"/>
                </a:solidFill>
                <a:sym typeface="Arial" pitchFamily="34" charset="0"/>
              </a:rPr>
              <a:t>无干预</a:t>
            </a:r>
            <a:endParaRPr lang="zh-CN" altLang="en-US" dirty="0"/>
          </a:p>
        </p:txBody>
      </p:sp>
      <p:sp>
        <p:nvSpPr>
          <p:cNvPr id="9" name="矩形 8"/>
          <p:cNvSpPr/>
          <p:nvPr/>
        </p:nvSpPr>
        <p:spPr>
          <a:xfrm>
            <a:off x="1428728" y="5291916"/>
            <a:ext cx="2031325" cy="369332"/>
          </a:xfrm>
          <a:prstGeom prst="rect">
            <a:avLst/>
          </a:prstGeom>
        </p:spPr>
        <p:txBody>
          <a:bodyPr wrap="none">
            <a:spAutoFit/>
          </a:bodyPr>
          <a:lstStyle/>
          <a:p>
            <a:r>
              <a:rPr lang="zh-CN" altLang="en-US" i="0" dirty="0">
                <a:solidFill>
                  <a:srgbClr val="FF0000"/>
                </a:solidFill>
                <a:sym typeface="Arial" pitchFamily="34" charset="0"/>
              </a:rPr>
              <a:t>输卵管穿刺引流术</a:t>
            </a:r>
            <a:endParaRPr lang="zh-CN" altLang="en-US" dirty="0"/>
          </a:p>
        </p:txBody>
      </p:sp>
      <p:sp>
        <p:nvSpPr>
          <p:cNvPr id="10" name="矩形 9"/>
          <p:cNvSpPr/>
          <p:nvPr/>
        </p:nvSpPr>
        <p:spPr>
          <a:xfrm>
            <a:off x="5781035" y="5291916"/>
            <a:ext cx="2031325" cy="369332"/>
          </a:xfrm>
          <a:prstGeom prst="rect">
            <a:avLst/>
          </a:prstGeom>
        </p:spPr>
        <p:txBody>
          <a:bodyPr wrap="none">
            <a:spAutoFit/>
          </a:bodyPr>
          <a:lstStyle/>
          <a:p>
            <a:r>
              <a:rPr lang="zh-CN" altLang="en-US" i="0" dirty="0">
                <a:solidFill>
                  <a:srgbClr val="FF0000"/>
                </a:solidFill>
                <a:sym typeface="Arial" pitchFamily="34" charset="0"/>
              </a:rPr>
              <a:t>输卵管穿刺引流术</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Group 2"/>
          <p:cNvGrpSpPr>
            <a:grpSpLocks noChangeAspect="1"/>
          </p:cNvGrpSpPr>
          <p:nvPr/>
        </p:nvGrpSpPr>
        <p:grpSpPr>
          <a:xfrm>
            <a:off x="0" y="-9525"/>
            <a:ext cx="9144000" cy="917575"/>
            <a:chOff x="0" y="0"/>
            <a:chExt cx="5760" cy="582"/>
          </a:xfrm>
        </p:grpSpPr>
        <p:pic>
          <p:nvPicPr>
            <p:cNvPr id="12291" name="Picture 3" descr="ISUOG-red-banner"/>
            <p:cNvPicPr>
              <a:picLocks noChangeAspect="1"/>
            </p:cNvPicPr>
            <p:nvPr/>
          </p:nvPicPr>
          <p:blipFill>
            <a:blip r:embed="rId2" cstate="print"/>
            <a:stretch>
              <a:fillRect/>
            </a:stretch>
          </p:blipFill>
          <p:spPr>
            <a:xfrm>
              <a:off x="0" y="0"/>
              <a:ext cx="5760" cy="582"/>
            </a:xfrm>
            <a:prstGeom prst="rect">
              <a:avLst/>
            </a:prstGeom>
            <a:noFill/>
            <a:ln w="9525">
              <a:noFill/>
            </a:ln>
          </p:spPr>
        </p:pic>
        <p:pic>
          <p:nvPicPr>
            <p:cNvPr id="12292" name="Picture 4" descr="UOG reversed"/>
            <p:cNvPicPr>
              <a:picLocks noChangeAspect="1"/>
            </p:cNvPicPr>
            <p:nvPr/>
          </p:nvPicPr>
          <p:blipFill>
            <a:blip r:embed="rId3" cstate="print"/>
            <a:stretch>
              <a:fillRect/>
            </a:stretch>
          </p:blipFill>
          <p:spPr>
            <a:xfrm>
              <a:off x="113" y="38"/>
              <a:ext cx="2076" cy="492"/>
            </a:xfrm>
            <a:prstGeom prst="rect">
              <a:avLst/>
            </a:prstGeom>
            <a:noFill/>
            <a:ln w="9525">
              <a:noFill/>
            </a:ln>
          </p:spPr>
        </p:pic>
      </p:grpSp>
      <p:sp>
        <p:nvSpPr>
          <p:cNvPr id="12293" name="TextBox 1"/>
          <p:cNvSpPr/>
          <p:nvPr/>
        </p:nvSpPr>
        <p:spPr>
          <a:xfrm>
            <a:off x="0" y="1600200"/>
            <a:ext cx="8642350" cy="369332"/>
          </a:xfrm>
          <a:prstGeom prst="rect">
            <a:avLst/>
          </a:prstGeom>
          <a:noFill/>
          <a:ln w="9525">
            <a:noFill/>
          </a:ln>
        </p:spPr>
        <p:txBody>
          <a:bodyPr>
            <a:spAutoFit/>
          </a:bodyPr>
          <a:lstStyle/>
          <a:p>
            <a:pPr lvl="0" algn="ctr" eaLnBrk="1" hangingPunct="1">
              <a:lnSpc>
                <a:spcPct val="100000"/>
              </a:lnSpc>
              <a:spcBef>
                <a:spcPct val="0"/>
              </a:spcBef>
              <a:buNone/>
            </a:pPr>
            <a:r>
              <a:rPr lang="zh-CN" altLang="en-US" b="1" i="0" dirty="0" smtClean="0">
                <a:latin typeface="Arial" panose="020B0604020202020204" pitchFamily="34" charset="0"/>
                <a:ea typeface="Arial" panose="020B0604020202020204" pitchFamily="34" charset="0"/>
                <a:sym typeface="Arial" panose="020B0604020202020204" pitchFamily="34" charset="0"/>
              </a:rPr>
              <a:t>结</a:t>
            </a:r>
            <a:r>
              <a:rPr lang="zh-CN" altLang="en-US" b="1" i="0" dirty="0">
                <a:latin typeface="Arial" panose="020B0604020202020204" pitchFamily="34" charset="0"/>
                <a:ea typeface="Arial" panose="020B0604020202020204" pitchFamily="34" charset="0"/>
                <a:sym typeface="Arial" panose="020B0604020202020204" pitchFamily="34" charset="0"/>
              </a:rPr>
              <a:t>果：主要结局-持续妊娠</a:t>
            </a:r>
            <a:endParaRPr lang="zh-CN" altLang="en-US" b="1" dirty="0">
              <a:latin typeface="Arial" panose="020B0604020202020204" pitchFamily="34" charset="0"/>
              <a:ea typeface="Arial" panose="020B0604020202020204" pitchFamily="34" charset="0"/>
              <a:sym typeface="Arial" panose="020B0604020202020204" pitchFamily="34" charset="0"/>
            </a:endParaRPr>
          </a:p>
        </p:txBody>
      </p:sp>
      <p:sp>
        <p:nvSpPr>
          <p:cNvPr id="12294" name="Text Box 5"/>
          <p:cNvSpPr/>
          <p:nvPr/>
        </p:nvSpPr>
        <p:spPr>
          <a:xfrm>
            <a:off x="0" y="990600"/>
            <a:ext cx="9144000" cy="554038"/>
          </a:xfrm>
          <a:prstGeom prst="rect">
            <a:avLst/>
          </a:prstGeom>
          <a:solidFill>
            <a:srgbClr val="ED1D24"/>
          </a:solidFill>
          <a:ln w="9525">
            <a:noFill/>
          </a:ln>
        </p:spPr>
        <p:txBody>
          <a:bodyPr wrap="square">
            <a:spAutoFit/>
          </a:bodyPr>
          <a:lstStyle/>
          <a:p>
            <a:pPr lvl="0" algn="ctr" eaLnBrk="1" hangingPunct="1">
              <a:lnSpc>
                <a:spcPct val="100000"/>
              </a:lnSpc>
              <a:spcBef>
                <a:spcPct val="0"/>
              </a:spcBef>
              <a:buNone/>
            </a:pPr>
            <a:r>
              <a:rPr lang="en-US" altLang="x-none" sz="1600" b="1" i="0" dirty="0">
                <a:solidFill>
                  <a:schemeClr val="bg1"/>
                </a:solidFill>
                <a:latin typeface="Arial" panose="020B0604020202020204" pitchFamily="34" charset="0"/>
                <a:ea typeface="宋体" panose="02010600030101010101" pitchFamily="2" charset="-122"/>
              </a:rPr>
              <a:t>Surgical treatment of hydrosalpinx</a:t>
            </a:r>
            <a:endParaRPr lang="zh-CN" altLang="en-US" sz="1600" b="1" i="0" dirty="0">
              <a:solidFill>
                <a:schemeClr val="bg1"/>
              </a:solidFill>
              <a:latin typeface="Arial" panose="020B0604020202020204" pitchFamily="34" charset="0"/>
              <a:ea typeface="宋体" panose="02010600030101010101" pitchFamily="2" charset="-122"/>
            </a:endParaRPr>
          </a:p>
          <a:p>
            <a:pPr lvl="0" algn="ctr" eaLnBrk="1" hangingPunct="1">
              <a:lnSpc>
                <a:spcPct val="100000"/>
              </a:lnSpc>
              <a:spcBef>
                <a:spcPct val="0"/>
              </a:spcBef>
              <a:buNone/>
            </a:pPr>
            <a:r>
              <a:rPr lang="zh-CN" altLang="en-US" sz="1400" dirty="0">
                <a:solidFill>
                  <a:schemeClr val="bg1"/>
                </a:solidFill>
                <a:latin typeface="Arial" panose="020B0604020202020204" pitchFamily="34" charset="0"/>
                <a:ea typeface="宋体" panose="02010600030101010101" pitchFamily="2" charset="-122"/>
              </a:rPr>
              <a:t>Tsiami et al., UOG 2016</a:t>
            </a:r>
          </a:p>
        </p:txBody>
      </p:sp>
      <p:sp>
        <p:nvSpPr>
          <p:cNvPr id="12295" name="Rectangle 6"/>
          <p:cNvSpPr/>
          <p:nvPr/>
        </p:nvSpPr>
        <p:spPr>
          <a:xfrm>
            <a:off x="476250" y="2133600"/>
            <a:ext cx="307975" cy="368300"/>
          </a:xfrm>
          <a:prstGeom prst="rect">
            <a:avLst/>
          </a:prstGeom>
          <a:solidFill>
            <a:srgbClr val="FFFFFF"/>
          </a:solidFill>
          <a:ln w="25400" cap="flat" cmpd="sng">
            <a:solidFill>
              <a:schemeClr val="bg1"/>
            </a:solidFill>
            <a:prstDash val="solid"/>
            <a:miter/>
            <a:headEnd type="none" w="med" len="med"/>
            <a:tailEnd type="none" w="med" len="med"/>
          </a:ln>
        </p:spPr>
        <p:txBody>
          <a:bodyPr anchor="ctr"/>
          <a:lstStyle/>
          <a:p>
            <a:pPr lvl="0" algn="ctr">
              <a:lnSpc>
                <a:spcPct val="100000"/>
              </a:lnSpc>
            </a:pPr>
            <a:endParaRPr dirty="0">
              <a:solidFill>
                <a:srgbClr val="000000"/>
              </a:solidFill>
              <a:latin typeface="Arial" panose="020B0604020202020204" pitchFamily="34" charset="0"/>
              <a:ea typeface="宋体" panose="02010600030101010101" pitchFamily="2" charset="-122"/>
            </a:endParaRPr>
          </a:p>
        </p:txBody>
      </p:sp>
      <p:sp>
        <p:nvSpPr>
          <p:cNvPr id="12296" name="Content Placeholder 9"/>
          <p:cNvSpPr>
            <a:spLocks noGrp="1"/>
          </p:cNvSpPr>
          <p:nvPr>
            <p:ph idx="1"/>
          </p:nvPr>
        </p:nvSpPr>
        <p:spPr>
          <a:xfrm>
            <a:off x="0" y="5181600"/>
            <a:ext cx="9144000" cy="1447800"/>
          </a:xfrm>
        </p:spPr>
        <p:txBody>
          <a:bodyPr vert="horz" wrap="square" anchor="t"/>
          <a:lstStyle/>
          <a:p>
            <a:pPr algn="l"/>
            <a:r>
              <a:rPr lang="zh-CN" altLang="en-US" sz="1600" dirty="0" smtClean="0"/>
              <a:t>近端输卵管封堵术及输卵管切除术优于无干预</a:t>
            </a:r>
            <a:endParaRPr lang="en-US" altLang="zh-CN" sz="1600" dirty="0" smtClean="0"/>
          </a:p>
          <a:p>
            <a:pPr algn="l"/>
            <a:r>
              <a:rPr lang="zh-CN" altLang="en-US" sz="1600" dirty="0" smtClean="0"/>
              <a:t>输卵管穿刺引流术是否优于无干预尚不清楚</a:t>
            </a:r>
            <a:endParaRPr lang="en-US" altLang="zh-CN" sz="1600" dirty="0" smtClean="0"/>
          </a:p>
          <a:p>
            <a:pPr algn="l"/>
            <a:r>
              <a:rPr lang="zh-CN" altLang="en-US" sz="1600" dirty="0" smtClean="0"/>
              <a:t>三种干预措施之间的差异无统计学意义</a:t>
            </a:r>
            <a:endParaRPr lang="en-US" altLang="zh-CN" sz="1600" dirty="0" smtClean="0"/>
          </a:p>
          <a:p>
            <a:pPr algn="l"/>
            <a:r>
              <a:rPr lang="zh-CN" altLang="en-US" sz="1600" dirty="0" smtClean="0"/>
              <a:t>近端输卵管封堵术的曲线下面积最高（</a:t>
            </a:r>
            <a:r>
              <a:rPr lang="en-US" altLang="zh-CN" sz="1600" dirty="0" smtClean="0"/>
              <a:t>90%</a:t>
            </a:r>
            <a:r>
              <a:rPr lang="zh-CN" altLang="en-US" sz="1600" dirty="0" smtClean="0"/>
              <a:t>），输卵管封堵术次之（</a:t>
            </a:r>
            <a:r>
              <a:rPr lang="en-US" altLang="zh-CN" sz="1600" dirty="0" smtClean="0"/>
              <a:t>63%</a:t>
            </a:r>
            <a:r>
              <a:rPr lang="zh-CN" altLang="en-US" sz="1600" dirty="0" smtClean="0"/>
              <a:t>），输卵管穿刺引流术最低（</a:t>
            </a:r>
            <a:r>
              <a:rPr lang="en-US" altLang="zh-CN" sz="1600" dirty="0" smtClean="0"/>
              <a:t>44%</a:t>
            </a:r>
            <a:r>
              <a:rPr lang="zh-CN" altLang="en-US" sz="1600" dirty="0" smtClean="0"/>
              <a:t>）</a:t>
            </a:r>
            <a:endParaRPr lang="en-US" altLang="zh-CN" sz="1600" dirty="0" smtClean="0"/>
          </a:p>
          <a:p>
            <a:pPr marL="342900" indent="-342900" algn="l" defTabSz="0"/>
            <a:endParaRPr lang="zh-CN" altLang="en-US" sz="1600" kern="1200" dirty="0">
              <a:latin typeface="Arial" panose="020B0604020202020204" pitchFamily="34" charset="0"/>
              <a:ea typeface="Arial" panose="020B0604020202020204" pitchFamily="34" charset="0"/>
              <a:sym typeface="Arial" panose="020B0604020202020204" pitchFamily="34" charset="0"/>
            </a:endParaRPr>
          </a:p>
          <a:p>
            <a:pPr marL="342900" indent="-342900" algn="l" defTabSz="0"/>
            <a:endParaRPr lang="zh-CN" altLang="en-US" sz="1600" kern="1200" dirty="0">
              <a:latin typeface="Arial" panose="020B0604020202020204" pitchFamily="34" charset="0"/>
              <a:ea typeface="Arial" panose="020B0604020202020204" pitchFamily="34" charset="0"/>
              <a:sym typeface="Arial" panose="020B0604020202020204" pitchFamily="34" charset="0"/>
            </a:endParaRPr>
          </a:p>
          <a:p>
            <a:pPr marL="742950" lvl="1" indent="-285750" algn="l">
              <a:buNone/>
            </a:pPr>
            <a:endParaRPr lang="zh-CN" altLang="en-US" sz="1800" kern="1200" dirty="0">
              <a:latin typeface="Arial" panose="020B0604020202020204" pitchFamily="34" charset="0"/>
            </a:endParaRPr>
          </a:p>
          <a:p>
            <a:pPr marL="742950" lvl="1" indent="-285750" algn="l"/>
            <a:endParaRPr lang="zh-CN" altLang="en-US" sz="1800" kern="1200" dirty="0">
              <a:latin typeface="Arial" panose="020B0604020202020204" pitchFamily="34" charset="0"/>
            </a:endParaRPr>
          </a:p>
        </p:txBody>
      </p:sp>
      <p:pic>
        <p:nvPicPr>
          <p:cNvPr id="12297" name="Picture 8"/>
          <p:cNvPicPr>
            <a:picLocks noChangeAspect="1"/>
          </p:cNvPicPr>
          <p:nvPr/>
        </p:nvPicPr>
        <p:blipFill>
          <a:blip r:embed="rId4" cstate="print"/>
          <a:stretch>
            <a:fillRect/>
          </a:stretch>
        </p:blipFill>
        <p:spPr>
          <a:xfrm>
            <a:off x="107950" y="2286000"/>
            <a:ext cx="9001125" cy="2590800"/>
          </a:xfrm>
          <a:prstGeom prst="rect">
            <a:avLst/>
          </a:prstGeom>
          <a:noFill/>
          <a:ln w="9525">
            <a:noFill/>
          </a:ln>
        </p:spPr>
      </p:pic>
      <p:sp>
        <p:nvSpPr>
          <p:cNvPr id="8" name="TextBox 7"/>
          <p:cNvSpPr txBox="1"/>
          <p:nvPr/>
        </p:nvSpPr>
        <p:spPr>
          <a:xfrm>
            <a:off x="0" y="6669360"/>
            <a:ext cx="8748464" cy="1200329"/>
          </a:xfrm>
          <a:prstGeom prst="rect">
            <a:avLst/>
          </a:prstGeom>
          <a:noFill/>
        </p:spPr>
        <p:txBody>
          <a:bodyPr wrap="square" rtlCol="0">
            <a:spAutoFit/>
          </a:bodyPr>
          <a:lstStyle/>
          <a:p>
            <a:endParaRPr lang="en-US" altLang="zh-CN" dirty="0">
              <a:solidFill>
                <a:srgbClr val="FF0000"/>
              </a:solidFill>
            </a:endParaRPr>
          </a:p>
          <a:p>
            <a:endParaRPr lang="en-US" altLang="zh-CN" dirty="0" smtClean="0">
              <a:solidFill>
                <a:srgbClr val="FF0000"/>
              </a:solidFill>
            </a:endParaRPr>
          </a:p>
          <a:p>
            <a:endParaRPr lang="en-US" altLang="zh-CN" dirty="0">
              <a:solidFill>
                <a:srgbClr val="FF0000"/>
              </a:solidFill>
            </a:endParaRPr>
          </a:p>
          <a:p>
            <a:endParaRPr lang="zh-CN" altLang="en-US" dirty="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GB"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GB"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3605</TotalTime>
  <Words>2959</Words>
  <Application>Microsoft Office PowerPoint</Application>
  <PresentationFormat>On-screen Show (4:3)</PresentationFormat>
  <Paragraphs>209</Paragraphs>
  <Slides>22</Slides>
  <Notes>7</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Default Design</vt:lpstr>
      <vt:lpstr>5_Default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ISUOGUSR</dc:creator>
  <cp:lastModifiedBy>Gesù Antonio Báez</cp:lastModifiedBy>
  <cp:revision>955</cp:revision>
  <cp:lastPrinted>2011-09-13T15:07:00Z</cp:lastPrinted>
  <dcterms:created xsi:type="dcterms:W3CDTF">2016-09-20T19:04:00Z</dcterms:created>
  <dcterms:modified xsi:type="dcterms:W3CDTF">2017-06-13T08:59:54Z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2052-10.1.0.6028</vt:lpwstr>
  </property>
</Properties>
</file>