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7"/>
  </p:notesMasterIdLst>
  <p:sldIdLst>
    <p:sldId id="329" r:id="rId3"/>
    <p:sldId id="350" r:id="rId4"/>
    <p:sldId id="349" r:id="rId5"/>
    <p:sldId id="384" r:id="rId6"/>
    <p:sldId id="396" r:id="rId7"/>
    <p:sldId id="389" r:id="rId8"/>
    <p:sldId id="379" r:id="rId9"/>
    <p:sldId id="387" r:id="rId10"/>
    <p:sldId id="399" r:id="rId11"/>
    <p:sldId id="398" r:id="rId12"/>
    <p:sldId id="353" r:id="rId13"/>
    <p:sldId id="400" r:id="rId14"/>
    <p:sldId id="381" r:id="rId15"/>
    <p:sldId id="371" r:id="rId16"/>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18">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47A90-27FF-4EAA-B1E1-E04069B744B9}" v="5" dt="2019-01-15T16:27:01.31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3" autoAdjust="0"/>
    <p:restoredTop sz="88370" autoAdjust="0"/>
  </p:normalViewPr>
  <p:slideViewPr>
    <p:cSldViewPr>
      <p:cViewPr varScale="1">
        <p:scale>
          <a:sx n="90" d="100"/>
          <a:sy n="90" d="100"/>
        </p:scale>
        <p:origin x="750" y="84"/>
      </p:cViewPr>
      <p:guideLst>
        <p:guide orient="horz" pos="2160"/>
        <p:guide pos="2880"/>
        <p:guide orient="horz" pos="618"/>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8F447A90-27FF-4EAA-B1E1-E04069B744B9}"/>
    <pc:docChg chg="undo custSel addSld delSld modSld addMainMaster delMainMaster">
      <pc:chgData name="Ruben Fernandez" userId="b2ddae9f6de01a07" providerId="LiveId" clId="{8F447A90-27FF-4EAA-B1E1-E04069B744B9}" dt="2019-01-25T17:54:48.883" v="3312" actId="790"/>
      <pc:docMkLst>
        <pc:docMk/>
      </pc:docMkLst>
      <pc:sldChg chg="modSp add del">
        <pc:chgData name="Ruben Fernandez" userId="b2ddae9f6de01a07" providerId="LiveId" clId="{8F447A90-27FF-4EAA-B1E1-E04069B744B9}" dt="2019-01-15T16:26:34.422" v="1302" actId="2696"/>
        <pc:sldMkLst>
          <pc:docMk/>
          <pc:sldMk cId="0" sldId="349"/>
        </pc:sldMkLst>
        <pc:spChg chg="mod">
          <ac:chgData name="Ruben Fernandez" userId="b2ddae9f6de01a07" providerId="LiveId" clId="{8F447A90-27FF-4EAA-B1E1-E04069B744B9}" dt="2019-01-08T15:47:34.840" v="139" actId="20577"/>
          <ac:spMkLst>
            <pc:docMk/>
            <pc:sldMk cId="0" sldId="349"/>
            <ac:spMk id="10" creationId="{31C69F7C-6F86-C840-ABC3-E0168352BEFF}"/>
          </ac:spMkLst>
        </pc:spChg>
        <pc:spChg chg="mod">
          <ac:chgData name="Ruben Fernandez" userId="b2ddae9f6de01a07" providerId="LiveId" clId="{8F447A90-27FF-4EAA-B1E1-E04069B744B9}" dt="2019-01-08T16:35:24.328" v="417" actId="20577"/>
          <ac:spMkLst>
            <pc:docMk/>
            <pc:sldMk cId="0" sldId="349"/>
            <ac:spMk id="11" creationId="{98DEB3B6-8CA8-774C-A228-27BC9A2FA2F8}"/>
          </ac:spMkLst>
        </pc:spChg>
        <pc:spChg chg="mod">
          <ac:chgData name="Ruben Fernandez" userId="b2ddae9f6de01a07" providerId="LiveId" clId="{8F447A90-27FF-4EAA-B1E1-E04069B744B9}" dt="2019-01-08T15:48:32.804" v="178" actId="790"/>
          <ac:spMkLst>
            <pc:docMk/>
            <pc:sldMk cId="0" sldId="349"/>
            <ac:spMk id="23557" creationId="{00000000-0000-0000-0000-000000000000}"/>
          </ac:spMkLst>
        </pc:spChg>
      </pc:sldChg>
      <pc:sldChg chg="modSp add del">
        <pc:chgData name="Ruben Fernandez" userId="b2ddae9f6de01a07" providerId="LiveId" clId="{8F447A90-27FF-4EAA-B1E1-E04069B744B9}" dt="2019-01-15T16:26:33.910" v="1301" actId="2696"/>
        <pc:sldMkLst>
          <pc:docMk/>
          <pc:sldMk cId="0" sldId="350"/>
        </pc:sldMkLst>
        <pc:spChg chg="mod">
          <ac:chgData name="Ruben Fernandez" userId="b2ddae9f6de01a07" providerId="LiveId" clId="{8F447A90-27FF-4EAA-B1E1-E04069B744B9}" dt="2019-01-08T15:47:05.888" v="135" actId="313"/>
          <ac:spMkLst>
            <pc:docMk/>
            <pc:sldMk cId="0" sldId="350"/>
            <ac:spMk id="10" creationId="{3C764A0E-E2D8-F747-A4B6-34F5FD7061DE}"/>
          </ac:spMkLst>
        </pc:spChg>
      </pc:sldChg>
      <pc:sldChg chg="modSp add del">
        <pc:chgData name="Ruben Fernandez" userId="b2ddae9f6de01a07" providerId="LiveId" clId="{8F447A90-27FF-4EAA-B1E1-E04069B744B9}" dt="2019-01-25T17:49:22.663" v="2629" actId="790"/>
        <pc:sldMkLst>
          <pc:docMk/>
          <pc:sldMk cId="0" sldId="353"/>
        </pc:sldMkLst>
        <pc:spChg chg="mod">
          <ac:chgData name="Ruben Fernandez" userId="b2ddae9f6de01a07" providerId="LiveId" clId="{8F447A90-27FF-4EAA-B1E1-E04069B744B9}" dt="2019-01-25T17:45:33.204" v="2235"/>
          <ac:spMkLst>
            <pc:docMk/>
            <pc:sldMk cId="0" sldId="353"/>
            <ac:spMk id="8" creationId="{83B598FB-4C65-9D48-B9C3-AE7E9E76A0F6}"/>
          </ac:spMkLst>
        </pc:spChg>
        <pc:spChg chg="mod">
          <ac:chgData name="Ruben Fernandez" userId="b2ddae9f6de01a07" providerId="LiveId" clId="{8F447A90-27FF-4EAA-B1E1-E04069B744B9}" dt="2019-01-25T17:49:22.663" v="2629" actId="790"/>
          <ac:spMkLst>
            <pc:docMk/>
            <pc:sldMk cId="0" sldId="353"/>
            <ac:spMk id="12" creationId="{9F167E8E-5FA6-BE49-BCAA-D77142CF50C1}"/>
          </ac:spMkLst>
        </pc:spChg>
        <pc:spChg chg="mod">
          <ac:chgData name="Ruben Fernandez" userId="b2ddae9f6de01a07" providerId="LiveId" clId="{8F447A90-27FF-4EAA-B1E1-E04069B744B9}" dt="2019-01-25T17:45:52.254" v="2240" actId="790"/>
          <ac:spMkLst>
            <pc:docMk/>
            <pc:sldMk cId="0" sldId="353"/>
            <ac:spMk id="13" creationId="{3D3AD445-D3C5-8F46-8BE3-D48E1D4E36A6}"/>
          </ac:spMkLst>
        </pc:spChg>
        <pc:picChg chg="mod">
          <ac:chgData name="Ruben Fernandez" userId="b2ddae9f6de01a07" providerId="LiveId" clId="{8F447A90-27FF-4EAA-B1E1-E04069B744B9}" dt="2019-01-25T17:45:44.311" v="2239" actId="14100"/>
          <ac:picMkLst>
            <pc:docMk/>
            <pc:sldMk cId="0" sldId="353"/>
            <ac:picMk id="10" creationId="{26256D72-9B59-DC41-9F21-3E57EBE5128C}"/>
          </ac:picMkLst>
        </pc:picChg>
      </pc:sldChg>
      <pc:sldChg chg="add del">
        <pc:chgData name="Ruben Fernandez" userId="b2ddae9f6de01a07" providerId="LiveId" clId="{8F447A90-27FF-4EAA-B1E1-E04069B744B9}" dt="2019-01-15T16:26:35.595" v="1309" actId="2696"/>
        <pc:sldMkLst>
          <pc:docMk/>
          <pc:sldMk cId="4107461093" sldId="371"/>
        </pc:sldMkLst>
      </pc:sldChg>
      <pc:sldChg chg="add del">
        <pc:chgData name="Ruben Fernandez" userId="b2ddae9f6de01a07" providerId="LiveId" clId="{8F447A90-27FF-4EAA-B1E1-E04069B744B9}" dt="2019-01-15T16:26:35.074" v="1306" actId="2696"/>
        <pc:sldMkLst>
          <pc:docMk/>
          <pc:sldMk cId="0" sldId="379"/>
        </pc:sldMkLst>
      </pc:sldChg>
      <pc:sldChg chg="modSp add del">
        <pc:chgData name="Ruben Fernandez" userId="b2ddae9f6de01a07" providerId="LiveId" clId="{8F447A90-27FF-4EAA-B1E1-E04069B744B9}" dt="2019-01-25T17:54:48.883" v="3312" actId="790"/>
        <pc:sldMkLst>
          <pc:docMk/>
          <pc:sldMk cId="0" sldId="381"/>
        </pc:sldMkLst>
        <pc:spChg chg="mod">
          <ac:chgData name="Ruben Fernandez" userId="b2ddae9f6de01a07" providerId="LiveId" clId="{8F447A90-27FF-4EAA-B1E1-E04069B744B9}" dt="2019-01-25T17:54:48.883" v="3312" actId="790"/>
          <ac:spMkLst>
            <pc:docMk/>
            <pc:sldMk cId="0" sldId="381"/>
            <ac:spMk id="8" creationId="{00000000-0000-0000-0000-000000000000}"/>
          </ac:spMkLst>
        </pc:spChg>
        <pc:spChg chg="mod">
          <ac:chgData name="Ruben Fernandez" userId="b2ddae9f6de01a07" providerId="LiveId" clId="{8F447A90-27FF-4EAA-B1E1-E04069B744B9}" dt="2019-01-25T17:54:29.783" v="3261"/>
          <ac:spMkLst>
            <pc:docMk/>
            <pc:sldMk cId="0" sldId="381"/>
            <ac:spMk id="12" creationId="{5A9C2143-DF47-314C-B96B-5BBFF16254BE}"/>
          </ac:spMkLst>
        </pc:spChg>
      </pc:sldChg>
      <pc:sldChg chg="modSp add del">
        <pc:chgData name="Ruben Fernandez" userId="b2ddae9f6de01a07" providerId="LiveId" clId="{8F447A90-27FF-4EAA-B1E1-E04069B744B9}" dt="2019-01-15T16:26:34.588" v="1303" actId="2696"/>
        <pc:sldMkLst>
          <pc:docMk/>
          <pc:sldMk cId="0" sldId="384"/>
        </pc:sldMkLst>
        <pc:spChg chg="mod">
          <ac:chgData name="Ruben Fernandez" userId="b2ddae9f6de01a07" providerId="LiveId" clId="{8F447A90-27FF-4EAA-B1E1-E04069B744B9}" dt="2019-01-09T15:23:25.367" v="592" actId="1076"/>
          <ac:spMkLst>
            <pc:docMk/>
            <pc:sldMk cId="0" sldId="384"/>
            <ac:spMk id="7" creationId="{00000000-0000-0000-0000-000000000000}"/>
          </ac:spMkLst>
        </pc:spChg>
        <pc:spChg chg="mod">
          <ac:chgData name="Ruben Fernandez" userId="b2ddae9f6de01a07" providerId="LiveId" clId="{8F447A90-27FF-4EAA-B1E1-E04069B744B9}" dt="2019-01-09T15:23:21.411" v="591" actId="1076"/>
          <ac:spMkLst>
            <pc:docMk/>
            <pc:sldMk cId="0" sldId="384"/>
            <ac:spMk id="9" creationId="{00000000-0000-0000-0000-000000000000}"/>
          </ac:spMkLst>
        </pc:spChg>
        <pc:spChg chg="mod">
          <ac:chgData name="Ruben Fernandez" userId="b2ddae9f6de01a07" providerId="LiveId" clId="{8F447A90-27FF-4EAA-B1E1-E04069B744B9}" dt="2019-01-08T16:35:40.888" v="512" actId="6549"/>
          <ac:spMkLst>
            <pc:docMk/>
            <pc:sldMk cId="0" sldId="384"/>
            <ac:spMk id="10" creationId="{427332B1-D790-6749-9EB8-68959183C765}"/>
          </ac:spMkLst>
        </pc:spChg>
        <pc:picChg chg="mod">
          <ac:chgData name="Ruben Fernandez" userId="b2ddae9f6de01a07" providerId="LiveId" clId="{8F447A90-27FF-4EAA-B1E1-E04069B744B9}" dt="2019-01-08T17:48:33.901" v="520" actId="14100"/>
          <ac:picMkLst>
            <pc:docMk/>
            <pc:sldMk cId="0" sldId="384"/>
            <ac:picMk id="2" creationId="{162208D0-A58C-0145-8DDA-C6E514C29428}"/>
          </ac:picMkLst>
        </pc:picChg>
      </pc:sldChg>
      <pc:sldChg chg="add del">
        <pc:chgData name="Ruben Fernandez" userId="b2ddae9f6de01a07" providerId="LiveId" clId="{8F447A90-27FF-4EAA-B1E1-E04069B744B9}" dt="2019-01-15T16:26:35.305" v="1307" actId="2696"/>
        <pc:sldMkLst>
          <pc:docMk/>
          <pc:sldMk cId="579097104" sldId="387"/>
        </pc:sldMkLst>
      </pc:sldChg>
      <pc:sldChg chg="modSp add del">
        <pc:chgData name="Ruben Fernandez" userId="b2ddae9f6de01a07" providerId="LiveId" clId="{8F447A90-27FF-4EAA-B1E1-E04069B744B9}" dt="2019-01-15T16:26:34.926" v="1305" actId="2696"/>
        <pc:sldMkLst>
          <pc:docMk/>
          <pc:sldMk cId="214168035" sldId="389"/>
        </pc:sldMkLst>
        <pc:spChg chg="mod">
          <ac:chgData name="Ruben Fernandez" userId="b2ddae9f6de01a07" providerId="LiveId" clId="{8F447A90-27FF-4EAA-B1E1-E04069B744B9}" dt="2019-01-09T15:44:25.827" v="1079" actId="6549"/>
          <ac:spMkLst>
            <pc:docMk/>
            <pc:sldMk cId="214168035" sldId="389"/>
            <ac:spMk id="8" creationId="{31E3D3E8-55AC-D047-B421-A0B0236A1437}"/>
          </ac:spMkLst>
        </pc:spChg>
        <pc:spChg chg="mod">
          <ac:chgData name="Ruben Fernandez" userId="b2ddae9f6de01a07" providerId="LiveId" clId="{8F447A90-27FF-4EAA-B1E1-E04069B744B9}" dt="2019-01-09T17:22:48.689" v="1263" actId="313"/>
          <ac:spMkLst>
            <pc:docMk/>
            <pc:sldMk cId="214168035" sldId="389"/>
            <ac:spMk id="10" creationId="{B5BED2B2-B86B-114E-AF50-3B4A69945B1C}"/>
          </ac:spMkLst>
        </pc:spChg>
        <pc:spChg chg="mod">
          <ac:chgData name="Ruben Fernandez" userId="b2ddae9f6de01a07" providerId="LiveId" clId="{8F447A90-27FF-4EAA-B1E1-E04069B744B9}" dt="2019-01-09T15:44:45.022" v="1084" actId="313"/>
          <ac:spMkLst>
            <pc:docMk/>
            <pc:sldMk cId="214168035" sldId="389"/>
            <ac:spMk id="15" creationId="{00000000-0000-0000-0000-000000000000}"/>
          </ac:spMkLst>
        </pc:spChg>
      </pc:sldChg>
      <pc:sldChg chg="modSp add del">
        <pc:chgData name="Ruben Fernandez" userId="b2ddae9f6de01a07" providerId="LiveId" clId="{8F447A90-27FF-4EAA-B1E1-E04069B744B9}" dt="2019-01-15T16:26:34.754" v="1304" actId="2696"/>
        <pc:sldMkLst>
          <pc:docMk/>
          <pc:sldMk cId="720589061" sldId="396"/>
        </pc:sldMkLst>
        <pc:spChg chg="mod">
          <ac:chgData name="Ruben Fernandez" userId="b2ddae9f6de01a07" providerId="LiveId" clId="{8F447A90-27FF-4EAA-B1E1-E04069B744B9}" dt="2019-01-09T15:43:45.294" v="984" actId="20577"/>
          <ac:spMkLst>
            <pc:docMk/>
            <pc:sldMk cId="720589061" sldId="396"/>
            <ac:spMk id="10" creationId="{550D1EB9-8038-3E42-8F57-1BC8C9315785}"/>
          </ac:spMkLst>
        </pc:spChg>
        <pc:spChg chg="mod">
          <ac:chgData name="Ruben Fernandez" userId="b2ddae9f6de01a07" providerId="LiveId" clId="{8F447A90-27FF-4EAA-B1E1-E04069B744B9}" dt="2019-01-09T15:24:01.848" v="594" actId="1076"/>
          <ac:spMkLst>
            <pc:docMk/>
            <pc:sldMk cId="720589061" sldId="396"/>
            <ac:spMk id="15" creationId="{00000000-0000-0000-0000-000000000000}"/>
          </ac:spMkLst>
        </pc:spChg>
      </pc:sldChg>
      <pc:sldChg chg="modSp add del">
        <pc:chgData name="Ruben Fernandez" userId="b2ddae9f6de01a07" providerId="LiveId" clId="{8F447A90-27FF-4EAA-B1E1-E04069B744B9}" dt="2019-01-16T15:44:54.906" v="2141" actId="313"/>
        <pc:sldMkLst>
          <pc:docMk/>
          <pc:sldMk cId="4103721140" sldId="398"/>
        </pc:sldMkLst>
        <pc:spChg chg="mod">
          <ac:chgData name="Ruben Fernandez" userId="b2ddae9f6de01a07" providerId="LiveId" clId="{8F447A90-27FF-4EAA-B1E1-E04069B744B9}" dt="2019-01-16T15:14:45.424" v="1600" actId="790"/>
          <ac:spMkLst>
            <pc:docMk/>
            <pc:sldMk cId="4103721140" sldId="398"/>
            <ac:spMk id="5" creationId="{00000000-0000-0000-0000-000000000000}"/>
          </ac:spMkLst>
        </pc:spChg>
        <pc:spChg chg="mod">
          <ac:chgData name="Ruben Fernandez" userId="b2ddae9f6de01a07" providerId="LiveId" clId="{8F447A90-27FF-4EAA-B1E1-E04069B744B9}" dt="2019-01-15T16:27:02.173" v="1408" actId="6549"/>
          <ac:spMkLst>
            <pc:docMk/>
            <pc:sldMk cId="4103721140" sldId="398"/>
            <ac:spMk id="10" creationId="{9EFCA805-74EC-734A-B988-B84C51998C14}"/>
          </ac:spMkLst>
        </pc:spChg>
        <pc:spChg chg="mod">
          <ac:chgData name="Ruben Fernandez" userId="b2ddae9f6de01a07" providerId="LiveId" clId="{8F447A90-27FF-4EAA-B1E1-E04069B744B9}" dt="2019-01-16T15:44:54.906" v="2141" actId="313"/>
          <ac:spMkLst>
            <pc:docMk/>
            <pc:sldMk cId="4103721140" sldId="398"/>
            <ac:spMk id="15" creationId="{F5D34649-8AFF-8D4F-93FD-6456F210C994}"/>
          </ac:spMkLst>
        </pc:spChg>
      </pc:sldChg>
      <pc:sldChg chg="add del">
        <pc:chgData name="Ruben Fernandez" userId="b2ddae9f6de01a07" providerId="LiveId" clId="{8F447A90-27FF-4EAA-B1E1-E04069B744B9}" dt="2019-01-15T16:26:35.525" v="1308" actId="2696"/>
        <pc:sldMkLst>
          <pc:docMk/>
          <pc:sldMk cId="3720348689" sldId="399"/>
        </pc:sldMkLst>
      </pc:sldChg>
      <pc:sldChg chg="modSp add del">
        <pc:chgData name="Ruben Fernandez" userId="b2ddae9f6de01a07" providerId="LiveId" clId="{8F447A90-27FF-4EAA-B1E1-E04069B744B9}" dt="2019-01-25T17:54:06.844" v="3167" actId="790"/>
        <pc:sldMkLst>
          <pc:docMk/>
          <pc:sldMk cId="2617460513" sldId="400"/>
        </pc:sldMkLst>
        <pc:spChg chg="mod">
          <ac:chgData name="Ruben Fernandez" userId="b2ddae9f6de01a07" providerId="LiveId" clId="{8F447A90-27FF-4EAA-B1E1-E04069B744B9}" dt="2019-01-25T17:49:52.238" v="2723"/>
          <ac:spMkLst>
            <pc:docMk/>
            <pc:sldMk cId="2617460513" sldId="400"/>
            <ac:spMk id="8" creationId="{83B598FB-4C65-9D48-B9C3-AE7E9E76A0F6}"/>
          </ac:spMkLst>
        </pc:spChg>
        <pc:spChg chg="mod">
          <ac:chgData name="Ruben Fernandez" userId="b2ddae9f6de01a07" providerId="LiveId" clId="{8F447A90-27FF-4EAA-B1E1-E04069B744B9}" dt="2019-01-25T17:54:06.844" v="3167" actId="790"/>
          <ac:spMkLst>
            <pc:docMk/>
            <pc:sldMk cId="2617460513" sldId="400"/>
            <ac:spMk id="9" creationId="{4261DDFC-3D1E-084A-AFF4-3C0E76871F79}"/>
          </ac:spMkLst>
        </pc:spChg>
        <pc:spChg chg="mod">
          <ac:chgData name="Ruben Fernandez" userId="b2ddae9f6de01a07" providerId="LiveId" clId="{8F447A90-27FF-4EAA-B1E1-E04069B744B9}" dt="2019-01-25T17:50:01.992" v="2727" actId="790"/>
          <ac:spMkLst>
            <pc:docMk/>
            <pc:sldMk cId="2617460513" sldId="400"/>
            <ac:spMk id="12" creationId="{4E1360D3-4E01-2044-AA58-2670134F5C2C}"/>
          </ac:spMkLst>
        </pc:spChg>
      </pc:sldChg>
      <pc:sldMasterChg chg="add del addSldLayout delSldLayout">
        <pc:chgData name="Ruben Fernandez" userId="b2ddae9f6de01a07" providerId="LiveId" clId="{8F447A90-27FF-4EAA-B1E1-E04069B744B9}" dt="2019-01-15T16:26:33.903" v="1300" actId="2696"/>
        <pc:sldMasterMkLst>
          <pc:docMk/>
          <pc:sldMasterMk cId="0" sldId="2147483648"/>
        </pc:sldMasterMkLst>
        <pc:sldLayoutChg chg="add del">
          <pc:chgData name="Ruben Fernandez" userId="b2ddae9f6de01a07" providerId="LiveId" clId="{8F447A90-27FF-4EAA-B1E1-E04069B744B9}" dt="2019-01-15T16:26:33.903" v="1300" actId="2696"/>
          <pc:sldLayoutMkLst>
            <pc:docMk/>
            <pc:sldMasterMk cId="0" sldId="2147483648"/>
            <pc:sldLayoutMk cId="4240175939" sldId="2147487585"/>
          </pc:sldLayoutMkLst>
        </pc:sldLayoutChg>
        <pc:sldLayoutChg chg="add del">
          <pc:chgData name="Ruben Fernandez" userId="b2ddae9f6de01a07" providerId="LiveId" clId="{8F447A90-27FF-4EAA-B1E1-E04069B744B9}" dt="2019-01-15T16:26:33.903" v="1299" actId="2696"/>
          <pc:sldLayoutMkLst>
            <pc:docMk/>
            <pc:sldMasterMk cId="0" sldId="2147483648"/>
            <pc:sldLayoutMk cId="1092686462" sldId="2147487586"/>
          </pc:sldLayoutMkLst>
        </pc:sldLayoutChg>
        <pc:sldLayoutChg chg="add del">
          <pc:chgData name="Ruben Fernandez" userId="b2ddae9f6de01a07" providerId="LiveId" clId="{8F447A90-27FF-4EAA-B1E1-E04069B744B9}" dt="2019-01-15T16:26:33.902" v="1298" actId="2696"/>
          <pc:sldLayoutMkLst>
            <pc:docMk/>
            <pc:sldMasterMk cId="0" sldId="2147483648"/>
            <pc:sldLayoutMk cId="2797632984" sldId="2147487587"/>
          </pc:sldLayoutMkLst>
        </pc:sldLayoutChg>
        <pc:sldLayoutChg chg="add del">
          <pc:chgData name="Ruben Fernandez" userId="b2ddae9f6de01a07" providerId="LiveId" clId="{8F447A90-27FF-4EAA-B1E1-E04069B744B9}" dt="2019-01-15T16:26:33.901" v="1297" actId="2696"/>
          <pc:sldLayoutMkLst>
            <pc:docMk/>
            <pc:sldMasterMk cId="0" sldId="2147483648"/>
            <pc:sldLayoutMk cId="1345884056" sldId="2147487588"/>
          </pc:sldLayoutMkLst>
        </pc:sldLayoutChg>
        <pc:sldLayoutChg chg="add del">
          <pc:chgData name="Ruben Fernandez" userId="b2ddae9f6de01a07" providerId="LiveId" clId="{8F447A90-27FF-4EAA-B1E1-E04069B744B9}" dt="2019-01-15T16:26:33.901" v="1296" actId="2696"/>
          <pc:sldLayoutMkLst>
            <pc:docMk/>
            <pc:sldMasterMk cId="0" sldId="2147483648"/>
            <pc:sldLayoutMk cId="3660489651" sldId="2147487589"/>
          </pc:sldLayoutMkLst>
        </pc:sldLayoutChg>
        <pc:sldLayoutChg chg="add del">
          <pc:chgData name="Ruben Fernandez" userId="b2ddae9f6de01a07" providerId="LiveId" clId="{8F447A90-27FF-4EAA-B1E1-E04069B744B9}" dt="2019-01-15T16:26:33.900" v="1295" actId="2696"/>
          <pc:sldLayoutMkLst>
            <pc:docMk/>
            <pc:sldMasterMk cId="0" sldId="2147483648"/>
            <pc:sldLayoutMk cId="989769987" sldId="2147487590"/>
          </pc:sldLayoutMkLst>
        </pc:sldLayoutChg>
        <pc:sldLayoutChg chg="add del">
          <pc:chgData name="Ruben Fernandez" userId="b2ddae9f6de01a07" providerId="LiveId" clId="{8F447A90-27FF-4EAA-B1E1-E04069B744B9}" dt="2019-01-15T16:26:33.899" v="1294" actId="2696"/>
          <pc:sldLayoutMkLst>
            <pc:docMk/>
            <pc:sldMasterMk cId="0" sldId="2147483648"/>
            <pc:sldLayoutMk cId="406844102" sldId="2147487591"/>
          </pc:sldLayoutMkLst>
        </pc:sldLayoutChg>
        <pc:sldLayoutChg chg="add del">
          <pc:chgData name="Ruben Fernandez" userId="b2ddae9f6de01a07" providerId="LiveId" clId="{8F447A90-27FF-4EAA-B1E1-E04069B744B9}" dt="2019-01-15T16:26:33.899" v="1293" actId="2696"/>
          <pc:sldLayoutMkLst>
            <pc:docMk/>
            <pc:sldMasterMk cId="0" sldId="2147483648"/>
            <pc:sldLayoutMk cId="741009543" sldId="2147487592"/>
          </pc:sldLayoutMkLst>
        </pc:sldLayoutChg>
        <pc:sldLayoutChg chg="add del">
          <pc:chgData name="Ruben Fernandez" userId="b2ddae9f6de01a07" providerId="LiveId" clId="{8F447A90-27FF-4EAA-B1E1-E04069B744B9}" dt="2019-01-15T16:26:33.898" v="1292" actId="2696"/>
          <pc:sldLayoutMkLst>
            <pc:docMk/>
            <pc:sldMasterMk cId="0" sldId="2147483648"/>
            <pc:sldLayoutMk cId="212987197" sldId="2147487593"/>
          </pc:sldLayoutMkLst>
        </pc:sldLayoutChg>
        <pc:sldLayoutChg chg="add del">
          <pc:chgData name="Ruben Fernandez" userId="b2ddae9f6de01a07" providerId="LiveId" clId="{8F447A90-27FF-4EAA-B1E1-E04069B744B9}" dt="2019-01-15T16:26:33.897" v="1291" actId="2696"/>
          <pc:sldLayoutMkLst>
            <pc:docMk/>
            <pc:sldMasterMk cId="0" sldId="2147483648"/>
            <pc:sldLayoutMk cId="387803171" sldId="2147487594"/>
          </pc:sldLayoutMkLst>
        </pc:sldLayoutChg>
        <pc:sldLayoutChg chg="add del">
          <pc:chgData name="Ruben Fernandez" userId="b2ddae9f6de01a07" providerId="LiveId" clId="{8F447A90-27FF-4EAA-B1E1-E04069B744B9}" dt="2019-01-15T16:26:33.896" v="1290" actId="2696"/>
          <pc:sldLayoutMkLst>
            <pc:docMk/>
            <pc:sldMasterMk cId="0" sldId="2147483648"/>
            <pc:sldLayoutMk cId="1603701" sldId="21474875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01/02/2019</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14</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a:defRPr/>
            </a:pPr>
            <a:fld id="{7A07579C-B849-46E4-81D5-095676F8793D}" type="slidenum">
              <a:rPr lang="en-US" smtClean="0"/>
              <a:pPr>
                <a:defRPr/>
              </a:pPr>
              <a:t>4</a:t>
            </a:fld>
            <a:endParaRPr lang="it-IT" dirty="0">
              <a:cs typeface="+mn-cs"/>
            </a:endParaRPr>
          </a:p>
        </p:txBody>
      </p:sp>
    </p:spTree>
    <p:extLst>
      <p:ext uri="{BB962C8B-B14F-4D97-AF65-F5344CB8AC3E}">
        <p14:creationId xmlns:p14="http://schemas.microsoft.com/office/powerpoint/2010/main" val="397527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7</a:t>
            </a:fld>
            <a:endParaRPr lang="it-IT" dirty="0">
              <a:cs typeface="+mn-cs"/>
            </a:endParaRPr>
          </a:p>
        </p:txBody>
      </p:sp>
    </p:spTree>
    <p:extLst>
      <p:ext uri="{BB962C8B-B14F-4D97-AF65-F5344CB8AC3E}">
        <p14:creationId xmlns:p14="http://schemas.microsoft.com/office/powerpoint/2010/main" val="275248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11</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0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tif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11" name="Text Box 5"/>
          <p:cNvSpPr txBox="1">
            <a:spLocks noChangeArrowheads="1"/>
          </p:cNvSpPr>
          <p:nvPr/>
        </p:nvSpPr>
        <p:spPr bwMode="auto">
          <a:xfrm>
            <a:off x="228600" y="1203434"/>
            <a:ext cx="8748713"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a:t>
            </a:r>
            <a:r>
              <a:rPr lang="en-GB" altLang="it-IT" b="1" i="0" dirty="0" err="1">
                <a:solidFill>
                  <a:srgbClr val="000000"/>
                </a:solidFill>
                <a:cs typeface="Arial" panose="020B0604020202020204" pitchFamily="34" charset="0"/>
              </a:rPr>
              <a:t>Enero</a:t>
            </a:r>
            <a:r>
              <a:rPr lang="en-GB" altLang="it-IT" b="1" i="0" dirty="0">
                <a:solidFill>
                  <a:srgbClr val="000000"/>
                </a:solidFill>
                <a:cs typeface="Arial" panose="020B0604020202020204" pitchFamily="34" charset="0"/>
              </a:rPr>
              <a:t> 2019</a:t>
            </a:r>
          </a:p>
        </p:txBody>
      </p:sp>
      <p:sp>
        <p:nvSpPr>
          <p:cNvPr id="17412" name="TextBox 1"/>
          <p:cNvSpPr txBox="1">
            <a:spLocks noChangeArrowheads="1"/>
          </p:cNvSpPr>
          <p:nvPr/>
        </p:nvSpPr>
        <p:spPr bwMode="auto">
          <a:xfrm>
            <a:off x="323528" y="1846214"/>
            <a:ext cx="8653785" cy="2806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 sz="2400" b="1" i="0" dirty="0">
                <a:latin typeface="Arial"/>
                <a:cs typeface="Arial"/>
              </a:rPr>
              <a:t>Valoracion sonografica del nicho uterino en mujeres no embarazadas: un procedimiento de Delphi modificado</a:t>
            </a:r>
            <a:endParaRPr lang="en-US" sz="2400" dirty="0">
              <a:latin typeface="Arial"/>
              <a:cs typeface="Arial"/>
            </a:endParaRPr>
          </a:p>
          <a:p>
            <a:pPr algn="ctr">
              <a:buNone/>
            </a:pPr>
            <a:endParaRPr lang="en" sz="2000" b="1" i="0" dirty="0"/>
          </a:p>
          <a:p>
            <a:pPr algn="just">
              <a:buNone/>
            </a:pPr>
            <a:r>
              <a:rPr lang="en-US" sz="1600" i="0" dirty="0">
                <a:latin typeface="Arial"/>
                <a:cs typeface="Arial"/>
              </a:rPr>
              <a:t>I. P. M. JORDANS, R. A. DE LEEUW, S. I. STEGWEE, N. N. AMSO, P. N. BARRI-SOLDEVILA, T. VAN DEN BOSCH, T. BOURNE, H. A. M. BRÖLMANN, O. DONNEZ, M. DUEHOLM, W. J. K. HEHENKAMP, N. JASTROW, D. JURKOVIC, R. MASHIACH, O. NAJI, I. STREULI, D. TIMMERMAN, L. F. VAN DER VOET and J. A. F. HUIRNE </a:t>
            </a:r>
            <a:endParaRPr lang="en-US" sz="1600" i="0" dirty="0">
              <a:cs typeface="Arial"/>
            </a:endParaRPr>
          </a:p>
          <a:p>
            <a:pPr algn="just" eaLnBrk="1" hangingPunct="1">
              <a:buNone/>
              <a:defRPr/>
            </a:pPr>
            <a:endParaRPr lang="en-US" sz="1600" i="0" dirty="0">
              <a:latin typeface="Arial"/>
              <a:cs typeface="Arial"/>
            </a:endParaRPr>
          </a:p>
          <a:p>
            <a:pPr algn="ctr" eaLnBrk="1" hangingPunct="1">
              <a:spcBef>
                <a:spcPct val="0"/>
              </a:spcBef>
              <a:spcAft>
                <a:spcPts val="600"/>
              </a:spcAft>
              <a:buNone/>
              <a:defRPr/>
            </a:pPr>
            <a:r>
              <a:rPr lang="it-IT" sz="1800" dirty="0" err="1"/>
              <a:t>Ultrasound</a:t>
            </a:r>
            <a:r>
              <a:rPr lang="it-IT" sz="1800" dirty="0"/>
              <a:t> </a:t>
            </a:r>
            <a:r>
              <a:rPr lang="it-IT" sz="1800" dirty="0" err="1"/>
              <a:t>Obstet</a:t>
            </a:r>
            <a:r>
              <a:rPr lang="it-IT" sz="1800" dirty="0"/>
              <a:t> </a:t>
            </a:r>
            <a:r>
              <a:rPr lang="it-IT" sz="1800" dirty="0" err="1"/>
              <a:t>Gynecol</a:t>
            </a:r>
            <a:r>
              <a:rPr lang="it-IT" sz="1800" dirty="0"/>
              <a:t> 2019; 53: 107–115</a:t>
            </a:r>
            <a:endParaRPr lang="en-GB" sz="1800" b="1" dirty="0"/>
          </a:p>
        </p:txBody>
      </p:sp>
      <p:sp>
        <p:nvSpPr>
          <p:cNvPr id="17413" name="TextBox 2"/>
          <p:cNvSpPr txBox="1">
            <a:spLocks noChangeArrowheads="1"/>
          </p:cNvSpPr>
          <p:nvPr/>
        </p:nvSpPr>
        <p:spPr bwMode="auto">
          <a:xfrm>
            <a:off x="2123728" y="5232917"/>
            <a:ext cx="6263208"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Slides de Journal Club preparadas por Dr Alessandra </a:t>
            </a:r>
            <a:r>
              <a:rPr lang="en-GB" altLang="it-IT" sz="1900" i="0" dirty="0" smtClean="0">
                <a:solidFill>
                  <a:srgbClr val="000000"/>
                </a:solidFill>
                <a:cs typeface="Arial" panose="020B0604020202020204" pitchFamily="34" charset="0"/>
              </a:rPr>
              <a:t>Familiari</a:t>
            </a:r>
            <a:r>
              <a:rPr lang="en-GB" altLang="it-IT" sz="1900" i="0" dirty="0">
                <a:solidFill>
                  <a:srgbClr val="000000"/>
                </a:solidFill>
                <a:cs typeface="Arial" panose="020B0604020202020204" pitchFamily="34" charset="0"/>
              </a:rPr>
              <a:t> </a:t>
            </a:r>
            <a:r>
              <a:rPr lang="en-GB" altLang="it-IT" sz="1900" i="0" dirty="0" smtClean="0">
                <a:solidFill>
                  <a:srgbClr val="000000"/>
                </a:solidFill>
                <a:cs typeface="Arial" panose="020B0604020202020204" pitchFamily="34" charset="0"/>
              </a:rPr>
              <a:t>(Editor </a:t>
            </a:r>
            <a:r>
              <a:rPr lang="en-GB" altLang="it-IT" sz="1900" i="0" dirty="0">
                <a:solidFill>
                  <a:srgbClr val="000000"/>
                </a:solidFill>
                <a:cs typeface="Arial" panose="020B0604020202020204" pitchFamily="34" charset="0"/>
              </a:rPr>
              <a:t>de UOG para </a:t>
            </a:r>
            <a:r>
              <a:rPr lang="en-GB" altLang="it-IT" sz="1900" i="0" dirty="0" err="1" smtClean="0">
                <a:solidFill>
                  <a:srgbClr val="000000"/>
                </a:solidFill>
                <a:cs typeface="Arial" panose="020B0604020202020204" pitchFamily="34" charset="0"/>
              </a:rPr>
              <a:t>practicantes</a:t>
            </a:r>
            <a:r>
              <a:rPr lang="en-GB" altLang="it-IT" sz="1900" i="0" dirty="0" smtClean="0">
                <a:solidFill>
                  <a:srgbClr val="000000"/>
                </a:solidFill>
                <a:cs typeface="Arial" panose="020B0604020202020204" pitchFamily="34" charset="0"/>
              </a:rPr>
              <a:t>)</a:t>
            </a:r>
          </a:p>
          <a:p>
            <a:pPr eaLnBrk="1" hangingPunct="1">
              <a:spcBef>
                <a:spcPct val="0"/>
              </a:spcBef>
              <a:buFontTx/>
              <a:buNone/>
            </a:pPr>
            <a:endParaRPr lang="en-GB" altLang="it-IT" sz="1000" i="0" dirty="0">
              <a:solidFill>
                <a:srgbClr val="000000"/>
              </a:solidFill>
              <a:cs typeface="Arial" panose="020B0604020202020204" pitchFamily="34" charset="0"/>
            </a:endParaRPr>
          </a:p>
          <a:p>
            <a:pPr eaLnBrk="1" hangingPunct="1">
              <a:spcBef>
                <a:spcPct val="0"/>
              </a:spcBef>
              <a:buFontTx/>
              <a:buNone/>
            </a:pPr>
            <a:r>
              <a:rPr lang="en-GB" altLang="it-IT" sz="1900" i="0" dirty="0" err="1" smtClean="0">
                <a:solidFill>
                  <a:srgbClr val="000000"/>
                </a:solidFill>
                <a:cs typeface="Arial" panose="020B0604020202020204" pitchFamily="34" charset="0"/>
              </a:rPr>
              <a:t>Traducido</a:t>
            </a:r>
            <a:r>
              <a:rPr lang="en-GB" altLang="it-IT" sz="1900" i="0" dirty="0" smtClean="0">
                <a:solidFill>
                  <a:srgbClr val="000000"/>
                </a:solidFill>
                <a:cs typeface="Arial" panose="020B0604020202020204" pitchFamily="34" charset="0"/>
              </a:rPr>
              <a:t> </a:t>
            </a:r>
            <a:r>
              <a:rPr lang="en-GB" altLang="it-IT" sz="1900" i="0" dirty="0" err="1" smtClean="0">
                <a:solidFill>
                  <a:srgbClr val="000000"/>
                </a:solidFill>
                <a:cs typeface="Arial" panose="020B0604020202020204" pitchFamily="34" charset="0"/>
              </a:rPr>
              <a:t>por</a:t>
            </a:r>
            <a:r>
              <a:rPr lang="en-GB" altLang="it-IT" sz="1900" i="0" dirty="0" smtClean="0">
                <a:solidFill>
                  <a:srgbClr val="000000"/>
                </a:solidFill>
                <a:cs typeface="Arial" panose="020B0604020202020204" pitchFamily="34" charset="0"/>
              </a:rPr>
              <a:t> </a:t>
            </a:r>
            <a:r>
              <a:rPr lang="en-GB" altLang="it-IT" sz="1900" i="0" dirty="0" err="1">
                <a:solidFill>
                  <a:srgbClr val="000000"/>
                </a:solidFill>
                <a:cs typeface="Arial" panose="020B0604020202020204" pitchFamily="34" charset="0"/>
              </a:rPr>
              <a:t>Dr.</a:t>
            </a:r>
            <a:r>
              <a:rPr lang="en-GB" altLang="it-IT" sz="1900" i="0" dirty="0">
                <a:solidFill>
                  <a:srgbClr val="000000"/>
                </a:solidFill>
                <a:cs typeface="Arial" panose="020B0604020202020204" pitchFamily="34" charset="0"/>
              </a:rPr>
              <a:t> Ruben </a:t>
            </a:r>
            <a:r>
              <a:rPr lang="en-GB" altLang="it-IT" sz="1900" i="0" dirty="0" smtClean="0">
                <a:solidFill>
                  <a:srgbClr val="000000"/>
                </a:solidFill>
                <a:cs typeface="Arial" panose="020B0604020202020204" pitchFamily="34" charset="0"/>
              </a:rPr>
              <a:t>D. </a:t>
            </a:r>
            <a:r>
              <a:rPr lang="en-GB" altLang="it-IT" sz="1900" i="0" dirty="0">
                <a:solidFill>
                  <a:srgbClr val="000000"/>
                </a:solidFill>
                <a:cs typeface="Arial" panose="020B0604020202020204" pitchFamily="34" charset="0"/>
              </a:rPr>
              <a:t>Fernandez Jr</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63" y="5157192"/>
            <a:ext cx="1653242"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922064" y="1749955"/>
            <a:ext cx="32464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10" name="Text Box 5">
            <a:extLst>
              <a:ext uri="{FF2B5EF4-FFF2-40B4-BE49-F238E27FC236}">
                <a16:creationId xmlns:a16="http://schemas.microsoft.com/office/drawing/2014/main" id="{9EFCA805-74EC-734A-B988-B84C51998C14}"/>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5" name="Rectangle 19">
            <a:extLst>
              <a:ext uri="{FF2B5EF4-FFF2-40B4-BE49-F238E27FC236}">
                <a16:creationId xmlns:a16="http://schemas.microsoft.com/office/drawing/2014/main" id="{F5D34649-8AFF-8D4F-93FD-6456F210C994}"/>
              </a:ext>
            </a:extLst>
          </p:cNvPr>
          <p:cNvSpPr>
            <a:spLocks noChangeArrowheads="1"/>
          </p:cNvSpPr>
          <p:nvPr/>
        </p:nvSpPr>
        <p:spPr bwMode="auto">
          <a:xfrm>
            <a:off x="630134" y="2583360"/>
            <a:ext cx="7830298" cy="3545586"/>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s-HN" sz="1700" b="1" i="0" dirty="0"/>
              <a:t>Acuerdo y recomendaciones</a:t>
            </a:r>
            <a:r>
              <a:rPr lang="en" sz="1700" b="1" i="0" dirty="0"/>
              <a:t>:</a:t>
            </a:r>
          </a:p>
          <a:p>
            <a:pPr algn="just">
              <a:lnSpc>
                <a:spcPct val="150000"/>
              </a:lnSpc>
            </a:pPr>
            <a:r>
              <a:rPr lang="es-HN" sz="1700" i="0" dirty="0">
                <a:latin typeface="Arial"/>
                <a:cs typeface="Arial"/>
              </a:rPr>
              <a:t>Es útil variar la presión con la sonda endovaginal de manera de obtener el mejor plano para la medida del nicho</a:t>
            </a:r>
            <a:r>
              <a:rPr lang="en" sz="1700" i="0" dirty="0">
                <a:latin typeface="Arial"/>
                <a:cs typeface="Arial"/>
              </a:rPr>
              <a:t>.</a:t>
            </a:r>
            <a:endParaRPr lang="en" sz="1700" i="0" dirty="0">
              <a:cs typeface="Arial"/>
            </a:endParaRPr>
          </a:p>
          <a:p>
            <a:pPr algn="just">
              <a:lnSpc>
                <a:spcPct val="150000"/>
              </a:lnSpc>
            </a:pPr>
            <a:r>
              <a:rPr lang="es-HN" sz="1700" i="0" dirty="0">
                <a:latin typeface="Arial"/>
                <a:cs typeface="Arial"/>
              </a:rPr>
              <a:t>El uso de Doppler no es mandatorio para la medición estándar del nicho</a:t>
            </a:r>
            <a:r>
              <a:rPr lang="en" sz="1700" i="0" dirty="0">
                <a:latin typeface="Arial"/>
                <a:cs typeface="Arial"/>
              </a:rPr>
              <a:t>.</a:t>
            </a:r>
            <a:endParaRPr lang="en" sz="1700" i="0" dirty="0">
              <a:cs typeface="Arial"/>
            </a:endParaRPr>
          </a:p>
          <a:p>
            <a:pPr algn="just">
              <a:lnSpc>
                <a:spcPct val="150000"/>
              </a:lnSpc>
            </a:pPr>
            <a:r>
              <a:rPr lang="es-HN" sz="1700" i="0" dirty="0">
                <a:latin typeface="Arial"/>
                <a:cs typeface="Arial"/>
              </a:rPr>
              <a:t>La sonografía contrastada agrega valor en pacientes con nicho uterino</a:t>
            </a:r>
            <a:r>
              <a:rPr lang="en" sz="1700" i="0" dirty="0">
                <a:latin typeface="Arial"/>
                <a:cs typeface="Arial"/>
              </a:rPr>
              <a:t>.</a:t>
            </a:r>
            <a:endParaRPr lang="en" sz="1700" i="0" dirty="0">
              <a:cs typeface="Arial"/>
            </a:endParaRPr>
          </a:p>
          <a:p>
            <a:pPr algn="just">
              <a:lnSpc>
                <a:spcPct val="150000"/>
              </a:lnSpc>
            </a:pPr>
            <a:r>
              <a:rPr lang="es-HN" sz="1700" i="0" dirty="0">
                <a:latin typeface="Arial"/>
                <a:cs typeface="Arial"/>
              </a:rPr>
              <a:t>No hay preferencia si hacerlo con gel o solución salina</a:t>
            </a:r>
            <a:r>
              <a:rPr lang="en" sz="1700" i="0" dirty="0">
                <a:latin typeface="Arial"/>
                <a:cs typeface="Arial"/>
              </a:rPr>
              <a:t>.</a:t>
            </a:r>
            <a:endParaRPr lang="en" sz="1700" i="0" dirty="0">
              <a:cs typeface="Arial"/>
            </a:endParaRPr>
          </a:p>
          <a:p>
            <a:pPr algn="just">
              <a:lnSpc>
                <a:spcPct val="150000"/>
              </a:lnSpc>
            </a:pPr>
            <a:r>
              <a:rPr lang="es-HN" sz="1700" i="0" dirty="0">
                <a:latin typeface="Arial"/>
                <a:cs typeface="Arial"/>
              </a:rPr>
              <a:t>No hay preferencia por el uso de catéter en la sonografía contrastada</a:t>
            </a:r>
            <a:r>
              <a:rPr lang="en" sz="1700" i="0" dirty="0">
                <a:latin typeface="Arial"/>
                <a:cs typeface="Arial"/>
              </a:rPr>
              <a:t>.</a:t>
            </a:r>
            <a:endParaRPr lang="en" sz="1700" i="0" dirty="0">
              <a:cs typeface="Arial"/>
            </a:endParaRPr>
          </a:p>
          <a:p>
            <a:pPr algn="just"/>
            <a:r>
              <a:rPr lang="es-HN" sz="1700" i="0" dirty="0">
                <a:latin typeface="Arial"/>
                <a:cs typeface="Arial"/>
              </a:rPr>
              <a:t>El mejor método para detectar posibles ramas en el plano transverso, revisar todo el segmento uterino desde el cérvix hasta el cuerpo</a:t>
            </a:r>
            <a:r>
              <a:rPr lang="en" sz="1700" i="0" dirty="0">
                <a:latin typeface="Arial"/>
                <a:cs typeface="Arial"/>
              </a:rPr>
              <a:t>. </a:t>
            </a:r>
            <a:endParaRPr lang="en" dirty="0"/>
          </a:p>
        </p:txBody>
      </p:sp>
    </p:spTree>
    <p:extLst>
      <p:ext uri="{BB962C8B-B14F-4D97-AF65-F5344CB8AC3E}">
        <p14:creationId xmlns:p14="http://schemas.microsoft.com/office/powerpoint/2010/main" val="410372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 Box 5">
            <a:extLst>
              <a:ext uri="{FF2B5EF4-FFF2-40B4-BE49-F238E27FC236}">
                <a16:creationId xmlns:a16="http://schemas.microsoft.com/office/drawing/2014/main" id="{83B598FB-4C65-9D48-B9C3-AE7E9E76A0F6}"/>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10" name="Immagine 9">
            <a:extLst>
              <a:ext uri="{FF2B5EF4-FFF2-40B4-BE49-F238E27FC236}">
                <a16:creationId xmlns:a16="http://schemas.microsoft.com/office/drawing/2014/main" id="{26256D72-9B59-DC41-9F21-3E57EBE5128C}"/>
              </a:ext>
            </a:extLst>
          </p:cNvPr>
          <p:cNvPicPr>
            <a:picLocks noChangeAspect="1"/>
          </p:cNvPicPr>
          <p:nvPr/>
        </p:nvPicPr>
        <p:blipFill>
          <a:blip r:embed="rId5"/>
          <a:stretch>
            <a:fillRect/>
          </a:stretch>
        </p:blipFill>
        <p:spPr>
          <a:xfrm>
            <a:off x="5554505" y="1674786"/>
            <a:ext cx="3579009" cy="5053903"/>
          </a:xfrm>
          <a:prstGeom prst="rect">
            <a:avLst/>
          </a:prstGeom>
        </p:spPr>
      </p:pic>
      <p:sp>
        <p:nvSpPr>
          <p:cNvPr id="12" name="Rectangle 19">
            <a:extLst>
              <a:ext uri="{FF2B5EF4-FFF2-40B4-BE49-F238E27FC236}">
                <a16:creationId xmlns:a16="http://schemas.microsoft.com/office/drawing/2014/main" id="{9F167E8E-5FA6-BE49-BCAA-D77142CF50C1}"/>
              </a:ext>
            </a:extLst>
          </p:cNvPr>
          <p:cNvSpPr>
            <a:spLocks noChangeArrowheads="1"/>
          </p:cNvSpPr>
          <p:nvPr/>
        </p:nvSpPr>
        <p:spPr bwMode="auto">
          <a:xfrm>
            <a:off x="193023" y="2787274"/>
            <a:ext cx="5198251" cy="328782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pPr>
            <a:r>
              <a:rPr lang="es-HN" sz="1700" i="0" dirty="0"/>
              <a:t>Varias mediciones, mostrando que debe de medirse y como deben de posicionarse los </a:t>
            </a:r>
            <a:r>
              <a:rPr lang="es-HN" sz="1700" i="0" dirty="0" err="1"/>
              <a:t>califers</a:t>
            </a:r>
            <a:r>
              <a:rPr lang="en" sz="1700" i="0" dirty="0"/>
              <a:t>. </a:t>
            </a:r>
          </a:p>
          <a:p>
            <a:pPr marL="0" indent="0" algn="just">
              <a:lnSpc>
                <a:spcPct val="150000"/>
              </a:lnSpc>
              <a:buNone/>
            </a:pPr>
            <a:endParaRPr lang="en" sz="1700" i="0" dirty="0"/>
          </a:p>
          <a:p>
            <a:pPr marL="0" indent="0" algn="just">
              <a:lnSpc>
                <a:spcPct val="150000"/>
              </a:lnSpc>
              <a:buNone/>
            </a:pPr>
            <a:r>
              <a:rPr lang="es-HN" sz="1700" i="0" dirty="0">
                <a:latin typeface="Arial"/>
                <a:cs typeface="Arial"/>
              </a:rPr>
              <a:t>De acuerdo a todos los expertos</a:t>
            </a:r>
            <a:r>
              <a:rPr lang="en" sz="1700" i="0" dirty="0">
                <a:latin typeface="Arial"/>
                <a:cs typeface="Arial"/>
              </a:rPr>
              <a:t>, </a:t>
            </a:r>
            <a:r>
              <a:rPr lang="es-HN" sz="1700" i="0" dirty="0">
                <a:latin typeface="Arial"/>
                <a:cs typeface="Arial"/>
              </a:rPr>
              <a:t>si la longitud o lo ancho del nicho principal es mayor en cualquier punto otro que la base del nicho, dos mediciones diferentes deben de realizarse</a:t>
            </a:r>
            <a:r>
              <a:rPr lang="en" sz="1700" i="0" dirty="0">
                <a:latin typeface="Arial"/>
                <a:cs typeface="Arial"/>
              </a:rPr>
              <a:t>: </a:t>
            </a:r>
            <a:r>
              <a:rPr lang="es-HN" sz="1700" i="0" dirty="0">
                <a:latin typeface="Arial"/>
                <a:cs typeface="Arial"/>
              </a:rPr>
              <a:t>en la base del nicho y en el punto de la mayor longitud</a:t>
            </a:r>
            <a:r>
              <a:rPr lang="en-US" sz="1700" i="0" dirty="0">
                <a:latin typeface="Arial"/>
                <a:cs typeface="Arial"/>
              </a:rPr>
              <a:t>.</a:t>
            </a:r>
            <a:endParaRPr lang="en" sz="1700" i="0" dirty="0">
              <a:latin typeface="Arial"/>
              <a:cs typeface="Arial"/>
            </a:endParaRPr>
          </a:p>
        </p:txBody>
      </p:sp>
      <p:sp>
        <p:nvSpPr>
          <p:cNvPr id="13" name="TextBox 1">
            <a:extLst>
              <a:ext uri="{FF2B5EF4-FFF2-40B4-BE49-F238E27FC236}">
                <a16:creationId xmlns:a16="http://schemas.microsoft.com/office/drawing/2014/main" id="{3D3AD445-D3C5-8F46-8BE3-D48E1D4E36A6}"/>
              </a:ext>
            </a:extLst>
          </p:cNvPr>
          <p:cNvSpPr txBox="1">
            <a:spLocks noChangeArrowheads="1"/>
          </p:cNvSpPr>
          <p:nvPr/>
        </p:nvSpPr>
        <p:spPr bwMode="auto">
          <a:xfrm>
            <a:off x="200747" y="1674787"/>
            <a:ext cx="4559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 Box 5">
            <a:extLst>
              <a:ext uri="{FF2B5EF4-FFF2-40B4-BE49-F238E27FC236}">
                <a16:creationId xmlns:a16="http://schemas.microsoft.com/office/drawing/2014/main" id="{83B598FB-4C65-9D48-B9C3-AE7E9E76A0F6}"/>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11" name="Immagine 10">
            <a:extLst>
              <a:ext uri="{FF2B5EF4-FFF2-40B4-BE49-F238E27FC236}">
                <a16:creationId xmlns:a16="http://schemas.microsoft.com/office/drawing/2014/main" id="{0333ABDA-235E-E449-87AE-1E7992091A23}"/>
              </a:ext>
            </a:extLst>
          </p:cNvPr>
          <p:cNvPicPr>
            <a:picLocks noChangeAspect="1"/>
          </p:cNvPicPr>
          <p:nvPr/>
        </p:nvPicPr>
        <p:blipFill>
          <a:blip r:embed="rId5"/>
          <a:stretch>
            <a:fillRect/>
          </a:stretch>
        </p:blipFill>
        <p:spPr>
          <a:xfrm>
            <a:off x="4338535" y="1772817"/>
            <a:ext cx="4769968" cy="4896544"/>
          </a:xfrm>
          <a:prstGeom prst="rect">
            <a:avLst/>
          </a:prstGeom>
        </p:spPr>
      </p:pic>
      <p:sp>
        <p:nvSpPr>
          <p:cNvPr id="9" name="Rectangle 19">
            <a:extLst>
              <a:ext uri="{FF2B5EF4-FFF2-40B4-BE49-F238E27FC236}">
                <a16:creationId xmlns:a16="http://schemas.microsoft.com/office/drawing/2014/main" id="{4261DDFC-3D1E-084A-AFF4-3C0E76871F79}"/>
              </a:ext>
            </a:extLst>
          </p:cNvPr>
          <p:cNvSpPr>
            <a:spLocks noChangeArrowheads="1"/>
          </p:cNvSpPr>
          <p:nvPr/>
        </p:nvSpPr>
        <p:spPr bwMode="auto">
          <a:xfrm>
            <a:off x="35498" y="2198580"/>
            <a:ext cx="4303037" cy="4465068"/>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pPr>
            <a:r>
              <a:rPr lang="es-HN" sz="1700" i="0" dirty="0"/>
              <a:t>Si son visibles</a:t>
            </a:r>
            <a:r>
              <a:rPr lang="en-US" sz="1700" i="0" dirty="0"/>
              <a:t>,</a:t>
            </a:r>
            <a:r>
              <a:rPr lang="en" sz="1700" i="0" dirty="0"/>
              <a:t> </a:t>
            </a:r>
            <a:r>
              <a:rPr lang="es-HN" sz="1700" i="0" dirty="0"/>
              <a:t>las ramas deben de medirse; mediciones de la profundidad y de la RMT deben de medirse separadamente del nicho principal e incluir cualquier rama</a:t>
            </a:r>
            <a:r>
              <a:rPr lang="en-US" sz="1700" i="0" dirty="0"/>
              <a:t>.</a:t>
            </a:r>
            <a:endParaRPr lang="en" sz="1700" i="0" dirty="0"/>
          </a:p>
          <a:p>
            <a:pPr marL="0" indent="0" algn="just">
              <a:lnSpc>
                <a:spcPct val="150000"/>
              </a:lnSpc>
              <a:buNone/>
            </a:pPr>
            <a:endParaRPr lang="en" sz="1700" i="0" dirty="0"/>
          </a:p>
          <a:p>
            <a:pPr marL="0" indent="0" algn="just">
              <a:lnSpc>
                <a:spcPct val="150000"/>
              </a:lnSpc>
              <a:buNone/>
            </a:pPr>
            <a:r>
              <a:rPr lang="es-HN" sz="1700" i="0" dirty="0">
                <a:latin typeface="Arial"/>
                <a:cs typeface="Arial"/>
              </a:rPr>
              <a:t>Todos los expertos acordaron que las características analizadas del endometrio no eran relevante para la medición del nicho; por ende, los </a:t>
            </a:r>
            <a:r>
              <a:rPr lang="es-HN" sz="1700" i="0" dirty="0" err="1">
                <a:latin typeface="Arial"/>
                <a:cs typeface="Arial"/>
              </a:rPr>
              <a:t>califers</a:t>
            </a:r>
            <a:r>
              <a:rPr lang="es-HN" sz="1700" i="0" dirty="0">
                <a:latin typeface="Arial"/>
                <a:cs typeface="Arial"/>
              </a:rPr>
              <a:t> deben de colocarse en el borde del miometrio.</a:t>
            </a:r>
            <a:endParaRPr lang="es-HN" sz="1700" i="0" dirty="0">
              <a:cs typeface="Arial"/>
            </a:endParaRPr>
          </a:p>
        </p:txBody>
      </p:sp>
      <p:sp>
        <p:nvSpPr>
          <p:cNvPr id="12" name="TextBox 1">
            <a:extLst>
              <a:ext uri="{FF2B5EF4-FFF2-40B4-BE49-F238E27FC236}">
                <a16:creationId xmlns:a16="http://schemas.microsoft.com/office/drawing/2014/main" id="{4E1360D3-4E01-2044-AA58-2670134F5C2C}"/>
              </a:ext>
            </a:extLst>
          </p:cNvPr>
          <p:cNvSpPr txBox="1">
            <a:spLocks noChangeArrowheads="1"/>
          </p:cNvSpPr>
          <p:nvPr/>
        </p:nvSpPr>
        <p:spPr bwMode="auto">
          <a:xfrm>
            <a:off x="200747" y="1674787"/>
            <a:ext cx="41377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Tree>
    <p:extLst>
      <p:ext uri="{BB962C8B-B14F-4D97-AF65-F5344CB8AC3E}">
        <p14:creationId xmlns:p14="http://schemas.microsoft.com/office/powerpoint/2010/main" val="261746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381000" y="2272340"/>
            <a:ext cx="8458200" cy="1191095"/>
          </a:xfrm>
          <a:prstGeom prst="rect">
            <a:avLst/>
          </a:prstGeom>
          <a:solidFill>
            <a:srgbClr val="F0F3FB"/>
          </a:solidFill>
          <a:ln w="19050">
            <a:solidFill>
              <a:srgbClr val="445895"/>
            </a:solid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es-HN" b="0" dirty="0">
                <a:latin typeface="Arial"/>
                <a:cs typeface="Arial"/>
              </a:rPr>
              <a:t>El uso del método de Delphi modificado es la fortaleza del estudio.</a:t>
            </a:r>
            <a:endParaRPr lang="es-HN" b="0" dirty="0"/>
          </a:p>
          <a:p>
            <a:pPr marL="285750" indent="-285750" algn="just">
              <a:buFont typeface="Arial" panose="020B0604020202020204" pitchFamily="34" charset="0"/>
              <a:buChar char="•"/>
            </a:pPr>
            <a:r>
              <a:rPr lang="es-HN" b="0" dirty="0">
                <a:latin typeface="Arial"/>
                <a:cs typeface="Arial"/>
              </a:rPr>
              <a:t>Es una limitación que la tasa de respuesta en la segunda ronda disminuyo a un 80% y solo nueve (60%) de los expertos estaban presentes durante la reunión en persona.</a:t>
            </a:r>
            <a:endParaRPr lang="es-HN" b="0" dirty="0">
              <a:cs typeface="Arial"/>
            </a:endParaRPr>
          </a:p>
        </p:txBody>
      </p:sp>
      <p:sp>
        <p:nvSpPr>
          <p:cNvPr id="8" name="Rectangle 1"/>
          <p:cNvSpPr>
            <a:spLocks noChangeArrowheads="1"/>
          </p:cNvSpPr>
          <p:nvPr/>
        </p:nvSpPr>
        <p:spPr bwMode="auto">
          <a:xfrm>
            <a:off x="2483768" y="1687740"/>
            <a:ext cx="39292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400" b="1" i="0" dirty="0"/>
              <a:t>Fortalezas y Limitaciones</a:t>
            </a:r>
            <a:endParaRPr lang="es-HN" altLang="it-IT" sz="2400" dirty="0"/>
          </a:p>
        </p:txBody>
      </p:sp>
      <p:sp>
        <p:nvSpPr>
          <p:cNvPr id="9" name="Rectangle 1"/>
          <p:cNvSpPr>
            <a:spLocks noChangeArrowheads="1"/>
          </p:cNvSpPr>
          <p:nvPr/>
        </p:nvSpPr>
        <p:spPr bwMode="auto">
          <a:xfrm>
            <a:off x="3492056" y="3973945"/>
            <a:ext cx="18582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Conclusion</a:t>
            </a:r>
            <a:endParaRPr lang="en-GB" altLang="it-IT" sz="2400" dirty="0"/>
          </a:p>
        </p:txBody>
      </p:sp>
      <p:sp>
        <p:nvSpPr>
          <p:cNvPr id="12" name="Text Box 5">
            <a:extLst>
              <a:ext uri="{FF2B5EF4-FFF2-40B4-BE49-F238E27FC236}">
                <a16:creationId xmlns:a16="http://schemas.microsoft.com/office/drawing/2014/main" id="{5A9C2143-DF47-314C-B96B-5BBFF16254BE}"/>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3" name="TextBox 1">
            <a:extLst>
              <a:ext uri="{FF2B5EF4-FFF2-40B4-BE49-F238E27FC236}">
                <a16:creationId xmlns:a16="http://schemas.microsoft.com/office/drawing/2014/main" id="{A9FDFE4E-F434-B641-8FF5-AD0AB7AAA317}"/>
              </a:ext>
            </a:extLst>
          </p:cNvPr>
          <p:cNvSpPr txBox="1">
            <a:spLocks noChangeArrowheads="1"/>
          </p:cNvSpPr>
          <p:nvPr/>
        </p:nvSpPr>
        <p:spPr bwMode="auto">
          <a:xfrm>
            <a:off x="381000" y="4483091"/>
            <a:ext cx="8458200" cy="2058256"/>
          </a:xfrm>
          <a:prstGeom prst="rect">
            <a:avLst/>
          </a:prstGeom>
          <a:solidFill>
            <a:srgbClr val="F0F3FB"/>
          </a:solidFill>
          <a:ln w="19050">
            <a:solidFill>
              <a:srgbClr val="445895"/>
            </a:solid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lnSpc>
                <a:spcPct val="150000"/>
              </a:lnSpc>
              <a:buFont typeface="Arial" panose="020B0604020202020204" pitchFamily="34" charset="0"/>
              <a:buChar char="•"/>
            </a:pPr>
            <a:r>
              <a:rPr lang="es-HN" b="0" dirty="0"/>
              <a:t>Consenso se logro, utilizando un procedimiento de Delphi modificado entre expertos europeos, para todos los 42 puntos considerados relevantes para evaluación ultrasonográfica del nicho.</a:t>
            </a:r>
          </a:p>
          <a:p>
            <a:pPr marL="285750" indent="-285750" algn="just">
              <a:lnSpc>
                <a:spcPct val="150000"/>
              </a:lnSpc>
              <a:buFont typeface="Arial" panose="020B0604020202020204" pitchFamily="34" charset="0"/>
              <a:buChar char="•"/>
            </a:pPr>
            <a:r>
              <a:rPr lang="es-HN" b="0" dirty="0">
                <a:latin typeface="Arial"/>
                <a:cs typeface="Arial"/>
              </a:rPr>
              <a:t>Falta por ser descritos la relación entre las características morfológicas y las mediciones del nicho con resultados clínicos.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7653" name="TextBox 1"/>
          <p:cNvSpPr txBox="1">
            <a:spLocks noChangeArrowheads="1"/>
          </p:cNvSpPr>
          <p:nvPr/>
        </p:nvSpPr>
        <p:spPr bwMode="auto">
          <a:xfrm>
            <a:off x="1331911" y="1678298"/>
            <a:ext cx="64801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Puntos de Discusión</a:t>
            </a:r>
          </a:p>
        </p:txBody>
      </p:sp>
      <p:sp>
        <p:nvSpPr>
          <p:cNvPr id="8" name="Text Box 5">
            <a:extLst>
              <a:ext uri="{FF2B5EF4-FFF2-40B4-BE49-F238E27FC236}">
                <a16:creationId xmlns:a16="http://schemas.microsoft.com/office/drawing/2014/main" id="{B2E95FC0-8EE1-6842-BB07-9CC351D1A8B2}"/>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TextBox 1">
            <a:extLst>
              <a:ext uri="{FF2B5EF4-FFF2-40B4-BE49-F238E27FC236}">
                <a16:creationId xmlns:a16="http://schemas.microsoft.com/office/drawing/2014/main" id="{656D02D9-2CA9-004D-89D0-F914E68F6A42}"/>
              </a:ext>
            </a:extLst>
          </p:cNvPr>
          <p:cNvSpPr txBox="1">
            <a:spLocks noChangeArrowheads="1"/>
          </p:cNvSpPr>
          <p:nvPr/>
        </p:nvSpPr>
        <p:spPr bwMode="auto">
          <a:xfrm>
            <a:off x="266648" y="2388496"/>
            <a:ext cx="8625831" cy="4072653"/>
          </a:xfrm>
          <a:prstGeom prst="rect">
            <a:avLst/>
          </a:prstGeom>
          <a:solidFill>
            <a:srgbClr val="F0F3FB"/>
          </a:solidFill>
          <a:ln w="19050">
            <a:solidFill>
              <a:srgbClr val="445895"/>
            </a:solid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lnSpc>
                <a:spcPct val="150000"/>
              </a:lnSpc>
              <a:buFont typeface="Arial" panose="020B0604020202020204" pitchFamily="34" charset="0"/>
              <a:buChar char="•"/>
            </a:pPr>
            <a:r>
              <a:rPr lang="es-HN" b="0" dirty="0">
                <a:latin typeface="Arial"/>
                <a:cs typeface="Arial"/>
              </a:rPr>
              <a:t>Se necesita ser investigado la relevancia de los parámetros evaluados en términos de los síntomas relacionados, subfertilidad o problemas durante tratamientos de fertilidad, predicción de complicaciones obstétricas en embarazos subsecuentes y predicción de tratamientos de riesgo y exitosos.</a:t>
            </a:r>
          </a:p>
          <a:p>
            <a:pPr marL="285750" indent="-285750" algn="just">
              <a:lnSpc>
                <a:spcPct val="150000"/>
              </a:lnSpc>
              <a:buFont typeface="Arial" panose="020B0604020202020204" pitchFamily="34" charset="0"/>
              <a:buChar char="•"/>
            </a:pPr>
            <a:r>
              <a:rPr lang="es-HN" b="0" dirty="0">
                <a:latin typeface="Arial"/>
                <a:cs typeface="Arial"/>
              </a:rPr>
              <a:t>Se necesitan estudios a futuro ya que la información es limitada para determinar el tiempo optimo para la medición del nicho después de la CS.</a:t>
            </a:r>
            <a:endParaRPr lang="es-HN" b="0" dirty="0"/>
          </a:p>
          <a:p>
            <a:pPr marL="285750" indent="-285750" algn="just">
              <a:lnSpc>
                <a:spcPct val="150000"/>
              </a:lnSpc>
              <a:buFont typeface="Arial" panose="020B0604020202020204" pitchFamily="34" charset="0"/>
              <a:buChar char="•"/>
            </a:pPr>
            <a:r>
              <a:rPr lang="es-HN" b="0" dirty="0"/>
              <a:t>Investigaciones a futuro también son necesarias para determinar el valor de corte optimo para la profundidad del nicho para que sea usado para definir </a:t>
            </a:r>
            <a:r>
              <a:rPr lang="es-HN" b="0"/>
              <a:t>diferentes tamaños </a:t>
            </a:r>
            <a:r>
              <a:rPr lang="es-HN" b="0" dirty="0"/>
              <a:t>de nichos, el valor de corte optimo de RMT y las relaciones de RMT/AMT o profundidad/RMT para definir la relevancia clínica del nicho.</a:t>
            </a: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700808"/>
            <a:ext cx="86423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Introducción</a:t>
            </a:r>
          </a:p>
        </p:txBody>
      </p:sp>
      <p:sp>
        <p:nvSpPr>
          <p:cNvPr id="21511" name="Text Box 5"/>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3C764A0E-E2D8-F747-A4B6-34F5FD7061DE}"/>
              </a:ext>
            </a:extLst>
          </p:cNvPr>
          <p:cNvSpPr>
            <a:spLocks noChangeArrowheads="1"/>
          </p:cNvSpPr>
          <p:nvPr/>
        </p:nvSpPr>
        <p:spPr bwMode="auto">
          <a:xfrm>
            <a:off x="697346" y="2169522"/>
            <a:ext cx="7763085" cy="441762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es-HN" sz="1800" i="0" dirty="0">
                <a:latin typeface="Arial"/>
                <a:cs typeface="Arial"/>
              </a:rPr>
              <a:t>El defecto de cicatriz por operación cesárea (CS) o “nicho” se ha reportado como un aspecto importante que se ha asociado con futuras complicaciones</a:t>
            </a:r>
            <a:r>
              <a:rPr lang="en" sz="1800" i="0" dirty="0">
                <a:latin typeface="Arial"/>
                <a:cs typeface="Arial"/>
              </a:rPr>
              <a:t>.</a:t>
            </a:r>
          </a:p>
          <a:p>
            <a:pPr marL="0" indent="0">
              <a:lnSpc>
                <a:spcPct val="150000"/>
              </a:lnSpc>
              <a:buNone/>
            </a:pPr>
            <a:endParaRPr lang="en" sz="1800" i="0" dirty="0">
              <a:cs typeface="Arial"/>
            </a:endParaRPr>
          </a:p>
          <a:p>
            <a:pPr>
              <a:lnSpc>
                <a:spcPct val="150000"/>
              </a:lnSpc>
            </a:pPr>
            <a:r>
              <a:rPr lang="es-HN" sz="1800" i="0" dirty="0">
                <a:latin typeface="Arial"/>
                <a:cs typeface="Arial"/>
              </a:rPr>
              <a:t>La medición precisa y la descripción del nicho esta volviéndose importante para la valoración clínica de síntomas ginecológicos y para la planificación de un tratamiento quirúrgico posible</a:t>
            </a:r>
            <a:r>
              <a:rPr lang="en-US" sz="1800" i="0" dirty="0">
                <a:latin typeface="Arial"/>
                <a:cs typeface="Arial"/>
              </a:rPr>
              <a:t>.</a:t>
            </a:r>
            <a:endParaRPr lang="en" sz="1800" i="0" dirty="0">
              <a:latin typeface="Arial"/>
              <a:cs typeface="Arial"/>
            </a:endParaRPr>
          </a:p>
          <a:p>
            <a:pPr marL="0" indent="0">
              <a:lnSpc>
                <a:spcPct val="150000"/>
              </a:lnSpc>
              <a:buNone/>
            </a:pPr>
            <a:endParaRPr lang="en" sz="1800" i="0" dirty="0">
              <a:cs typeface="Arial"/>
            </a:endParaRPr>
          </a:p>
          <a:p>
            <a:pPr>
              <a:lnSpc>
                <a:spcPct val="150000"/>
              </a:lnSpc>
            </a:pPr>
            <a:r>
              <a:rPr lang="es-HN" sz="1800" i="0" dirty="0">
                <a:latin typeface="Arial"/>
                <a:cs typeface="Arial"/>
              </a:rPr>
              <a:t>No existe una guía estandarizada para esta evaluación, la medición o descripción del desarrollo de nichos y síntomas asociados</a:t>
            </a:r>
            <a:r>
              <a:rPr lang="en" sz="1800" i="0" dirty="0">
                <a:latin typeface="Arial"/>
                <a:cs typeface="Aria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557" name="Rectangle 8"/>
          <p:cNvSpPr>
            <a:spLocks noChangeArrowheads="1"/>
          </p:cNvSpPr>
          <p:nvPr/>
        </p:nvSpPr>
        <p:spPr bwMode="auto">
          <a:xfrm>
            <a:off x="2762051" y="1806214"/>
            <a:ext cx="36199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HN" altLang="it-IT" sz="2800" b="1" i="0" dirty="0">
                <a:solidFill>
                  <a:srgbClr val="000000"/>
                </a:solidFill>
              </a:rPr>
              <a:t>Objetivo del estudio</a:t>
            </a:r>
          </a:p>
        </p:txBody>
      </p:sp>
      <p:sp>
        <p:nvSpPr>
          <p:cNvPr id="10" name="Text Box 5">
            <a:extLst>
              <a:ext uri="{FF2B5EF4-FFF2-40B4-BE49-F238E27FC236}">
                <a16:creationId xmlns:a16="http://schemas.microsoft.com/office/drawing/2014/main" id="{31C69F7C-6F86-C840-ABC3-E0168352BEFF}"/>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p>
          <a:p>
            <a:pPr algn="ctr" eaLnBrk="1" hangingPunct="1">
              <a:spcBef>
                <a:spcPct val="0"/>
              </a:spcBef>
              <a:buNone/>
            </a:pPr>
            <a:r>
              <a:rPr lang="de-DE" altLang="it-IT" sz="1400" dirty="0">
                <a:solidFill>
                  <a:schemeClr val="bg1"/>
                </a:solidFill>
              </a:rPr>
              <a:t>Jordans et al.</a:t>
            </a:r>
            <a:r>
              <a:rPr lang="en-GB" altLang="it-IT" sz="1400" dirty="0">
                <a:solidFill>
                  <a:schemeClr val="bg1"/>
                </a:solidFill>
              </a:rPr>
              <a:t>, UOG 2018</a:t>
            </a:r>
          </a:p>
        </p:txBody>
      </p:sp>
      <p:sp>
        <p:nvSpPr>
          <p:cNvPr id="11" name="Rectangle 19">
            <a:extLst>
              <a:ext uri="{FF2B5EF4-FFF2-40B4-BE49-F238E27FC236}">
                <a16:creationId xmlns:a16="http://schemas.microsoft.com/office/drawing/2014/main" id="{98DEB3B6-8CA8-774C-A228-27BC9A2FA2F8}"/>
              </a:ext>
            </a:extLst>
          </p:cNvPr>
          <p:cNvSpPr>
            <a:spLocks noChangeArrowheads="1"/>
          </p:cNvSpPr>
          <p:nvPr/>
        </p:nvSpPr>
        <p:spPr bwMode="auto">
          <a:xfrm>
            <a:off x="827584" y="3037851"/>
            <a:ext cx="7901924" cy="307212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endParaRPr lang="it-IT" sz="2200" i="0" dirty="0">
              <a:latin typeface="Arial"/>
              <a:cs typeface="Arial"/>
            </a:endParaRPr>
          </a:p>
          <a:p>
            <a:pPr marL="0" indent="0" algn="ctr">
              <a:lnSpc>
                <a:spcPct val="150000"/>
              </a:lnSpc>
              <a:buNone/>
            </a:pPr>
            <a:r>
              <a:rPr lang="it-IT" sz="2200" i="0" dirty="0">
                <a:latin typeface="Arial"/>
                <a:cs typeface="Arial"/>
              </a:rPr>
              <a:t>El objetivo de este estudio fue generar una guia para una evaluacion del nicho uterino usando ultrasonografia en la mujer embarazada, a traves de un procedimiento de Delphi modificado realizado con expertos internacionales</a:t>
            </a:r>
            <a:endParaRPr lang="en" sz="1600" b="1" i="0" dirty="0"/>
          </a:p>
          <a:p>
            <a:pPr marL="0" indent="0" algn="ctr">
              <a:lnSpc>
                <a:spcPct val="150000"/>
              </a:lnSpc>
              <a:buNone/>
            </a:pPr>
            <a:endParaRPr lang="en-US" sz="1600" i="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Rectangle 19"/>
          <p:cNvSpPr>
            <a:spLocks noChangeArrowheads="1"/>
          </p:cNvSpPr>
          <p:nvPr/>
        </p:nvSpPr>
        <p:spPr bwMode="auto">
          <a:xfrm>
            <a:off x="323528" y="2060848"/>
            <a:ext cx="3992178" cy="4626395"/>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r>
              <a:rPr lang="es-HN" sz="1600" b="1" i="0" dirty="0"/>
              <a:t>Diseño del estudio</a:t>
            </a:r>
          </a:p>
          <a:p>
            <a:pPr algn="just">
              <a:lnSpc>
                <a:spcPct val="150000"/>
              </a:lnSpc>
            </a:pPr>
            <a:r>
              <a:rPr lang="es-HN" sz="1600" i="0" dirty="0">
                <a:latin typeface="Arial"/>
                <a:cs typeface="Arial"/>
              </a:rPr>
              <a:t>Método Delphi modificado paso a paso fue usado para llegar a un consenso en la definición de nicho uterino y evaluación sonográfica</a:t>
            </a:r>
            <a:r>
              <a:rPr lang="en-US" sz="1600" i="0" dirty="0">
                <a:latin typeface="Arial"/>
                <a:cs typeface="Arial"/>
              </a:rPr>
              <a:t>.</a:t>
            </a:r>
            <a:endParaRPr lang="en" sz="1600" i="0" dirty="0">
              <a:latin typeface="Arial"/>
              <a:cs typeface="Arial"/>
            </a:endParaRPr>
          </a:p>
          <a:p>
            <a:pPr algn="just">
              <a:lnSpc>
                <a:spcPct val="150000"/>
              </a:lnSpc>
            </a:pPr>
            <a:r>
              <a:rPr lang="es-HN" sz="1600" i="0" dirty="0">
                <a:latin typeface="Arial"/>
                <a:cs typeface="Arial"/>
              </a:rPr>
              <a:t>Por lo menos 3 rondas del cuestionario</a:t>
            </a:r>
            <a:r>
              <a:rPr lang="en" sz="1600" i="0" dirty="0">
                <a:latin typeface="Arial"/>
                <a:cs typeface="Arial"/>
              </a:rPr>
              <a:t>.</a:t>
            </a:r>
            <a:endParaRPr lang="en" sz="1600" i="0" dirty="0">
              <a:cs typeface="Arial"/>
            </a:endParaRPr>
          </a:p>
          <a:p>
            <a:pPr algn="just">
              <a:lnSpc>
                <a:spcPct val="150000"/>
              </a:lnSpc>
            </a:pPr>
            <a:r>
              <a:rPr lang="es-HN" sz="1600" i="0" dirty="0">
                <a:latin typeface="Arial"/>
                <a:cs typeface="Arial"/>
              </a:rPr>
              <a:t>En cada ronda</a:t>
            </a:r>
            <a:r>
              <a:rPr lang="en" sz="1600" i="0" dirty="0">
                <a:latin typeface="Arial"/>
                <a:cs typeface="Arial"/>
              </a:rPr>
              <a:t>, </a:t>
            </a:r>
            <a:r>
              <a:rPr lang="es-HN" sz="1600" i="0" dirty="0">
                <a:latin typeface="Arial"/>
                <a:cs typeface="Arial"/>
              </a:rPr>
              <a:t>después del análisis de la opinión colectiva del grupo, los resultados de una ronda fueron usados como base para formular la siguiente.</a:t>
            </a:r>
            <a:endParaRPr lang="es-HN" sz="1600" i="0" dirty="0"/>
          </a:p>
        </p:txBody>
      </p:sp>
      <p:sp>
        <p:nvSpPr>
          <p:cNvPr id="9" name="TextBox 1"/>
          <p:cNvSpPr txBox="1">
            <a:spLocks noChangeArrowheads="1"/>
          </p:cNvSpPr>
          <p:nvPr/>
        </p:nvSpPr>
        <p:spPr bwMode="auto">
          <a:xfrm>
            <a:off x="467544" y="1623341"/>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
        <p:nvSpPr>
          <p:cNvPr id="10" name="Text Box 5">
            <a:extLst>
              <a:ext uri="{FF2B5EF4-FFF2-40B4-BE49-F238E27FC236}">
                <a16:creationId xmlns:a16="http://schemas.microsoft.com/office/drawing/2014/main" id="{427332B1-D790-6749-9EB8-68959183C765}"/>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2" name="Immagine 1">
            <a:extLst>
              <a:ext uri="{FF2B5EF4-FFF2-40B4-BE49-F238E27FC236}">
                <a16:creationId xmlns:a16="http://schemas.microsoft.com/office/drawing/2014/main" id="{162208D0-A58C-0145-8DDA-C6E514C29428}"/>
              </a:ext>
            </a:extLst>
          </p:cNvPr>
          <p:cNvPicPr>
            <a:picLocks noChangeAspect="1"/>
          </p:cNvPicPr>
          <p:nvPr/>
        </p:nvPicPr>
        <p:blipFill>
          <a:blip r:embed="rId5"/>
          <a:stretch>
            <a:fillRect/>
          </a:stretch>
        </p:blipFill>
        <p:spPr>
          <a:xfrm>
            <a:off x="4903982" y="1700228"/>
            <a:ext cx="3992178" cy="50411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
          <p:cNvSpPr txBox="1">
            <a:spLocks noChangeArrowheads="1"/>
          </p:cNvSpPr>
          <p:nvPr/>
        </p:nvSpPr>
        <p:spPr bwMode="auto">
          <a:xfrm>
            <a:off x="2789236" y="1606062"/>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
        <p:nvSpPr>
          <p:cNvPr id="8" name="Text Box 5">
            <a:extLst>
              <a:ext uri="{FF2B5EF4-FFF2-40B4-BE49-F238E27FC236}">
                <a16:creationId xmlns:a16="http://schemas.microsoft.com/office/drawing/2014/main" id="{C01C8166-3E48-624C-96B9-B068F9019DDA}"/>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550D1EB9-8038-3E42-8F57-1BC8C9315785}"/>
              </a:ext>
            </a:extLst>
          </p:cNvPr>
          <p:cNvSpPr>
            <a:spLocks noChangeArrowheads="1"/>
          </p:cNvSpPr>
          <p:nvPr/>
        </p:nvSpPr>
        <p:spPr bwMode="auto">
          <a:xfrm>
            <a:off x="395536" y="2427531"/>
            <a:ext cx="8280920" cy="4016484"/>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s-HN" sz="1700" b="1" i="0" dirty="0">
                <a:latin typeface="Arial"/>
                <a:cs typeface="Arial"/>
              </a:rPr>
              <a:t>Reclutamiento del panel de expertos</a:t>
            </a:r>
          </a:p>
          <a:p>
            <a:pPr algn="just">
              <a:lnSpc>
                <a:spcPct val="150000"/>
              </a:lnSpc>
            </a:pPr>
            <a:r>
              <a:rPr lang="es-HN" sz="1700" i="0" dirty="0"/>
              <a:t>Los miembros del </a:t>
            </a:r>
            <a:r>
              <a:rPr lang="es-HN" sz="1700" i="0" dirty="0" err="1"/>
              <a:t>Taskforce</a:t>
            </a:r>
            <a:r>
              <a:rPr lang="es-HN" sz="1700" i="0" dirty="0"/>
              <a:t> del Nicho Europeo fueron invitados a participar en el procedimiento Delphi</a:t>
            </a:r>
            <a:r>
              <a:rPr lang="en" sz="1700" i="0" dirty="0"/>
              <a:t>. </a:t>
            </a:r>
          </a:p>
          <a:p>
            <a:pPr algn="just">
              <a:lnSpc>
                <a:spcPct val="150000"/>
              </a:lnSpc>
            </a:pPr>
            <a:r>
              <a:rPr lang="es-HN" sz="1700" i="0" dirty="0"/>
              <a:t>Estos expertos se les solicito que invitaran a un colega, de la misma institución, que conocieran con suficiente experiencia en el campo</a:t>
            </a:r>
            <a:r>
              <a:rPr lang="en" sz="1700" i="0" dirty="0"/>
              <a:t>.</a:t>
            </a:r>
          </a:p>
          <a:p>
            <a:pPr algn="just">
              <a:lnSpc>
                <a:spcPct val="150000"/>
              </a:lnSpc>
            </a:pPr>
            <a:r>
              <a:rPr lang="es-HN" sz="1700" i="0" dirty="0">
                <a:latin typeface="Arial"/>
                <a:cs typeface="Arial"/>
              </a:rPr>
              <a:t>Un total de 20 expertos fueron invitados</a:t>
            </a:r>
            <a:r>
              <a:rPr lang="en" sz="1700" i="0" dirty="0">
                <a:latin typeface="Arial"/>
                <a:cs typeface="Arial"/>
              </a:rPr>
              <a:t>.</a:t>
            </a:r>
            <a:endParaRPr lang="en" sz="1700" i="0" dirty="0">
              <a:cs typeface="Arial"/>
            </a:endParaRPr>
          </a:p>
          <a:p>
            <a:pPr algn="just">
              <a:lnSpc>
                <a:spcPct val="150000"/>
              </a:lnSpc>
            </a:pPr>
            <a:r>
              <a:rPr lang="es-HN" sz="1700" i="0" dirty="0">
                <a:latin typeface="Arial"/>
                <a:cs typeface="Arial"/>
              </a:rPr>
              <a:t>Consenso fue predefinido como la tasa de acuerdo</a:t>
            </a:r>
            <a:r>
              <a:rPr lang="en" sz="1700" i="0" dirty="0">
                <a:latin typeface="Arial"/>
                <a:cs typeface="Arial"/>
              </a:rPr>
              <a:t> (RoA)&gt;70%, </a:t>
            </a:r>
            <a:r>
              <a:rPr lang="es-HN" sz="1700" i="0" dirty="0">
                <a:latin typeface="Arial"/>
                <a:cs typeface="Arial"/>
              </a:rPr>
              <a:t>donde </a:t>
            </a:r>
            <a:r>
              <a:rPr lang="en" sz="1700" i="0" dirty="0">
                <a:latin typeface="Arial"/>
                <a:cs typeface="Arial"/>
              </a:rPr>
              <a:t>RoA=(</a:t>
            </a:r>
            <a:r>
              <a:rPr lang="es-HN" sz="1700" i="0" dirty="0">
                <a:latin typeface="Arial"/>
                <a:cs typeface="Arial"/>
              </a:rPr>
              <a:t>acuerdo – desacuerdo</a:t>
            </a:r>
            <a:r>
              <a:rPr lang="en" sz="1700" i="0" dirty="0">
                <a:latin typeface="Arial"/>
                <a:cs typeface="Arial"/>
              </a:rPr>
              <a:t>)/ (</a:t>
            </a:r>
            <a:r>
              <a:rPr lang="es-HN" sz="1700" i="0" dirty="0">
                <a:latin typeface="Arial"/>
                <a:cs typeface="Arial"/>
              </a:rPr>
              <a:t>acuerdo</a:t>
            </a:r>
            <a:r>
              <a:rPr lang="en" sz="1700" i="0" dirty="0">
                <a:latin typeface="Arial"/>
                <a:cs typeface="Arial"/>
              </a:rPr>
              <a:t> + </a:t>
            </a:r>
            <a:r>
              <a:rPr lang="es-HN" sz="1700" i="0" dirty="0">
                <a:latin typeface="Arial"/>
                <a:cs typeface="Arial"/>
              </a:rPr>
              <a:t>desacuerdo</a:t>
            </a:r>
            <a:r>
              <a:rPr lang="en" sz="1700" i="0" dirty="0">
                <a:latin typeface="Arial"/>
                <a:cs typeface="Arial"/>
              </a:rPr>
              <a:t> + </a:t>
            </a:r>
            <a:r>
              <a:rPr lang="es-HN" sz="1700" i="0" dirty="0">
                <a:latin typeface="Arial"/>
                <a:cs typeface="Arial"/>
              </a:rPr>
              <a:t>indiferente</a:t>
            </a:r>
            <a:r>
              <a:rPr lang="en" sz="1700" i="0" dirty="0">
                <a:latin typeface="Arial"/>
                <a:cs typeface="Arial"/>
              </a:rPr>
              <a:t>)×100%; </a:t>
            </a:r>
            <a:r>
              <a:rPr lang="es-HN" sz="1700" i="0" dirty="0">
                <a:latin typeface="Arial"/>
                <a:cs typeface="Arial"/>
              </a:rPr>
              <a:t>esto es un valor de corte comúnmente usado para consenso</a:t>
            </a:r>
            <a:r>
              <a:rPr lang="en" sz="1700" i="0" dirty="0">
                <a:latin typeface="Arial"/>
                <a:cs typeface="Arial"/>
              </a:rPr>
              <a:t>.</a:t>
            </a:r>
            <a:endParaRPr lang="en" sz="1700" i="0" dirty="0">
              <a:cs typeface="Arial"/>
            </a:endParaRPr>
          </a:p>
          <a:p>
            <a:pPr algn="just"/>
            <a:endParaRPr lang="en" sz="1700" i="0" dirty="0"/>
          </a:p>
        </p:txBody>
      </p:sp>
    </p:spTree>
    <p:extLst>
      <p:ext uri="{BB962C8B-B14F-4D97-AF65-F5344CB8AC3E}">
        <p14:creationId xmlns:p14="http://schemas.microsoft.com/office/powerpoint/2010/main" val="7205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
          <p:cNvSpPr txBox="1">
            <a:spLocks noChangeArrowheads="1"/>
          </p:cNvSpPr>
          <p:nvPr/>
        </p:nvSpPr>
        <p:spPr bwMode="auto">
          <a:xfrm>
            <a:off x="2806985" y="1617970"/>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
        <p:nvSpPr>
          <p:cNvPr id="8" name="Text Box 5">
            <a:extLst>
              <a:ext uri="{FF2B5EF4-FFF2-40B4-BE49-F238E27FC236}">
                <a16:creationId xmlns:a16="http://schemas.microsoft.com/office/drawing/2014/main" id="{31E3D3E8-55AC-D047-B421-A0B0236A1437}"/>
              </a:ext>
            </a:extLst>
          </p:cNvPr>
          <p:cNvSpPr txBox="1">
            <a:spLocks noChangeArrowheads="1"/>
          </p:cNvSpPr>
          <p:nvPr/>
        </p:nvSpPr>
        <p:spPr bwMode="auto">
          <a:xfrm>
            <a:off x="0" y="961564"/>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B5BED2B2-B86B-114E-AF50-3B4A69945B1C}"/>
              </a:ext>
            </a:extLst>
          </p:cNvPr>
          <p:cNvSpPr>
            <a:spLocks noChangeArrowheads="1"/>
          </p:cNvSpPr>
          <p:nvPr/>
        </p:nvSpPr>
        <p:spPr bwMode="auto">
          <a:xfrm>
            <a:off x="251519" y="2141190"/>
            <a:ext cx="8676456" cy="456971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n" sz="1700" b="1" i="0" dirty="0"/>
              <a:t>Las preguntas interesadas: </a:t>
            </a:r>
          </a:p>
          <a:p>
            <a:pPr marL="0" indent="0" algn="ctr">
              <a:buNone/>
            </a:pPr>
            <a:endParaRPr lang="en" sz="1700" b="1" i="0" dirty="0"/>
          </a:p>
          <a:p>
            <a:pPr>
              <a:lnSpc>
                <a:spcPct val="150000"/>
              </a:lnSpc>
            </a:pPr>
            <a:r>
              <a:rPr lang="es-HN" sz="1700" i="0" dirty="0">
                <a:latin typeface="Arial"/>
                <a:cs typeface="Arial"/>
              </a:rPr>
              <a:t>El tiempo optimo para medir el nicho después de la CS</a:t>
            </a:r>
            <a:r>
              <a:rPr lang="en" sz="1700" i="0" dirty="0">
                <a:latin typeface="Arial"/>
                <a:cs typeface="Arial"/>
              </a:rPr>
              <a:t>.</a:t>
            </a:r>
          </a:p>
          <a:p>
            <a:pPr>
              <a:lnSpc>
                <a:spcPct val="150000"/>
              </a:lnSpc>
            </a:pPr>
            <a:r>
              <a:rPr lang="es-HN" sz="1700" i="0" dirty="0">
                <a:latin typeface="Arial"/>
                <a:cs typeface="Arial"/>
              </a:rPr>
              <a:t>El mejor fluido de infusión </a:t>
            </a:r>
            <a:r>
              <a:rPr lang="en" sz="1700" i="0" dirty="0">
                <a:latin typeface="Arial"/>
                <a:cs typeface="Arial"/>
              </a:rPr>
              <a:t>(gel o salin</a:t>
            </a:r>
            <a:r>
              <a:rPr lang="en-US" sz="1700" i="0" dirty="0">
                <a:latin typeface="Arial"/>
                <a:cs typeface="Arial"/>
              </a:rPr>
              <a:t>o</a:t>
            </a:r>
            <a:r>
              <a:rPr lang="en" sz="1700" i="0" dirty="0">
                <a:latin typeface="Arial"/>
                <a:cs typeface="Arial"/>
              </a:rPr>
              <a:t>).</a:t>
            </a:r>
          </a:p>
          <a:p>
            <a:pPr>
              <a:lnSpc>
                <a:spcPct val="150000"/>
              </a:lnSpc>
            </a:pPr>
            <a:r>
              <a:rPr lang="es-HN" sz="1700" i="0" dirty="0">
                <a:latin typeface="Arial"/>
                <a:cs typeface="Arial"/>
              </a:rPr>
              <a:t>Se debería usar ultrasonografía 2D o 3D</a:t>
            </a:r>
            <a:r>
              <a:rPr lang="en" sz="1700" i="0" dirty="0">
                <a:latin typeface="Arial"/>
                <a:cs typeface="Arial"/>
              </a:rPr>
              <a:t>.</a:t>
            </a:r>
          </a:p>
          <a:p>
            <a:pPr>
              <a:lnSpc>
                <a:spcPct val="150000"/>
              </a:lnSpc>
            </a:pPr>
            <a:r>
              <a:rPr lang="es-HN" sz="1700" i="0" dirty="0">
                <a:latin typeface="Arial"/>
                <a:cs typeface="Arial"/>
              </a:rPr>
              <a:t>Que aspectos del nicho se deben medir</a:t>
            </a:r>
            <a:r>
              <a:rPr lang="en" sz="1700" i="0" dirty="0">
                <a:latin typeface="Arial"/>
                <a:cs typeface="Arial"/>
              </a:rPr>
              <a:t>.</a:t>
            </a:r>
          </a:p>
          <a:p>
            <a:pPr>
              <a:lnSpc>
                <a:spcPct val="150000"/>
              </a:lnSpc>
            </a:pPr>
            <a:r>
              <a:rPr lang="es-HN" sz="1700" i="0" dirty="0">
                <a:latin typeface="Arial"/>
                <a:cs typeface="Arial"/>
              </a:rPr>
              <a:t>El mejor tiempo en el ciclo menstrual para su medida</a:t>
            </a:r>
            <a:r>
              <a:rPr lang="en" sz="1700" i="0" dirty="0">
                <a:latin typeface="Arial"/>
                <a:cs typeface="Arial"/>
              </a:rPr>
              <a:t>.</a:t>
            </a:r>
          </a:p>
          <a:p>
            <a:pPr>
              <a:lnSpc>
                <a:spcPct val="150000"/>
              </a:lnSpc>
            </a:pPr>
            <a:r>
              <a:rPr lang="es-HN" sz="1700" i="0" dirty="0">
                <a:latin typeface="Arial"/>
                <a:cs typeface="Arial"/>
              </a:rPr>
              <a:t>La relevancia de la presión con la sonda transvaginal</a:t>
            </a:r>
            <a:r>
              <a:rPr lang="en" sz="1700" i="0" dirty="0">
                <a:latin typeface="Arial"/>
                <a:cs typeface="Arial"/>
              </a:rPr>
              <a:t>.</a:t>
            </a:r>
          </a:p>
          <a:p>
            <a:pPr>
              <a:lnSpc>
                <a:spcPct val="150000"/>
              </a:lnSpc>
            </a:pPr>
            <a:r>
              <a:rPr lang="es-HN" sz="1700" i="0" dirty="0">
                <a:latin typeface="Arial"/>
                <a:cs typeface="Arial"/>
              </a:rPr>
              <a:t>La relevancia del ultrasonido Doppler</a:t>
            </a:r>
            <a:r>
              <a:rPr lang="en" sz="1700" i="0" dirty="0">
                <a:latin typeface="Arial"/>
                <a:cs typeface="Arial"/>
              </a:rPr>
              <a:t>.</a:t>
            </a:r>
            <a:endParaRPr lang="en" sz="1700" i="0" dirty="0">
              <a:cs typeface="Arial"/>
            </a:endParaRPr>
          </a:p>
          <a:p>
            <a:pPr>
              <a:lnSpc>
                <a:spcPct val="150000"/>
              </a:lnSpc>
            </a:pPr>
            <a:r>
              <a:rPr lang="es-HN" sz="1700" i="0" dirty="0">
                <a:latin typeface="Arial"/>
                <a:cs typeface="Arial"/>
              </a:rPr>
              <a:t>La relevancia de medir la distancia entre la flexión vesicovaginal (VV) y el orificio cervical interno</a:t>
            </a:r>
            <a:r>
              <a:rPr lang="en" sz="1700" i="0" dirty="0">
                <a:latin typeface="Arial"/>
                <a:cs typeface="Arial"/>
              </a:rPr>
              <a:t>.</a:t>
            </a:r>
            <a:endParaRPr lang="en-US" sz="1700" i="0" dirty="0">
              <a:latin typeface="Arial"/>
              <a:cs typeface="Arial"/>
            </a:endParaRPr>
          </a:p>
        </p:txBody>
      </p:sp>
    </p:spTree>
    <p:extLst>
      <p:ext uri="{BB962C8B-B14F-4D97-AF65-F5344CB8AC3E}">
        <p14:creationId xmlns:p14="http://schemas.microsoft.com/office/powerpoint/2010/main" val="2141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67426" y="1650637"/>
            <a:ext cx="57607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2" name="Text Box 5">
            <a:extLst>
              <a:ext uri="{FF2B5EF4-FFF2-40B4-BE49-F238E27FC236}">
                <a16:creationId xmlns:a16="http://schemas.microsoft.com/office/drawing/2014/main" id="{9E6F2B5A-770C-1341-AA09-6BA098A24F7B}"/>
              </a:ext>
            </a:extLst>
          </p:cNvPr>
          <p:cNvSpPr txBox="1">
            <a:spLocks noChangeArrowheads="1"/>
          </p:cNvSpPr>
          <p:nvPr/>
        </p:nvSpPr>
        <p:spPr bwMode="auto">
          <a:xfrm>
            <a:off x="-10115" y="917347"/>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8" name="Immagine 7">
            <a:extLst>
              <a:ext uri="{FF2B5EF4-FFF2-40B4-BE49-F238E27FC236}">
                <a16:creationId xmlns:a16="http://schemas.microsoft.com/office/drawing/2014/main" id="{3E3FEA4C-DE6B-6047-BE1D-591174E3E806}"/>
              </a:ext>
            </a:extLst>
          </p:cNvPr>
          <p:cNvPicPr>
            <a:picLocks noChangeAspect="1"/>
          </p:cNvPicPr>
          <p:nvPr/>
        </p:nvPicPr>
        <p:blipFill>
          <a:blip r:embed="rId5"/>
          <a:stretch>
            <a:fillRect/>
          </a:stretch>
        </p:blipFill>
        <p:spPr>
          <a:xfrm>
            <a:off x="5652120" y="1529226"/>
            <a:ext cx="3481764" cy="5190129"/>
          </a:xfrm>
          <a:prstGeom prst="rect">
            <a:avLst/>
          </a:prstGeom>
        </p:spPr>
      </p:pic>
      <p:sp>
        <p:nvSpPr>
          <p:cNvPr id="13" name="Rectangle 19">
            <a:extLst>
              <a:ext uri="{FF2B5EF4-FFF2-40B4-BE49-F238E27FC236}">
                <a16:creationId xmlns:a16="http://schemas.microsoft.com/office/drawing/2014/main" id="{AD171CC9-FA7E-1D43-AFD2-D633EAB552C6}"/>
              </a:ext>
            </a:extLst>
          </p:cNvPr>
          <p:cNvSpPr>
            <a:spLocks noChangeArrowheads="1"/>
          </p:cNvSpPr>
          <p:nvPr/>
        </p:nvSpPr>
        <p:spPr bwMode="auto">
          <a:xfrm>
            <a:off x="179388" y="2191281"/>
            <a:ext cx="5648802" cy="4616648"/>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s-HN" sz="1500" i="0" dirty="0">
                <a:latin typeface="Arial"/>
                <a:cs typeface="Arial"/>
              </a:rPr>
              <a:t>La búsqueda en la literatura resultó en 1034 publicaciones de los cuales 908 fueron excluidos</a:t>
            </a:r>
            <a:r>
              <a:rPr lang="en" sz="1500" i="0" dirty="0">
                <a:latin typeface="Arial"/>
                <a:cs typeface="Arial"/>
              </a:rPr>
              <a:t>. </a:t>
            </a:r>
            <a:endParaRPr lang="en" sz="1500" i="0" dirty="0"/>
          </a:p>
          <a:p>
            <a:pPr algn="just"/>
            <a:endParaRPr lang="en" sz="1500" i="0" dirty="0"/>
          </a:p>
          <a:p>
            <a:pPr algn="just"/>
            <a:r>
              <a:rPr lang="es-HN" sz="1500" i="0" dirty="0">
                <a:latin typeface="Arial"/>
                <a:cs typeface="Arial"/>
              </a:rPr>
              <a:t>Después de la revisión del texto completo de los restantes 126 artículos</a:t>
            </a:r>
            <a:r>
              <a:rPr lang="en" sz="1500" i="0" dirty="0">
                <a:latin typeface="Arial"/>
                <a:cs typeface="Arial"/>
              </a:rPr>
              <a:t>, </a:t>
            </a:r>
            <a:r>
              <a:rPr lang="es-HN" sz="1500" i="0" dirty="0">
                <a:latin typeface="Arial"/>
                <a:cs typeface="Arial"/>
              </a:rPr>
              <a:t>fueron identificadas 10</a:t>
            </a:r>
            <a:r>
              <a:rPr lang="en" sz="1500" i="0" dirty="0">
                <a:latin typeface="Arial"/>
                <a:cs typeface="Arial"/>
              </a:rPr>
              <a:t> </a:t>
            </a:r>
            <a:r>
              <a:rPr lang="es-HN" sz="1500" i="0" dirty="0">
                <a:latin typeface="Arial"/>
                <a:cs typeface="Arial"/>
              </a:rPr>
              <a:t>publicaciones que presentaban las preguntas del estudio</a:t>
            </a:r>
            <a:r>
              <a:rPr lang="en" sz="1500" i="0" dirty="0">
                <a:latin typeface="Arial"/>
                <a:cs typeface="Arial"/>
              </a:rPr>
              <a:t>.</a:t>
            </a:r>
            <a:endParaRPr lang="en" sz="1500" i="0" dirty="0">
              <a:cs typeface="Arial"/>
            </a:endParaRPr>
          </a:p>
          <a:p>
            <a:pPr algn="just"/>
            <a:endParaRPr lang="en" sz="1500" i="0" dirty="0"/>
          </a:p>
          <a:p>
            <a:pPr algn="just"/>
            <a:r>
              <a:rPr lang="es-HN" sz="1500" i="0" dirty="0">
                <a:latin typeface="Arial"/>
                <a:cs typeface="Arial"/>
              </a:rPr>
              <a:t>11</a:t>
            </a:r>
            <a:r>
              <a:rPr lang="en" sz="1500" i="0" dirty="0">
                <a:latin typeface="Arial"/>
                <a:cs typeface="Arial"/>
              </a:rPr>
              <a:t> </a:t>
            </a:r>
            <a:r>
              <a:rPr lang="es-HN" sz="1500" i="0" dirty="0">
                <a:latin typeface="Arial"/>
                <a:cs typeface="Arial"/>
              </a:rPr>
              <a:t>temas principales y 19 subtemas fueron formulados por ser potencialmente relevantes para medición del nicho y presentados estos para discusión en el grupo de análisis</a:t>
            </a:r>
            <a:r>
              <a:rPr lang="en" sz="1500" i="0" dirty="0">
                <a:latin typeface="Arial"/>
                <a:cs typeface="Arial"/>
              </a:rPr>
              <a:t>.</a:t>
            </a:r>
            <a:endParaRPr lang="en" sz="1500" i="0" dirty="0">
              <a:cs typeface="Arial"/>
            </a:endParaRPr>
          </a:p>
          <a:p>
            <a:pPr algn="just"/>
            <a:endParaRPr lang="en" sz="1500" i="0" dirty="0"/>
          </a:p>
          <a:p>
            <a:pPr algn="just"/>
            <a:r>
              <a:rPr lang="es-HN" sz="1500" i="0" dirty="0"/>
              <a:t>Un total de 15 expertos fueron involucrados en la primera ronda, de estos 12 (80%) También completaron la segunda ronda y 9 pudieron participar en una reunión en persona.</a:t>
            </a:r>
            <a:endParaRPr lang="en" sz="1500" i="0" dirty="0"/>
          </a:p>
          <a:p>
            <a:pPr algn="just"/>
            <a:endParaRPr lang="en" sz="1500" i="0" dirty="0"/>
          </a:p>
          <a:p>
            <a:pPr algn="just"/>
            <a:r>
              <a:rPr lang="es-HN" sz="1500" i="0" dirty="0">
                <a:latin typeface="Arial"/>
                <a:cs typeface="Arial"/>
              </a:rPr>
              <a:t>Todos los 15 participantes de la primera ronda aceptaron los resultados finales y un consenso se logro para todos los 42 puntos</a:t>
            </a:r>
            <a:r>
              <a:rPr lang="en" sz="1500" i="0" dirty="0">
                <a:latin typeface="Arial"/>
                <a:cs typeface="Arial"/>
              </a:rPr>
              <a:t>.</a:t>
            </a:r>
            <a:endParaRPr lang="en" sz="1500" b="1" i="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32461" y="1582208"/>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3" name="Text Box 5">
            <a:extLst>
              <a:ext uri="{FF2B5EF4-FFF2-40B4-BE49-F238E27FC236}">
                <a16:creationId xmlns:a16="http://schemas.microsoft.com/office/drawing/2014/main" id="{A018F930-3AB1-5141-9D70-2FDAB3570225}"/>
              </a:ext>
            </a:extLst>
          </p:cNvPr>
          <p:cNvSpPr txBox="1">
            <a:spLocks noChangeArrowheads="1"/>
          </p:cNvSpPr>
          <p:nvPr/>
        </p:nvSpPr>
        <p:spPr bwMode="auto">
          <a:xfrm>
            <a:off x="0" y="935878"/>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4" name="Rectangle 19">
            <a:extLst>
              <a:ext uri="{FF2B5EF4-FFF2-40B4-BE49-F238E27FC236}">
                <a16:creationId xmlns:a16="http://schemas.microsoft.com/office/drawing/2014/main" id="{8BE33CD5-AABA-DA4C-B1A0-3A400ED0DAB2}"/>
              </a:ext>
            </a:extLst>
          </p:cNvPr>
          <p:cNvSpPr>
            <a:spLocks noChangeArrowheads="1"/>
          </p:cNvSpPr>
          <p:nvPr/>
        </p:nvSpPr>
        <p:spPr bwMode="auto">
          <a:xfrm>
            <a:off x="232461" y="2116880"/>
            <a:ext cx="8676456" cy="469667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s-HN" sz="1700" b="1" i="0" dirty="0"/>
              <a:t>Acuerdo y recomendación</a:t>
            </a:r>
            <a:r>
              <a:rPr lang="en" sz="1700" b="1" i="0" dirty="0"/>
              <a:t>:</a:t>
            </a:r>
          </a:p>
          <a:p>
            <a:pPr marL="0" indent="0" algn="ctr">
              <a:buNone/>
            </a:pPr>
            <a:endParaRPr lang="en" sz="1700" b="1" i="0" dirty="0"/>
          </a:p>
          <a:p>
            <a:pPr algn="just"/>
            <a:r>
              <a:rPr lang="es-HN" sz="1700" i="0" dirty="0"/>
              <a:t>La mayoría de expertos </a:t>
            </a:r>
            <a:r>
              <a:rPr lang="en" sz="1700" i="0" dirty="0"/>
              <a:t>(83%) </a:t>
            </a:r>
            <a:r>
              <a:rPr lang="es-HN" sz="1700" i="0" dirty="0"/>
              <a:t>acordaron que el nicho debe de definirse como una </a:t>
            </a:r>
            <a:r>
              <a:rPr lang="es-HN" sz="1700" b="1" dirty="0"/>
              <a:t>hendidura en el sitio de la cicatriz de CS con una profundidad de por lo menos 2mm</a:t>
            </a:r>
            <a:r>
              <a:rPr lang="en" sz="1700" i="0" dirty="0"/>
              <a:t>. </a:t>
            </a:r>
            <a:r>
              <a:rPr lang="es-HN" sz="1700" i="0" dirty="0"/>
              <a:t>Un nicho puede subclasificarse en:</a:t>
            </a:r>
            <a:r>
              <a:rPr lang="en-US" sz="1700" i="0" dirty="0"/>
              <a:t> </a:t>
            </a:r>
            <a:r>
              <a:rPr lang="en" sz="1700" i="0" dirty="0"/>
              <a:t> (1) </a:t>
            </a:r>
            <a:r>
              <a:rPr lang="es-HN" sz="1700" i="0" dirty="0"/>
              <a:t>nicho simple</a:t>
            </a:r>
            <a:r>
              <a:rPr lang="en" sz="1700" i="0" dirty="0"/>
              <a:t>; (2) </a:t>
            </a:r>
            <a:r>
              <a:rPr lang="es-HN" sz="1700" i="0" dirty="0"/>
              <a:t>nicho simple con una rama;</a:t>
            </a:r>
            <a:r>
              <a:rPr lang="en" sz="1700" i="0" dirty="0"/>
              <a:t> (3) </a:t>
            </a:r>
            <a:r>
              <a:rPr lang="es-HN" sz="1700" i="0" dirty="0"/>
              <a:t>nicho complejo</a:t>
            </a:r>
            <a:r>
              <a:rPr lang="en" sz="1700" i="0" dirty="0"/>
              <a:t> (</a:t>
            </a:r>
            <a:r>
              <a:rPr lang="es-HN" sz="1700" i="0" dirty="0"/>
              <a:t>con mas de una rama</a:t>
            </a:r>
            <a:r>
              <a:rPr lang="en" sz="1700" i="0" dirty="0"/>
              <a:t>).</a:t>
            </a:r>
          </a:p>
          <a:p>
            <a:pPr marL="0" indent="0" algn="just">
              <a:buNone/>
            </a:pPr>
            <a:endParaRPr lang="en" sz="1700" i="0" dirty="0"/>
          </a:p>
          <a:p>
            <a:pPr algn="just"/>
            <a:r>
              <a:rPr lang="es-HN" sz="1700" i="0" dirty="0">
                <a:latin typeface="Arial"/>
                <a:cs typeface="Arial"/>
              </a:rPr>
              <a:t>La medición del grosor miometrial adyacente (AMT) fue acordado que es relevante en la practica clínica (92% de acuerdo)</a:t>
            </a:r>
            <a:r>
              <a:rPr lang="en" sz="1700" i="0" dirty="0">
                <a:latin typeface="Arial"/>
                <a:cs typeface="Arial"/>
              </a:rPr>
              <a:t>.</a:t>
            </a:r>
            <a:endParaRPr lang="en" sz="1700" i="0" dirty="0">
              <a:cs typeface="Arial"/>
            </a:endParaRPr>
          </a:p>
          <a:p>
            <a:pPr marL="0" indent="0" algn="just">
              <a:buNone/>
            </a:pPr>
            <a:endParaRPr lang="en" sz="1700" i="0" dirty="0"/>
          </a:p>
          <a:p>
            <a:pPr algn="just"/>
            <a:r>
              <a:rPr lang="es-HN" sz="1700" i="0" dirty="0">
                <a:latin typeface="Arial"/>
                <a:cs typeface="Arial"/>
              </a:rPr>
              <a:t>Las mediciones clínicas relevantes del nicho incluyen</a:t>
            </a:r>
            <a:r>
              <a:rPr lang="en-US" sz="1700" i="0" dirty="0">
                <a:latin typeface="Arial"/>
                <a:cs typeface="Arial"/>
              </a:rPr>
              <a:t>:</a:t>
            </a:r>
            <a:r>
              <a:rPr lang="en" sz="1700" i="0" dirty="0">
                <a:latin typeface="Arial"/>
                <a:cs typeface="Arial"/>
              </a:rPr>
              <a:t> </a:t>
            </a:r>
            <a:r>
              <a:rPr lang="es-HN" sz="1700" i="0" dirty="0">
                <a:latin typeface="Arial"/>
                <a:cs typeface="Arial"/>
              </a:rPr>
              <a:t>longitud, profundidad</a:t>
            </a:r>
            <a:r>
              <a:rPr lang="en" sz="1700" i="0" dirty="0">
                <a:latin typeface="Arial"/>
                <a:cs typeface="Arial"/>
              </a:rPr>
              <a:t>, </a:t>
            </a:r>
            <a:r>
              <a:rPr lang="es-HN" sz="1700" i="0" dirty="0">
                <a:latin typeface="Arial"/>
                <a:cs typeface="Arial"/>
              </a:rPr>
              <a:t>grosor miometrial residual</a:t>
            </a:r>
            <a:r>
              <a:rPr lang="en-US" sz="1700" i="0" dirty="0">
                <a:latin typeface="Arial"/>
                <a:cs typeface="Arial"/>
              </a:rPr>
              <a:t> </a:t>
            </a:r>
            <a:r>
              <a:rPr lang="en" sz="1700" i="0" dirty="0">
                <a:latin typeface="Arial"/>
                <a:cs typeface="Arial"/>
              </a:rPr>
              <a:t>(RMT), ancho, AMT, </a:t>
            </a:r>
            <a:r>
              <a:rPr lang="es-HN" sz="1700" i="0" dirty="0">
                <a:latin typeface="Arial"/>
                <a:cs typeface="Arial"/>
              </a:rPr>
              <a:t>distancia entre el nicho y la flexión vesicovaginal</a:t>
            </a:r>
            <a:r>
              <a:rPr lang="en-US" sz="1700" i="0" dirty="0">
                <a:latin typeface="Arial"/>
                <a:cs typeface="Arial"/>
              </a:rPr>
              <a:t> </a:t>
            </a:r>
            <a:r>
              <a:rPr lang="en" sz="1700" i="0" dirty="0">
                <a:latin typeface="Arial"/>
                <a:cs typeface="Arial"/>
              </a:rPr>
              <a:t>(VV), </a:t>
            </a:r>
            <a:r>
              <a:rPr lang="es-HN" sz="1700" i="0" dirty="0">
                <a:latin typeface="Arial"/>
                <a:cs typeface="Arial"/>
              </a:rPr>
              <a:t>y distancia entre el nicho y el orificio cervical externo</a:t>
            </a:r>
            <a:r>
              <a:rPr lang="en-US" sz="1700" i="0" dirty="0">
                <a:latin typeface="Arial"/>
                <a:cs typeface="Arial"/>
              </a:rPr>
              <a:t>.</a:t>
            </a:r>
            <a:endParaRPr lang="en" sz="1700" i="0" dirty="0">
              <a:latin typeface="Arial"/>
              <a:cs typeface="Arial"/>
            </a:endParaRPr>
          </a:p>
          <a:p>
            <a:pPr marL="0" indent="0" algn="just">
              <a:buNone/>
            </a:pPr>
            <a:endParaRPr lang="en" sz="1700" i="0" dirty="0"/>
          </a:p>
          <a:p>
            <a:pPr algn="just"/>
            <a:r>
              <a:rPr lang="en" sz="1700" i="0" dirty="0">
                <a:latin typeface="Arial"/>
                <a:cs typeface="Arial"/>
              </a:rPr>
              <a:t>100% </a:t>
            </a:r>
            <a:r>
              <a:rPr lang="es-HN" sz="1700" i="0" dirty="0">
                <a:latin typeface="Arial"/>
                <a:cs typeface="Arial"/>
              </a:rPr>
              <a:t>de los expertos acordaron que la longitud, profundidad y RMT deben de medirse en el plano sagital.</a:t>
            </a:r>
            <a:endParaRPr lang="es-HN" sz="1700" i="0" dirty="0">
              <a:cs typeface="Arial"/>
            </a:endParaRPr>
          </a:p>
        </p:txBody>
      </p:sp>
    </p:spTree>
    <p:extLst>
      <p:ext uri="{BB962C8B-B14F-4D97-AF65-F5344CB8AC3E}">
        <p14:creationId xmlns:p14="http://schemas.microsoft.com/office/powerpoint/2010/main" val="57909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179388" y="1549112"/>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3" name="Text Box 5">
            <a:extLst>
              <a:ext uri="{FF2B5EF4-FFF2-40B4-BE49-F238E27FC236}">
                <a16:creationId xmlns:a16="http://schemas.microsoft.com/office/drawing/2014/main" id="{A018F930-3AB1-5141-9D70-2FDAB3570225}"/>
              </a:ext>
            </a:extLst>
          </p:cNvPr>
          <p:cNvSpPr txBox="1">
            <a:spLocks noChangeArrowheads="1"/>
          </p:cNvSpPr>
          <p:nvPr/>
        </p:nvSpPr>
        <p:spPr bwMode="auto">
          <a:xfrm>
            <a:off x="0" y="923290"/>
            <a:ext cx="9143999" cy="7386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Valoración sonográfica del nicho uterino en mujeres no embarazadas</a:t>
            </a:r>
            <a:r>
              <a:rPr lang="en" sz="1400" b="1" i="0" dirty="0">
                <a:solidFill>
                  <a:schemeClr val="bg1"/>
                </a:solidFill>
              </a:rPr>
              <a:t>: </a:t>
            </a:r>
            <a:r>
              <a:rPr lang="es-HN" sz="1400" b="1" i="0" dirty="0">
                <a:solidFill>
                  <a:schemeClr val="bg1"/>
                </a:solidFill>
              </a:rPr>
              <a:t>un procedimiento de Delphi modificado</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4" name="Rectangle 19">
            <a:extLst>
              <a:ext uri="{FF2B5EF4-FFF2-40B4-BE49-F238E27FC236}">
                <a16:creationId xmlns:a16="http://schemas.microsoft.com/office/drawing/2014/main" id="{8BE33CD5-AABA-DA4C-B1A0-3A400ED0DAB2}"/>
              </a:ext>
            </a:extLst>
          </p:cNvPr>
          <p:cNvSpPr>
            <a:spLocks noChangeArrowheads="1"/>
          </p:cNvSpPr>
          <p:nvPr/>
        </p:nvSpPr>
        <p:spPr bwMode="auto">
          <a:xfrm>
            <a:off x="182880" y="3103135"/>
            <a:ext cx="4620054" cy="3490186"/>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s-HN" sz="1600" i="0" dirty="0">
                <a:latin typeface="Arial"/>
                <a:cs typeface="Arial"/>
              </a:rPr>
              <a:t>La longitud, profundidad y ancho del nicho debe de medirse cada uno en el plano que sea mayor</a:t>
            </a:r>
            <a:r>
              <a:rPr lang="en-US" sz="1600" i="0" dirty="0">
                <a:latin typeface="Arial"/>
                <a:cs typeface="Arial"/>
              </a:rPr>
              <a:t> </a:t>
            </a:r>
            <a:r>
              <a:rPr lang="en" sz="1600" i="0" dirty="0">
                <a:latin typeface="Arial"/>
                <a:cs typeface="Arial"/>
              </a:rPr>
              <a:t>(92–100% </a:t>
            </a:r>
            <a:r>
              <a:rPr lang="es-HN" sz="1600" i="0" dirty="0">
                <a:latin typeface="Arial"/>
                <a:cs typeface="Arial"/>
              </a:rPr>
              <a:t>de acuerdo</a:t>
            </a:r>
            <a:r>
              <a:rPr lang="en" sz="1600" i="0" dirty="0">
                <a:latin typeface="Arial"/>
                <a:cs typeface="Arial"/>
              </a:rPr>
              <a:t>).</a:t>
            </a:r>
            <a:endParaRPr lang="en" sz="1600" i="0" dirty="0"/>
          </a:p>
          <a:p>
            <a:pPr marL="0" indent="0" algn="just">
              <a:buNone/>
            </a:pPr>
            <a:endParaRPr lang="en" sz="1600" i="0" dirty="0"/>
          </a:p>
          <a:p>
            <a:pPr algn="just"/>
            <a:r>
              <a:rPr lang="es-HN" sz="1600" i="0" dirty="0">
                <a:latin typeface="Arial"/>
                <a:cs typeface="Arial"/>
              </a:rPr>
              <a:t>Las distancias entre el nicho y la flexión VV, y el nicho y el orificio cervical externo se consideraron que no provee valor adicional para la evaluación básica del nicho</a:t>
            </a:r>
            <a:r>
              <a:rPr lang="en" sz="1600" i="0" dirty="0">
                <a:latin typeface="Arial"/>
                <a:cs typeface="Arial"/>
              </a:rPr>
              <a:t> (92% y 75% </a:t>
            </a:r>
            <a:r>
              <a:rPr lang="es-HN" sz="1600" i="0" dirty="0">
                <a:latin typeface="Arial"/>
                <a:cs typeface="Arial"/>
              </a:rPr>
              <a:t>de acuerdo, respectivamente</a:t>
            </a:r>
            <a:r>
              <a:rPr lang="en" sz="1600" i="0" dirty="0">
                <a:latin typeface="Arial"/>
                <a:cs typeface="Arial"/>
              </a:rPr>
              <a:t>).</a:t>
            </a:r>
            <a:endParaRPr lang="en" sz="1600" i="0" dirty="0">
              <a:cs typeface="Arial"/>
            </a:endParaRPr>
          </a:p>
          <a:p>
            <a:pPr marL="0" indent="0" algn="just">
              <a:buNone/>
            </a:pPr>
            <a:endParaRPr lang="en" sz="1600" i="0" dirty="0"/>
          </a:p>
          <a:p>
            <a:pPr algn="just"/>
            <a:r>
              <a:rPr lang="en" sz="1600" i="0" dirty="0"/>
              <a:t>RMT </a:t>
            </a:r>
            <a:r>
              <a:rPr lang="es-HN" sz="1600" i="0" dirty="0"/>
              <a:t>debe de medirse en el plano sagital en el cual el nicho principal tiene el menor</a:t>
            </a:r>
            <a:r>
              <a:rPr lang="en" sz="1600" i="0" dirty="0"/>
              <a:t> RMT (83% de acuerdo). </a:t>
            </a:r>
          </a:p>
        </p:txBody>
      </p:sp>
      <p:pic>
        <p:nvPicPr>
          <p:cNvPr id="9" name="Immagine 8">
            <a:extLst>
              <a:ext uri="{FF2B5EF4-FFF2-40B4-BE49-F238E27FC236}">
                <a16:creationId xmlns:a16="http://schemas.microsoft.com/office/drawing/2014/main" id="{C6678959-625A-DF4E-9C63-AE28B0CF02F6}"/>
              </a:ext>
            </a:extLst>
          </p:cNvPr>
          <p:cNvPicPr>
            <a:picLocks noChangeAspect="1"/>
          </p:cNvPicPr>
          <p:nvPr/>
        </p:nvPicPr>
        <p:blipFill>
          <a:blip r:embed="rId4"/>
          <a:stretch>
            <a:fillRect/>
          </a:stretch>
        </p:blipFill>
        <p:spPr>
          <a:xfrm>
            <a:off x="4822328" y="3082406"/>
            <a:ext cx="4355975" cy="3692911"/>
          </a:xfrm>
          <a:prstGeom prst="rect">
            <a:avLst/>
          </a:prstGeom>
        </p:spPr>
      </p:pic>
      <p:sp>
        <p:nvSpPr>
          <p:cNvPr id="10" name="Rectangle 19">
            <a:extLst>
              <a:ext uri="{FF2B5EF4-FFF2-40B4-BE49-F238E27FC236}">
                <a16:creationId xmlns:a16="http://schemas.microsoft.com/office/drawing/2014/main" id="{D0E791F5-4CA7-9C4B-8B0C-1812D559C75A}"/>
              </a:ext>
            </a:extLst>
          </p:cNvPr>
          <p:cNvSpPr>
            <a:spLocks noChangeArrowheads="1"/>
          </p:cNvSpPr>
          <p:nvPr/>
        </p:nvSpPr>
        <p:spPr bwMode="auto">
          <a:xfrm>
            <a:off x="179388" y="1913371"/>
            <a:ext cx="8175271" cy="89563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s-HN" sz="1700" b="1" i="0" dirty="0"/>
              <a:t>Acuerdo</a:t>
            </a:r>
            <a:r>
              <a:rPr lang="en" sz="1700" b="1" i="0" dirty="0"/>
              <a:t> </a:t>
            </a:r>
            <a:r>
              <a:rPr lang="en-US" sz="1700" b="1" i="0" dirty="0"/>
              <a:t>y</a:t>
            </a:r>
            <a:r>
              <a:rPr lang="en" sz="1700" b="1" i="0" dirty="0"/>
              <a:t> </a:t>
            </a:r>
            <a:r>
              <a:rPr lang="es-HN" sz="1700" b="1" i="0" dirty="0"/>
              <a:t>recomendación</a:t>
            </a:r>
            <a:r>
              <a:rPr lang="en" sz="1700" b="1" i="0" dirty="0"/>
              <a:t>:</a:t>
            </a:r>
          </a:p>
          <a:p>
            <a:pPr algn="just"/>
            <a:r>
              <a:rPr lang="es-HN" sz="1600" i="0" dirty="0">
                <a:latin typeface="Arial"/>
                <a:cs typeface="Arial"/>
              </a:rPr>
              <a:t>Para los nichos simples</a:t>
            </a:r>
            <a:r>
              <a:rPr lang="en" sz="1600" i="0" dirty="0">
                <a:latin typeface="Arial"/>
                <a:cs typeface="Arial"/>
              </a:rPr>
              <a:t>, </a:t>
            </a:r>
            <a:r>
              <a:rPr lang="en-US" sz="1600" i="0" dirty="0">
                <a:latin typeface="Arial"/>
                <a:cs typeface="Arial"/>
              </a:rPr>
              <a:t>t</a:t>
            </a:r>
            <a:r>
              <a:rPr lang="es-HN" sz="1600" i="0" dirty="0">
                <a:latin typeface="Arial"/>
                <a:cs typeface="Arial"/>
              </a:rPr>
              <a:t>odas las mediciones pueden hacerse en un mismo plano</a:t>
            </a:r>
            <a:r>
              <a:rPr lang="en" sz="1600" i="0" dirty="0">
                <a:latin typeface="Arial"/>
                <a:cs typeface="Arial"/>
              </a:rPr>
              <a:t>, </a:t>
            </a:r>
            <a:r>
              <a:rPr lang="es-HN" sz="1600" i="0" dirty="0">
                <a:latin typeface="Arial"/>
                <a:cs typeface="Arial"/>
              </a:rPr>
              <a:t>mientras</a:t>
            </a:r>
            <a:r>
              <a:rPr lang="en" sz="1600" i="0" dirty="0">
                <a:latin typeface="Arial"/>
                <a:cs typeface="Arial"/>
              </a:rPr>
              <a:t>, </a:t>
            </a:r>
            <a:r>
              <a:rPr lang="es-HN" sz="1600" i="0" dirty="0">
                <a:latin typeface="Arial"/>
                <a:cs typeface="Arial"/>
              </a:rPr>
              <a:t>los nichos complejos</a:t>
            </a:r>
            <a:r>
              <a:rPr lang="en" sz="1600" i="0" dirty="0">
                <a:latin typeface="Arial"/>
                <a:cs typeface="Arial"/>
              </a:rPr>
              <a:t>, </a:t>
            </a:r>
            <a:r>
              <a:rPr lang="es-HN" sz="1600" i="0" dirty="0">
                <a:latin typeface="Arial"/>
                <a:cs typeface="Arial"/>
              </a:rPr>
              <a:t>mas de un plano puede de ser necesario</a:t>
            </a:r>
            <a:r>
              <a:rPr lang="en" sz="1600" i="0" dirty="0">
                <a:latin typeface="Arial"/>
                <a:cs typeface="Arial"/>
              </a:rPr>
              <a:t>.</a:t>
            </a:r>
          </a:p>
        </p:txBody>
      </p:sp>
    </p:spTree>
    <p:extLst>
      <p:ext uri="{BB962C8B-B14F-4D97-AF65-F5344CB8AC3E}">
        <p14:creationId xmlns:p14="http://schemas.microsoft.com/office/powerpoint/2010/main" val="372034868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39267</TotalTime>
  <Words>1529</Words>
  <Application>Microsoft Office PowerPoint</Application>
  <PresentationFormat>On-screen Show (4:3)</PresentationFormat>
  <Paragraphs>131</Paragraphs>
  <Slides>14</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Renata Kotsia</cp:lastModifiedBy>
  <cp:revision>905</cp:revision>
  <cp:lastPrinted>2011-09-13T15:07:48Z</cp:lastPrinted>
  <dcterms:created xsi:type="dcterms:W3CDTF">2016-05-13T18:06:14Z</dcterms:created>
  <dcterms:modified xsi:type="dcterms:W3CDTF">2019-02-01T09:41:54Z</dcterms:modified>
</cp:coreProperties>
</file>