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4"/>
  </p:notesMasterIdLst>
  <p:sldIdLst>
    <p:sldId id="307" r:id="rId2"/>
    <p:sldId id="318" r:id="rId3"/>
    <p:sldId id="317" r:id="rId4"/>
    <p:sldId id="308" r:id="rId5"/>
    <p:sldId id="309" r:id="rId6"/>
    <p:sldId id="310" r:id="rId7"/>
    <p:sldId id="311" r:id="rId8"/>
    <p:sldId id="312" r:id="rId9"/>
    <p:sldId id="313" r:id="rId10"/>
    <p:sldId id="314" r:id="rId11"/>
    <p:sldId id="315" r:id="rId12"/>
    <p:sldId id="31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407" autoAdjust="0"/>
    <p:restoredTop sz="96341" autoAdjust="0"/>
  </p:normalViewPr>
  <p:slideViewPr>
    <p:cSldViewPr snapToGrid="0" snapToObjects="1">
      <p:cViewPr>
        <p:scale>
          <a:sx n="100" d="100"/>
          <a:sy n="100" d="100"/>
        </p:scale>
        <p:origin x="114" y="30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Sheet1!$B$1</c:f>
              <c:strCache>
                <c:ptCount val="1"/>
                <c:pt idx="0">
                  <c:v>Series 1</c:v>
                </c:pt>
              </c:strCache>
            </c:strRef>
          </c:tx>
          <c:spPr>
            <a:solidFill>
              <a:schemeClr val="accent6"/>
            </a:solidFill>
            <a:ln>
              <a:noFill/>
            </a:ln>
            <a:effectLst/>
          </c:spPr>
          <c:invertIfNegative val="0"/>
          <c:dLbls>
            <c:dLbl>
              <c:idx val="0"/>
              <c:layout/>
              <c:tx>
                <c:rich>
                  <a:bodyPr/>
                  <a:lstStyle/>
                  <a:p>
                    <a:r>
                      <a:rPr lang="en-US" dirty="0"/>
                      <a:t>&lt;</a:t>
                    </a:r>
                    <a:fld id="{48984E76-D3EC-46B7-8A19-971E490ECC43}" type="VALUE">
                      <a:rPr lang="en-US" smtClean="0"/>
                      <a:pPr/>
                      <a:t>[VALUE]</a:t>
                    </a:fld>
                    <a:endParaRPr lang="en-US" dirty="0"/>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5-4760-413B-875F-03F9C90754E0}"/>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Sheet1!$B$2</c:f>
              <c:numCache>
                <c:formatCode>General</c:formatCode>
                <c:ptCount val="1"/>
                <c:pt idx="0">
                  <c:v>5</c:v>
                </c:pt>
              </c:numCache>
            </c:numRef>
          </c:val>
          <c:extLst>
            <c:ext xmlns:c16="http://schemas.microsoft.com/office/drawing/2014/chart" uri="{C3380CC4-5D6E-409C-BE32-E72D297353CC}">
              <c16:uniqueId val="{00000000-4760-413B-875F-03F9C90754E0}"/>
            </c:ext>
          </c:extLst>
        </c:ser>
        <c:ser>
          <c:idx val="1"/>
          <c:order val="1"/>
          <c:tx>
            <c:strRef>
              <c:f>Sheet1!$C$1</c:f>
              <c:strCache>
                <c:ptCount val="1"/>
                <c:pt idx="0">
                  <c:v>Series 2</c:v>
                </c:pt>
              </c:strCache>
            </c:strRef>
          </c:tx>
          <c:spPr>
            <a:solidFill>
              <a:schemeClr val="accent5"/>
            </a:solidFill>
            <a:ln>
              <a:noFill/>
            </a:ln>
            <a:effectLst/>
          </c:spPr>
          <c:invertIfNegative val="0"/>
          <c:dLbls>
            <c:dLbl>
              <c:idx val="0"/>
              <c:layout/>
              <c:tx>
                <c:rich>
                  <a:bodyPr/>
                  <a:lstStyle/>
                  <a:p>
                    <a:r>
                      <a:rPr lang="en-US"/>
                      <a:t>5-15</a:t>
                    </a:r>
                    <a:endParaRPr lang="en-US" dirty="0"/>
                  </a:p>
                </c:rich>
              </c:tx>
              <c:showLegendKey val="0"/>
              <c:showVal val="1"/>
              <c:showCatName val="0"/>
              <c:showSerName val="0"/>
              <c:showPercent val="0"/>
              <c:showBubbleSize val="0"/>
              <c:extLst>
                <c:ext xmlns:c15="http://schemas.microsoft.com/office/drawing/2012/chart" uri="{CE6537A1-D6FC-4f65-9D91-7224C49458BB}">
                  <c15:layout>
                    <c:manualLayout>
                      <c:w val="0.27107761027359012"/>
                      <c:h val="0.10391494898899836"/>
                    </c:manualLayout>
                  </c15:layout>
                </c:ext>
                <c:ext xmlns:c16="http://schemas.microsoft.com/office/drawing/2014/chart" uri="{C3380CC4-5D6E-409C-BE32-E72D297353CC}">
                  <c16:uniqueId val="{00000006-4760-413B-875F-03F9C90754E0}"/>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Sheet1!$C$2</c:f>
              <c:numCache>
                <c:formatCode>General</c:formatCode>
                <c:ptCount val="1"/>
                <c:pt idx="0">
                  <c:v>10</c:v>
                </c:pt>
              </c:numCache>
            </c:numRef>
          </c:val>
          <c:extLst>
            <c:ext xmlns:c16="http://schemas.microsoft.com/office/drawing/2014/chart" uri="{C3380CC4-5D6E-409C-BE32-E72D297353CC}">
              <c16:uniqueId val="{00000003-4760-413B-875F-03F9C90754E0}"/>
            </c:ext>
          </c:extLst>
        </c:ser>
        <c:ser>
          <c:idx val="2"/>
          <c:order val="2"/>
          <c:tx>
            <c:strRef>
              <c:f>Sheet1!$D$1</c:f>
              <c:strCache>
                <c:ptCount val="1"/>
                <c:pt idx="0">
                  <c:v>Series 3</c:v>
                </c:pt>
              </c:strCache>
            </c:strRef>
          </c:tx>
          <c:spPr>
            <a:solidFill>
              <a:schemeClr val="accent4"/>
            </a:solidFill>
            <a:ln>
              <a:noFill/>
            </a:ln>
            <a:effectLst/>
          </c:spPr>
          <c:invertIfNegative val="0"/>
          <c:dLbls>
            <c:dLbl>
              <c:idx val="0"/>
              <c:layout/>
              <c:tx>
                <c:rich>
                  <a:bodyPr/>
                  <a:lstStyle/>
                  <a:p>
                    <a:fld id="{5B57AC96-F7E3-44D9-9C78-83DF353AC74F}"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layout>
                    <c:manualLayout>
                      <c:w val="0.23385445747254793"/>
                      <c:h val="0.10391494898899836"/>
                    </c:manualLayout>
                  </c15:layout>
                  <c15:dlblFieldTable/>
                  <c15:showDataLabelsRange val="0"/>
                </c:ext>
                <c:ext xmlns:c16="http://schemas.microsoft.com/office/drawing/2014/chart" uri="{C3380CC4-5D6E-409C-BE32-E72D297353CC}">
                  <c16:uniqueId val="{00000007-4760-413B-875F-03F9C90754E0}"/>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Sheet1!$D$2</c:f>
              <c:numCache>
                <c:formatCode>General</c:formatCode>
                <c:ptCount val="1"/>
                <c:pt idx="0">
                  <c:v>15</c:v>
                </c:pt>
              </c:numCache>
            </c:numRef>
          </c:val>
          <c:extLst>
            <c:ext xmlns:c16="http://schemas.microsoft.com/office/drawing/2014/chart" uri="{C3380CC4-5D6E-409C-BE32-E72D297353CC}">
              <c16:uniqueId val="{00000004-4760-413B-875F-03F9C90754E0}"/>
            </c:ext>
          </c:extLst>
        </c:ser>
        <c:dLbls>
          <c:showLegendKey val="0"/>
          <c:showVal val="0"/>
          <c:showCatName val="0"/>
          <c:showSerName val="0"/>
          <c:showPercent val="0"/>
          <c:showBubbleSize val="0"/>
        </c:dLbls>
        <c:gapWidth val="150"/>
        <c:overlap val="100"/>
        <c:axId val="1681436832"/>
        <c:axId val="1681444736"/>
      </c:barChart>
      <c:catAx>
        <c:axId val="1681436832"/>
        <c:scaling>
          <c:orientation val="minMax"/>
        </c:scaling>
        <c:delete val="1"/>
        <c:axPos val="b"/>
        <c:numFmt formatCode="General" sourceLinked="1"/>
        <c:majorTickMark val="none"/>
        <c:minorTickMark val="none"/>
        <c:tickLblPos val="nextTo"/>
        <c:crossAx val="1681444736"/>
        <c:crosses val="autoZero"/>
        <c:auto val="1"/>
        <c:lblAlgn val="ctr"/>
        <c:lblOffset val="100"/>
        <c:noMultiLvlLbl val="0"/>
      </c:catAx>
      <c:valAx>
        <c:axId val="1681444736"/>
        <c:scaling>
          <c:orientation val="minMax"/>
          <c:max val="3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681436832"/>
        <c:crosses val="autoZero"/>
        <c:crossBetween val="between"/>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Sheet1!$B$1</c:f>
              <c:strCache>
                <c:ptCount val="1"/>
                <c:pt idx="0">
                  <c:v>Series 1</c:v>
                </c:pt>
              </c:strCache>
            </c:strRef>
          </c:tx>
          <c:spPr>
            <a:solidFill>
              <a:schemeClr val="accent6"/>
            </a:solidFill>
            <a:ln>
              <a:noFill/>
            </a:ln>
            <a:effectLst/>
          </c:spPr>
          <c:invertIfNegative val="0"/>
          <c:dLbls>
            <c:dLbl>
              <c:idx val="0"/>
              <c:layout/>
              <c:tx>
                <c:rich>
                  <a:bodyPr/>
                  <a:lstStyle/>
                  <a:p>
                    <a:r>
                      <a:rPr lang="en-US" dirty="0"/>
                      <a:t>&lt;1</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2839-4600-93D0-9DFEFD265F6C}"/>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lumMod val="9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Sheet1!$B$2</c:f>
              <c:numCache>
                <c:formatCode>General</c:formatCode>
                <c:ptCount val="1"/>
                <c:pt idx="0">
                  <c:v>1</c:v>
                </c:pt>
              </c:numCache>
            </c:numRef>
          </c:val>
          <c:extLst>
            <c:ext xmlns:c16="http://schemas.microsoft.com/office/drawing/2014/chart" uri="{C3380CC4-5D6E-409C-BE32-E72D297353CC}">
              <c16:uniqueId val="{00000000-2839-4600-93D0-9DFEFD265F6C}"/>
            </c:ext>
          </c:extLst>
        </c:ser>
        <c:ser>
          <c:idx val="1"/>
          <c:order val="1"/>
          <c:tx>
            <c:strRef>
              <c:f>Sheet1!$C$1</c:f>
              <c:strCache>
                <c:ptCount val="1"/>
                <c:pt idx="0">
                  <c:v>Series 2</c:v>
                </c:pt>
              </c:strCache>
            </c:strRef>
          </c:tx>
          <c:spPr>
            <a:solidFill>
              <a:schemeClr val="accent5"/>
            </a:solidFill>
            <a:ln>
              <a:noFill/>
            </a:ln>
            <a:effectLst/>
          </c:spPr>
          <c:invertIfNegative val="0"/>
          <c:dLbls>
            <c:dLbl>
              <c:idx val="0"/>
              <c:layout/>
              <c:tx>
                <c:rich>
                  <a:bodyPr/>
                  <a:lstStyle/>
                  <a:p>
                    <a:r>
                      <a:rPr lang="en-US" dirty="0"/>
                      <a:t>1- </a:t>
                    </a:r>
                    <a:r>
                      <a:rPr lang="en-US" dirty="0" smtClean="0"/>
                      <a:t>3.3</a:t>
                    </a:r>
                    <a:endParaRPr lang="en-US" dirty="0"/>
                  </a:p>
                </c:rich>
              </c:tx>
              <c:showLegendKey val="0"/>
              <c:showVal val="1"/>
              <c:showCatName val="0"/>
              <c:showSerName val="0"/>
              <c:showPercent val="0"/>
              <c:showBubbleSize val="0"/>
              <c:extLst>
                <c:ext xmlns:c15="http://schemas.microsoft.com/office/drawing/2012/chart" uri="{CE6537A1-D6FC-4f65-9D91-7224C49458BB}">
                  <c15:layout>
                    <c:manualLayout>
                      <c:w val="0.31541932467821759"/>
                      <c:h val="9.6303549870002836E-2"/>
                    </c:manualLayout>
                  </c15:layout>
                </c:ext>
                <c:ext xmlns:c16="http://schemas.microsoft.com/office/drawing/2014/chart" uri="{C3380CC4-5D6E-409C-BE32-E72D297353CC}">
                  <c16:uniqueId val="{00000003-2839-4600-93D0-9DFEFD265F6C}"/>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Sheet1!$C$2</c:f>
              <c:numCache>
                <c:formatCode>General</c:formatCode>
                <c:ptCount val="1"/>
                <c:pt idx="0">
                  <c:v>2.2999999999999998</c:v>
                </c:pt>
              </c:numCache>
            </c:numRef>
          </c:val>
          <c:extLst>
            <c:ext xmlns:c16="http://schemas.microsoft.com/office/drawing/2014/chart" uri="{C3380CC4-5D6E-409C-BE32-E72D297353CC}">
              <c16:uniqueId val="{00000001-2839-4600-93D0-9DFEFD265F6C}"/>
            </c:ext>
          </c:extLst>
        </c:ser>
        <c:ser>
          <c:idx val="2"/>
          <c:order val="2"/>
          <c:tx>
            <c:strRef>
              <c:f>Sheet1!$D$1</c:f>
              <c:strCache>
                <c:ptCount val="1"/>
                <c:pt idx="0">
                  <c:v>Series 3</c:v>
                </c:pt>
              </c:strCache>
            </c:strRef>
          </c:tx>
          <c:spPr>
            <a:solidFill>
              <a:schemeClr val="accent4"/>
            </a:solidFill>
            <a:ln>
              <a:noFill/>
            </a:ln>
            <a:effectLst/>
          </c:spPr>
          <c:invertIfNegative val="0"/>
          <c:dLbls>
            <c:dLbl>
              <c:idx val="0"/>
              <c:layout/>
              <c:tx>
                <c:rich>
                  <a:bodyPr/>
                  <a:lstStyle/>
                  <a:p>
                    <a:r>
                      <a:rPr lang="en-US" sz="1100" dirty="0" smtClean="0"/>
                      <a:t>3.3</a:t>
                    </a:r>
                    <a:r>
                      <a:rPr lang="en-US" dirty="0"/>
                      <a:t>+</a:t>
                    </a:r>
                  </a:p>
                </c:rich>
              </c:tx>
              <c:showLegendKey val="0"/>
              <c:showVal val="1"/>
              <c:showCatName val="0"/>
              <c:showSerName val="0"/>
              <c:showPercent val="0"/>
              <c:showBubbleSize val="0"/>
              <c:extLst>
                <c:ext xmlns:c15="http://schemas.microsoft.com/office/drawing/2012/chart" uri="{CE6537A1-D6FC-4f65-9D91-7224C49458BB}">
                  <c15:layout>
                    <c:manualLayout>
                      <c:w val="0.30816080988201427"/>
                      <c:h val="0.10391494898899836"/>
                    </c:manualLayout>
                  </c15:layout>
                </c:ext>
                <c:ext xmlns:c16="http://schemas.microsoft.com/office/drawing/2014/chart" uri="{C3380CC4-5D6E-409C-BE32-E72D297353CC}">
                  <c16:uniqueId val="{00000005-2839-4600-93D0-9DFEFD265F6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Sheet1!$D$2</c:f>
              <c:numCache>
                <c:formatCode>General</c:formatCode>
                <c:ptCount val="1"/>
                <c:pt idx="0">
                  <c:v>4.7</c:v>
                </c:pt>
              </c:numCache>
            </c:numRef>
          </c:val>
          <c:extLst>
            <c:ext xmlns:c16="http://schemas.microsoft.com/office/drawing/2014/chart" uri="{C3380CC4-5D6E-409C-BE32-E72D297353CC}">
              <c16:uniqueId val="{00000002-2839-4600-93D0-9DFEFD265F6C}"/>
            </c:ext>
          </c:extLst>
        </c:ser>
        <c:dLbls>
          <c:showLegendKey val="0"/>
          <c:showVal val="0"/>
          <c:showCatName val="0"/>
          <c:showSerName val="0"/>
          <c:showPercent val="0"/>
          <c:showBubbleSize val="0"/>
        </c:dLbls>
        <c:gapWidth val="150"/>
        <c:overlap val="100"/>
        <c:axId val="1681436832"/>
        <c:axId val="1681444736"/>
      </c:barChart>
      <c:catAx>
        <c:axId val="1681436832"/>
        <c:scaling>
          <c:orientation val="minMax"/>
        </c:scaling>
        <c:delete val="1"/>
        <c:axPos val="b"/>
        <c:numFmt formatCode="General" sourceLinked="1"/>
        <c:majorTickMark val="none"/>
        <c:minorTickMark val="none"/>
        <c:tickLblPos val="nextTo"/>
        <c:crossAx val="1681444736"/>
        <c:crosses val="autoZero"/>
        <c:auto val="1"/>
        <c:lblAlgn val="ctr"/>
        <c:lblOffset val="100"/>
        <c:noMultiLvlLbl val="0"/>
      </c:catAx>
      <c:valAx>
        <c:axId val="1681444736"/>
        <c:scaling>
          <c:orientation val="minMax"/>
          <c:max val="7"/>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cross"/>
        <c:tickLblPos val="high"/>
        <c:spPr>
          <a:noFill/>
          <a:ln>
            <a:solidFill>
              <a:schemeClr val="accent1">
                <a:shade val="50000"/>
              </a:schemeClr>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681436832"/>
        <c:crosses val="autoZero"/>
        <c:crossBetween val="between"/>
        <c:minorUnit val="0.1"/>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dirty="0">
                <a:latin typeface="Arial" panose="020B0604020202020204" pitchFamily="34" charset="0"/>
                <a:cs typeface="Arial" panose="020B0604020202020204" pitchFamily="34" charset="0"/>
              </a:rPr>
              <a:t>Controlled ovarian hyper-stimulation (COH)</a:t>
            </a:r>
            <a:r>
              <a:rPr lang="en-US" sz="2000" baseline="0" dirty="0">
                <a:latin typeface="Arial" panose="020B0604020202020204" pitchFamily="34" charset="0"/>
                <a:cs typeface="Arial" panose="020B0604020202020204" pitchFamily="34" charset="0"/>
              </a:rPr>
              <a:t> protocol</a:t>
            </a:r>
            <a:endParaRPr lang="tr-TR" sz="2000" dirty="0">
              <a:latin typeface="Arial" panose="020B0604020202020204" pitchFamily="34" charset="0"/>
              <a:cs typeface="Arial" panose="020B0604020202020204" pitchFamily="34" charset="0"/>
            </a:endParaRPr>
          </a:p>
        </c:rich>
      </c:tx>
      <c:layout>
        <c:manualLayout>
          <c:xMode val="edge"/>
          <c:yMode val="edge"/>
          <c:x val="0.1803818897637795"/>
          <c:y val="3.129121601361242E-3"/>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28211176727909"/>
          <c:y val="0.13455222885853341"/>
          <c:w val="0.75651104549431325"/>
          <c:h val="0.84667304153329914"/>
        </c:manualLayout>
      </c:layout>
      <c:barChart>
        <c:barDir val="bar"/>
        <c:grouping val="percentStacked"/>
        <c:varyColors val="0"/>
        <c:ser>
          <c:idx val="0"/>
          <c:order val="0"/>
          <c:tx>
            <c:strRef>
              <c:f>Sheet1!$B$1</c:f>
              <c:strCache>
                <c:ptCount val="1"/>
                <c:pt idx="0">
                  <c:v>Series 1</c:v>
                </c:pt>
              </c:strCache>
            </c:strRef>
          </c:tx>
          <c:spPr>
            <a:solidFill>
              <a:schemeClr val="accent1"/>
            </a:solidFill>
            <a:ln>
              <a:noFill/>
            </a:ln>
            <a:effectLst/>
          </c:spPr>
          <c:invertIfNegative val="0"/>
          <c:dPt>
            <c:idx val="0"/>
            <c:invertIfNegative val="0"/>
            <c:bubble3D val="0"/>
            <c:spPr>
              <a:noFill/>
              <a:ln>
                <a:noFill/>
              </a:ln>
              <a:effectLst/>
            </c:spPr>
            <c:extLst>
              <c:ext xmlns:c16="http://schemas.microsoft.com/office/drawing/2014/chart" uri="{C3380CC4-5D6E-409C-BE32-E72D297353CC}">
                <c16:uniqueId val="{00000006-D7A7-4DC2-B0F8-406FC8586BC9}"/>
              </c:ext>
            </c:extLst>
          </c:dPt>
          <c:dPt>
            <c:idx val="1"/>
            <c:invertIfNegative val="0"/>
            <c:bubble3D val="0"/>
            <c:spPr>
              <a:noFill/>
              <a:ln>
                <a:noFill/>
              </a:ln>
              <a:effectLst/>
            </c:spPr>
            <c:extLst>
              <c:ext xmlns:c16="http://schemas.microsoft.com/office/drawing/2014/chart" uri="{C3380CC4-5D6E-409C-BE32-E72D297353CC}">
                <c16:uniqueId val="{00000005-D7A7-4DC2-B0F8-406FC8586BC9}"/>
              </c:ext>
            </c:extLst>
          </c:dPt>
          <c:dPt>
            <c:idx val="2"/>
            <c:invertIfNegative val="0"/>
            <c:bubble3D val="0"/>
            <c:spPr>
              <a:noFill/>
              <a:ln>
                <a:noFill/>
              </a:ln>
              <a:effectLst/>
            </c:spPr>
            <c:extLst>
              <c:ext xmlns:c16="http://schemas.microsoft.com/office/drawing/2014/chart" uri="{C3380CC4-5D6E-409C-BE32-E72D297353CC}">
                <c16:uniqueId val="{00000004-D7A7-4DC2-B0F8-406FC8586BC9}"/>
              </c:ext>
            </c:extLst>
          </c:dPt>
          <c:dPt>
            <c:idx val="3"/>
            <c:invertIfNegative val="0"/>
            <c:bubble3D val="0"/>
            <c:spPr>
              <a:noFill/>
              <a:ln>
                <a:noFill/>
              </a:ln>
              <a:effectLst/>
            </c:spPr>
            <c:extLst>
              <c:ext xmlns:c16="http://schemas.microsoft.com/office/drawing/2014/chart" uri="{C3380CC4-5D6E-409C-BE32-E72D297353CC}">
                <c16:uniqueId val="{00000003-D7A7-4DC2-B0F8-406FC8586BC9}"/>
              </c:ext>
            </c:extLst>
          </c:dPt>
          <c:cat>
            <c:strRef>
              <c:f>Sheet1!$A$2:$A$5</c:f>
              <c:strCache>
                <c:ptCount val="4"/>
                <c:pt idx="0">
                  <c:v>Gonadotrophin</c:v>
                </c:pt>
                <c:pt idx="1">
                  <c:v>Antagonist Cetrorelix or Ganirelix)</c:v>
                </c:pt>
                <c:pt idx="2">
                  <c:v>HCG trigger (&lt;15 dominant follicles)</c:v>
                </c:pt>
                <c:pt idx="3">
                  <c:v>Agonist trigger (&gt;15  dominant follicles)</c:v>
                </c:pt>
              </c:strCache>
            </c:strRef>
          </c:cat>
          <c:val>
            <c:numRef>
              <c:f>Sheet1!$B$2:$B$5</c:f>
              <c:numCache>
                <c:formatCode>General</c:formatCode>
                <c:ptCount val="4"/>
                <c:pt idx="0">
                  <c:v>2</c:v>
                </c:pt>
                <c:pt idx="1">
                  <c:v>6</c:v>
                </c:pt>
                <c:pt idx="2">
                  <c:v>16</c:v>
                </c:pt>
                <c:pt idx="3">
                  <c:v>16</c:v>
                </c:pt>
              </c:numCache>
            </c:numRef>
          </c:val>
          <c:extLst>
            <c:ext xmlns:c16="http://schemas.microsoft.com/office/drawing/2014/chart" uri="{C3380CC4-5D6E-409C-BE32-E72D297353CC}">
              <c16:uniqueId val="{00000000-D7A7-4DC2-B0F8-406FC8586BC9}"/>
            </c:ext>
          </c:extLst>
        </c:ser>
        <c:ser>
          <c:idx val="1"/>
          <c:order val="1"/>
          <c:tx>
            <c:strRef>
              <c:f>Sheet1!$C$1</c:f>
              <c:strCache>
                <c:ptCount val="1"/>
                <c:pt idx="0">
                  <c:v>Series 2</c:v>
                </c:pt>
              </c:strCache>
            </c:strRef>
          </c:tx>
          <c:spPr>
            <a:solidFill>
              <a:schemeClr val="accent2"/>
            </a:solidFill>
            <a:ln>
              <a:noFill/>
            </a:ln>
            <a:effectLst/>
          </c:spPr>
          <c:invertIfNegative val="0"/>
          <c:dPt>
            <c:idx val="1"/>
            <c:invertIfNegative val="0"/>
            <c:bubble3D val="0"/>
            <c:spPr>
              <a:solidFill>
                <a:srgbClr val="00B0F0"/>
              </a:solidFill>
              <a:ln>
                <a:noFill/>
              </a:ln>
              <a:effectLst/>
            </c:spPr>
            <c:extLst>
              <c:ext xmlns:c16="http://schemas.microsoft.com/office/drawing/2014/chart" uri="{C3380CC4-5D6E-409C-BE32-E72D297353CC}">
                <c16:uniqueId val="{00000007-D7A7-4DC2-B0F8-406FC8586BC9}"/>
              </c:ext>
            </c:extLst>
          </c:dPt>
          <c:dPt>
            <c:idx val="2"/>
            <c:invertIfNegative val="0"/>
            <c:bubble3D val="0"/>
            <c:spPr>
              <a:solidFill>
                <a:srgbClr val="00B050"/>
              </a:solidFill>
              <a:ln>
                <a:noFill/>
              </a:ln>
              <a:effectLst/>
            </c:spPr>
            <c:extLst>
              <c:ext xmlns:c16="http://schemas.microsoft.com/office/drawing/2014/chart" uri="{C3380CC4-5D6E-409C-BE32-E72D297353CC}">
                <c16:uniqueId val="{00000008-D7A7-4DC2-B0F8-406FC8586BC9}"/>
              </c:ext>
            </c:extLst>
          </c:dPt>
          <c:dPt>
            <c:idx val="3"/>
            <c:invertIfNegative val="0"/>
            <c:bubble3D val="0"/>
            <c:spPr>
              <a:solidFill>
                <a:srgbClr val="C00000"/>
              </a:solidFill>
              <a:ln>
                <a:noFill/>
              </a:ln>
              <a:effectLst/>
            </c:spPr>
            <c:extLst>
              <c:ext xmlns:c16="http://schemas.microsoft.com/office/drawing/2014/chart" uri="{C3380CC4-5D6E-409C-BE32-E72D297353CC}">
                <c16:uniqueId val="{00000009-D7A7-4DC2-B0F8-406FC8586BC9}"/>
              </c:ext>
            </c:extLst>
          </c:dPt>
          <c:dLbls>
            <c:dLbl>
              <c:idx val="0"/>
              <c:layout/>
              <c:tx>
                <c:rich>
                  <a:bodyPr rot="0" spcFirstLastPara="1" vertOverflow="ellipsis"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baseline="0">
                        <a:solidFill>
                          <a:schemeClr val="bg1"/>
                        </a:solidFill>
                        <a:latin typeface="Arial" panose="020B0604020202020204" pitchFamily="34" charset="0"/>
                        <a:ea typeface="+mn-ea"/>
                        <a:cs typeface="Arial" panose="020B0604020202020204" pitchFamily="34" charset="0"/>
                      </a:defRPr>
                    </a:pPr>
                    <a:r>
                      <a:rPr lang="en-GB" sz="1200" b="0" i="0" u="none" strike="noStrike" kern="1200" baseline="0" dirty="0">
                        <a:solidFill>
                          <a:schemeClr val="bg1"/>
                        </a:solidFill>
                        <a:latin typeface="Arial" panose="020B0604020202020204" pitchFamily="34" charset="0"/>
                        <a:cs typeface="Arial" panose="020B0604020202020204" pitchFamily="34" charset="0"/>
                      </a:rPr>
                      <a:t>Whole cycle with 1 time dose-adjustment</a:t>
                    </a:r>
                  </a:p>
                </c:rich>
              </c:tx>
              <c:spPr>
                <a:noFill/>
                <a:ln>
                  <a:noFill/>
                </a:ln>
                <a:effectLst/>
              </c:spPr>
              <c:txPr>
                <a:bodyPr rot="0" spcFirstLastPara="1" vertOverflow="ellipsis"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D7A7-4DC2-B0F8-406FC8586BC9}"/>
                </c:ext>
              </c:extLst>
            </c:dLbl>
            <c:dLbl>
              <c:idx val="1"/>
              <c:layout/>
              <c:tx>
                <c:rich>
                  <a:bodyPr/>
                  <a:lstStyle/>
                  <a:p>
                    <a:r>
                      <a:rPr lang="en-GB" dirty="0"/>
                      <a:t>Starting from day 6 of COH </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D7A7-4DC2-B0F8-406FC8586BC9}"/>
                </c:ext>
              </c:extLst>
            </c:dLbl>
            <c:dLbl>
              <c:idx val="2"/>
              <c:layout/>
              <c:tx>
                <c:rich>
                  <a:bodyPr/>
                  <a:lstStyle/>
                  <a:p>
                    <a:r>
                      <a:rPr lang="en-US" dirty="0"/>
                      <a:t>Trigger day</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D7A7-4DC2-B0F8-406FC8586BC9}"/>
                </c:ext>
              </c:extLst>
            </c:dLbl>
            <c:dLbl>
              <c:idx val="3"/>
              <c:layout/>
              <c:tx>
                <c:rich>
                  <a:bodyPr/>
                  <a:lstStyle/>
                  <a:p>
                    <a:r>
                      <a:rPr lang="en-US" dirty="0"/>
                      <a:t>Trigger day</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D7A7-4DC2-B0F8-406FC8586BC9}"/>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Gonadotrophin</c:v>
                </c:pt>
                <c:pt idx="1">
                  <c:v>Antagonist Cetrorelix or Ganirelix)</c:v>
                </c:pt>
                <c:pt idx="2">
                  <c:v>HCG trigger (&lt;15 dominant follicles)</c:v>
                </c:pt>
                <c:pt idx="3">
                  <c:v>Agonist trigger (&gt;15  dominant follicles)</c:v>
                </c:pt>
              </c:strCache>
            </c:strRef>
          </c:cat>
          <c:val>
            <c:numRef>
              <c:f>Sheet1!$C$2:$C$5</c:f>
              <c:numCache>
                <c:formatCode>General</c:formatCode>
                <c:ptCount val="4"/>
                <c:pt idx="0">
                  <c:v>16</c:v>
                </c:pt>
                <c:pt idx="1">
                  <c:v>12</c:v>
                </c:pt>
                <c:pt idx="2">
                  <c:v>2</c:v>
                </c:pt>
                <c:pt idx="3">
                  <c:v>2</c:v>
                </c:pt>
              </c:numCache>
            </c:numRef>
          </c:val>
          <c:extLst>
            <c:ext xmlns:c16="http://schemas.microsoft.com/office/drawing/2014/chart" uri="{C3380CC4-5D6E-409C-BE32-E72D297353CC}">
              <c16:uniqueId val="{00000001-D7A7-4DC2-B0F8-406FC8586BC9}"/>
            </c:ext>
          </c:extLst>
        </c:ser>
        <c:ser>
          <c:idx val="2"/>
          <c:order val="2"/>
          <c:tx>
            <c:strRef>
              <c:f>Sheet1!$D$1</c:f>
              <c:strCache>
                <c:ptCount val="1"/>
                <c:pt idx="0">
                  <c:v>Series 3</c:v>
                </c:pt>
              </c:strCache>
            </c:strRef>
          </c:tx>
          <c:spPr>
            <a:solidFill>
              <a:schemeClr val="accent3"/>
            </a:solidFill>
            <a:ln>
              <a:noFill/>
            </a:ln>
            <a:effectLst/>
          </c:spPr>
          <c:invertIfNegative val="0"/>
          <c:cat>
            <c:strRef>
              <c:f>Sheet1!$A$2:$A$5</c:f>
              <c:strCache>
                <c:ptCount val="4"/>
                <c:pt idx="0">
                  <c:v>Gonadotrophin</c:v>
                </c:pt>
                <c:pt idx="1">
                  <c:v>Antagonist Cetrorelix or Ganirelix)</c:v>
                </c:pt>
                <c:pt idx="2">
                  <c:v>HCG trigger (&lt;15 dominant follicles)</c:v>
                </c:pt>
                <c:pt idx="3">
                  <c:v>Agonist trigger (&gt;15  dominant follicles)</c:v>
                </c:pt>
              </c:strCache>
            </c:strRef>
          </c:cat>
          <c:val>
            <c:numRef>
              <c:f>Sheet1!$D$2:$D$5</c:f>
              <c:numCache>
                <c:formatCode>General</c:formatCode>
                <c:ptCount val="4"/>
                <c:pt idx="0">
                  <c:v>0</c:v>
                </c:pt>
                <c:pt idx="1">
                  <c:v>0</c:v>
                </c:pt>
                <c:pt idx="2">
                  <c:v>0</c:v>
                </c:pt>
                <c:pt idx="3">
                  <c:v>0</c:v>
                </c:pt>
              </c:numCache>
            </c:numRef>
          </c:val>
          <c:extLst>
            <c:ext xmlns:c16="http://schemas.microsoft.com/office/drawing/2014/chart" uri="{C3380CC4-5D6E-409C-BE32-E72D297353CC}">
              <c16:uniqueId val="{00000002-D7A7-4DC2-B0F8-406FC8586BC9}"/>
            </c:ext>
          </c:extLst>
        </c:ser>
        <c:dLbls>
          <c:showLegendKey val="0"/>
          <c:showVal val="0"/>
          <c:showCatName val="0"/>
          <c:showSerName val="0"/>
          <c:showPercent val="0"/>
          <c:showBubbleSize val="0"/>
        </c:dLbls>
        <c:gapWidth val="150"/>
        <c:overlap val="100"/>
        <c:axId val="1743278512"/>
        <c:axId val="1743281840"/>
      </c:barChart>
      <c:catAx>
        <c:axId val="174327851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743281840"/>
        <c:crosses val="autoZero"/>
        <c:auto val="1"/>
        <c:lblAlgn val="ctr"/>
        <c:lblOffset val="100"/>
        <c:noMultiLvlLbl val="0"/>
      </c:catAx>
      <c:valAx>
        <c:axId val="1743281840"/>
        <c:scaling>
          <c:orientation val="minMax"/>
        </c:scaling>
        <c:delete val="1"/>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17432785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12EE9A-9182-8E4D-A249-974FABE59AC9}" type="datetimeFigureOut">
              <a:rPr lang="en-US" smtClean="0"/>
              <a:t>2/12/2020</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A282C0-B187-C147-AA0E-6EEE63739975}" type="slidenum">
              <a:rPr lang="en-US" smtClean="0"/>
              <a:t>‹#›</a:t>
            </a:fld>
            <a:endParaRPr lang="en-US" dirty="0"/>
          </a:p>
        </p:txBody>
      </p:sp>
    </p:spTree>
    <p:extLst>
      <p:ext uri="{BB962C8B-B14F-4D97-AF65-F5344CB8AC3E}">
        <p14:creationId xmlns:p14="http://schemas.microsoft.com/office/powerpoint/2010/main" val="1230014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516B9AC-B1BF-134D-941C-C41134F8FB10}" type="datetimeFigureOut">
              <a:rPr lang="en-US" smtClean="0"/>
              <a:t>2/12/2020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1535608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16B9AC-B1BF-134D-941C-C41134F8FB10}" type="datetimeFigureOut">
              <a:rPr lang="en-US" smtClean="0"/>
              <a:t>2/12/2020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1530232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16B9AC-B1BF-134D-941C-C41134F8FB10}" type="datetimeFigureOut">
              <a:rPr lang="en-US" smtClean="0"/>
              <a:t>2/12/2020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346227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16B9AC-B1BF-134D-941C-C41134F8FB10}" type="datetimeFigureOut">
              <a:rPr lang="en-US" smtClean="0"/>
              <a:t>2/12/2020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520984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516B9AC-B1BF-134D-941C-C41134F8FB10}" type="datetimeFigureOut">
              <a:rPr lang="en-US" smtClean="0"/>
              <a:t>2/12/2020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902956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516B9AC-B1BF-134D-941C-C41134F8FB10}" type="datetimeFigureOut">
              <a:rPr lang="en-US" smtClean="0"/>
              <a:t>2/12/2020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1877487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516B9AC-B1BF-134D-941C-C41134F8FB10}" type="datetimeFigureOut">
              <a:rPr lang="en-US" smtClean="0"/>
              <a:t>2/12/2020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1962430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516B9AC-B1BF-134D-941C-C41134F8FB10}" type="datetimeFigureOut">
              <a:rPr lang="en-US" smtClean="0"/>
              <a:t>2/12/2020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1523058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16B9AC-B1BF-134D-941C-C41134F8FB10}" type="datetimeFigureOut">
              <a:rPr lang="en-US" smtClean="0"/>
              <a:t>2/12/2020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44112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516B9AC-B1BF-134D-941C-C41134F8FB10}" type="datetimeFigureOut">
              <a:rPr lang="en-US" smtClean="0"/>
              <a:t>2/12/2020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510744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516B9AC-B1BF-134D-941C-C41134F8FB10}" type="datetimeFigureOut">
              <a:rPr lang="en-US" smtClean="0"/>
              <a:t>2/12/2020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587464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16B9AC-B1BF-134D-941C-C41134F8FB10}" type="datetimeFigureOut">
              <a:rPr lang="en-US" smtClean="0"/>
              <a:t>2/12/2020</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09E509-1C91-DB4A-B99D-32040C87BC6D}" type="slidenum">
              <a:rPr lang="en-US" smtClean="0"/>
              <a:t>‹#›</a:t>
            </a:fld>
            <a:endParaRPr lang="en-US" dirty="0"/>
          </a:p>
        </p:txBody>
      </p:sp>
    </p:spTree>
    <p:extLst>
      <p:ext uri="{BB962C8B-B14F-4D97-AF65-F5344CB8AC3E}">
        <p14:creationId xmlns:p14="http://schemas.microsoft.com/office/powerpoint/2010/main" val="19179666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ext Box 5"/>
          <p:cNvSpPr txBox="1">
            <a:spLocks noChangeArrowheads="1"/>
          </p:cNvSpPr>
          <p:nvPr/>
        </p:nvSpPr>
        <p:spPr bwMode="auto">
          <a:xfrm>
            <a:off x="1190274" y="1288056"/>
            <a:ext cx="656153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it-IT" b="1" dirty="0">
                <a:solidFill>
                  <a:srgbClr val="000000"/>
                </a:solidFill>
                <a:ea typeface="Arial" charset="0"/>
                <a:cs typeface="Arial" charset="0"/>
              </a:rPr>
              <a:t>UOG Journal Club: March 2020</a:t>
            </a:r>
          </a:p>
        </p:txBody>
      </p:sp>
      <p:sp>
        <p:nvSpPr>
          <p:cNvPr id="13317" name="TextBox 1"/>
          <p:cNvSpPr txBox="1">
            <a:spLocks noChangeArrowheads="1"/>
          </p:cNvSpPr>
          <p:nvPr/>
        </p:nvSpPr>
        <p:spPr bwMode="auto">
          <a:xfrm>
            <a:off x="936978" y="2121996"/>
            <a:ext cx="7586133" cy="25668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n-GB" sz="2000" b="1" dirty="0"/>
              <a:t>Comparison of antral follicle count and serum anti-Müllerian hormone level for determination of gonadotropin dosing in </a:t>
            </a:r>
            <a:r>
              <a:rPr lang="en-GB" sz="2000" b="1" i="1" dirty="0"/>
              <a:t>in-vitro</a:t>
            </a:r>
            <a:r>
              <a:rPr lang="en-GB" sz="2000" b="1" dirty="0"/>
              <a:t> fertilization: randomized trial</a:t>
            </a:r>
          </a:p>
          <a:p>
            <a:pPr algn="ctr">
              <a:buNone/>
            </a:pPr>
            <a:endParaRPr lang="en-US" sz="1500" b="1" dirty="0"/>
          </a:p>
          <a:p>
            <a:pPr algn="ctr">
              <a:buNone/>
            </a:pPr>
            <a:r>
              <a:rPr lang="en-US" sz="1800" dirty="0"/>
              <a:t>H. W. R. </a:t>
            </a:r>
            <a:r>
              <a:rPr lang="en-US" sz="1800" dirty="0" smtClean="0"/>
              <a:t>LI, </a:t>
            </a:r>
            <a:r>
              <a:rPr lang="en-US" sz="1800" dirty="0"/>
              <a:t>J. K. Y. </a:t>
            </a:r>
            <a:r>
              <a:rPr lang="en-US" sz="1800" dirty="0" smtClean="0"/>
              <a:t>KO, </a:t>
            </a:r>
            <a:r>
              <a:rPr lang="en-US" sz="1800" dirty="0"/>
              <a:t>V. C. Y. </a:t>
            </a:r>
            <a:r>
              <a:rPr lang="en-US" sz="1800" dirty="0" smtClean="0"/>
              <a:t>LEE, </a:t>
            </a:r>
            <a:r>
              <a:rPr lang="en-US" sz="1800" dirty="0"/>
              <a:t>S. S. F. </a:t>
            </a:r>
            <a:r>
              <a:rPr lang="en-US" sz="1800" dirty="0" smtClean="0"/>
              <a:t>YUNG, </a:t>
            </a:r>
            <a:r>
              <a:rPr lang="en-US" sz="1800" dirty="0"/>
              <a:t>E. Y. L. </a:t>
            </a:r>
            <a:r>
              <a:rPr lang="en-US" sz="1800" dirty="0" smtClean="0"/>
              <a:t>LAU, </a:t>
            </a:r>
          </a:p>
          <a:p>
            <a:pPr algn="ctr">
              <a:buNone/>
            </a:pPr>
            <a:r>
              <a:rPr lang="en-US" sz="1800" dirty="0" smtClean="0"/>
              <a:t>W</a:t>
            </a:r>
            <a:r>
              <a:rPr lang="en-US" sz="1800" dirty="0"/>
              <a:t>. S. B. </a:t>
            </a:r>
            <a:r>
              <a:rPr lang="en-US" sz="1800" dirty="0" smtClean="0"/>
              <a:t>YEUNG, P</a:t>
            </a:r>
            <a:r>
              <a:rPr lang="en-US" sz="1800" dirty="0"/>
              <a:t>. C. </a:t>
            </a:r>
            <a:r>
              <a:rPr lang="en-US" sz="1800" dirty="0" smtClean="0"/>
              <a:t>HO and </a:t>
            </a:r>
            <a:r>
              <a:rPr lang="en-US" sz="1800" dirty="0"/>
              <a:t>E. H. Y. </a:t>
            </a:r>
            <a:r>
              <a:rPr lang="en-US" sz="1800" dirty="0" smtClean="0"/>
              <a:t>NG</a:t>
            </a:r>
          </a:p>
          <a:p>
            <a:pPr algn="ctr">
              <a:buNone/>
            </a:pPr>
            <a:endParaRPr lang="sv-SE" altLang="en-US" sz="1800" dirty="0"/>
          </a:p>
          <a:p>
            <a:pPr algn="ctr">
              <a:spcBef>
                <a:spcPct val="0"/>
              </a:spcBef>
              <a:spcAft>
                <a:spcPts val="450"/>
              </a:spcAft>
              <a:buNone/>
            </a:pPr>
            <a:r>
              <a:rPr lang="it-IT" altLang="en-US" sz="1800" i="1" dirty="0"/>
              <a:t>Volume 55, Issue 3</a:t>
            </a:r>
            <a:endParaRPr lang="en-GB" altLang="en-US" sz="1800" b="1" dirty="0"/>
          </a:p>
        </p:txBody>
      </p:sp>
      <p:sp>
        <p:nvSpPr>
          <p:cNvPr id="13318" name="TextBox 2"/>
          <p:cNvSpPr txBox="1">
            <a:spLocks noChangeArrowheads="1"/>
          </p:cNvSpPr>
          <p:nvPr/>
        </p:nvSpPr>
        <p:spPr bwMode="auto">
          <a:xfrm>
            <a:off x="2948155" y="5179682"/>
            <a:ext cx="4705712"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GB" altLang="it-IT" sz="1600" dirty="0">
                <a:solidFill>
                  <a:srgbClr val="000000"/>
                </a:solidFill>
                <a:ea typeface="Arial" charset="0"/>
                <a:cs typeface="Arial" charset="0"/>
              </a:rPr>
              <a:t>Journal Club slides prepared by Dr Erkan Kalafat (UOG Editor for Trainees)</a:t>
            </a:r>
          </a:p>
        </p:txBody>
      </p:sp>
      <p:pic>
        <p:nvPicPr>
          <p:cNvPr id="15" name="Picture 51" descr="\\ISUOG-DC01\users\ostirrup\Desktop\Journal Club logo.tif"/>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65381" y="4914223"/>
            <a:ext cx="1714004" cy="14188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2"/>
          <p:cNvGrpSpPr>
            <a:grpSpLocks/>
          </p:cNvGrpSpPr>
          <p:nvPr/>
        </p:nvGrpSpPr>
        <p:grpSpPr bwMode="auto">
          <a:xfrm>
            <a:off x="0" y="0"/>
            <a:ext cx="9144000" cy="923925"/>
            <a:chOff x="0" y="3755"/>
            <a:chExt cx="5760" cy="582"/>
          </a:xfrm>
        </p:grpSpPr>
        <p:pic>
          <p:nvPicPr>
            <p:cNvPr id="10"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40396566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3A848-9B75-8F4E-B761-E3006A7BE028}"/>
              </a:ext>
            </a:extLst>
          </p:cNvPr>
          <p:cNvSpPr>
            <a:spLocks noGrp="1"/>
          </p:cNvSpPr>
          <p:nvPr>
            <p:ph type="title"/>
          </p:nvPr>
        </p:nvSpPr>
        <p:spPr>
          <a:xfrm>
            <a:off x="398463" y="2364604"/>
            <a:ext cx="4305299" cy="1214391"/>
          </a:xfrm>
        </p:spPr>
        <p:txBody>
          <a:bodyPr>
            <a:normAutofit/>
          </a:bodyPr>
          <a:lstStyle/>
          <a:p>
            <a:r>
              <a:rPr lang="en-GB" sz="1500" dirty="0">
                <a:latin typeface="Arial" panose="020B0604020202020204" pitchFamily="34" charset="0"/>
                <a:cs typeface="Arial" panose="020B0604020202020204" pitchFamily="34" charset="0"/>
              </a:rPr>
              <a:t>When classifying AFC values into low (</a:t>
            </a:r>
            <a:r>
              <a:rPr lang="en-GB" sz="1500" dirty="0" smtClean="0">
                <a:latin typeface="Arial" panose="020B0604020202020204" pitchFamily="34" charset="0"/>
                <a:cs typeface="Arial" panose="020B0604020202020204" pitchFamily="34" charset="0"/>
              </a:rPr>
              <a:t>≤ 5</a:t>
            </a:r>
            <a:r>
              <a:rPr lang="en-GB" sz="1500" dirty="0">
                <a:latin typeface="Arial" panose="020B0604020202020204" pitchFamily="34" charset="0"/>
                <a:cs typeface="Arial" panose="020B0604020202020204" pitchFamily="34" charset="0"/>
              </a:rPr>
              <a:t>), </a:t>
            </a:r>
            <a:r>
              <a:rPr lang="en-GB" sz="1500" dirty="0" smtClean="0">
                <a:latin typeface="Arial" panose="020B0604020202020204" pitchFamily="34" charset="0"/>
                <a:cs typeface="Arial" panose="020B0604020202020204" pitchFamily="34" charset="0"/>
              </a:rPr>
              <a:t>normal (6–15</a:t>
            </a:r>
            <a:r>
              <a:rPr lang="en-GB" sz="1500" dirty="0">
                <a:latin typeface="Arial" panose="020B0604020202020204" pitchFamily="34" charset="0"/>
                <a:cs typeface="Arial" panose="020B0604020202020204" pitchFamily="34" charset="0"/>
              </a:rPr>
              <a:t>) or high </a:t>
            </a:r>
            <a:r>
              <a:rPr lang="en-GB" sz="1500" dirty="0" smtClean="0">
                <a:latin typeface="Arial" panose="020B0604020202020204" pitchFamily="34" charset="0"/>
                <a:cs typeface="Arial" panose="020B0604020202020204" pitchFamily="34" charset="0"/>
              </a:rPr>
              <a:t>(&gt; 15</a:t>
            </a:r>
            <a:r>
              <a:rPr lang="en-GB" sz="1500" dirty="0">
                <a:latin typeface="Arial" panose="020B0604020202020204" pitchFamily="34" charset="0"/>
                <a:cs typeface="Arial" panose="020B0604020202020204" pitchFamily="34" charset="0"/>
              </a:rPr>
              <a:t>), there was moderate </a:t>
            </a:r>
            <a:r>
              <a:rPr lang="en-GB" sz="1500" dirty="0" smtClean="0">
                <a:latin typeface="Arial" panose="020B0604020202020204" pitchFamily="34" charset="0"/>
                <a:cs typeface="Arial" panose="020B0604020202020204" pitchFamily="34" charset="0"/>
              </a:rPr>
              <a:t>concordance between </a:t>
            </a:r>
            <a:r>
              <a:rPr lang="en-GB" sz="1500" dirty="0">
                <a:latin typeface="Arial" panose="020B0604020202020204" pitchFamily="34" charset="0"/>
                <a:cs typeface="Arial" panose="020B0604020202020204" pitchFamily="34" charset="0"/>
              </a:rPr>
              <a:t>AFC categorization measured in the </a:t>
            </a:r>
            <a:r>
              <a:rPr lang="en-GB" sz="1500" dirty="0" err="1">
                <a:latin typeface="Arial" panose="020B0604020202020204" pitchFamily="34" charset="0"/>
                <a:cs typeface="Arial" panose="020B0604020202020204" pitchFamily="34" charset="0"/>
              </a:rPr>
              <a:t>pretreatment</a:t>
            </a:r>
            <a:r>
              <a:rPr lang="en-GB" sz="1500" dirty="0">
                <a:latin typeface="Arial" panose="020B0604020202020204" pitchFamily="34" charset="0"/>
                <a:cs typeface="Arial" panose="020B0604020202020204" pitchFamily="34" charset="0"/>
              </a:rPr>
              <a:t/>
            </a:r>
            <a:br>
              <a:rPr lang="en-GB" sz="1500" dirty="0">
                <a:latin typeface="Arial" panose="020B0604020202020204" pitchFamily="34" charset="0"/>
                <a:cs typeface="Arial" panose="020B0604020202020204" pitchFamily="34" charset="0"/>
              </a:rPr>
            </a:br>
            <a:r>
              <a:rPr lang="en-GB" sz="1500" i="1" dirty="0">
                <a:latin typeface="Arial" panose="020B0604020202020204" pitchFamily="34" charset="0"/>
                <a:cs typeface="Arial" panose="020B0604020202020204" pitchFamily="34" charset="0"/>
              </a:rPr>
              <a:t>vs</a:t>
            </a:r>
            <a:r>
              <a:rPr lang="en-GB" sz="1500" dirty="0">
                <a:latin typeface="Arial" panose="020B0604020202020204" pitchFamily="34" charset="0"/>
                <a:cs typeface="Arial" panose="020B0604020202020204" pitchFamily="34" charset="0"/>
              </a:rPr>
              <a:t> in the stimulation </a:t>
            </a:r>
            <a:r>
              <a:rPr lang="en-GB" sz="1500" dirty="0" smtClean="0">
                <a:latin typeface="Arial" panose="020B0604020202020204" pitchFamily="34" charset="0"/>
                <a:cs typeface="Arial" panose="020B0604020202020204" pitchFamily="34" charset="0"/>
              </a:rPr>
              <a:t>cycle.</a:t>
            </a:r>
            <a:endParaRPr lang="en-US" sz="1500" dirty="0">
              <a:latin typeface="Arial" panose="020B0604020202020204" pitchFamily="34" charset="0"/>
              <a:cs typeface="Arial" panose="020B0604020202020204" pitchFamily="34" charset="0"/>
            </a:endParaRPr>
          </a:p>
        </p:txBody>
      </p:sp>
      <p:grpSp>
        <p:nvGrpSpPr>
          <p:cNvPr id="9" name="Group 2"/>
          <p:cNvGrpSpPr>
            <a:grpSpLocks/>
          </p:cNvGrpSpPr>
          <p:nvPr/>
        </p:nvGrpSpPr>
        <p:grpSpPr bwMode="auto">
          <a:xfrm>
            <a:off x="0" y="0"/>
            <a:ext cx="9144000" cy="923925"/>
            <a:chOff x="0" y="3755"/>
            <a:chExt cx="5760" cy="582"/>
          </a:xfrm>
        </p:grpSpPr>
        <p:pic>
          <p:nvPicPr>
            <p:cNvPr id="10"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 name="Text Box 5">
            <a:extLst>
              <a:ext uri="{FF2B5EF4-FFF2-40B4-BE49-F238E27FC236}">
                <a16:creationId xmlns:a16="http://schemas.microsoft.com/office/drawing/2014/main" id="{A2E74208-935A-DC41-AE2D-307C7FC3D8F6}"/>
              </a:ext>
            </a:extLst>
          </p:cNvPr>
          <p:cNvSpPr txBox="1">
            <a:spLocks noChangeArrowheads="1"/>
          </p:cNvSpPr>
          <p:nvPr/>
        </p:nvSpPr>
        <p:spPr bwMode="auto">
          <a:xfrm>
            <a:off x="0" y="946005"/>
            <a:ext cx="9144000" cy="630942"/>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n-GB" sz="1200" b="1" dirty="0">
                <a:solidFill>
                  <a:schemeClr val="bg1"/>
                </a:solidFill>
              </a:rPr>
              <a:t>Comparison of antral follicle count and serum anti-Müllerian hormone level for determination of gonadotropin dosing in </a:t>
            </a:r>
            <a:r>
              <a:rPr lang="en-GB" sz="1200" b="1" dirty="0" smtClean="0">
                <a:solidFill>
                  <a:schemeClr val="bg1"/>
                </a:solidFill>
              </a:rPr>
              <a:t>  in-vitro </a:t>
            </a:r>
            <a:r>
              <a:rPr lang="en-GB" sz="1200" b="1" dirty="0">
                <a:solidFill>
                  <a:schemeClr val="bg1"/>
                </a:solidFill>
              </a:rPr>
              <a:t>fertilization: randomized trial</a:t>
            </a:r>
          </a:p>
          <a:p>
            <a:pPr algn="ctr">
              <a:spcBef>
                <a:spcPct val="0"/>
              </a:spcBef>
              <a:buNone/>
            </a:pPr>
            <a:r>
              <a:rPr lang="en-US" sz="1100" i="1" dirty="0" smtClean="0">
                <a:solidFill>
                  <a:schemeClr val="bg1"/>
                </a:solidFill>
              </a:rPr>
              <a:t>Li </a:t>
            </a:r>
            <a:r>
              <a:rPr lang="it-IT" altLang="en-US" sz="1100" i="1" dirty="0" smtClean="0">
                <a:solidFill>
                  <a:schemeClr val="bg1"/>
                </a:solidFill>
              </a:rPr>
              <a:t>et </a:t>
            </a:r>
            <a:r>
              <a:rPr lang="it-IT" altLang="en-US" sz="1100" i="1" dirty="0">
                <a:solidFill>
                  <a:schemeClr val="bg1"/>
                </a:solidFill>
              </a:rPr>
              <a:t>al., UOG 2020</a:t>
            </a:r>
            <a:endParaRPr lang="en-GB" altLang="it-IT" sz="1100" i="1" dirty="0">
              <a:solidFill>
                <a:schemeClr val="bg1"/>
              </a:solidFill>
            </a:endParaRPr>
          </a:p>
        </p:txBody>
      </p:sp>
      <p:sp>
        <p:nvSpPr>
          <p:cNvPr id="12" name="Rectangle 8"/>
          <p:cNvSpPr>
            <a:spLocks noChangeArrowheads="1"/>
          </p:cNvSpPr>
          <p:nvPr/>
        </p:nvSpPr>
        <p:spPr bwMode="auto">
          <a:xfrm>
            <a:off x="0" y="1674064"/>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None/>
            </a:pPr>
            <a:r>
              <a:rPr lang="en-GB" altLang="en-US" sz="2800" b="1" dirty="0">
                <a:solidFill>
                  <a:srgbClr val="000000"/>
                </a:solidFill>
                <a:effectLst>
                  <a:outerShdw blurRad="50800" dist="38100" dir="2700000" algn="tl" rotWithShape="0">
                    <a:prstClr val="black">
                      <a:alpha val="40000"/>
                    </a:prstClr>
                  </a:outerShdw>
                </a:effectLst>
              </a:rPr>
              <a:t>Results </a:t>
            </a:r>
            <a:endParaRPr lang="en-US" sz="2800" b="1" dirty="0">
              <a:solidFill>
                <a:srgbClr val="000000"/>
              </a:solidFill>
              <a:effectLst>
                <a:outerShdw blurRad="50800" dist="38100" dir="2700000" algn="tl" rotWithShape="0">
                  <a:prstClr val="black">
                    <a:alpha val="40000"/>
                  </a:prstClr>
                </a:outerShdw>
              </a:effectLst>
            </a:endParaRPr>
          </a:p>
        </p:txBody>
      </p:sp>
      <p:pic>
        <p:nvPicPr>
          <p:cNvPr id="4" name="Picture 3"/>
          <p:cNvPicPr>
            <a:picLocks noChangeAspect="1"/>
          </p:cNvPicPr>
          <p:nvPr/>
        </p:nvPicPr>
        <p:blipFill>
          <a:blip r:embed="rId4"/>
          <a:stretch>
            <a:fillRect/>
          </a:stretch>
        </p:blipFill>
        <p:spPr>
          <a:xfrm>
            <a:off x="4876800" y="2286000"/>
            <a:ext cx="3609975" cy="1371600"/>
          </a:xfrm>
          <a:prstGeom prst="rect">
            <a:avLst/>
          </a:prstGeom>
        </p:spPr>
      </p:pic>
      <p:pic>
        <p:nvPicPr>
          <p:cNvPr id="6" name="Picture 5"/>
          <p:cNvPicPr>
            <a:picLocks noChangeAspect="1"/>
          </p:cNvPicPr>
          <p:nvPr/>
        </p:nvPicPr>
        <p:blipFill>
          <a:blip r:embed="rId5"/>
          <a:stretch>
            <a:fillRect/>
          </a:stretch>
        </p:blipFill>
        <p:spPr>
          <a:xfrm>
            <a:off x="4886324" y="3690937"/>
            <a:ext cx="3609975" cy="1485900"/>
          </a:xfrm>
          <a:prstGeom prst="rect">
            <a:avLst/>
          </a:prstGeom>
        </p:spPr>
      </p:pic>
      <p:pic>
        <p:nvPicPr>
          <p:cNvPr id="13" name="Picture 12"/>
          <p:cNvPicPr>
            <a:picLocks noChangeAspect="1"/>
          </p:cNvPicPr>
          <p:nvPr/>
        </p:nvPicPr>
        <p:blipFill>
          <a:blip r:embed="rId6"/>
          <a:stretch>
            <a:fillRect/>
          </a:stretch>
        </p:blipFill>
        <p:spPr>
          <a:xfrm>
            <a:off x="4886324" y="5195887"/>
            <a:ext cx="3657600" cy="1476375"/>
          </a:xfrm>
          <a:prstGeom prst="rect">
            <a:avLst/>
          </a:prstGeom>
        </p:spPr>
      </p:pic>
      <p:sp>
        <p:nvSpPr>
          <p:cNvPr id="14" name="Rectangle 13"/>
          <p:cNvSpPr/>
          <p:nvPr/>
        </p:nvSpPr>
        <p:spPr>
          <a:xfrm>
            <a:off x="379413" y="3757523"/>
            <a:ext cx="4449762" cy="1246495"/>
          </a:xfrm>
          <a:prstGeom prst="rect">
            <a:avLst/>
          </a:prstGeom>
        </p:spPr>
        <p:txBody>
          <a:bodyPr wrap="square">
            <a:spAutoFit/>
          </a:bodyPr>
          <a:lstStyle/>
          <a:p>
            <a:r>
              <a:rPr lang="en-GB" sz="1500" dirty="0" smtClean="0">
                <a:latin typeface="Arial" panose="020B0604020202020204" pitchFamily="34" charset="0"/>
                <a:cs typeface="Arial" panose="020B0604020202020204" pitchFamily="34" charset="0"/>
              </a:rPr>
              <a:t>When classifying AMH into low (≤1.0 ng/mL), normal (</a:t>
            </a:r>
            <a:r>
              <a:rPr lang="en-GB" sz="1500" i="1" dirty="0" smtClean="0">
                <a:latin typeface="Arial" panose="020B0604020202020204" pitchFamily="34" charset="0"/>
                <a:cs typeface="Arial" panose="020B0604020202020204" pitchFamily="34" charset="0"/>
              </a:rPr>
              <a:t>&gt;</a:t>
            </a:r>
            <a:r>
              <a:rPr lang="en-GB" sz="1500" dirty="0" smtClean="0">
                <a:latin typeface="Arial" panose="020B0604020202020204" pitchFamily="34" charset="0"/>
                <a:cs typeface="Arial" panose="020B0604020202020204" pitchFamily="34" charset="0"/>
              </a:rPr>
              <a:t>1.0 and ≤3.3 ng/mL) or high (</a:t>
            </a:r>
            <a:r>
              <a:rPr lang="en-GB" sz="1500" i="1" dirty="0" smtClean="0">
                <a:latin typeface="Arial" panose="020B0604020202020204" pitchFamily="34" charset="0"/>
                <a:cs typeface="Arial" panose="020B0604020202020204" pitchFamily="34" charset="0"/>
              </a:rPr>
              <a:t>&gt;</a:t>
            </a:r>
            <a:r>
              <a:rPr lang="en-GB" sz="1500" dirty="0" smtClean="0">
                <a:latin typeface="Arial" panose="020B0604020202020204" pitchFamily="34" charset="0"/>
                <a:cs typeface="Arial" panose="020B0604020202020204" pitchFamily="34" charset="0"/>
              </a:rPr>
              <a:t>3.3 ng/mL), there was moderate concordance between AMH categorization measured in the </a:t>
            </a:r>
            <a:r>
              <a:rPr lang="en-GB" sz="1500" dirty="0" err="1" smtClean="0">
                <a:latin typeface="Arial" panose="020B0604020202020204" pitchFamily="34" charset="0"/>
                <a:cs typeface="Arial" panose="020B0604020202020204" pitchFamily="34" charset="0"/>
              </a:rPr>
              <a:t>pretreatment</a:t>
            </a:r>
            <a:r>
              <a:rPr lang="en-GB" sz="1500" dirty="0" smtClean="0">
                <a:latin typeface="Arial" panose="020B0604020202020204" pitchFamily="34" charset="0"/>
                <a:cs typeface="Arial" panose="020B0604020202020204" pitchFamily="34" charset="0"/>
              </a:rPr>
              <a:t> </a:t>
            </a:r>
            <a:r>
              <a:rPr lang="en-GB" sz="1500" i="1" dirty="0" smtClean="0">
                <a:latin typeface="Arial" panose="020B0604020202020204" pitchFamily="34" charset="0"/>
                <a:cs typeface="Arial" panose="020B0604020202020204" pitchFamily="34" charset="0"/>
              </a:rPr>
              <a:t>vs</a:t>
            </a:r>
            <a:r>
              <a:rPr lang="en-GB" sz="1500" dirty="0" smtClean="0">
                <a:latin typeface="Arial" panose="020B0604020202020204" pitchFamily="34" charset="0"/>
                <a:cs typeface="Arial" panose="020B0604020202020204" pitchFamily="34" charset="0"/>
              </a:rPr>
              <a:t> in the stimulation cycle.</a:t>
            </a:r>
            <a:endParaRPr lang="en-GB" sz="1500" dirty="0">
              <a:latin typeface="Arial" panose="020B0604020202020204" pitchFamily="34" charset="0"/>
              <a:cs typeface="Arial" panose="020B0604020202020204" pitchFamily="34" charset="0"/>
            </a:endParaRPr>
          </a:p>
        </p:txBody>
      </p:sp>
      <p:sp>
        <p:nvSpPr>
          <p:cNvPr id="16" name="Rectangle 15"/>
          <p:cNvSpPr/>
          <p:nvPr/>
        </p:nvSpPr>
        <p:spPr>
          <a:xfrm>
            <a:off x="379413" y="5185737"/>
            <a:ext cx="4352924" cy="1477328"/>
          </a:xfrm>
          <a:prstGeom prst="rect">
            <a:avLst/>
          </a:prstGeom>
        </p:spPr>
        <p:txBody>
          <a:bodyPr wrap="square">
            <a:spAutoFit/>
          </a:bodyPr>
          <a:lstStyle/>
          <a:p>
            <a:r>
              <a:rPr lang="en-GB" sz="1500" dirty="0" smtClean="0">
                <a:latin typeface="Arial" panose="020B0604020202020204" pitchFamily="34" charset="0"/>
                <a:cs typeface="Arial" panose="020B0604020202020204" pitchFamily="34" charset="0"/>
              </a:rPr>
              <a:t>Concordance between categorization based on AFC and that based on AMH in the </a:t>
            </a:r>
            <a:r>
              <a:rPr lang="en-GB" sz="1500" dirty="0" err="1" smtClean="0">
                <a:latin typeface="Arial" panose="020B0604020202020204" pitchFamily="34" charset="0"/>
                <a:cs typeface="Arial" panose="020B0604020202020204" pitchFamily="34" charset="0"/>
              </a:rPr>
              <a:t>pretreatment</a:t>
            </a:r>
            <a:r>
              <a:rPr lang="en-GB" sz="1500" dirty="0" smtClean="0">
                <a:latin typeface="Arial" panose="020B0604020202020204" pitchFamily="34" charset="0"/>
                <a:cs typeface="Arial" panose="020B0604020202020204" pitchFamily="34" charset="0"/>
              </a:rPr>
              <a:t> cycle was observed in 73.5%, whereas in the remaining 26.5% patients, there was discordance if their dosing regimen was based on the alternative unassigned parameter.</a:t>
            </a:r>
            <a:endParaRPr lang="en-GB" sz="1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55784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C775B0-E27C-E648-BD7C-7EE39909D4C0}"/>
              </a:ext>
            </a:extLst>
          </p:cNvPr>
          <p:cNvSpPr>
            <a:spLocks noGrp="1"/>
          </p:cNvSpPr>
          <p:nvPr>
            <p:ph idx="1"/>
          </p:nvPr>
        </p:nvSpPr>
        <p:spPr>
          <a:xfrm>
            <a:off x="466725" y="2326569"/>
            <a:ext cx="8201025" cy="4351338"/>
          </a:xfrm>
        </p:spPr>
        <p:txBody>
          <a:bodyPr>
            <a:normAutofit/>
          </a:bodyPr>
          <a:lstStyle/>
          <a:p>
            <a:r>
              <a:rPr lang="en-GB" sz="2400" dirty="0"/>
              <a:t>The results show that there was no significant difference in the proportion of women achieving the desired ovarian response, as defined by the number of oocytes retrieved, when either AFC or serum AMH level was used for the determination of gonadotropin dosing in IVF.</a:t>
            </a:r>
          </a:p>
          <a:p>
            <a:r>
              <a:rPr lang="en-GB" sz="2400" dirty="0"/>
              <a:t>The findings are in agreement with those of previous meta-analyses using receiver–operating characteristics curve prediction models, according to which both AFC and serum AMH level had comparable performance in predicting suboptimal ovarian response and excessive ovarian response</a:t>
            </a:r>
            <a:r>
              <a:rPr lang="en-GB" sz="2400" dirty="0" smtClean="0"/>
              <a:t>.</a:t>
            </a:r>
            <a:endParaRPr lang="en-US" dirty="0"/>
          </a:p>
        </p:txBody>
      </p:sp>
      <p:grpSp>
        <p:nvGrpSpPr>
          <p:cNvPr id="7" name="Group 2"/>
          <p:cNvGrpSpPr>
            <a:grpSpLocks/>
          </p:cNvGrpSpPr>
          <p:nvPr/>
        </p:nvGrpSpPr>
        <p:grpSpPr bwMode="auto">
          <a:xfrm>
            <a:off x="0" y="0"/>
            <a:ext cx="9144000" cy="923925"/>
            <a:chOff x="0" y="3755"/>
            <a:chExt cx="5760" cy="582"/>
          </a:xfrm>
        </p:grpSpPr>
        <p:pic>
          <p:nvPicPr>
            <p:cNvPr id="8"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5">
            <a:extLst>
              <a:ext uri="{FF2B5EF4-FFF2-40B4-BE49-F238E27FC236}">
                <a16:creationId xmlns:a16="http://schemas.microsoft.com/office/drawing/2014/main" id="{A2E74208-935A-DC41-AE2D-307C7FC3D8F6}"/>
              </a:ext>
            </a:extLst>
          </p:cNvPr>
          <p:cNvSpPr txBox="1">
            <a:spLocks noChangeArrowheads="1"/>
          </p:cNvSpPr>
          <p:nvPr/>
        </p:nvSpPr>
        <p:spPr bwMode="auto">
          <a:xfrm>
            <a:off x="0" y="946005"/>
            <a:ext cx="9144000" cy="630942"/>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n-GB" sz="1200" b="1" dirty="0">
                <a:solidFill>
                  <a:schemeClr val="bg1"/>
                </a:solidFill>
              </a:rPr>
              <a:t>Comparison of antral follicle count and serum anti-Müllerian hormone level for determination of gonadotropin dosing in </a:t>
            </a:r>
            <a:r>
              <a:rPr lang="en-GB" sz="1200" b="1" dirty="0" smtClean="0">
                <a:solidFill>
                  <a:schemeClr val="bg1"/>
                </a:solidFill>
              </a:rPr>
              <a:t>  in-vitro </a:t>
            </a:r>
            <a:r>
              <a:rPr lang="en-GB" sz="1200" b="1" dirty="0">
                <a:solidFill>
                  <a:schemeClr val="bg1"/>
                </a:solidFill>
              </a:rPr>
              <a:t>fertilization: randomized trial</a:t>
            </a:r>
          </a:p>
          <a:p>
            <a:pPr algn="ctr">
              <a:spcBef>
                <a:spcPct val="0"/>
              </a:spcBef>
              <a:buNone/>
            </a:pPr>
            <a:r>
              <a:rPr lang="en-US" sz="1100" i="1" dirty="0" smtClean="0">
                <a:solidFill>
                  <a:schemeClr val="bg1"/>
                </a:solidFill>
              </a:rPr>
              <a:t>Li </a:t>
            </a:r>
            <a:r>
              <a:rPr lang="it-IT" altLang="en-US" sz="1100" i="1" dirty="0" smtClean="0">
                <a:solidFill>
                  <a:schemeClr val="bg1"/>
                </a:solidFill>
              </a:rPr>
              <a:t>et </a:t>
            </a:r>
            <a:r>
              <a:rPr lang="it-IT" altLang="en-US" sz="1100" i="1" dirty="0">
                <a:solidFill>
                  <a:schemeClr val="bg1"/>
                </a:solidFill>
              </a:rPr>
              <a:t>al., UOG 2020</a:t>
            </a:r>
            <a:endParaRPr lang="en-GB" altLang="it-IT" sz="1100" i="1" dirty="0">
              <a:solidFill>
                <a:schemeClr val="bg1"/>
              </a:solidFill>
            </a:endParaRPr>
          </a:p>
        </p:txBody>
      </p:sp>
      <p:sp>
        <p:nvSpPr>
          <p:cNvPr id="11" name="Rectangle 8"/>
          <p:cNvSpPr>
            <a:spLocks noChangeArrowheads="1"/>
          </p:cNvSpPr>
          <p:nvPr/>
        </p:nvSpPr>
        <p:spPr bwMode="auto">
          <a:xfrm>
            <a:off x="0" y="1583480"/>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en-GB" altLang="en-US" sz="2800" b="1" dirty="0">
                <a:solidFill>
                  <a:srgbClr val="000000"/>
                </a:solidFill>
                <a:effectLst>
                  <a:outerShdw blurRad="50800" dist="38100" dir="2700000" algn="tl" rotWithShape="0">
                    <a:prstClr val="black">
                      <a:alpha val="40000"/>
                    </a:prstClr>
                  </a:outerShdw>
                </a:effectLst>
              </a:rPr>
              <a:t>Conclusions</a:t>
            </a:r>
            <a:endParaRPr lang="en-GB" altLang="en-US" sz="2800" dirty="0">
              <a:solidFill>
                <a:srgbClr val="000000"/>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4181141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C775B0-E27C-E648-BD7C-7EE39909D4C0}"/>
              </a:ext>
            </a:extLst>
          </p:cNvPr>
          <p:cNvSpPr>
            <a:spLocks noGrp="1"/>
          </p:cNvSpPr>
          <p:nvPr>
            <p:ph idx="1"/>
          </p:nvPr>
        </p:nvSpPr>
        <p:spPr>
          <a:xfrm>
            <a:off x="628650" y="2476148"/>
            <a:ext cx="7886700" cy="3322108"/>
          </a:xfrm>
        </p:spPr>
        <p:txBody>
          <a:bodyPr>
            <a:normAutofit/>
          </a:bodyPr>
          <a:lstStyle/>
          <a:p>
            <a:r>
              <a:rPr lang="en-US" sz="2400" dirty="0"/>
              <a:t>The peak estradiol concentrations were lower in the AMH group despite receiving a higher total dose of </a:t>
            </a:r>
            <a:r>
              <a:rPr lang="en-US" sz="2400" dirty="0" smtClean="0"/>
              <a:t>gonadotropin. </a:t>
            </a:r>
            <a:r>
              <a:rPr lang="en-US" sz="2400" dirty="0"/>
              <a:t>What are the possible reasons for this and would it affect the interpretation of findings?</a:t>
            </a:r>
          </a:p>
          <a:p>
            <a:r>
              <a:rPr lang="en-US" sz="2400" dirty="0"/>
              <a:t>The AFC and AMH differed from randomization to treatment cycles. In which way this would bias the results?</a:t>
            </a:r>
          </a:p>
          <a:p>
            <a:r>
              <a:rPr lang="en-US" sz="2400" dirty="0"/>
              <a:t>What are the alternatives to block randomization and is it possible for randomization methods to influence the results in a RCT?</a:t>
            </a:r>
          </a:p>
        </p:txBody>
      </p:sp>
      <p:grpSp>
        <p:nvGrpSpPr>
          <p:cNvPr id="10" name="Group 2"/>
          <p:cNvGrpSpPr>
            <a:grpSpLocks/>
          </p:cNvGrpSpPr>
          <p:nvPr/>
        </p:nvGrpSpPr>
        <p:grpSpPr bwMode="auto">
          <a:xfrm>
            <a:off x="0" y="0"/>
            <a:ext cx="9144000" cy="923925"/>
            <a:chOff x="0" y="3755"/>
            <a:chExt cx="5760" cy="582"/>
          </a:xfrm>
        </p:grpSpPr>
        <p:pic>
          <p:nvPicPr>
            <p:cNvPr id="11"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Text Box 5">
            <a:extLst>
              <a:ext uri="{FF2B5EF4-FFF2-40B4-BE49-F238E27FC236}">
                <a16:creationId xmlns:a16="http://schemas.microsoft.com/office/drawing/2014/main" id="{A2E74208-935A-DC41-AE2D-307C7FC3D8F6}"/>
              </a:ext>
            </a:extLst>
          </p:cNvPr>
          <p:cNvSpPr txBox="1">
            <a:spLocks noChangeArrowheads="1"/>
          </p:cNvSpPr>
          <p:nvPr/>
        </p:nvSpPr>
        <p:spPr bwMode="auto">
          <a:xfrm>
            <a:off x="0" y="946005"/>
            <a:ext cx="9144000" cy="630942"/>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n-GB" sz="1200" b="1" dirty="0">
                <a:solidFill>
                  <a:schemeClr val="bg1"/>
                </a:solidFill>
              </a:rPr>
              <a:t>Comparison of antral follicle count and serum anti-Müllerian hormone level for determination of gonadotropin dosing in </a:t>
            </a:r>
            <a:r>
              <a:rPr lang="en-GB" sz="1200" b="1" dirty="0" smtClean="0">
                <a:solidFill>
                  <a:schemeClr val="bg1"/>
                </a:solidFill>
              </a:rPr>
              <a:t>  in-vitro </a:t>
            </a:r>
            <a:r>
              <a:rPr lang="en-GB" sz="1200" b="1" dirty="0">
                <a:solidFill>
                  <a:schemeClr val="bg1"/>
                </a:solidFill>
              </a:rPr>
              <a:t>fertilization: randomized trial</a:t>
            </a:r>
          </a:p>
          <a:p>
            <a:pPr algn="ctr">
              <a:spcBef>
                <a:spcPct val="0"/>
              </a:spcBef>
              <a:buNone/>
            </a:pPr>
            <a:r>
              <a:rPr lang="en-US" sz="1100" i="1" dirty="0" smtClean="0">
                <a:solidFill>
                  <a:schemeClr val="bg1"/>
                </a:solidFill>
              </a:rPr>
              <a:t>Li </a:t>
            </a:r>
            <a:r>
              <a:rPr lang="it-IT" altLang="en-US" sz="1100" i="1" dirty="0" smtClean="0">
                <a:solidFill>
                  <a:schemeClr val="bg1"/>
                </a:solidFill>
              </a:rPr>
              <a:t>et </a:t>
            </a:r>
            <a:r>
              <a:rPr lang="it-IT" altLang="en-US" sz="1100" i="1" dirty="0">
                <a:solidFill>
                  <a:schemeClr val="bg1"/>
                </a:solidFill>
              </a:rPr>
              <a:t>al., UOG 2020</a:t>
            </a:r>
            <a:endParaRPr lang="en-GB" altLang="it-IT" sz="1100" i="1" dirty="0">
              <a:solidFill>
                <a:schemeClr val="bg1"/>
              </a:solidFill>
            </a:endParaRPr>
          </a:p>
        </p:txBody>
      </p:sp>
      <p:sp>
        <p:nvSpPr>
          <p:cNvPr id="9" name="Rectangle 8">
            <a:extLst>
              <a:ext uri="{FF2B5EF4-FFF2-40B4-BE49-F238E27FC236}">
                <a16:creationId xmlns:a16="http://schemas.microsoft.com/office/drawing/2014/main" id="{6F755BF1-710C-B946-9081-878D01B7098F}"/>
              </a:ext>
            </a:extLst>
          </p:cNvPr>
          <p:cNvSpPr>
            <a:spLocks noChangeArrowheads="1"/>
          </p:cNvSpPr>
          <p:nvPr/>
        </p:nvSpPr>
        <p:spPr bwMode="auto">
          <a:xfrm>
            <a:off x="-3929" y="1698809"/>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None/>
            </a:pPr>
            <a:r>
              <a:rPr lang="en-US" altLang="he-IL" sz="2800" b="1" dirty="0">
                <a:effectLst>
                  <a:outerShdw blurRad="50800" dist="38100" dir="2700000" algn="tl" rotWithShape="0">
                    <a:prstClr val="black">
                      <a:alpha val="40000"/>
                    </a:prstClr>
                  </a:outerShdw>
                </a:effectLst>
              </a:rPr>
              <a:t>Points for discussion</a:t>
            </a:r>
            <a:endParaRPr lang="en-GB" altLang="en-US" sz="2800" dirty="0">
              <a:solidFill>
                <a:srgbClr val="000000"/>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2483330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9" name="Group 2"/>
          <p:cNvGrpSpPr>
            <a:grpSpLocks/>
          </p:cNvGrpSpPr>
          <p:nvPr/>
        </p:nvGrpSpPr>
        <p:grpSpPr bwMode="auto">
          <a:xfrm>
            <a:off x="0" y="0"/>
            <a:ext cx="9144000" cy="923925"/>
            <a:chOff x="0" y="3755"/>
            <a:chExt cx="5760" cy="582"/>
          </a:xfrm>
        </p:grpSpPr>
        <p:pic>
          <p:nvPicPr>
            <p:cNvPr id="60"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2" name="Text Box 5">
            <a:extLst>
              <a:ext uri="{FF2B5EF4-FFF2-40B4-BE49-F238E27FC236}">
                <a16:creationId xmlns:a16="http://schemas.microsoft.com/office/drawing/2014/main" id="{A2E74208-935A-DC41-AE2D-307C7FC3D8F6}"/>
              </a:ext>
            </a:extLst>
          </p:cNvPr>
          <p:cNvSpPr txBox="1">
            <a:spLocks noChangeArrowheads="1"/>
          </p:cNvSpPr>
          <p:nvPr/>
        </p:nvSpPr>
        <p:spPr bwMode="auto">
          <a:xfrm>
            <a:off x="0" y="946005"/>
            <a:ext cx="9144000" cy="630942"/>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n-GB" sz="1200" b="1" dirty="0">
                <a:solidFill>
                  <a:schemeClr val="bg1"/>
                </a:solidFill>
              </a:rPr>
              <a:t>Comparison of antral follicle count and serum anti-Müllerian hormone level for determination of gonadotropin dosing in </a:t>
            </a:r>
            <a:r>
              <a:rPr lang="en-GB" sz="1200" b="1" dirty="0" smtClean="0">
                <a:solidFill>
                  <a:schemeClr val="bg1"/>
                </a:solidFill>
              </a:rPr>
              <a:t>  in-vitro </a:t>
            </a:r>
            <a:r>
              <a:rPr lang="en-GB" sz="1200" b="1" dirty="0">
                <a:solidFill>
                  <a:schemeClr val="bg1"/>
                </a:solidFill>
              </a:rPr>
              <a:t>fertilization: randomized trial</a:t>
            </a:r>
          </a:p>
          <a:p>
            <a:pPr algn="ctr">
              <a:spcBef>
                <a:spcPct val="0"/>
              </a:spcBef>
              <a:buNone/>
            </a:pPr>
            <a:r>
              <a:rPr lang="en-US" sz="1100" i="1" dirty="0" smtClean="0">
                <a:solidFill>
                  <a:schemeClr val="bg1"/>
                </a:solidFill>
              </a:rPr>
              <a:t>Li </a:t>
            </a:r>
            <a:r>
              <a:rPr lang="it-IT" altLang="en-US" sz="1100" i="1" dirty="0" smtClean="0">
                <a:solidFill>
                  <a:schemeClr val="bg1"/>
                </a:solidFill>
              </a:rPr>
              <a:t>et </a:t>
            </a:r>
            <a:r>
              <a:rPr lang="it-IT" altLang="en-US" sz="1100" i="1" dirty="0">
                <a:solidFill>
                  <a:schemeClr val="bg1"/>
                </a:solidFill>
              </a:rPr>
              <a:t>al., UOG 2020</a:t>
            </a:r>
            <a:endParaRPr lang="en-GB" altLang="it-IT" sz="1100" i="1" dirty="0">
              <a:solidFill>
                <a:schemeClr val="bg1"/>
              </a:solidFill>
            </a:endParaRPr>
          </a:p>
        </p:txBody>
      </p:sp>
      <p:sp>
        <p:nvSpPr>
          <p:cNvPr id="65" name="Rectangle 8"/>
          <p:cNvSpPr>
            <a:spLocks noChangeArrowheads="1"/>
          </p:cNvSpPr>
          <p:nvPr/>
        </p:nvSpPr>
        <p:spPr bwMode="auto">
          <a:xfrm>
            <a:off x="2157373" y="1838779"/>
            <a:ext cx="431474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None/>
            </a:pPr>
            <a:r>
              <a:rPr lang="en-GB" altLang="en-US" sz="2800" b="1" dirty="0" smtClean="0">
                <a:solidFill>
                  <a:srgbClr val="000000"/>
                </a:solidFill>
                <a:effectLst>
                  <a:outerShdw blurRad="50800" dist="38100" dir="2700000" algn="tl" rotWithShape="0">
                    <a:prstClr val="black">
                      <a:alpha val="40000"/>
                    </a:prstClr>
                  </a:outerShdw>
                </a:effectLst>
              </a:rPr>
              <a:t>Introduction</a:t>
            </a:r>
            <a:endParaRPr lang="en-GB" altLang="en-US" sz="2800" dirty="0">
              <a:solidFill>
                <a:srgbClr val="000000"/>
              </a:solidFill>
              <a:effectLst>
                <a:outerShdw blurRad="50800" dist="38100" dir="2700000" algn="tl" rotWithShape="0">
                  <a:prstClr val="black">
                    <a:alpha val="40000"/>
                  </a:prstClr>
                </a:outerShdw>
              </a:effectLst>
            </a:endParaRPr>
          </a:p>
        </p:txBody>
      </p:sp>
      <p:sp>
        <p:nvSpPr>
          <p:cNvPr id="2" name="Content Placeholder 1"/>
          <p:cNvSpPr>
            <a:spLocks noGrp="1"/>
          </p:cNvSpPr>
          <p:nvPr>
            <p:ph idx="1"/>
          </p:nvPr>
        </p:nvSpPr>
        <p:spPr>
          <a:xfrm>
            <a:off x="733426" y="2659210"/>
            <a:ext cx="7867650" cy="3103415"/>
          </a:xfrm>
        </p:spPr>
        <p:txBody>
          <a:bodyPr>
            <a:noAutofit/>
          </a:bodyPr>
          <a:lstStyle/>
          <a:p>
            <a:r>
              <a:rPr lang="en-GB" sz="1800" dirty="0">
                <a:latin typeface="Arial" panose="020B0604020202020204" pitchFamily="34" charset="0"/>
                <a:cs typeface="Arial" panose="020B0604020202020204" pitchFamily="34" charset="0"/>
              </a:rPr>
              <a:t>Ovarian responsiveness to </a:t>
            </a:r>
            <a:r>
              <a:rPr lang="en-GB" sz="1800" dirty="0" smtClean="0">
                <a:latin typeface="Arial" panose="020B0604020202020204" pitchFamily="34" charset="0"/>
                <a:cs typeface="Arial" panose="020B0604020202020204" pitchFamily="34" charset="0"/>
              </a:rPr>
              <a:t>gonadotropin stimulation </a:t>
            </a:r>
            <a:r>
              <a:rPr lang="en-GB" sz="1800" dirty="0">
                <a:latin typeface="Arial" panose="020B0604020202020204" pitchFamily="34" charset="0"/>
                <a:cs typeface="Arial" panose="020B0604020202020204" pitchFamily="34" charset="0"/>
              </a:rPr>
              <a:t>has important implications for the success </a:t>
            </a:r>
            <a:r>
              <a:rPr lang="en-GB" sz="1800" dirty="0" smtClean="0">
                <a:latin typeface="Arial" panose="020B0604020202020204" pitchFamily="34" charset="0"/>
                <a:cs typeface="Arial" panose="020B0604020202020204" pitchFamily="34" charset="0"/>
              </a:rPr>
              <a:t>of </a:t>
            </a:r>
            <a:r>
              <a:rPr lang="en-GB" sz="1800" i="1" dirty="0" smtClean="0">
                <a:latin typeface="Arial" panose="020B0604020202020204" pitchFamily="34" charset="0"/>
                <a:cs typeface="Arial" panose="020B0604020202020204" pitchFamily="34" charset="0"/>
              </a:rPr>
              <a:t>in-vitro </a:t>
            </a:r>
            <a:r>
              <a:rPr lang="en-GB" sz="1800" dirty="0" smtClean="0">
                <a:latin typeface="Arial" panose="020B0604020202020204" pitchFamily="34" charset="0"/>
                <a:cs typeface="Arial" panose="020B0604020202020204" pitchFamily="34" charset="0"/>
              </a:rPr>
              <a:t>fertilization (IVF).</a:t>
            </a:r>
          </a:p>
          <a:p>
            <a:r>
              <a:rPr lang="en-GB" sz="1800" dirty="0">
                <a:latin typeface="Arial" panose="020B0604020202020204" pitchFamily="34" charset="0"/>
                <a:cs typeface="Arial" panose="020B0604020202020204" pitchFamily="34" charset="0"/>
              </a:rPr>
              <a:t>Both antral follicle count (AFC) and </a:t>
            </a:r>
            <a:r>
              <a:rPr lang="en-GB" sz="1800" dirty="0" smtClean="0">
                <a:latin typeface="Arial" panose="020B0604020202020204" pitchFamily="34" charset="0"/>
                <a:cs typeface="Arial" panose="020B0604020202020204" pitchFamily="34" charset="0"/>
              </a:rPr>
              <a:t>serum anti-Müllerian </a:t>
            </a:r>
            <a:r>
              <a:rPr lang="en-GB" sz="1800" dirty="0">
                <a:latin typeface="Arial" panose="020B0604020202020204" pitchFamily="34" charset="0"/>
                <a:cs typeface="Arial" panose="020B0604020202020204" pitchFamily="34" charset="0"/>
              </a:rPr>
              <a:t>hormone (AMH) level are good </a:t>
            </a:r>
            <a:r>
              <a:rPr lang="en-GB" sz="1800" dirty="0" smtClean="0">
                <a:latin typeface="Arial" panose="020B0604020202020204" pitchFamily="34" charset="0"/>
                <a:cs typeface="Arial" panose="020B0604020202020204" pitchFamily="34" charset="0"/>
              </a:rPr>
              <a:t>predictors of </a:t>
            </a:r>
            <a:r>
              <a:rPr lang="en-GB" sz="1800" dirty="0">
                <a:latin typeface="Arial" panose="020B0604020202020204" pitchFamily="34" charset="0"/>
                <a:cs typeface="Arial" panose="020B0604020202020204" pitchFamily="34" charset="0"/>
              </a:rPr>
              <a:t>ovarian response during </a:t>
            </a:r>
            <a:r>
              <a:rPr lang="en-GB" sz="1800" dirty="0" smtClean="0">
                <a:latin typeface="Arial" panose="020B0604020202020204" pitchFamily="34" charset="0"/>
                <a:cs typeface="Arial" panose="020B0604020202020204" pitchFamily="34" charset="0"/>
              </a:rPr>
              <a:t>IVF.</a:t>
            </a:r>
          </a:p>
          <a:p>
            <a:r>
              <a:rPr lang="en-GB" sz="1800" dirty="0">
                <a:latin typeface="Arial" panose="020B0604020202020204" pitchFamily="34" charset="0"/>
                <a:cs typeface="Arial" panose="020B0604020202020204" pitchFamily="34" charset="0"/>
              </a:rPr>
              <a:t>Sonographic measurement of AFC </a:t>
            </a:r>
            <a:r>
              <a:rPr lang="en-GB" sz="1800" dirty="0" smtClean="0">
                <a:latin typeface="Arial" panose="020B0604020202020204" pitchFamily="34" charset="0"/>
                <a:cs typeface="Arial" panose="020B0604020202020204" pitchFamily="34" charset="0"/>
              </a:rPr>
              <a:t>is available </a:t>
            </a:r>
            <a:r>
              <a:rPr lang="en-GB" sz="1800" dirty="0">
                <a:latin typeface="Arial" panose="020B0604020202020204" pitchFamily="34" charset="0"/>
                <a:cs typeface="Arial" panose="020B0604020202020204" pitchFamily="34" charset="0"/>
              </a:rPr>
              <a:t>immediately in most IVF centers, and is </a:t>
            </a:r>
            <a:r>
              <a:rPr lang="en-GB" sz="1800" dirty="0" smtClean="0">
                <a:latin typeface="Arial" panose="020B0604020202020204" pitchFamily="34" charset="0"/>
                <a:cs typeface="Arial" panose="020B0604020202020204" pitchFamily="34" charset="0"/>
              </a:rPr>
              <a:t>not laboratory </a:t>
            </a:r>
            <a:r>
              <a:rPr lang="en-GB" sz="1800" dirty="0">
                <a:latin typeface="Arial" panose="020B0604020202020204" pitchFamily="34" charset="0"/>
                <a:cs typeface="Arial" panose="020B0604020202020204" pitchFamily="34" charset="0"/>
              </a:rPr>
              <a:t>dependent. However, the counting of </a:t>
            </a:r>
            <a:r>
              <a:rPr lang="en-GB" sz="1800" dirty="0" smtClean="0">
                <a:latin typeface="Arial" panose="020B0604020202020204" pitchFamily="34" charset="0"/>
                <a:cs typeface="Arial" panose="020B0604020202020204" pitchFamily="34" charset="0"/>
              </a:rPr>
              <a:t>antral follicles </a:t>
            </a:r>
            <a:r>
              <a:rPr lang="en-GB" sz="1800" dirty="0">
                <a:latin typeface="Arial" panose="020B0604020202020204" pitchFamily="34" charset="0"/>
                <a:cs typeface="Arial" panose="020B0604020202020204" pitchFamily="34" charset="0"/>
              </a:rPr>
              <a:t>is operator dependent and is also influenced </a:t>
            </a:r>
            <a:r>
              <a:rPr lang="en-GB" sz="1800" dirty="0" smtClean="0">
                <a:latin typeface="Arial" panose="020B0604020202020204" pitchFamily="34" charset="0"/>
                <a:cs typeface="Arial" panose="020B0604020202020204" pitchFamily="34" charset="0"/>
              </a:rPr>
              <a:t>by the </a:t>
            </a:r>
            <a:r>
              <a:rPr lang="en-GB" sz="1800" dirty="0">
                <a:latin typeface="Arial" panose="020B0604020202020204" pitchFamily="34" charset="0"/>
                <a:cs typeface="Arial" panose="020B0604020202020204" pitchFamily="34" charset="0"/>
              </a:rPr>
              <a:t>resolution of the ultrasound probe and machine</a:t>
            </a:r>
            <a:r>
              <a:rPr lang="en-GB" sz="1800" dirty="0" smtClean="0">
                <a:latin typeface="Arial" panose="020B0604020202020204" pitchFamily="34" charset="0"/>
                <a:cs typeface="Arial" panose="020B0604020202020204" pitchFamily="34" charset="0"/>
              </a:rPr>
              <a:t>.</a:t>
            </a:r>
          </a:p>
          <a:p>
            <a:r>
              <a:rPr lang="en-GB" sz="1800" dirty="0">
                <a:latin typeface="Arial" panose="020B0604020202020204" pitchFamily="34" charset="0"/>
                <a:cs typeface="Arial" panose="020B0604020202020204" pitchFamily="34" charset="0"/>
              </a:rPr>
              <a:t>AMH has the advantages of having less intra- and </a:t>
            </a:r>
            <a:r>
              <a:rPr lang="en-GB" sz="1800" dirty="0" err="1">
                <a:latin typeface="Arial" panose="020B0604020202020204" pitchFamily="34" charset="0"/>
                <a:cs typeface="Arial" panose="020B0604020202020204" pitchFamily="34" charset="0"/>
              </a:rPr>
              <a:t>intercycle</a:t>
            </a:r>
            <a:r>
              <a:rPr lang="en-GB" sz="1800" dirty="0">
                <a:latin typeface="Arial" panose="020B0604020202020204" pitchFamily="34" charset="0"/>
                <a:cs typeface="Arial" panose="020B0604020202020204" pitchFamily="34" charset="0"/>
              </a:rPr>
              <a:t> variation and of its determination not being operator dependent; however, it has an additional cost </a:t>
            </a:r>
            <a:r>
              <a:rPr lang="en-GB" sz="1800" dirty="0" smtClean="0">
                <a:latin typeface="Arial" panose="020B0604020202020204" pitchFamily="34" charset="0"/>
                <a:cs typeface="Arial" panose="020B0604020202020204" pitchFamily="34" charset="0"/>
              </a:rPr>
              <a:t>and there </a:t>
            </a:r>
            <a:r>
              <a:rPr lang="en-GB" sz="1800" dirty="0">
                <a:latin typeface="Arial" panose="020B0604020202020204" pitchFamily="34" charset="0"/>
                <a:cs typeface="Arial" panose="020B0604020202020204" pitchFamily="34" charset="0"/>
              </a:rPr>
              <a:t>has </a:t>
            </a:r>
            <a:r>
              <a:rPr lang="en-GB" sz="1800" dirty="0" smtClean="0">
                <a:latin typeface="Arial" panose="020B0604020202020204" pitchFamily="34" charset="0"/>
                <a:cs typeface="Arial" panose="020B0604020202020204" pitchFamily="34" charset="0"/>
              </a:rPr>
              <a:t>been no </a:t>
            </a:r>
            <a:r>
              <a:rPr lang="en-GB" sz="1800" dirty="0">
                <a:latin typeface="Arial" panose="020B0604020202020204" pitchFamily="34" charset="0"/>
                <a:cs typeface="Arial" panose="020B0604020202020204" pitchFamily="34" charset="0"/>
              </a:rPr>
              <a:t>standardization of AMH values measured by </a:t>
            </a:r>
            <a:r>
              <a:rPr lang="en-GB" sz="1800" dirty="0" smtClean="0">
                <a:latin typeface="Arial" panose="020B0604020202020204" pitchFamily="34" charset="0"/>
                <a:cs typeface="Arial" panose="020B0604020202020204" pitchFamily="34" charset="0"/>
              </a:rPr>
              <a:t>the different </a:t>
            </a:r>
            <a:r>
              <a:rPr lang="en-GB" sz="1800" dirty="0">
                <a:latin typeface="Arial" panose="020B0604020202020204" pitchFamily="34" charset="0"/>
                <a:cs typeface="Arial" panose="020B0604020202020204" pitchFamily="34" charset="0"/>
              </a:rPr>
              <a:t>assay methods </a:t>
            </a:r>
            <a:r>
              <a:rPr lang="en-GB" sz="1800" dirty="0" smtClean="0">
                <a:latin typeface="Arial" panose="020B0604020202020204" pitchFamily="34" charset="0"/>
                <a:cs typeface="Arial" panose="020B0604020202020204" pitchFamily="34" charset="0"/>
              </a:rPr>
              <a:t>available.</a:t>
            </a:r>
            <a:endParaRPr lang="en-GB"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2001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9" name="Group 2"/>
          <p:cNvGrpSpPr>
            <a:grpSpLocks/>
          </p:cNvGrpSpPr>
          <p:nvPr/>
        </p:nvGrpSpPr>
        <p:grpSpPr bwMode="auto">
          <a:xfrm>
            <a:off x="0" y="0"/>
            <a:ext cx="9144000" cy="923925"/>
            <a:chOff x="0" y="3755"/>
            <a:chExt cx="5760" cy="582"/>
          </a:xfrm>
        </p:grpSpPr>
        <p:pic>
          <p:nvPicPr>
            <p:cNvPr id="60"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2" name="Text Box 5">
            <a:extLst>
              <a:ext uri="{FF2B5EF4-FFF2-40B4-BE49-F238E27FC236}">
                <a16:creationId xmlns:a16="http://schemas.microsoft.com/office/drawing/2014/main" id="{A2E74208-935A-DC41-AE2D-307C7FC3D8F6}"/>
              </a:ext>
            </a:extLst>
          </p:cNvPr>
          <p:cNvSpPr txBox="1">
            <a:spLocks noChangeArrowheads="1"/>
          </p:cNvSpPr>
          <p:nvPr/>
        </p:nvSpPr>
        <p:spPr bwMode="auto">
          <a:xfrm>
            <a:off x="0" y="946005"/>
            <a:ext cx="9144000" cy="630942"/>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n-GB" sz="1200" b="1" dirty="0">
                <a:solidFill>
                  <a:schemeClr val="bg1"/>
                </a:solidFill>
              </a:rPr>
              <a:t>Comparison of antral follicle count and serum anti-Müllerian hormone level for determination of gonadotropin dosing in </a:t>
            </a:r>
            <a:r>
              <a:rPr lang="en-GB" sz="1200" b="1" dirty="0" smtClean="0">
                <a:solidFill>
                  <a:schemeClr val="bg1"/>
                </a:solidFill>
              </a:rPr>
              <a:t>  in-vitro </a:t>
            </a:r>
            <a:r>
              <a:rPr lang="en-GB" sz="1200" b="1" dirty="0">
                <a:solidFill>
                  <a:schemeClr val="bg1"/>
                </a:solidFill>
              </a:rPr>
              <a:t>fertilization: randomized trial</a:t>
            </a:r>
          </a:p>
          <a:p>
            <a:pPr algn="ctr">
              <a:spcBef>
                <a:spcPct val="0"/>
              </a:spcBef>
              <a:buNone/>
            </a:pPr>
            <a:r>
              <a:rPr lang="en-US" sz="1100" i="1" dirty="0" smtClean="0">
                <a:solidFill>
                  <a:schemeClr val="bg1"/>
                </a:solidFill>
              </a:rPr>
              <a:t>Li </a:t>
            </a:r>
            <a:r>
              <a:rPr lang="it-IT" altLang="en-US" sz="1100" i="1" dirty="0" smtClean="0">
                <a:solidFill>
                  <a:schemeClr val="bg1"/>
                </a:solidFill>
              </a:rPr>
              <a:t>et </a:t>
            </a:r>
            <a:r>
              <a:rPr lang="it-IT" altLang="en-US" sz="1100" i="1" dirty="0">
                <a:solidFill>
                  <a:schemeClr val="bg1"/>
                </a:solidFill>
              </a:rPr>
              <a:t>al., UOG 2020</a:t>
            </a:r>
            <a:endParaRPr lang="en-GB" altLang="it-IT" sz="1100" i="1" dirty="0">
              <a:solidFill>
                <a:schemeClr val="bg1"/>
              </a:solidFill>
            </a:endParaRPr>
          </a:p>
        </p:txBody>
      </p:sp>
      <p:sp>
        <p:nvSpPr>
          <p:cNvPr id="65" name="Rectangle 8"/>
          <p:cNvSpPr>
            <a:spLocks noChangeArrowheads="1"/>
          </p:cNvSpPr>
          <p:nvPr/>
        </p:nvSpPr>
        <p:spPr bwMode="auto">
          <a:xfrm>
            <a:off x="2157373" y="1838779"/>
            <a:ext cx="431474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None/>
            </a:pPr>
            <a:r>
              <a:rPr lang="en-GB" altLang="en-US" sz="2800" b="1" dirty="0" smtClean="0">
                <a:solidFill>
                  <a:srgbClr val="000000"/>
                </a:solidFill>
                <a:effectLst>
                  <a:outerShdw blurRad="50800" dist="38100" dir="2700000" algn="tl" rotWithShape="0">
                    <a:prstClr val="black">
                      <a:alpha val="40000"/>
                    </a:prstClr>
                  </a:outerShdw>
                </a:effectLst>
              </a:rPr>
              <a:t>Aim</a:t>
            </a:r>
            <a:endParaRPr lang="en-GB" altLang="en-US" sz="2800" dirty="0">
              <a:solidFill>
                <a:srgbClr val="000000"/>
              </a:solidFill>
              <a:effectLst>
                <a:outerShdw blurRad="50800" dist="38100" dir="2700000" algn="tl" rotWithShape="0">
                  <a:prstClr val="black">
                    <a:alpha val="40000"/>
                  </a:prstClr>
                </a:outerShdw>
              </a:effectLst>
            </a:endParaRPr>
          </a:p>
        </p:txBody>
      </p:sp>
      <p:sp>
        <p:nvSpPr>
          <p:cNvPr id="2" name="Content Placeholder 1"/>
          <p:cNvSpPr>
            <a:spLocks noGrp="1"/>
          </p:cNvSpPr>
          <p:nvPr>
            <p:ph idx="1"/>
          </p:nvPr>
        </p:nvSpPr>
        <p:spPr>
          <a:xfrm>
            <a:off x="1009650" y="2659210"/>
            <a:ext cx="7305675" cy="2211977"/>
          </a:xfrm>
        </p:spPr>
        <p:txBody>
          <a:bodyPr>
            <a:normAutofit/>
          </a:bodyPr>
          <a:lstStyle/>
          <a:p>
            <a:pPr marL="0" indent="0" algn="ctr">
              <a:buNone/>
            </a:pPr>
            <a:r>
              <a:rPr lang="en-GB" sz="2400" dirty="0">
                <a:latin typeface="Arial" panose="020B0604020202020204" pitchFamily="34" charset="0"/>
                <a:cs typeface="Arial" panose="020B0604020202020204" pitchFamily="34" charset="0"/>
              </a:rPr>
              <a:t>To compare the proportion of women having a </a:t>
            </a:r>
            <a:r>
              <a:rPr lang="en-GB" sz="2400" dirty="0" smtClean="0">
                <a:latin typeface="Arial" panose="020B0604020202020204" pitchFamily="34" charset="0"/>
                <a:cs typeface="Arial" panose="020B0604020202020204" pitchFamily="34" charset="0"/>
              </a:rPr>
              <a:t>desired ovarian </a:t>
            </a:r>
            <a:r>
              <a:rPr lang="en-GB" sz="2400" dirty="0">
                <a:latin typeface="Arial" panose="020B0604020202020204" pitchFamily="34" charset="0"/>
                <a:cs typeface="Arial" panose="020B0604020202020204" pitchFamily="34" charset="0"/>
              </a:rPr>
              <a:t>response following ovarian stimulation </a:t>
            </a:r>
            <a:r>
              <a:rPr lang="en-GB" sz="2400" dirty="0" smtClean="0">
                <a:latin typeface="Arial" panose="020B0604020202020204" pitchFamily="34" charset="0"/>
                <a:cs typeface="Arial" panose="020B0604020202020204" pitchFamily="34" charset="0"/>
              </a:rPr>
              <a:t>when gonadotropin </a:t>
            </a:r>
            <a:r>
              <a:rPr lang="en-GB" sz="2400" dirty="0">
                <a:latin typeface="Arial" panose="020B0604020202020204" pitchFamily="34" charset="0"/>
                <a:cs typeface="Arial" panose="020B0604020202020204" pitchFamily="34" charset="0"/>
              </a:rPr>
              <a:t>dosing was based on AFC </a:t>
            </a:r>
            <a:r>
              <a:rPr lang="en-GB" sz="2400" i="1" dirty="0">
                <a:latin typeface="Arial" panose="020B0604020202020204" pitchFamily="34" charset="0"/>
                <a:cs typeface="Arial" panose="020B0604020202020204" pitchFamily="34" charset="0"/>
              </a:rPr>
              <a:t>vs</a:t>
            </a:r>
            <a:r>
              <a:rPr lang="en-GB" sz="2400" dirty="0">
                <a:latin typeface="Arial" panose="020B0604020202020204" pitchFamily="34" charset="0"/>
                <a:cs typeface="Arial" panose="020B0604020202020204" pitchFamily="34" charset="0"/>
              </a:rPr>
              <a:t> on </a:t>
            </a:r>
            <a:r>
              <a:rPr lang="en-GB" sz="2400" dirty="0" smtClean="0">
                <a:latin typeface="Arial" panose="020B0604020202020204" pitchFamily="34" charset="0"/>
                <a:cs typeface="Arial" panose="020B0604020202020204" pitchFamily="34" charset="0"/>
              </a:rPr>
              <a:t>serum AMH </a:t>
            </a:r>
            <a:r>
              <a:rPr lang="en-GB" sz="2400" dirty="0">
                <a:latin typeface="Arial" panose="020B0604020202020204" pitchFamily="34" charset="0"/>
                <a:cs typeface="Arial" panose="020B0604020202020204" pitchFamily="34" charset="0"/>
              </a:rPr>
              <a:t>level, in women undergoing IVF using the </a:t>
            </a:r>
            <a:r>
              <a:rPr lang="en-GB" sz="2400" dirty="0" err="1" smtClean="0">
                <a:latin typeface="Arial" panose="020B0604020202020204" pitchFamily="34" charset="0"/>
                <a:cs typeface="Arial" panose="020B0604020202020204" pitchFamily="34" charset="0"/>
              </a:rPr>
              <a:t>GnRH</a:t>
            </a:r>
            <a:r>
              <a:rPr lang="en-GB" sz="2400" dirty="0" smtClean="0">
                <a:latin typeface="Arial" panose="020B0604020202020204" pitchFamily="34" charset="0"/>
                <a:cs typeface="Arial" panose="020B0604020202020204" pitchFamily="34" charset="0"/>
              </a:rPr>
              <a:t> antagonist </a:t>
            </a:r>
            <a:r>
              <a:rPr lang="en-GB" sz="2400" dirty="0">
                <a:latin typeface="Arial" panose="020B0604020202020204" pitchFamily="34" charset="0"/>
                <a:cs typeface="Arial" panose="020B0604020202020204" pitchFamily="34" charset="0"/>
              </a:rPr>
              <a:t>protocol.</a:t>
            </a:r>
          </a:p>
        </p:txBody>
      </p:sp>
    </p:spTree>
    <p:extLst>
      <p:ext uri="{BB962C8B-B14F-4D97-AF65-F5344CB8AC3E}">
        <p14:creationId xmlns:p14="http://schemas.microsoft.com/office/powerpoint/2010/main" val="1517267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249047"/>
            <a:ext cx="3723063" cy="3263504"/>
          </a:xfrm>
        </p:spPr>
        <p:txBody>
          <a:bodyPr>
            <a:noAutofit/>
          </a:bodyPr>
          <a:lstStyle/>
          <a:p>
            <a:r>
              <a:rPr lang="tr-TR" sz="1800" dirty="0">
                <a:latin typeface="Arial" panose="020B0604020202020204" pitchFamily="34" charset="0"/>
                <a:cs typeface="Arial" panose="020B0604020202020204" pitchFamily="34" charset="0"/>
              </a:rPr>
              <a:t>Inclus</a:t>
            </a:r>
            <a:r>
              <a:rPr lang="en-US" sz="1800" dirty="0">
                <a:latin typeface="Arial" panose="020B0604020202020204" pitchFamily="34" charset="0"/>
                <a:cs typeface="Arial" panose="020B0604020202020204" pitchFamily="34" charset="0"/>
              </a:rPr>
              <a:t>ion </a:t>
            </a:r>
            <a:r>
              <a:rPr lang="en-US" sz="1800" dirty="0" smtClean="0">
                <a:latin typeface="Arial" panose="020B0604020202020204" pitchFamily="34" charset="0"/>
                <a:cs typeface="Arial" panose="020B0604020202020204" pitchFamily="34" charset="0"/>
              </a:rPr>
              <a:t>criteria: </a:t>
            </a:r>
            <a:endParaRPr lang="en-US" sz="1800" dirty="0">
              <a:latin typeface="Arial" panose="020B0604020202020204" pitchFamily="34" charset="0"/>
              <a:cs typeface="Arial" panose="020B0604020202020204" pitchFamily="34" charset="0"/>
            </a:endParaRPr>
          </a:p>
          <a:p>
            <a:pPr lvl="1">
              <a:buFont typeface="Wingdings" panose="05000000000000000000" pitchFamily="2" charset="2"/>
              <a:buChar char="Ø"/>
            </a:pPr>
            <a:r>
              <a:rPr lang="en-US" sz="1800" dirty="0">
                <a:latin typeface="Arial" panose="020B0604020202020204" pitchFamily="34" charset="0"/>
                <a:cs typeface="Arial" panose="020B0604020202020204" pitchFamily="34" charset="0"/>
              </a:rPr>
              <a:t>Undergoing first IVF cycle</a:t>
            </a:r>
          </a:p>
          <a:p>
            <a:r>
              <a:rPr lang="en-US" sz="1800" dirty="0">
                <a:latin typeface="Arial" panose="020B0604020202020204" pitchFamily="34" charset="0"/>
                <a:cs typeface="Arial" panose="020B0604020202020204" pitchFamily="34" charset="0"/>
              </a:rPr>
              <a:t>Exclusion </a:t>
            </a:r>
            <a:r>
              <a:rPr lang="en-US" sz="1800" dirty="0" smtClean="0">
                <a:latin typeface="Arial" panose="020B0604020202020204" pitchFamily="34" charset="0"/>
                <a:cs typeface="Arial" panose="020B0604020202020204" pitchFamily="34" charset="0"/>
              </a:rPr>
              <a:t>criteria:</a:t>
            </a:r>
            <a:endParaRPr lang="en-US" sz="1800" dirty="0">
              <a:latin typeface="Arial" panose="020B0604020202020204" pitchFamily="34" charset="0"/>
              <a:cs typeface="Arial" panose="020B0604020202020204" pitchFamily="34" charset="0"/>
            </a:endParaRPr>
          </a:p>
          <a:p>
            <a:pPr lvl="1">
              <a:buFont typeface="Wingdings" panose="05000000000000000000" pitchFamily="2" charset="2"/>
              <a:buChar char="Ø"/>
            </a:pPr>
            <a:r>
              <a:rPr lang="en-US" sz="1800" dirty="0">
                <a:latin typeface="Arial" panose="020B0604020202020204" pitchFamily="34" charset="0"/>
                <a:cs typeface="Arial" panose="020B0604020202020204" pitchFamily="34" charset="0"/>
              </a:rPr>
              <a:t>Body-mass index &gt;30kg/m</a:t>
            </a:r>
            <a:r>
              <a:rPr lang="en-US" sz="1800" baseline="30000" dirty="0">
                <a:latin typeface="Arial" panose="020B0604020202020204" pitchFamily="34" charset="0"/>
                <a:cs typeface="Arial" panose="020B0604020202020204" pitchFamily="34" charset="0"/>
              </a:rPr>
              <a:t>2</a:t>
            </a:r>
          </a:p>
          <a:p>
            <a:pPr lvl="1">
              <a:buFont typeface="Wingdings" panose="05000000000000000000" pitchFamily="2" charset="2"/>
              <a:buChar char="Ø"/>
            </a:pPr>
            <a:r>
              <a:rPr lang="en-US" sz="1800" dirty="0">
                <a:latin typeface="Arial" panose="020B0604020202020204" pitchFamily="34" charset="0"/>
                <a:cs typeface="Arial" panose="020B0604020202020204" pitchFamily="34" charset="0"/>
              </a:rPr>
              <a:t>Repeated IVF cycles</a:t>
            </a:r>
          </a:p>
          <a:p>
            <a:pPr lvl="1">
              <a:buFont typeface="Wingdings" panose="05000000000000000000" pitchFamily="2" charset="2"/>
              <a:buChar char="Ø"/>
            </a:pPr>
            <a:r>
              <a:rPr lang="en-US" sz="1800" dirty="0">
                <a:latin typeface="Arial" panose="020B0604020202020204" pitchFamily="34" charset="0"/>
                <a:cs typeface="Arial" panose="020B0604020202020204" pitchFamily="34" charset="0"/>
              </a:rPr>
              <a:t>Donor cycles</a:t>
            </a:r>
          </a:p>
          <a:p>
            <a:pPr lvl="1">
              <a:buFont typeface="Wingdings" panose="05000000000000000000" pitchFamily="2" charset="2"/>
              <a:buChar char="Ø"/>
            </a:pPr>
            <a:r>
              <a:rPr lang="en-US" sz="1800" dirty="0">
                <a:latin typeface="Arial" panose="020B0604020202020204" pitchFamily="34" charset="0"/>
                <a:cs typeface="Arial" panose="020B0604020202020204" pitchFamily="34" charset="0"/>
              </a:rPr>
              <a:t>Undergoing pre-implantation genetic diagnosis</a:t>
            </a:r>
          </a:p>
          <a:p>
            <a:r>
              <a:rPr lang="en-US" sz="1800" dirty="0">
                <a:latin typeface="Arial" panose="020B0604020202020204" pitchFamily="34" charset="0"/>
                <a:cs typeface="Arial" panose="020B0604020202020204" pitchFamily="34" charset="0"/>
              </a:rPr>
              <a:t>Initial gonadotrophin dose was adjusted according to AMH or AFC </a:t>
            </a:r>
            <a:r>
              <a:rPr lang="en-US" sz="1800" dirty="0" smtClean="0">
                <a:latin typeface="Arial" panose="020B0604020202020204" pitchFamily="34" charset="0"/>
                <a:cs typeface="Arial" panose="020B0604020202020204" pitchFamily="34" charset="0"/>
              </a:rPr>
              <a:t>count.</a:t>
            </a:r>
            <a:endParaRPr lang="en-US" sz="1800" dirty="0">
              <a:latin typeface="Arial" panose="020B0604020202020204" pitchFamily="34" charset="0"/>
              <a:cs typeface="Arial" panose="020B0604020202020204" pitchFamily="34" charset="0"/>
            </a:endParaRPr>
          </a:p>
          <a:p>
            <a:pPr lvl="1"/>
            <a:endParaRPr lang="en-US" sz="1800" dirty="0">
              <a:latin typeface="Arial" panose="020B0604020202020204" pitchFamily="34" charset="0"/>
              <a:cs typeface="Arial" panose="020B0604020202020204" pitchFamily="34" charset="0"/>
            </a:endParaRPr>
          </a:p>
        </p:txBody>
      </p:sp>
      <p:sp>
        <p:nvSpPr>
          <p:cNvPr id="5" name="Title 1"/>
          <p:cNvSpPr txBox="1">
            <a:spLocks/>
          </p:cNvSpPr>
          <p:nvPr/>
        </p:nvSpPr>
        <p:spPr>
          <a:xfrm>
            <a:off x="5448993" y="1593404"/>
            <a:ext cx="3216431" cy="644752"/>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altLang="en-US" sz="2800" b="1" dirty="0" smtClean="0">
                <a:solidFill>
                  <a:srgbClr val="000000"/>
                </a:solidFill>
                <a:latin typeface="Arial" panose="020B0604020202020204" pitchFamily="34" charset="0"/>
                <a:cs typeface="Arial" panose="020B0604020202020204" pitchFamily="34" charset="0"/>
              </a:rPr>
              <a:t>Randomization</a:t>
            </a:r>
            <a:endParaRPr lang="en-GB" altLang="en-US" sz="2800" dirty="0">
              <a:solidFill>
                <a:srgbClr val="000000"/>
              </a:solidFill>
              <a:latin typeface="Arial" panose="020B0604020202020204" pitchFamily="34" charset="0"/>
              <a:cs typeface="Arial" panose="020B0604020202020204" pitchFamily="34" charset="0"/>
            </a:endParaRPr>
          </a:p>
        </p:txBody>
      </p:sp>
      <p:pic>
        <p:nvPicPr>
          <p:cNvPr id="1026"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635630" y="2270219"/>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806041" y="2361225"/>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976452" y="2270218"/>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146864" y="2361225"/>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317275" y="2270218"/>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635782" y="2743762"/>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806193" y="2834768"/>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976605" y="2743762"/>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147016" y="2834768"/>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317427" y="2743762"/>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633307" y="2261927"/>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803718" y="2352933"/>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974129" y="2261926"/>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144541" y="2352933"/>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314952" y="2261926"/>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633459" y="2735470"/>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803870" y="2826476"/>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974282" y="2735470"/>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144693" y="2826476"/>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315104" y="2735470"/>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595657" y="2253241"/>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766068" y="2344247"/>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936479" y="2253241"/>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106890" y="2344247"/>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277302" y="2253241"/>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595809" y="2726785"/>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766220" y="2817790"/>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936631" y="2726784"/>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107043" y="2817790"/>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277454" y="2726784"/>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593334" y="2244949"/>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39"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763745" y="2335955"/>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934156" y="2244949"/>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41"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104567" y="2335955"/>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43"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593486" y="2718493"/>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44"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763897" y="2809498"/>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45"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934308" y="2718492"/>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46"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104720" y="2809498"/>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275131" y="2718492"/>
            <a:ext cx="481835" cy="481835"/>
          </a:xfrm>
          <a:prstGeom prst="rect">
            <a:avLst/>
          </a:prstGeom>
          <a:noFill/>
          <a:extLst>
            <a:ext uri="{909E8E84-426E-40DD-AFC4-6F175D3DCCD1}">
              <a14:hiddenFill xmlns:a14="http://schemas.microsoft.com/office/drawing/2010/main">
                <a:solidFill>
                  <a:srgbClr val="FFFFFF"/>
                </a:solidFill>
              </a14:hiddenFill>
            </a:ext>
          </a:extLst>
        </p:spPr>
      </p:pic>
      <p:sp>
        <p:nvSpPr>
          <p:cNvPr id="27" name="Rectangle 26"/>
          <p:cNvSpPr/>
          <p:nvPr/>
        </p:nvSpPr>
        <p:spPr>
          <a:xfrm>
            <a:off x="5699064" y="2189270"/>
            <a:ext cx="34289" cy="175575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p>
        </p:txBody>
      </p:sp>
      <p:sp>
        <p:nvSpPr>
          <p:cNvPr id="49" name="Rectangle 48"/>
          <p:cNvSpPr/>
          <p:nvPr/>
        </p:nvSpPr>
        <p:spPr>
          <a:xfrm flipH="1">
            <a:off x="6688840" y="2176686"/>
            <a:ext cx="34289" cy="176404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p>
        </p:txBody>
      </p:sp>
      <p:sp>
        <p:nvSpPr>
          <p:cNvPr id="50" name="Rectangle 49"/>
          <p:cNvSpPr/>
          <p:nvPr/>
        </p:nvSpPr>
        <p:spPr>
          <a:xfrm flipH="1">
            <a:off x="7670522" y="2203816"/>
            <a:ext cx="34289" cy="1741205"/>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p>
        </p:txBody>
      </p:sp>
      <p:sp>
        <p:nvSpPr>
          <p:cNvPr id="48" name="TextBox 47"/>
          <p:cNvSpPr txBox="1"/>
          <p:nvPr/>
        </p:nvSpPr>
        <p:spPr>
          <a:xfrm>
            <a:off x="4562105" y="3392172"/>
            <a:ext cx="1205779" cy="553998"/>
          </a:xfrm>
          <a:prstGeom prst="rect">
            <a:avLst/>
          </a:prstGeom>
          <a:noFill/>
        </p:spPr>
        <p:txBody>
          <a:bodyPr wrap="none" rtlCol="0">
            <a:spAutoFit/>
          </a:bodyPr>
          <a:lstStyle/>
          <a:p>
            <a:pPr algn="ctr"/>
            <a:r>
              <a:rPr lang="en-US" sz="1000" dirty="0">
                <a:latin typeface="Arial" panose="020B0604020202020204" pitchFamily="34" charset="0"/>
                <a:cs typeface="Arial" panose="020B0604020202020204" pitchFamily="34" charset="0"/>
              </a:rPr>
              <a:t>First 1-10 patients</a:t>
            </a:r>
          </a:p>
          <a:p>
            <a:pPr algn="ctr"/>
            <a:r>
              <a:rPr lang="en-US" sz="1000" dirty="0">
                <a:latin typeface="Arial" panose="020B0604020202020204" pitchFamily="34" charset="0"/>
                <a:cs typeface="Arial" panose="020B0604020202020204" pitchFamily="34" charset="0"/>
              </a:rPr>
              <a:t>Protocol A</a:t>
            </a:r>
          </a:p>
          <a:p>
            <a:pPr algn="ctr"/>
            <a:r>
              <a:rPr lang="en-US" sz="1000" dirty="0">
                <a:latin typeface="Arial" panose="020B0604020202020204" pitchFamily="34" charset="0"/>
                <a:cs typeface="Arial" panose="020B0604020202020204" pitchFamily="34" charset="0"/>
              </a:rPr>
              <a:t>N=10</a:t>
            </a:r>
            <a:endParaRPr lang="tr-TR" sz="1000" dirty="0">
              <a:latin typeface="Arial" panose="020B0604020202020204" pitchFamily="34" charset="0"/>
              <a:cs typeface="Arial" panose="020B0604020202020204" pitchFamily="34" charset="0"/>
            </a:endParaRPr>
          </a:p>
        </p:txBody>
      </p:sp>
      <p:sp>
        <p:nvSpPr>
          <p:cNvPr id="55" name="Content Placeholder 2"/>
          <p:cNvSpPr txBox="1">
            <a:spLocks/>
          </p:cNvSpPr>
          <p:nvPr/>
        </p:nvSpPr>
        <p:spPr>
          <a:xfrm>
            <a:off x="4927896" y="4235046"/>
            <a:ext cx="3772198" cy="1705237"/>
          </a:xfrm>
          <a:prstGeom prst="rect">
            <a:avLst/>
          </a:prstGeom>
        </p:spPr>
        <p:txBody>
          <a:bodyPr vert="horz" lIns="68580" tIns="34290" rIns="68580" bIns="3429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100" dirty="0">
                <a:latin typeface="Arial" panose="020B0604020202020204" pitchFamily="34" charset="0"/>
                <a:cs typeface="Arial" panose="020B0604020202020204" pitchFamily="34" charset="0"/>
              </a:rPr>
              <a:t>AMH and AFC levels </a:t>
            </a:r>
            <a:r>
              <a:rPr lang="en-US" sz="2100" dirty="0" smtClean="0">
                <a:latin typeface="Arial" panose="020B0604020202020204" pitchFamily="34" charset="0"/>
                <a:cs typeface="Arial" panose="020B0604020202020204" pitchFamily="34" charset="0"/>
              </a:rPr>
              <a:t>were measured </a:t>
            </a:r>
            <a:r>
              <a:rPr lang="en-US" sz="2100" dirty="0">
                <a:latin typeface="Arial" panose="020B0604020202020204" pitchFamily="34" charset="0"/>
                <a:cs typeface="Arial" panose="020B0604020202020204" pitchFamily="34" charset="0"/>
              </a:rPr>
              <a:t>1 month prior to the treatment </a:t>
            </a:r>
            <a:r>
              <a:rPr lang="en-US" sz="2100" dirty="0" smtClean="0">
                <a:latin typeface="Arial" panose="020B0604020202020204" pitchFamily="34" charset="0"/>
                <a:cs typeface="Arial" panose="020B0604020202020204" pitchFamily="34" charset="0"/>
              </a:rPr>
              <a:t>cycle.</a:t>
            </a:r>
            <a:endParaRPr lang="en-US" sz="2100" dirty="0">
              <a:latin typeface="Arial" panose="020B0604020202020204" pitchFamily="34" charset="0"/>
              <a:cs typeface="Arial" panose="020B0604020202020204" pitchFamily="34" charset="0"/>
            </a:endParaRPr>
          </a:p>
          <a:p>
            <a:r>
              <a:rPr lang="en-US" sz="2100" dirty="0">
                <a:latin typeface="Arial" panose="020B0604020202020204" pitchFamily="34" charset="0"/>
                <a:cs typeface="Arial" panose="020B0604020202020204" pitchFamily="34" charset="0"/>
              </a:rPr>
              <a:t>Patients were randomized to AMH or AFC protocol </a:t>
            </a:r>
            <a:r>
              <a:rPr lang="en-US" sz="2100" dirty="0" smtClean="0">
                <a:latin typeface="Arial" panose="020B0604020202020204" pitchFamily="34" charset="0"/>
                <a:cs typeface="Arial" panose="020B0604020202020204" pitchFamily="34" charset="0"/>
              </a:rPr>
              <a:t>1:1.</a:t>
            </a:r>
            <a:endParaRPr lang="en-US" sz="2100" dirty="0">
              <a:latin typeface="Arial" panose="020B0604020202020204" pitchFamily="34" charset="0"/>
              <a:cs typeface="Arial" panose="020B0604020202020204" pitchFamily="34" charset="0"/>
            </a:endParaRPr>
          </a:p>
          <a:p>
            <a:r>
              <a:rPr lang="en-US" sz="2100" dirty="0">
                <a:latin typeface="Arial" panose="020B0604020202020204" pitchFamily="34" charset="0"/>
                <a:cs typeface="Arial" panose="020B0604020202020204" pitchFamily="34" charset="0"/>
              </a:rPr>
              <a:t>Block </a:t>
            </a:r>
            <a:r>
              <a:rPr lang="en-US" sz="2100" dirty="0" smtClean="0">
                <a:latin typeface="Arial" panose="020B0604020202020204" pitchFamily="34" charset="0"/>
                <a:cs typeface="Arial" panose="020B0604020202020204" pitchFamily="34" charset="0"/>
              </a:rPr>
              <a:t>randomization.</a:t>
            </a:r>
            <a:endParaRPr lang="en-US" sz="2100" dirty="0">
              <a:latin typeface="Arial" panose="020B0604020202020204" pitchFamily="34" charset="0"/>
              <a:cs typeface="Arial" panose="020B0604020202020204" pitchFamily="34" charset="0"/>
            </a:endParaRPr>
          </a:p>
          <a:p>
            <a:r>
              <a:rPr lang="en-US" sz="2100" dirty="0">
                <a:latin typeface="Arial" panose="020B0604020202020204" pitchFamily="34" charset="0"/>
                <a:cs typeface="Arial" panose="020B0604020202020204" pitchFamily="34" charset="0"/>
              </a:rPr>
              <a:t>Block size = </a:t>
            </a:r>
            <a:r>
              <a:rPr lang="en-US" sz="2100" dirty="0" smtClean="0">
                <a:latin typeface="Arial" panose="020B0604020202020204" pitchFamily="34" charset="0"/>
                <a:cs typeface="Arial" panose="020B0604020202020204" pitchFamily="34" charset="0"/>
              </a:rPr>
              <a:t>10.</a:t>
            </a:r>
            <a:endParaRPr lang="en-US" sz="2100" dirty="0">
              <a:latin typeface="Arial" panose="020B0604020202020204" pitchFamily="34" charset="0"/>
              <a:cs typeface="Arial" panose="020B0604020202020204" pitchFamily="34" charset="0"/>
            </a:endParaRPr>
          </a:p>
        </p:txBody>
      </p:sp>
      <p:sp>
        <p:nvSpPr>
          <p:cNvPr id="56" name="TextBox 55"/>
          <p:cNvSpPr txBox="1"/>
          <p:nvPr/>
        </p:nvSpPr>
        <p:spPr>
          <a:xfrm>
            <a:off x="5694588" y="3392172"/>
            <a:ext cx="1005404" cy="553998"/>
          </a:xfrm>
          <a:prstGeom prst="rect">
            <a:avLst/>
          </a:prstGeom>
          <a:noFill/>
        </p:spPr>
        <p:txBody>
          <a:bodyPr wrap="none" rtlCol="0">
            <a:spAutoFit/>
          </a:bodyPr>
          <a:lstStyle/>
          <a:p>
            <a:pPr algn="ctr"/>
            <a:r>
              <a:rPr lang="en-US" sz="1000" dirty="0">
                <a:latin typeface="Arial" panose="020B0604020202020204" pitchFamily="34" charset="0"/>
                <a:cs typeface="Arial" panose="020B0604020202020204" pitchFamily="34" charset="0"/>
              </a:rPr>
              <a:t>Patients 11-20</a:t>
            </a:r>
          </a:p>
          <a:p>
            <a:pPr algn="ctr"/>
            <a:r>
              <a:rPr lang="en-US" sz="1000" dirty="0">
                <a:latin typeface="Arial" panose="020B0604020202020204" pitchFamily="34" charset="0"/>
                <a:cs typeface="Arial" panose="020B0604020202020204" pitchFamily="34" charset="0"/>
              </a:rPr>
              <a:t>Protocol B</a:t>
            </a:r>
          </a:p>
          <a:p>
            <a:pPr algn="ctr"/>
            <a:r>
              <a:rPr lang="en-US" sz="1000" dirty="0">
                <a:latin typeface="Arial" panose="020B0604020202020204" pitchFamily="34" charset="0"/>
                <a:cs typeface="Arial" panose="020B0604020202020204" pitchFamily="34" charset="0"/>
              </a:rPr>
              <a:t>N=10</a:t>
            </a:r>
            <a:endParaRPr lang="tr-TR" sz="1000" dirty="0">
              <a:latin typeface="Arial" panose="020B0604020202020204" pitchFamily="34" charset="0"/>
              <a:cs typeface="Arial" panose="020B0604020202020204" pitchFamily="34" charset="0"/>
            </a:endParaRPr>
          </a:p>
        </p:txBody>
      </p:sp>
      <p:sp>
        <p:nvSpPr>
          <p:cNvPr id="57" name="TextBox 56"/>
          <p:cNvSpPr txBox="1"/>
          <p:nvPr/>
        </p:nvSpPr>
        <p:spPr>
          <a:xfrm>
            <a:off x="6681901" y="3394894"/>
            <a:ext cx="1040670" cy="553998"/>
          </a:xfrm>
          <a:prstGeom prst="rect">
            <a:avLst/>
          </a:prstGeom>
          <a:noFill/>
        </p:spPr>
        <p:txBody>
          <a:bodyPr wrap="none" rtlCol="0">
            <a:spAutoFit/>
          </a:bodyPr>
          <a:lstStyle/>
          <a:p>
            <a:pPr algn="ctr"/>
            <a:r>
              <a:rPr lang="en-US" sz="1000" dirty="0">
                <a:latin typeface="Arial" panose="020B0604020202020204" pitchFamily="34" charset="0"/>
                <a:cs typeface="Arial" panose="020B0604020202020204" pitchFamily="34" charset="0"/>
              </a:rPr>
              <a:t>Patients 21-30 </a:t>
            </a:r>
          </a:p>
          <a:p>
            <a:pPr algn="ctr"/>
            <a:r>
              <a:rPr lang="en-US" sz="1000" dirty="0">
                <a:latin typeface="Arial" panose="020B0604020202020204" pitchFamily="34" charset="0"/>
                <a:cs typeface="Arial" panose="020B0604020202020204" pitchFamily="34" charset="0"/>
              </a:rPr>
              <a:t>Protocol A</a:t>
            </a:r>
          </a:p>
          <a:p>
            <a:pPr algn="ctr"/>
            <a:r>
              <a:rPr lang="en-US" sz="1000" dirty="0">
                <a:latin typeface="Arial" panose="020B0604020202020204" pitchFamily="34" charset="0"/>
                <a:cs typeface="Arial" panose="020B0604020202020204" pitchFamily="34" charset="0"/>
              </a:rPr>
              <a:t>N=10</a:t>
            </a:r>
            <a:endParaRPr lang="tr-TR" sz="1000" dirty="0">
              <a:latin typeface="Arial" panose="020B0604020202020204" pitchFamily="34" charset="0"/>
              <a:cs typeface="Arial" panose="020B0604020202020204" pitchFamily="34" charset="0"/>
            </a:endParaRPr>
          </a:p>
        </p:txBody>
      </p:sp>
      <p:sp>
        <p:nvSpPr>
          <p:cNvPr id="58" name="TextBox 57"/>
          <p:cNvSpPr txBox="1"/>
          <p:nvPr/>
        </p:nvSpPr>
        <p:spPr>
          <a:xfrm>
            <a:off x="7649125" y="3390889"/>
            <a:ext cx="1040670" cy="553998"/>
          </a:xfrm>
          <a:prstGeom prst="rect">
            <a:avLst/>
          </a:prstGeom>
          <a:noFill/>
        </p:spPr>
        <p:txBody>
          <a:bodyPr wrap="none" rtlCol="0">
            <a:spAutoFit/>
          </a:bodyPr>
          <a:lstStyle/>
          <a:p>
            <a:pPr algn="ctr"/>
            <a:r>
              <a:rPr lang="en-US" sz="1000" dirty="0">
                <a:latin typeface="Arial" panose="020B0604020202020204" pitchFamily="34" charset="0"/>
                <a:cs typeface="Arial" panose="020B0604020202020204" pitchFamily="34" charset="0"/>
              </a:rPr>
              <a:t>Patients 31-40 </a:t>
            </a:r>
          </a:p>
          <a:p>
            <a:pPr algn="ctr"/>
            <a:r>
              <a:rPr lang="en-US" sz="1000" dirty="0">
                <a:latin typeface="Arial" panose="020B0604020202020204" pitchFamily="34" charset="0"/>
                <a:cs typeface="Arial" panose="020B0604020202020204" pitchFamily="34" charset="0"/>
              </a:rPr>
              <a:t>Protocol B</a:t>
            </a:r>
          </a:p>
          <a:p>
            <a:pPr algn="ctr"/>
            <a:r>
              <a:rPr lang="en-US" sz="1000" dirty="0">
                <a:latin typeface="Arial" panose="020B0604020202020204" pitchFamily="34" charset="0"/>
                <a:cs typeface="Arial" panose="020B0604020202020204" pitchFamily="34" charset="0"/>
              </a:rPr>
              <a:t>N=10</a:t>
            </a:r>
            <a:endParaRPr lang="tr-TR" sz="1000" dirty="0">
              <a:latin typeface="Arial" panose="020B0604020202020204" pitchFamily="34" charset="0"/>
              <a:cs typeface="Arial" panose="020B0604020202020204" pitchFamily="34" charset="0"/>
            </a:endParaRPr>
          </a:p>
        </p:txBody>
      </p:sp>
      <p:sp>
        <p:nvSpPr>
          <p:cNvPr id="51" name="Right Arrow 50"/>
          <p:cNvSpPr/>
          <p:nvPr/>
        </p:nvSpPr>
        <p:spPr>
          <a:xfrm>
            <a:off x="8663493" y="2094207"/>
            <a:ext cx="412774" cy="1454863"/>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p>
        </p:txBody>
      </p:sp>
      <p:pic>
        <p:nvPicPr>
          <p:cNvPr id="42"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274979" y="2244949"/>
            <a:ext cx="481835" cy="481835"/>
          </a:xfrm>
          <a:prstGeom prst="rect">
            <a:avLst/>
          </a:prstGeom>
          <a:noFill/>
          <a:extLst>
            <a:ext uri="{909E8E84-426E-40DD-AFC4-6F175D3DCCD1}">
              <a14:hiddenFill xmlns:a14="http://schemas.microsoft.com/office/drawing/2010/main">
                <a:solidFill>
                  <a:srgbClr val="FFFFFF"/>
                </a:solidFill>
              </a14:hiddenFill>
            </a:ext>
          </a:extLst>
        </p:spPr>
      </p:pic>
      <p:grpSp>
        <p:nvGrpSpPr>
          <p:cNvPr id="59" name="Group 2"/>
          <p:cNvGrpSpPr>
            <a:grpSpLocks/>
          </p:cNvGrpSpPr>
          <p:nvPr/>
        </p:nvGrpSpPr>
        <p:grpSpPr bwMode="auto">
          <a:xfrm>
            <a:off x="0" y="0"/>
            <a:ext cx="9144000" cy="923925"/>
            <a:chOff x="0" y="3755"/>
            <a:chExt cx="5760" cy="582"/>
          </a:xfrm>
        </p:grpSpPr>
        <p:pic>
          <p:nvPicPr>
            <p:cNvPr id="60"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2" name="Text Box 5">
            <a:extLst>
              <a:ext uri="{FF2B5EF4-FFF2-40B4-BE49-F238E27FC236}">
                <a16:creationId xmlns:a16="http://schemas.microsoft.com/office/drawing/2014/main" id="{A2E74208-935A-DC41-AE2D-307C7FC3D8F6}"/>
              </a:ext>
            </a:extLst>
          </p:cNvPr>
          <p:cNvSpPr txBox="1">
            <a:spLocks noChangeArrowheads="1"/>
          </p:cNvSpPr>
          <p:nvPr/>
        </p:nvSpPr>
        <p:spPr bwMode="auto">
          <a:xfrm>
            <a:off x="0" y="946005"/>
            <a:ext cx="9144000" cy="630942"/>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n-GB" sz="1200" b="1" dirty="0">
                <a:solidFill>
                  <a:schemeClr val="bg1"/>
                </a:solidFill>
              </a:rPr>
              <a:t>Comparison of antral follicle count and serum anti-Müllerian hormone level for determination of gonadotropin dosing in </a:t>
            </a:r>
            <a:r>
              <a:rPr lang="en-GB" sz="1200" b="1" dirty="0" smtClean="0">
                <a:solidFill>
                  <a:schemeClr val="bg1"/>
                </a:solidFill>
              </a:rPr>
              <a:t>  in-vitro </a:t>
            </a:r>
            <a:r>
              <a:rPr lang="en-GB" sz="1200" b="1" dirty="0">
                <a:solidFill>
                  <a:schemeClr val="bg1"/>
                </a:solidFill>
              </a:rPr>
              <a:t>fertilization: randomized trial</a:t>
            </a:r>
          </a:p>
          <a:p>
            <a:pPr algn="ctr">
              <a:spcBef>
                <a:spcPct val="0"/>
              </a:spcBef>
              <a:buNone/>
            </a:pPr>
            <a:r>
              <a:rPr lang="en-US" sz="1100" i="1" dirty="0" smtClean="0">
                <a:solidFill>
                  <a:schemeClr val="bg1"/>
                </a:solidFill>
              </a:rPr>
              <a:t>Li </a:t>
            </a:r>
            <a:r>
              <a:rPr lang="it-IT" altLang="en-US" sz="1100" i="1" dirty="0" smtClean="0">
                <a:solidFill>
                  <a:schemeClr val="bg1"/>
                </a:solidFill>
              </a:rPr>
              <a:t>et </a:t>
            </a:r>
            <a:r>
              <a:rPr lang="it-IT" altLang="en-US" sz="1100" i="1" dirty="0">
                <a:solidFill>
                  <a:schemeClr val="bg1"/>
                </a:solidFill>
              </a:rPr>
              <a:t>al., UOG 2020</a:t>
            </a:r>
            <a:endParaRPr lang="en-GB" altLang="it-IT" sz="1100" i="1" dirty="0">
              <a:solidFill>
                <a:schemeClr val="bg1"/>
              </a:solidFill>
            </a:endParaRPr>
          </a:p>
        </p:txBody>
      </p:sp>
      <p:sp>
        <p:nvSpPr>
          <p:cNvPr id="65" name="Rectangle 8"/>
          <p:cNvSpPr>
            <a:spLocks noChangeArrowheads="1"/>
          </p:cNvSpPr>
          <p:nvPr/>
        </p:nvSpPr>
        <p:spPr bwMode="auto">
          <a:xfrm>
            <a:off x="1" y="1609340"/>
            <a:ext cx="431474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None/>
            </a:pPr>
            <a:r>
              <a:rPr lang="en-GB" altLang="en-US" sz="2800" b="1" dirty="0">
                <a:solidFill>
                  <a:srgbClr val="000000"/>
                </a:solidFill>
                <a:effectLst>
                  <a:outerShdw blurRad="50800" dist="38100" dir="2700000" algn="tl" rotWithShape="0">
                    <a:prstClr val="black">
                      <a:alpha val="40000"/>
                    </a:prstClr>
                  </a:outerShdw>
                </a:effectLst>
              </a:rPr>
              <a:t>M</a:t>
            </a:r>
            <a:r>
              <a:rPr lang="en-US" altLang="en-US" sz="2800" b="1" dirty="0">
                <a:solidFill>
                  <a:srgbClr val="000000"/>
                </a:solidFill>
                <a:effectLst>
                  <a:outerShdw blurRad="50800" dist="38100" dir="2700000" algn="tl" rotWithShape="0">
                    <a:prstClr val="black">
                      <a:alpha val="40000"/>
                    </a:prstClr>
                  </a:outerShdw>
                </a:effectLst>
              </a:rPr>
              <a:t>ethods</a:t>
            </a:r>
            <a:endParaRPr lang="en-GB" altLang="en-US" sz="2800" dirty="0">
              <a:solidFill>
                <a:srgbClr val="000000"/>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464060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4974" y="2134186"/>
            <a:ext cx="1041272" cy="994172"/>
          </a:xfrm>
        </p:spPr>
        <p:txBody>
          <a:bodyPr>
            <a:normAutofit/>
          </a:bodyPr>
          <a:lstStyle/>
          <a:p>
            <a:r>
              <a:rPr lang="en-US" sz="1800" dirty="0">
                <a:latin typeface="Arial" panose="020B0604020202020204" pitchFamily="34" charset="0"/>
                <a:cs typeface="Arial" panose="020B0604020202020204" pitchFamily="34" charset="0"/>
              </a:rPr>
              <a:t>AFC</a:t>
            </a:r>
            <a:endParaRPr lang="tr-TR" sz="1800" dirty="0">
              <a:latin typeface="Arial" panose="020B0604020202020204" pitchFamily="34" charset="0"/>
              <a:cs typeface="Arial" panose="020B0604020202020204"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055888124"/>
              </p:ext>
            </p:extLst>
          </p:nvPr>
        </p:nvGraphicFramePr>
        <p:xfrm>
          <a:off x="428625" y="2729023"/>
          <a:ext cx="1364742" cy="3937778"/>
        </p:xfrm>
        <a:graphic>
          <a:graphicData uri="http://schemas.openxmlformats.org/drawingml/2006/chart">
            <c:chart xmlns:c="http://schemas.openxmlformats.org/drawingml/2006/chart" xmlns:r="http://schemas.openxmlformats.org/officeDocument/2006/relationships" r:id="rId2"/>
          </a:graphicData>
        </a:graphic>
      </p:graphicFrame>
      <p:sp>
        <p:nvSpPr>
          <p:cNvPr id="8" name="Right Brace 7"/>
          <p:cNvSpPr/>
          <p:nvPr/>
        </p:nvSpPr>
        <p:spPr>
          <a:xfrm>
            <a:off x="1537335" y="2866183"/>
            <a:ext cx="832104" cy="1831729"/>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tr-TR" sz="1350"/>
          </a:p>
        </p:txBody>
      </p:sp>
      <p:sp>
        <p:nvSpPr>
          <p:cNvPr id="9" name="Right Brace 8"/>
          <p:cNvSpPr/>
          <p:nvPr/>
        </p:nvSpPr>
        <p:spPr>
          <a:xfrm>
            <a:off x="1547051" y="4697912"/>
            <a:ext cx="832104" cy="1213223"/>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tr-TR" sz="1350"/>
          </a:p>
        </p:txBody>
      </p:sp>
      <p:sp>
        <p:nvSpPr>
          <p:cNvPr id="10" name="Right Brace 9"/>
          <p:cNvSpPr/>
          <p:nvPr/>
        </p:nvSpPr>
        <p:spPr>
          <a:xfrm>
            <a:off x="1537335" y="5911135"/>
            <a:ext cx="832104" cy="618506"/>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tr-TR" sz="1350"/>
          </a:p>
        </p:txBody>
      </p:sp>
      <p:sp>
        <p:nvSpPr>
          <p:cNvPr id="14" name="Rectangle 13"/>
          <p:cNvSpPr/>
          <p:nvPr/>
        </p:nvSpPr>
        <p:spPr>
          <a:xfrm>
            <a:off x="2579751" y="3443719"/>
            <a:ext cx="1344168" cy="6766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Gonadotrophin dose 150 IU/day</a:t>
            </a:r>
            <a:endParaRPr lang="tr-TR" sz="1350" dirty="0"/>
          </a:p>
        </p:txBody>
      </p:sp>
      <p:sp>
        <p:nvSpPr>
          <p:cNvPr id="15" name="Rectangle 14"/>
          <p:cNvSpPr/>
          <p:nvPr/>
        </p:nvSpPr>
        <p:spPr>
          <a:xfrm>
            <a:off x="2579751" y="4966195"/>
            <a:ext cx="1344168" cy="6766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Gonadotrophin dose 225 IU/day</a:t>
            </a:r>
            <a:endParaRPr lang="tr-TR" sz="1350" dirty="0"/>
          </a:p>
        </p:txBody>
      </p:sp>
      <p:sp>
        <p:nvSpPr>
          <p:cNvPr id="16" name="Rectangle 15"/>
          <p:cNvSpPr/>
          <p:nvPr/>
        </p:nvSpPr>
        <p:spPr>
          <a:xfrm>
            <a:off x="2579751" y="5880595"/>
            <a:ext cx="1344168" cy="6766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Gonadotrophin dose 300 IU/day</a:t>
            </a:r>
            <a:endParaRPr lang="tr-TR" sz="1350" dirty="0"/>
          </a:p>
        </p:txBody>
      </p:sp>
      <p:graphicFrame>
        <p:nvGraphicFramePr>
          <p:cNvPr id="17" name="Content Placeholder 5"/>
          <p:cNvGraphicFramePr>
            <a:graphicFrameLocks/>
          </p:cNvGraphicFramePr>
          <p:nvPr>
            <p:extLst>
              <p:ext uri="{D42A27DB-BD31-4B8C-83A1-F6EECF244321}">
                <p14:modId xmlns:p14="http://schemas.microsoft.com/office/powerpoint/2010/main" val="3642617920"/>
              </p:ext>
            </p:extLst>
          </p:nvPr>
        </p:nvGraphicFramePr>
        <p:xfrm>
          <a:off x="4582287" y="2729023"/>
          <a:ext cx="1364742" cy="3937778"/>
        </p:xfrm>
        <a:graphic>
          <a:graphicData uri="http://schemas.openxmlformats.org/drawingml/2006/chart">
            <c:chart xmlns:c="http://schemas.openxmlformats.org/drawingml/2006/chart" xmlns:r="http://schemas.openxmlformats.org/officeDocument/2006/relationships" r:id="rId3"/>
          </a:graphicData>
        </a:graphic>
      </p:graphicFrame>
      <p:sp>
        <p:nvSpPr>
          <p:cNvPr id="18" name="Right Brace 17"/>
          <p:cNvSpPr/>
          <p:nvPr/>
        </p:nvSpPr>
        <p:spPr>
          <a:xfrm rot="10800000">
            <a:off x="4106799" y="2895434"/>
            <a:ext cx="832104" cy="1920419"/>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tr-TR" sz="1350"/>
          </a:p>
        </p:txBody>
      </p:sp>
      <p:sp>
        <p:nvSpPr>
          <p:cNvPr id="19" name="Right Brace 18"/>
          <p:cNvSpPr/>
          <p:nvPr/>
        </p:nvSpPr>
        <p:spPr>
          <a:xfrm rot="10800000">
            <a:off x="4097084" y="4843463"/>
            <a:ext cx="832104" cy="1155073"/>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tr-TR" sz="1350"/>
          </a:p>
        </p:txBody>
      </p:sp>
      <p:sp>
        <p:nvSpPr>
          <p:cNvPr id="20" name="Right Brace 19"/>
          <p:cNvSpPr/>
          <p:nvPr/>
        </p:nvSpPr>
        <p:spPr>
          <a:xfrm rot="10800000">
            <a:off x="4106799" y="5998537"/>
            <a:ext cx="832104" cy="532747"/>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tr-TR" sz="1350"/>
          </a:p>
        </p:txBody>
      </p:sp>
      <p:sp>
        <p:nvSpPr>
          <p:cNvPr id="24" name="Title 1"/>
          <p:cNvSpPr txBox="1">
            <a:spLocks/>
          </p:cNvSpPr>
          <p:nvPr/>
        </p:nvSpPr>
        <p:spPr>
          <a:xfrm>
            <a:off x="4862799" y="2126577"/>
            <a:ext cx="803719" cy="994172"/>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800" dirty="0">
                <a:latin typeface="Arial" panose="020B0604020202020204" pitchFamily="34" charset="0"/>
                <a:cs typeface="Arial" panose="020B0604020202020204" pitchFamily="34" charset="0"/>
              </a:rPr>
              <a:t>AMH</a:t>
            </a:r>
            <a:endParaRPr lang="tr-TR" sz="1800" dirty="0">
              <a:latin typeface="Arial" panose="020B0604020202020204" pitchFamily="34" charset="0"/>
              <a:cs typeface="Arial" panose="020B0604020202020204" pitchFamily="34" charset="0"/>
            </a:endParaRPr>
          </a:p>
        </p:txBody>
      </p:sp>
      <p:sp>
        <p:nvSpPr>
          <p:cNvPr id="25" name="Title 1"/>
          <p:cNvSpPr txBox="1">
            <a:spLocks/>
          </p:cNvSpPr>
          <p:nvPr/>
        </p:nvSpPr>
        <p:spPr>
          <a:xfrm>
            <a:off x="270319" y="2034642"/>
            <a:ext cx="8602748" cy="456936"/>
          </a:xfrm>
          <a:prstGeom prst="rect">
            <a:avLst/>
          </a:prstGeom>
        </p:spPr>
        <p:txBody>
          <a:bodyPr vert="horz" lIns="68580" tIns="34290" rIns="68580" bIns="3429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3000" b="1" dirty="0">
              <a:latin typeface="Arial" panose="020B0604020202020204" pitchFamily="34" charset="0"/>
              <a:cs typeface="Arial" panose="020B0604020202020204" pitchFamily="34" charset="0"/>
            </a:endParaRPr>
          </a:p>
          <a:p>
            <a:r>
              <a:rPr lang="en-US" sz="3400" dirty="0">
                <a:latin typeface="Arial" panose="020B0604020202020204" pitchFamily="34" charset="0"/>
                <a:cs typeface="Arial" panose="020B0604020202020204" pitchFamily="34" charset="0"/>
              </a:rPr>
              <a:t>Patients were randomized to </a:t>
            </a:r>
            <a:r>
              <a:rPr lang="en-US" sz="3400" dirty="0" smtClean="0">
                <a:latin typeface="Arial" panose="020B0604020202020204" pitchFamily="34" charset="0"/>
                <a:cs typeface="Arial" panose="020B0604020202020204" pitchFamily="34" charset="0"/>
              </a:rPr>
              <a:t>AFC </a:t>
            </a:r>
            <a:r>
              <a:rPr lang="en-US" sz="3400" dirty="0">
                <a:latin typeface="Arial" panose="020B0604020202020204" pitchFamily="34" charset="0"/>
                <a:cs typeface="Arial" panose="020B0604020202020204" pitchFamily="34" charset="0"/>
              </a:rPr>
              <a:t>or AMH protocol to decide the initial </a:t>
            </a:r>
            <a:r>
              <a:rPr lang="en-US" sz="3400" dirty="0" smtClean="0">
                <a:latin typeface="Arial" panose="020B0604020202020204" pitchFamily="34" charset="0"/>
                <a:cs typeface="Arial" panose="020B0604020202020204" pitchFamily="34" charset="0"/>
              </a:rPr>
              <a:t>gonadotropin dose:</a:t>
            </a:r>
            <a:endParaRPr lang="tr-TR" sz="3400" dirty="0">
              <a:latin typeface="Arial" panose="020B0604020202020204" pitchFamily="34" charset="0"/>
              <a:cs typeface="Arial" panose="020B0604020202020204" pitchFamily="34" charset="0"/>
            </a:endParaRPr>
          </a:p>
        </p:txBody>
      </p:sp>
      <p:sp>
        <p:nvSpPr>
          <p:cNvPr id="26" name="Title 1"/>
          <p:cNvSpPr txBox="1">
            <a:spLocks/>
          </p:cNvSpPr>
          <p:nvPr/>
        </p:nvSpPr>
        <p:spPr>
          <a:xfrm>
            <a:off x="2420397" y="3019280"/>
            <a:ext cx="2438019" cy="390264"/>
          </a:xfrm>
          <a:prstGeom prst="rect">
            <a:avLst/>
          </a:prstGeom>
        </p:spPr>
        <p:txBody>
          <a:bodyPr vert="horz" lIns="68580" tIns="34290" rIns="68580" bIns="3429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dirty="0">
                <a:latin typeface="Arial" panose="020B0604020202020204" pitchFamily="34" charset="0"/>
                <a:cs typeface="Arial" panose="020B0604020202020204" pitchFamily="34" charset="0"/>
              </a:rPr>
              <a:t>Initial dose</a:t>
            </a:r>
            <a:endParaRPr lang="tr-TR" sz="2400" dirty="0">
              <a:latin typeface="Arial" panose="020B0604020202020204" pitchFamily="34" charset="0"/>
              <a:cs typeface="Arial" panose="020B0604020202020204" pitchFamily="34" charset="0"/>
            </a:endParaRPr>
          </a:p>
        </p:txBody>
      </p:sp>
      <p:sp>
        <p:nvSpPr>
          <p:cNvPr id="27" name="Right Arrow 26"/>
          <p:cNvSpPr/>
          <p:nvPr/>
        </p:nvSpPr>
        <p:spPr>
          <a:xfrm>
            <a:off x="6373197" y="3693510"/>
            <a:ext cx="412774" cy="1454863"/>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p>
        </p:txBody>
      </p:sp>
      <p:sp>
        <p:nvSpPr>
          <p:cNvPr id="28" name="Rectangle 27"/>
          <p:cNvSpPr/>
          <p:nvPr/>
        </p:nvSpPr>
        <p:spPr>
          <a:xfrm>
            <a:off x="7151751" y="3670827"/>
            <a:ext cx="1344168" cy="16638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Doses were titrated 1 time only, depending on the treatment response</a:t>
            </a:r>
            <a:endParaRPr lang="tr-TR" sz="1350" dirty="0"/>
          </a:p>
        </p:txBody>
      </p:sp>
      <p:grpSp>
        <p:nvGrpSpPr>
          <p:cNvPr id="22" name="Group 2"/>
          <p:cNvGrpSpPr>
            <a:grpSpLocks/>
          </p:cNvGrpSpPr>
          <p:nvPr/>
        </p:nvGrpSpPr>
        <p:grpSpPr bwMode="auto">
          <a:xfrm>
            <a:off x="0" y="0"/>
            <a:ext cx="9144000" cy="923925"/>
            <a:chOff x="0" y="3755"/>
            <a:chExt cx="5760" cy="582"/>
          </a:xfrm>
        </p:grpSpPr>
        <p:pic>
          <p:nvPicPr>
            <p:cNvPr id="23" name="Picture 3" descr="ISUOG-red-bann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Picture 4" descr="UOG revers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Text Box 5">
            <a:extLst>
              <a:ext uri="{FF2B5EF4-FFF2-40B4-BE49-F238E27FC236}">
                <a16:creationId xmlns:a16="http://schemas.microsoft.com/office/drawing/2014/main" id="{A2E74208-935A-DC41-AE2D-307C7FC3D8F6}"/>
              </a:ext>
            </a:extLst>
          </p:cNvPr>
          <p:cNvSpPr txBox="1">
            <a:spLocks noChangeArrowheads="1"/>
          </p:cNvSpPr>
          <p:nvPr/>
        </p:nvSpPr>
        <p:spPr bwMode="auto">
          <a:xfrm>
            <a:off x="0" y="946005"/>
            <a:ext cx="9144000" cy="630942"/>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n-GB" sz="1200" b="1" dirty="0">
                <a:solidFill>
                  <a:schemeClr val="bg1"/>
                </a:solidFill>
              </a:rPr>
              <a:t>Comparison of antral follicle count and serum anti-Müllerian hormone level for determination of gonadotropin dosing in </a:t>
            </a:r>
            <a:r>
              <a:rPr lang="en-GB" sz="1200" b="1" dirty="0" smtClean="0">
                <a:solidFill>
                  <a:schemeClr val="bg1"/>
                </a:solidFill>
              </a:rPr>
              <a:t>  in-vitro </a:t>
            </a:r>
            <a:r>
              <a:rPr lang="en-GB" sz="1200" b="1" dirty="0">
                <a:solidFill>
                  <a:schemeClr val="bg1"/>
                </a:solidFill>
              </a:rPr>
              <a:t>fertilization: randomized trial</a:t>
            </a:r>
          </a:p>
          <a:p>
            <a:pPr algn="ctr">
              <a:spcBef>
                <a:spcPct val="0"/>
              </a:spcBef>
              <a:buNone/>
            </a:pPr>
            <a:r>
              <a:rPr lang="en-US" sz="1100" i="1" dirty="0" smtClean="0">
                <a:solidFill>
                  <a:schemeClr val="bg1"/>
                </a:solidFill>
              </a:rPr>
              <a:t>Li </a:t>
            </a:r>
            <a:r>
              <a:rPr lang="it-IT" altLang="en-US" sz="1100" i="1" dirty="0" smtClean="0">
                <a:solidFill>
                  <a:schemeClr val="bg1"/>
                </a:solidFill>
              </a:rPr>
              <a:t>et </a:t>
            </a:r>
            <a:r>
              <a:rPr lang="it-IT" altLang="en-US" sz="1100" i="1" dirty="0">
                <a:solidFill>
                  <a:schemeClr val="bg1"/>
                </a:solidFill>
              </a:rPr>
              <a:t>al., UOG 2020</a:t>
            </a:r>
            <a:endParaRPr lang="en-GB" altLang="it-IT" sz="1100" i="1" dirty="0">
              <a:solidFill>
                <a:schemeClr val="bg1"/>
              </a:solidFill>
            </a:endParaRPr>
          </a:p>
        </p:txBody>
      </p:sp>
      <p:sp>
        <p:nvSpPr>
          <p:cNvPr id="35" name="Rectangle 8"/>
          <p:cNvSpPr>
            <a:spLocks noChangeArrowheads="1"/>
          </p:cNvSpPr>
          <p:nvPr/>
        </p:nvSpPr>
        <p:spPr bwMode="auto">
          <a:xfrm>
            <a:off x="2264840" y="1586762"/>
            <a:ext cx="431474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None/>
            </a:pPr>
            <a:r>
              <a:rPr lang="en-GB" altLang="en-US" sz="2800" b="1" dirty="0">
                <a:solidFill>
                  <a:srgbClr val="000000"/>
                </a:solidFill>
                <a:effectLst>
                  <a:outerShdw blurRad="50800" dist="38100" dir="2700000" algn="tl" rotWithShape="0">
                    <a:prstClr val="black">
                      <a:alpha val="40000"/>
                    </a:prstClr>
                  </a:outerShdw>
                </a:effectLst>
              </a:rPr>
              <a:t>M</a:t>
            </a:r>
            <a:r>
              <a:rPr lang="en-US" altLang="en-US" sz="2800" b="1" dirty="0">
                <a:solidFill>
                  <a:srgbClr val="000000"/>
                </a:solidFill>
                <a:effectLst>
                  <a:outerShdw blurRad="50800" dist="38100" dir="2700000" algn="tl" rotWithShape="0">
                    <a:prstClr val="black">
                      <a:alpha val="40000"/>
                    </a:prstClr>
                  </a:outerShdw>
                </a:effectLst>
              </a:rPr>
              <a:t>ethods</a:t>
            </a:r>
            <a:endParaRPr lang="en-GB" altLang="en-US" sz="2800" dirty="0">
              <a:solidFill>
                <a:srgbClr val="000000"/>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1785074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1861309491"/>
              </p:ext>
            </p:extLst>
          </p:nvPr>
        </p:nvGraphicFramePr>
        <p:xfrm>
          <a:off x="-47625" y="1642994"/>
          <a:ext cx="9144000" cy="4058647"/>
        </p:xfrm>
        <a:graphic>
          <a:graphicData uri="http://schemas.openxmlformats.org/drawingml/2006/chart">
            <c:chart xmlns:c="http://schemas.openxmlformats.org/drawingml/2006/chart" xmlns:r="http://schemas.openxmlformats.org/officeDocument/2006/relationships" r:id="rId2"/>
          </a:graphicData>
        </a:graphic>
      </p:graphicFrame>
      <p:sp>
        <p:nvSpPr>
          <p:cNvPr id="11" name="Rectangle 10"/>
          <p:cNvSpPr/>
          <p:nvPr/>
        </p:nvSpPr>
        <p:spPr>
          <a:xfrm>
            <a:off x="2052992" y="2049746"/>
            <a:ext cx="740664" cy="341235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050" b="1" dirty="0">
                <a:latin typeface="Arial" panose="020B0604020202020204" pitchFamily="34" charset="0"/>
                <a:cs typeface="Arial" panose="020B0604020202020204" pitchFamily="34" charset="0"/>
              </a:rPr>
              <a:t>1 cycle of COC</a:t>
            </a:r>
          </a:p>
          <a:p>
            <a:pPr algn="ctr"/>
            <a:r>
              <a:rPr lang="en-US" sz="1050" b="1" dirty="0">
                <a:latin typeface="Arial" panose="020B0604020202020204" pitchFamily="34" charset="0"/>
                <a:cs typeface="Arial" panose="020B0604020202020204" pitchFamily="34" charset="0"/>
              </a:rPr>
              <a:t>previous</a:t>
            </a:r>
          </a:p>
          <a:p>
            <a:pPr algn="ctr"/>
            <a:r>
              <a:rPr lang="en-US" sz="1050" b="1" dirty="0">
                <a:latin typeface="Arial" panose="020B0604020202020204" pitchFamily="34" charset="0"/>
                <a:cs typeface="Arial" panose="020B0604020202020204" pitchFamily="34" charset="0"/>
              </a:rPr>
              <a:t>month</a:t>
            </a:r>
            <a:endParaRPr lang="tr-TR" sz="1050" b="1" dirty="0">
              <a:latin typeface="Arial" panose="020B0604020202020204" pitchFamily="34" charset="0"/>
              <a:cs typeface="Arial" panose="020B0604020202020204" pitchFamily="34" charset="0"/>
            </a:endParaRPr>
          </a:p>
        </p:txBody>
      </p:sp>
      <p:sp>
        <p:nvSpPr>
          <p:cNvPr id="12" name="Title 1"/>
          <p:cNvSpPr txBox="1">
            <a:spLocks/>
          </p:cNvSpPr>
          <p:nvPr/>
        </p:nvSpPr>
        <p:spPr>
          <a:xfrm>
            <a:off x="356616" y="5701641"/>
            <a:ext cx="8292084" cy="594384"/>
          </a:xfrm>
          <a:prstGeom prst="rect">
            <a:avLst/>
          </a:prstGeom>
        </p:spPr>
        <p:txBody>
          <a:bodyPr vert="horz" lIns="68580" tIns="34290" rIns="68580" bIns="3429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000" dirty="0">
                <a:latin typeface="Arial" panose="020B0604020202020204" pitchFamily="34" charset="0"/>
                <a:cs typeface="Arial" panose="020B0604020202020204" pitchFamily="34" charset="0"/>
              </a:rPr>
              <a:t>All patients were stimulated according to a standardized COH protocol</a:t>
            </a:r>
            <a:endParaRPr lang="tr-TR" sz="2000" dirty="0">
              <a:latin typeface="Arial" panose="020B0604020202020204" pitchFamily="34" charset="0"/>
              <a:cs typeface="Arial" panose="020B0604020202020204" pitchFamily="34" charset="0"/>
            </a:endParaRPr>
          </a:p>
        </p:txBody>
      </p:sp>
      <p:grpSp>
        <p:nvGrpSpPr>
          <p:cNvPr id="8" name="Group 2"/>
          <p:cNvGrpSpPr>
            <a:grpSpLocks/>
          </p:cNvGrpSpPr>
          <p:nvPr/>
        </p:nvGrpSpPr>
        <p:grpSpPr bwMode="auto">
          <a:xfrm>
            <a:off x="0" y="0"/>
            <a:ext cx="9144000" cy="923925"/>
            <a:chOff x="0" y="3755"/>
            <a:chExt cx="5760" cy="582"/>
          </a:xfrm>
        </p:grpSpPr>
        <p:pic>
          <p:nvPicPr>
            <p:cNvPr id="15"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Text Box 5">
            <a:extLst>
              <a:ext uri="{FF2B5EF4-FFF2-40B4-BE49-F238E27FC236}">
                <a16:creationId xmlns:a16="http://schemas.microsoft.com/office/drawing/2014/main" id="{A2E74208-935A-DC41-AE2D-307C7FC3D8F6}"/>
              </a:ext>
            </a:extLst>
          </p:cNvPr>
          <p:cNvSpPr txBox="1">
            <a:spLocks noChangeArrowheads="1"/>
          </p:cNvSpPr>
          <p:nvPr/>
        </p:nvSpPr>
        <p:spPr bwMode="auto">
          <a:xfrm>
            <a:off x="0" y="946005"/>
            <a:ext cx="9144000" cy="630942"/>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n-GB" sz="1200" b="1" dirty="0">
                <a:solidFill>
                  <a:schemeClr val="bg1"/>
                </a:solidFill>
              </a:rPr>
              <a:t>Comparison of antral follicle count and serum anti-Müllerian hormone level for determination of gonadotropin dosing in </a:t>
            </a:r>
            <a:r>
              <a:rPr lang="en-GB" sz="1200" b="1" dirty="0" smtClean="0">
                <a:solidFill>
                  <a:schemeClr val="bg1"/>
                </a:solidFill>
              </a:rPr>
              <a:t>  in-vitro </a:t>
            </a:r>
            <a:r>
              <a:rPr lang="en-GB" sz="1200" b="1" dirty="0">
                <a:solidFill>
                  <a:schemeClr val="bg1"/>
                </a:solidFill>
              </a:rPr>
              <a:t>fertilization: randomized trial</a:t>
            </a:r>
          </a:p>
          <a:p>
            <a:pPr algn="ctr">
              <a:spcBef>
                <a:spcPct val="0"/>
              </a:spcBef>
              <a:buNone/>
            </a:pPr>
            <a:r>
              <a:rPr lang="en-US" sz="1100" i="1" dirty="0" smtClean="0">
                <a:solidFill>
                  <a:schemeClr val="bg1"/>
                </a:solidFill>
              </a:rPr>
              <a:t>Li </a:t>
            </a:r>
            <a:r>
              <a:rPr lang="it-IT" altLang="en-US" sz="1100" i="1" dirty="0" smtClean="0">
                <a:solidFill>
                  <a:schemeClr val="bg1"/>
                </a:solidFill>
              </a:rPr>
              <a:t>et </a:t>
            </a:r>
            <a:r>
              <a:rPr lang="it-IT" altLang="en-US" sz="1100" i="1" dirty="0">
                <a:solidFill>
                  <a:schemeClr val="bg1"/>
                </a:solidFill>
              </a:rPr>
              <a:t>al., UOG 2020</a:t>
            </a:r>
            <a:endParaRPr lang="en-GB" altLang="it-IT" sz="1100" i="1" dirty="0">
              <a:solidFill>
                <a:schemeClr val="bg1"/>
              </a:solidFill>
            </a:endParaRPr>
          </a:p>
        </p:txBody>
      </p:sp>
    </p:spTree>
    <p:extLst>
      <p:ext uri="{BB962C8B-B14F-4D97-AF65-F5344CB8AC3E}">
        <p14:creationId xmlns:p14="http://schemas.microsoft.com/office/powerpoint/2010/main" val="3171184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4594" y="2213320"/>
            <a:ext cx="3147822" cy="635178"/>
          </a:xfrm>
        </p:spPr>
        <p:txBody>
          <a:bodyPr>
            <a:normAutofit/>
          </a:bodyPr>
          <a:lstStyle/>
          <a:p>
            <a:r>
              <a:rPr lang="en-US" sz="2400" b="1" dirty="0">
                <a:solidFill>
                  <a:srgbClr val="C00000"/>
                </a:solidFill>
                <a:latin typeface="Arial" panose="020B0604020202020204" pitchFamily="34" charset="0"/>
                <a:cs typeface="Arial" panose="020B0604020202020204" pitchFamily="34" charset="0"/>
              </a:rPr>
              <a:t>Primary outcome</a:t>
            </a:r>
            <a:endParaRPr lang="tr-TR" sz="2400" b="1" dirty="0">
              <a:solidFill>
                <a:srgbClr val="C0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28648" y="3020994"/>
            <a:ext cx="3438947" cy="1526009"/>
          </a:xfrm>
        </p:spPr>
        <p:txBody>
          <a:bodyPr>
            <a:normAutofit/>
          </a:bodyPr>
          <a:lstStyle/>
          <a:p>
            <a:pPr marL="0" indent="0">
              <a:buNone/>
            </a:pPr>
            <a:r>
              <a:rPr lang="en-US" sz="2000" dirty="0" smtClean="0">
                <a:latin typeface="Arial" panose="020B0604020202020204" pitchFamily="34" charset="0"/>
                <a:cs typeface="Arial" panose="020B0604020202020204" pitchFamily="34" charset="0"/>
              </a:rPr>
              <a:t>The proportion </a:t>
            </a:r>
            <a:r>
              <a:rPr lang="en-US" sz="2000" dirty="0">
                <a:latin typeface="Arial" panose="020B0604020202020204" pitchFamily="34" charset="0"/>
                <a:cs typeface="Arial" panose="020B0604020202020204" pitchFamily="34" charset="0"/>
              </a:rPr>
              <a:t>of women having a desired ovarian </a:t>
            </a:r>
            <a:r>
              <a:rPr lang="en-US" sz="2000" dirty="0" smtClean="0">
                <a:latin typeface="Arial" panose="020B0604020202020204" pitchFamily="34" charset="0"/>
                <a:cs typeface="Arial" panose="020B0604020202020204" pitchFamily="34" charset="0"/>
              </a:rPr>
              <a:t>response.</a:t>
            </a:r>
            <a:endParaRPr lang="tr-TR" sz="2000" dirty="0">
              <a:latin typeface="Arial" panose="020B0604020202020204" pitchFamily="34" charset="0"/>
              <a:cs typeface="Arial" panose="020B0604020202020204" pitchFamily="34" charset="0"/>
            </a:endParaRPr>
          </a:p>
        </p:txBody>
      </p:sp>
      <p:grpSp>
        <p:nvGrpSpPr>
          <p:cNvPr id="31" name="Group 30"/>
          <p:cNvGrpSpPr/>
          <p:nvPr/>
        </p:nvGrpSpPr>
        <p:grpSpPr>
          <a:xfrm>
            <a:off x="1616742" y="4199229"/>
            <a:ext cx="988675" cy="1037462"/>
            <a:chOff x="1151249" y="2572095"/>
            <a:chExt cx="1346729" cy="1383282"/>
          </a:xfrm>
        </p:grpSpPr>
        <p:grpSp>
          <p:nvGrpSpPr>
            <p:cNvPr id="6" name="Group 5"/>
            <p:cNvGrpSpPr/>
            <p:nvPr/>
          </p:nvGrpSpPr>
          <p:grpSpPr>
            <a:xfrm>
              <a:off x="1375420" y="2572095"/>
              <a:ext cx="536448" cy="524256"/>
              <a:chOff x="1353312" y="2474976"/>
              <a:chExt cx="914400" cy="963168"/>
            </a:xfrm>
          </p:grpSpPr>
          <p:sp>
            <p:nvSpPr>
              <p:cNvPr id="4" name="Oval 3"/>
              <p:cNvSpPr/>
              <p:nvPr/>
            </p:nvSpPr>
            <p:spPr>
              <a:xfrm>
                <a:off x="1353312" y="2474976"/>
                <a:ext cx="914400" cy="963168"/>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sp>
            <p:nvSpPr>
              <p:cNvPr id="5" name="Oval 4"/>
              <p:cNvSpPr/>
              <p:nvPr/>
            </p:nvSpPr>
            <p:spPr>
              <a:xfrm>
                <a:off x="1450848" y="2663857"/>
                <a:ext cx="359664" cy="39624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grpSp>
        <p:grpSp>
          <p:nvGrpSpPr>
            <p:cNvPr id="7" name="Group 6"/>
            <p:cNvGrpSpPr/>
            <p:nvPr/>
          </p:nvGrpSpPr>
          <p:grpSpPr>
            <a:xfrm>
              <a:off x="1772554" y="2709879"/>
              <a:ext cx="536448" cy="524256"/>
              <a:chOff x="1353312" y="2474976"/>
              <a:chExt cx="914400" cy="963168"/>
            </a:xfrm>
          </p:grpSpPr>
          <p:sp>
            <p:nvSpPr>
              <p:cNvPr id="8" name="Oval 7"/>
              <p:cNvSpPr/>
              <p:nvPr/>
            </p:nvSpPr>
            <p:spPr>
              <a:xfrm>
                <a:off x="1353312" y="2474976"/>
                <a:ext cx="914400" cy="963168"/>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sp>
            <p:nvSpPr>
              <p:cNvPr id="9" name="Oval 8"/>
              <p:cNvSpPr/>
              <p:nvPr/>
            </p:nvSpPr>
            <p:spPr>
              <a:xfrm>
                <a:off x="1450848" y="2663857"/>
                <a:ext cx="359664" cy="39624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grpSp>
        <p:grpSp>
          <p:nvGrpSpPr>
            <p:cNvPr id="10" name="Group 9"/>
            <p:cNvGrpSpPr/>
            <p:nvPr/>
          </p:nvGrpSpPr>
          <p:grpSpPr>
            <a:xfrm>
              <a:off x="1366479" y="2962975"/>
              <a:ext cx="536448" cy="524256"/>
              <a:chOff x="1353312" y="2474976"/>
              <a:chExt cx="914400" cy="963168"/>
            </a:xfrm>
          </p:grpSpPr>
          <p:sp>
            <p:nvSpPr>
              <p:cNvPr id="11" name="Oval 10"/>
              <p:cNvSpPr/>
              <p:nvPr/>
            </p:nvSpPr>
            <p:spPr>
              <a:xfrm>
                <a:off x="1353312" y="2474976"/>
                <a:ext cx="914400" cy="963168"/>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sp>
            <p:nvSpPr>
              <p:cNvPr id="12" name="Oval 11"/>
              <p:cNvSpPr/>
              <p:nvPr/>
            </p:nvSpPr>
            <p:spPr>
              <a:xfrm>
                <a:off x="1450848" y="2663857"/>
                <a:ext cx="359664" cy="39624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grpSp>
        <p:grpSp>
          <p:nvGrpSpPr>
            <p:cNvPr id="19" name="Group 18"/>
            <p:cNvGrpSpPr/>
            <p:nvPr/>
          </p:nvGrpSpPr>
          <p:grpSpPr>
            <a:xfrm>
              <a:off x="1809130" y="3060038"/>
              <a:ext cx="536448" cy="524256"/>
              <a:chOff x="1353312" y="2474976"/>
              <a:chExt cx="914400" cy="963168"/>
            </a:xfrm>
          </p:grpSpPr>
          <p:sp>
            <p:nvSpPr>
              <p:cNvPr id="20" name="Oval 19"/>
              <p:cNvSpPr/>
              <p:nvPr/>
            </p:nvSpPr>
            <p:spPr>
              <a:xfrm>
                <a:off x="1353312" y="2474976"/>
                <a:ext cx="914400" cy="963168"/>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sp>
            <p:nvSpPr>
              <p:cNvPr id="21" name="Oval 20"/>
              <p:cNvSpPr/>
              <p:nvPr/>
            </p:nvSpPr>
            <p:spPr>
              <a:xfrm>
                <a:off x="1450848" y="2663857"/>
                <a:ext cx="359664" cy="39624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grpSp>
        <p:grpSp>
          <p:nvGrpSpPr>
            <p:cNvPr id="22" name="Group 21"/>
            <p:cNvGrpSpPr/>
            <p:nvPr/>
          </p:nvGrpSpPr>
          <p:grpSpPr>
            <a:xfrm>
              <a:off x="1961530" y="3212438"/>
              <a:ext cx="536448" cy="524256"/>
              <a:chOff x="1353312" y="2474976"/>
              <a:chExt cx="914400" cy="963168"/>
            </a:xfrm>
          </p:grpSpPr>
          <p:sp>
            <p:nvSpPr>
              <p:cNvPr id="23" name="Oval 22"/>
              <p:cNvSpPr/>
              <p:nvPr/>
            </p:nvSpPr>
            <p:spPr>
              <a:xfrm>
                <a:off x="1353312" y="2474976"/>
                <a:ext cx="914400" cy="963168"/>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sp>
            <p:nvSpPr>
              <p:cNvPr id="24" name="Oval 23"/>
              <p:cNvSpPr/>
              <p:nvPr/>
            </p:nvSpPr>
            <p:spPr>
              <a:xfrm>
                <a:off x="1450848" y="2663857"/>
                <a:ext cx="359664" cy="39624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grpSp>
        <p:grpSp>
          <p:nvGrpSpPr>
            <p:cNvPr id="25" name="Group 24"/>
            <p:cNvGrpSpPr/>
            <p:nvPr/>
          </p:nvGrpSpPr>
          <p:grpSpPr>
            <a:xfrm>
              <a:off x="1151249" y="3315034"/>
              <a:ext cx="536448" cy="524256"/>
              <a:chOff x="1353312" y="2474976"/>
              <a:chExt cx="914400" cy="963168"/>
            </a:xfrm>
          </p:grpSpPr>
          <p:sp>
            <p:nvSpPr>
              <p:cNvPr id="26" name="Oval 25"/>
              <p:cNvSpPr/>
              <p:nvPr/>
            </p:nvSpPr>
            <p:spPr>
              <a:xfrm>
                <a:off x="1353312" y="2474976"/>
                <a:ext cx="914400" cy="963168"/>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sp>
            <p:nvSpPr>
              <p:cNvPr id="27" name="Oval 26"/>
              <p:cNvSpPr/>
              <p:nvPr/>
            </p:nvSpPr>
            <p:spPr>
              <a:xfrm>
                <a:off x="1450848" y="2663857"/>
                <a:ext cx="359664" cy="39624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grpSp>
        <p:grpSp>
          <p:nvGrpSpPr>
            <p:cNvPr id="28" name="Group 27"/>
            <p:cNvGrpSpPr/>
            <p:nvPr/>
          </p:nvGrpSpPr>
          <p:grpSpPr>
            <a:xfrm>
              <a:off x="1542368" y="3431121"/>
              <a:ext cx="536448" cy="524256"/>
              <a:chOff x="1353312" y="2474976"/>
              <a:chExt cx="914400" cy="963168"/>
            </a:xfrm>
          </p:grpSpPr>
          <p:sp>
            <p:nvSpPr>
              <p:cNvPr id="29" name="Oval 28"/>
              <p:cNvSpPr/>
              <p:nvPr/>
            </p:nvSpPr>
            <p:spPr>
              <a:xfrm>
                <a:off x="1353312" y="2474976"/>
                <a:ext cx="914400" cy="963168"/>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sp>
            <p:nvSpPr>
              <p:cNvPr id="30" name="Oval 29"/>
              <p:cNvSpPr/>
              <p:nvPr/>
            </p:nvSpPr>
            <p:spPr>
              <a:xfrm>
                <a:off x="1450848" y="2663857"/>
                <a:ext cx="359664" cy="39624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grpSp>
      </p:grpSp>
      <p:sp>
        <p:nvSpPr>
          <p:cNvPr id="32" name="TextBox 31"/>
          <p:cNvSpPr txBox="1"/>
          <p:nvPr/>
        </p:nvSpPr>
        <p:spPr>
          <a:xfrm>
            <a:off x="879635" y="5451573"/>
            <a:ext cx="2484206" cy="715581"/>
          </a:xfrm>
          <a:prstGeom prst="rect">
            <a:avLst/>
          </a:prstGeom>
          <a:noFill/>
        </p:spPr>
        <p:txBody>
          <a:bodyPr wrap="square" rtlCol="0">
            <a:spAutoFit/>
          </a:bodyPr>
          <a:lstStyle/>
          <a:p>
            <a:pPr algn="ctr"/>
            <a:r>
              <a:rPr lang="en-US" sz="1350" b="1" dirty="0">
                <a:latin typeface="Arial" panose="020B0604020202020204" pitchFamily="34" charset="0"/>
                <a:cs typeface="Arial" panose="020B0604020202020204" pitchFamily="34" charset="0"/>
              </a:rPr>
              <a:t>Desired ovarian </a:t>
            </a:r>
            <a:r>
              <a:rPr lang="en-US" sz="1350" b="1" dirty="0" smtClean="0">
                <a:latin typeface="Arial" panose="020B0604020202020204" pitchFamily="34" charset="0"/>
                <a:cs typeface="Arial" panose="020B0604020202020204" pitchFamily="34" charset="0"/>
              </a:rPr>
              <a:t>response:  </a:t>
            </a:r>
            <a:endParaRPr lang="en-US" sz="1350" b="1" dirty="0">
              <a:latin typeface="Arial" panose="020B0604020202020204" pitchFamily="34" charset="0"/>
              <a:cs typeface="Arial" panose="020B0604020202020204" pitchFamily="34" charset="0"/>
            </a:endParaRPr>
          </a:p>
          <a:p>
            <a:pPr algn="ctr"/>
            <a:r>
              <a:rPr lang="en-US" sz="1350" b="1" dirty="0">
                <a:latin typeface="Arial" panose="020B0604020202020204" pitchFamily="34" charset="0"/>
                <a:cs typeface="Arial" panose="020B0604020202020204" pitchFamily="34" charset="0"/>
              </a:rPr>
              <a:t>r</a:t>
            </a:r>
            <a:r>
              <a:rPr lang="en-US" sz="1350" b="1" dirty="0" smtClean="0">
                <a:latin typeface="Arial" panose="020B0604020202020204" pitchFamily="34" charset="0"/>
                <a:cs typeface="Arial" panose="020B0604020202020204" pitchFamily="34" charset="0"/>
              </a:rPr>
              <a:t>etrieved </a:t>
            </a:r>
            <a:r>
              <a:rPr lang="en-US" sz="1350" b="1" dirty="0">
                <a:latin typeface="Arial" panose="020B0604020202020204" pitchFamily="34" charset="0"/>
                <a:cs typeface="Arial" panose="020B0604020202020204" pitchFamily="34" charset="0"/>
              </a:rPr>
              <a:t>oocyte count </a:t>
            </a:r>
            <a:r>
              <a:rPr lang="en-US" sz="1350" b="1" dirty="0" smtClean="0">
                <a:latin typeface="Arial" panose="020B0604020202020204" pitchFamily="34" charset="0"/>
                <a:cs typeface="Arial" panose="020B0604020202020204" pitchFamily="34" charset="0"/>
              </a:rPr>
              <a:t>= </a:t>
            </a:r>
          </a:p>
          <a:p>
            <a:pPr algn="ctr"/>
            <a:r>
              <a:rPr lang="en-US" sz="1350" b="1" dirty="0">
                <a:latin typeface="Arial" panose="020B0604020202020204" pitchFamily="34" charset="0"/>
                <a:cs typeface="Arial" panose="020B0604020202020204" pitchFamily="34" charset="0"/>
              </a:rPr>
              <a:t>≥</a:t>
            </a:r>
            <a:r>
              <a:rPr lang="en-US" sz="1350" b="1" dirty="0" smtClean="0">
                <a:latin typeface="Arial" panose="020B0604020202020204" pitchFamily="34" charset="0"/>
                <a:cs typeface="Arial" panose="020B0604020202020204" pitchFamily="34" charset="0"/>
              </a:rPr>
              <a:t>6  and  ≤14.</a:t>
            </a:r>
            <a:endParaRPr lang="tr-TR" sz="1350" b="1" dirty="0">
              <a:latin typeface="Arial" panose="020B0604020202020204" pitchFamily="34" charset="0"/>
              <a:cs typeface="Arial" panose="020B0604020202020204" pitchFamily="34" charset="0"/>
            </a:endParaRPr>
          </a:p>
        </p:txBody>
      </p:sp>
      <p:sp>
        <p:nvSpPr>
          <p:cNvPr id="33" name="Title 1"/>
          <p:cNvSpPr txBox="1">
            <a:spLocks/>
          </p:cNvSpPr>
          <p:nvPr/>
        </p:nvSpPr>
        <p:spPr>
          <a:xfrm>
            <a:off x="5034994" y="2030337"/>
            <a:ext cx="3710178" cy="994172"/>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b="1" dirty="0">
                <a:solidFill>
                  <a:srgbClr val="C00000"/>
                </a:solidFill>
                <a:latin typeface="Arial" panose="020B0604020202020204" pitchFamily="34" charset="0"/>
                <a:cs typeface="Arial" panose="020B0604020202020204" pitchFamily="34" charset="0"/>
              </a:rPr>
              <a:t>Secondary outcomes</a:t>
            </a:r>
            <a:endParaRPr lang="tr-TR" sz="2400" b="1" dirty="0">
              <a:solidFill>
                <a:srgbClr val="C00000"/>
              </a:solidFill>
              <a:latin typeface="Arial" panose="020B0604020202020204" pitchFamily="34" charset="0"/>
              <a:cs typeface="Arial" panose="020B0604020202020204" pitchFamily="34" charset="0"/>
            </a:endParaRPr>
          </a:p>
        </p:txBody>
      </p:sp>
      <p:sp>
        <p:nvSpPr>
          <p:cNvPr id="34" name="Content Placeholder 2"/>
          <p:cNvSpPr txBox="1">
            <a:spLocks/>
          </p:cNvSpPr>
          <p:nvPr/>
        </p:nvSpPr>
        <p:spPr>
          <a:xfrm>
            <a:off x="5034994" y="2968282"/>
            <a:ext cx="3563874" cy="1546177"/>
          </a:xfrm>
          <a:prstGeom prst="rect">
            <a:avLst/>
          </a:prstGeom>
        </p:spPr>
        <p:txBody>
          <a:bodyPr vert="horz" lIns="68580" tIns="34290" rIns="68580" bIns="3429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900" dirty="0">
                <a:latin typeface="Arial" panose="020B0604020202020204" pitchFamily="34" charset="0"/>
                <a:cs typeface="Arial" panose="020B0604020202020204" pitchFamily="34" charset="0"/>
              </a:rPr>
              <a:t>Requirement for gonadotrophin dose </a:t>
            </a:r>
            <a:r>
              <a:rPr lang="en-US" sz="2900" dirty="0" smtClean="0">
                <a:latin typeface="Arial" panose="020B0604020202020204" pitchFamily="34" charset="0"/>
                <a:cs typeface="Arial" panose="020B0604020202020204" pitchFamily="34" charset="0"/>
              </a:rPr>
              <a:t>change.</a:t>
            </a:r>
            <a:endParaRPr lang="en-US" sz="2900" dirty="0">
              <a:latin typeface="Arial" panose="020B0604020202020204" pitchFamily="34" charset="0"/>
              <a:cs typeface="Arial" panose="020B0604020202020204" pitchFamily="34" charset="0"/>
            </a:endParaRPr>
          </a:p>
          <a:p>
            <a:r>
              <a:rPr lang="en-US" sz="2900" dirty="0">
                <a:latin typeface="Arial" panose="020B0604020202020204" pitchFamily="34" charset="0"/>
                <a:cs typeface="Arial" panose="020B0604020202020204" pitchFamily="34" charset="0"/>
              </a:rPr>
              <a:t>Total number of retrieved </a:t>
            </a:r>
            <a:r>
              <a:rPr lang="en-US" sz="2900" dirty="0" smtClean="0">
                <a:latin typeface="Arial" panose="020B0604020202020204" pitchFamily="34" charset="0"/>
                <a:cs typeface="Arial" panose="020B0604020202020204" pitchFamily="34" charset="0"/>
              </a:rPr>
              <a:t>oocytes.</a:t>
            </a:r>
            <a:endParaRPr lang="en-US" sz="2900" dirty="0">
              <a:latin typeface="Arial" panose="020B0604020202020204" pitchFamily="34" charset="0"/>
              <a:cs typeface="Arial" panose="020B0604020202020204" pitchFamily="34" charset="0"/>
            </a:endParaRPr>
          </a:p>
          <a:p>
            <a:r>
              <a:rPr lang="en-US" sz="2900" dirty="0">
                <a:latin typeface="Arial" panose="020B0604020202020204" pitchFamily="34" charset="0"/>
                <a:cs typeface="Arial" panose="020B0604020202020204" pitchFamily="34" charset="0"/>
              </a:rPr>
              <a:t>Follicular output rate (Count of dominant follicles &gt;16 / AFC</a:t>
            </a:r>
            <a:r>
              <a:rPr lang="en-US" sz="2900" dirty="0" smtClean="0">
                <a:latin typeface="Arial" panose="020B0604020202020204" pitchFamily="34" charset="0"/>
                <a:cs typeface="Arial" panose="020B0604020202020204" pitchFamily="34" charset="0"/>
              </a:rPr>
              <a:t>).</a:t>
            </a:r>
            <a:endParaRPr lang="en-US" sz="2900" dirty="0">
              <a:latin typeface="Arial" panose="020B0604020202020204" pitchFamily="34" charset="0"/>
              <a:cs typeface="Arial" panose="020B0604020202020204" pitchFamily="34" charset="0"/>
            </a:endParaRPr>
          </a:p>
          <a:p>
            <a:pPr marL="0" indent="0">
              <a:buNone/>
            </a:pPr>
            <a:endParaRPr lang="tr-TR" sz="2100" dirty="0">
              <a:latin typeface="Arial" panose="020B0604020202020204" pitchFamily="34" charset="0"/>
              <a:cs typeface="Arial" panose="020B0604020202020204" pitchFamily="34" charset="0"/>
            </a:endParaRPr>
          </a:p>
        </p:txBody>
      </p:sp>
      <p:sp>
        <p:nvSpPr>
          <p:cNvPr id="58" name="Title 1"/>
          <p:cNvSpPr txBox="1">
            <a:spLocks/>
          </p:cNvSpPr>
          <p:nvPr/>
        </p:nvSpPr>
        <p:spPr>
          <a:xfrm>
            <a:off x="5034994" y="4774244"/>
            <a:ext cx="3710178" cy="594841"/>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000" b="1" dirty="0">
                <a:solidFill>
                  <a:srgbClr val="C00000"/>
                </a:solidFill>
                <a:latin typeface="Arial" panose="020B0604020202020204" pitchFamily="34" charset="0"/>
                <a:cs typeface="Arial" panose="020B0604020202020204" pitchFamily="34" charset="0"/>
              </a:rPr>
              <a:t>Planned subgroup analyses</a:t>
            </a:r>
            <a:endParaRPr lang="tr-TR" sz="2000" b="1" dirty="0">
              <a:solidFill>
                <a:srgbClr val="C00000"/>
              </a:solidFill>
              <a:latin typeface="Arial" panose="020B0604020202020204" pitchFamily="34" charset="0"/>
              <a:cs typeface="Arial" panose="020B0604020202020204" pitchFamily="34" charset="0"/>
            </a:endParaRPr>
          </a:p>
        </p:txBody>
      </p:sp>
      <p:sp>
        <p:nvSpPr>
          <p:cNvPr id="59" name="Content Placeholder 2"/>
          <p:cNvSpPr txBox="1">
            <a:spLocks/>
          </p:cNvSpPr>
          <p:nvPr/>
        </p:nvSpPr>
        <p:spPr>
          <a:xfrm>
            <a:off x="5034994" y="5387751"/>
            <a:ext cx="3563874" cy="398417"/>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dirty="0">
                <a:latin typeface="Arial" panose="020B0604020202020204" pitchFamily="34" charset="0"/>
                <a:cs typeface="Arial" panose="020B0604020202020204" pitchFamily="34" charset="0"/>
              </a:rPr>
              <a:t>AFC &gt;5 and </a:t>
            </a:r>
            <a:r>
              <a:rPr lang="en-US" sz="1800" b="1" dirty="0">
                <a:latin typeface="Arial" panose="020B0604020202020204" pitchFamily="34" charset="0"/>
                <a:cs typeface="Arial" panose="020B0604020202020204" pitchFamily="34" charset="0"/>
              </a:rPr>
              <a:t>≤ </a:t>
            </a:r>
            <a:r>
              <a:rPr lang="en-US" sz="1800" b="1" dirty="0" smtClean="0">
                <a:latin typeface="Arial" panose="020B0604020202020204" pitchFamily="34" charset="0"/>
                <a:cs typeface="Arial" panose="020B0604020202020204" pitchFamily="34" charset="0"/>
              </a:rPr>
              <a:t>5.</a:t>
            </a:r>
            <a:r>
              <a:rPr lang="en-US" sz="1800" dirty="0" smtClean="0">
                <a:latin typeface="Arial" panose="020B0604020202020204" pitchFamily="34" charset="0"/>
                <a:cs typeface="Arial" panose="020B0604020202020204" pitchFamily="34" charset="0"/>
              </a:rPr>
              <a:t> </a:t>
            </a:r>
            <a:endParaRPr lang="tr-TR" sz="1800" dirty="0">
              <a:latin typeface="Arial" panose="020B0604020202020204" pitchFamily="34" charset="0"/>
              <a:cs typeface="Arial" panose="020B0604020202020204" pitchFamily="34" charset="0"/>
            </a:endParaRPr>
          </a:p>
        </p:txBody>
      </p:sp>
      <p:sp>
        <p:nvSpPr>
          <p:cNvPr id="60" name="Rectangle 59"/>
          <p:cNvSpPr/>
          <p:nvPr/>
        </p:nvSpPr>
        <p:spPr>
          <a:xfrm>
            <a:off x="4377159" y="2343150"/>
            <a:ext cx="45719" cy="404869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sp>
        <p:nvSpPr>
          <p:cNvPr id="61" name="Rectangle 60"/>
          <p:cNvSpPr/>
          <p:nvPr/>
        </p:nvSpPr>
        <p:spPr>
          <a:xfrm rot="16200000">
            <a:off x="6828443" y="2487718"/>
            <a:ext cx="34289" cy="422629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grpSp>
        <p:nvGrpSpPr>
          <p:cNvPr id="36" name="Group 2"/>
          <p:cNvGrpSpPr>
            <a:grpSpLocks/>
          </p:cNvGrpSpPr>
          <p:nvPr/>
        </p:nvGrpSpPr>
        <p:grpSpPr bwMode="auto">
          <a:xfrm>
            <a:off x="0" y="0"/>
            <a:ext cx="9144000" cy="923925"/>
            <a:chOff x="0" y="3755"/>
            <a:chExt cx="5760" cy="582"/>
          </a:xfrm>
        </p:grpSpPr>
        <p:pic>
          <p:nvPicPr>
            <p:cNvPr id="37"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2" name="Text Box 5">
            <a:extLst>
              <a:ext uri="{FF2B5EF4-FFF2-40B4-BE49-F238E27FC236}">
                <a16:creationId xmlns:a16="http://schemas.microsoft.com/office/drawing/2014/main" id="{A2E74208-935A-DC41-AE2D-307C7FC3D8F6}"/>
              </a:ext>
            </a:extLst>
          </p:cNvPr>
          <p:cNvSpPr txBox="1">
            <a:spLocks noChangeArrowheads="1"/>
          </p:cNvSpPr>
          <p:nvPr/>
        </p:nvSpPr>
        <p:spPr bwMode="auto">
          <a:xfrm>
            <a:off x="0" y="946005"/>
            <a:ext cx="9144000" cy="630942"/>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n-GB" sz="1200" b="1" dirty="0">
                <a:solidFill>
                  <a:schemeClr val="bg1"/>
                </a:solidFill>
              </a:rPr>
              <a:t>Comparison of antral follicle count and serum anti-Müllerian hormone level for determination of gonadotropin dosing in </a:t>
            </a:r>
            <a:r>
              <a:rPr lang="en-GB" sz="1200" b="1" dirty="0" smtClean="0">
                <a:solidFill>
                  <a:schemeClr val="bg1"/>
                </a:solidFill>
              </a:rPr>
              <a:t>  in-vitro </a:t>
            </a:r>
            <a:r>
              <a:rPr lang="en-GB" sz="1200" b="1" dirty="0">
                <a:solidFill>
                  <a:schemeClr val="bg1"/>
                </a:solidFill>
              </a:rPr>
              <a:t>fertilization: randomized trial</a:t>
            </a:r>
          </a:p>
          <a:p>
            <a:pPr algn="ctr">
              <a:spcBef>
                <a:spcPct val="0"/>
              </a:spcBef>
              <a:buNone/>
            </a:pPr>
            <a:r>
              <a:rPr lang="en-US" sz="1100" i="1" dirty="0" smtClean="0">
                <a:solidFill>
                  <a:schemeClr val="bg1"/>
                </a:solidFill>
              </a:rPr>
              <a:t>Li </a:t>
            </a:r>
            <a:r>
              <a:rPr lang="it-IT" altLang="en-US" sz="1100" i="1" dirty="0" smtClean="0">
                <a:solidFill>
                  <a:schemeClr val="bg1"/>
                </a:solidFill>
              </a:rPr>
              <a:t>et </a:t>
            </a:r>
            <a:r>
              <a:rPr lang="it-IT" altLang="en-US" sz="1100" i="1" dirty="0">
                <a:solidFill>
                  <a:schemeClr val="bg1"/>
                </a:solidFill>
              </a:rPr>
              <a:t>al., UOG 2020</a:t>
            </a:r>
            <a:endParaRPr lang="en-GB" altLang="it-IT" sz="1100" i="1" dirty="0">
              <a:solidFill>
                <a:schemeClr val="bg1"/>
              </a:solidFill>
            </a:endParaRPr>
          </a:p>
        </p:txBody>
      </p:sp>
      <p:sp>
        <p:nvSpPr>
          <p:cNvPr id="38" name="Rectangle 8"/>
          <p:cNvSpPr>
            <a:spLocks noChangeArrowheads="1"/>
          </p:cNvSpPr>
          <p:nvPr/>
        </p:nvSpPr>
        <p:spPr bwMode="auto">
          <a:xfrm>
            <a:off x="2264840" y="1586762"/>
            <a:ext cx="431474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None/>
            </a:pPr>
            <a:r>
              <a:rPr lang="en-GB" altLang="en-US" sz="2800" b="1" dirty="0">
                <a:solidFill>
                  <a:srgbClr val="000000"/>
                </a:solidFill>
                <a:effectLst>
                  <a:outerShdw blurRad="50800" dist="38100" dir="2700000" algn="tl" rotWithShape="0">
                    <a:prstClr val="black">
                      <a:alpha val="40000"/>
                    </a:prstClr>
                  </a:outerShdw>
                </a:effectLst>
              </a:rPr>
              <a:t>M</a:t>
            </a:r>
            <a:r>
              <a:rPr lang="en-US" altLang="en-US" sz="2800" b="1" dirty="0">
                <a:solidFill>
                  <a:srgbClr val="000000"/>
                </a:solidFill>
                <a:effectLst>
                  <a:outerShdw blurRad="50800" dist="38100" dir="2700000" algn="tl" rotWithShape="0">
                    <a:prstClr val="black">
                      <a:alpha val="40000"/>
                    </a:prstClr>
                  </a:outerShdw>
                </a:effectLst>
              </a:rPr>
              <a:t>ethods</a:t>
            </a:r>
            <a:endParaRPr lang="en-GB" altLang="en-US" sz="2800" dirty="0">
              <a:solidFill>
                <a:srgbClr val="000000"/>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1201799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2"/>
          <p:cNvGrpSpPr>
            <a:grpSpLocks/>
          </p:cNvGrpSpPr>
          <p:nvPr/>
        </p:nvGrpSpPr>
        <p:grpSpPr bwMode="auto">
          <a:xfrm>
            <a:off x="0" y="0"/>
            <a:ext cx="9144000" cy="923925"/>
            <a:chOff x="0" y="3755"/>
            <a:chExt cx="5760" cy="582"/>
          </a:xfrm>
        </p:grpSpPr>
        <p:pic>
          <p:nvPicPr>
            <p:cNvPr id="8"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 name="Text Box 5">
            <a:extLst>
              <a:ext uri="{FF2B5EF4-FFF2-40B4-BE49-F238E27FC236}">
                <a16:creationId xmlns:a16="http://schemas.microsoft.com/office/drawing/2014/main" id="{A2E74208-935A-DC41-AE2D-307C7FC3D8F6}"/>
              </a:ext>
            </a:extLst>
          </p:cNvPr>
          <p:cNvSpPr txBox="1">
            <a:spLocks noChangeArrowheads="1"/>
          </p:cNvSpPr>
          <p:nvPr/>
        </p:nvSpPr>
        <p:spPr bwMode="auto">
          <a:xfrm>
            <a:off x="0" y="946005"/>
            <a:ext cx="9144000" cy="630942"/>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n-GB" sz="1200" b="1" dirty="0">
                <a:solidFill>
                  <a:schemeClr val="bg1"/>
                </a:solidFill>
              </a:rPr>
              <a:t>Comparison of antral follicle count and serum anti-Müllerian hormone level for determination of gonadotropin dosing in </a:t>
            </a:r>
            <a:r>
              <a:rPr lang="en-GB" sz="1200" b="1" dirty="0" smtClean="0">
                <a:solidFill>
                  <a:schemeClr val="bg1"/>
                </a:solidFill>
              </a:rPr>
              <a:t>  in-vitro </a:t>
            </a:r>
            <a:r>
              <a:rPr lang="en-GB" sz="1200" b="1" dirty="0">
                <a:solidFill>
                  <a:schemeClr val="bg1"/>
                </a:solidFill>
              </a:rPr>
              <a:t>fertilization: randomized trial</a:t>
            </a:r>
          </a:p>
          <a:p>
            <a:pPr algn="ctr">
              <a:spcBef>
                <a:spcPct val="0"/>
              </a:spcBef>
              <a:buNone/>
            </a:pPr>
            <a:r>
              <a:rPr lang="en-US" sz="1100" i="1" dirty="0" smtClean="0">
                <a:solidFill>
                  <a:schemeClr val="bg1"/>
                </a:solidFill>
              </a:rPr>
              <a:t>Li </a:t>
            </a:r>
            <a:r>
              <a:rPr lang="it-IT" altLang="en-US" sz="1100" i="1" dirty="0" smtClean="0">
                <a:solidFill>
                  <a:schemeClr val="bg1"/>
                </a:solidFill>
              </a:rPr>
              <a:t>et </a:t>
            </a:r>
            <a:r>
              <a:rPr lang="it-IT" altLang="en-US" sz="1100" i="1" dirty="0">
                <a:solidFill>
                  <a:schemeClr val="bg1"/>
                </a:solidFill>
              </a:rPr>
              <a:t>al., UOG 2020</a:t>
            </a:r>
            <a:endParaRPr lang="en-GB" altLang="it-IT" sz="1100" i="1" dirty="0">
              <a:solidFill>
                <a:schemeClr val="bg1"/>
              </a:solidFill>
            </a:endParaRPr>
          </a:p>
        </p:txBody>
      </p:sp>
      <p:pic>
        <p:nvPicPr>
          <p:cNvPr id="3" name="Picture 2"/>
          <p:cNvPicPr>
            <a:picLocks noChangeAspect="1"/>
          </p:cNvPicPr>
          <p:nvPr/>
        </p:nvPicPr>
        <p:blipFill>
          <a:blip r:embed="rId4"/>
          <a:stretch>
            <a:fillRect/>
          </a:stretch>
        </p:blipFill>
        <p:spPr>
          <a:xfrm>
            <a:off x="962950" y="2230591"/>
            <a:ext cx="5390225" cy="4255934"/>
          </a:xfrm>
          <a:prstGeom prst="rect">
            <a:avLst/>
          </a:prstGeom>
        </p:spPr>
      </p:pic>
      <p:sp>
        <p:nvSpPr>
          <p:cNvPr id="13" name="Rectangle 8"/>
          <p:cNvSpPr>
            <a:spLocks noChangeArrowheads="1"/>
          </p:cNvSpPr>
          <p:nvPr/>
        </p:nvSpPr>
        <p:spPr bwMode="auto">
          <a:xfrm>
            <a:off x="0" y="1607389"/>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None/>
            </a:pPr>
            <a:r>
              <a:rPr lang="en-GB" altLang="en-US" sz="2800" b="1" dirty="0">
                <a:solidFill>
                  <a:srgbClr val="000000"/>
                </a:solidFill>
                <a:effectLst>
                  <a:outerShdw blurRad="50800" dist="38100" dir="2700000" algn="tl" rotWithShape="0">
                    <a:prstClr val="black">
                      <a:alpha val="40000"/>
                    </a:prstClr>
                  </a:outerShdw>
                </a:effectLst>
              </a:rPr>
              <a:t>Results </a:t>
            </a:r>
            <a:endParaRPr lang="en-US" sz="2800" b="1" dirty="0">
              <a:solidFill>
                <a:srgbClr val="000000"/>
              </a:solidFill>
              <a:effectLst>
                <a:outerShdw blurRad="50800" dist="38100" dir="2700000" algn="tl" rotWithShape="0">
                  <a:prstClr val="black">
                    <a:alpha val="40000"/>
                  </a:prstClr>
                </a:outerShdw>
              </a:effectLst>
            </a:endParaRPr>
          </a:p>
        </p:txBody>
      </p:sp>
      <p:sp>
        <p:nvSpPr>
          <p:cNvPr id="4" name="Rectangle 3"/>
          <p:cNvSpPr/>
          <p:nvPr/>
        </p:nvSpPr>
        <p:spPr>
          <a:xfrm>
            <a:off x="6777037" y="3065896"/>
            <a:ext cx="2195513" cy="2585323"/>
          </a:xfrm>
          <a:prstGeom prst="rect">
            <a:avLst/>
          </a:prstGeom>
        </p:spPr>
        <p:txBody>
          <a:bodyPr wrap="square">
            <a:spAutoFit/>
          </a:bodyPr>
          <a:lstStyle/>
          <a:p>
            <a:r>
              <a:rPr lang="en-GB" dirty="0">
                <a:latin typeface="Arial" panose="020B0604020202020204" pitchFamily="34" charset="0"/>
                <a:cs typeface="Arial" panose="020B0604020202020204" pitchFamily="34" charset="0"/>
              </a:rPr>
              <a:t>No differences were found in the background demographic</a:t>
            </a:r>
          </a:p>
          <a:p>
            <a:r>
              <a:rPr lang="en-GB" dirty="0">
                <a:latin typeface="Arial" panose="020B0604020202020204" pitchFamily="34" charset="0"/>
                <a:cs typeface="Arial" panose="020B0604020202020204" pitchFamily="34" charset="0"/>
              </a:rPr>
              <a:t>or clinical characteristics between the </a:t>
            </a:r>
            <a:endParaRPr lang="en-GB" dirty="0" smtClean="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AFC </a:t>
            </a:r>
            <a:r>
              <a:rPr lang="en-GB" dirty="0">
                <a:latin typeface="Arial" panose="020B0604020202020204" pitchFamily="34" charset="0"/>
                <a:cs typeface="Arial" panose="020B0604020202020204" pitchFamily="34" charset="0"/>
              </a:rPr>
              <a:t>and</a:t>
            </a:r>
          </a:p>
          <a:p>
            <a:r>
              <a:rPr lang="en-GB" dirty="0" smtClean="0">
                <a:latin typeface="Arial" panose="020B0604020202020204" pitchFamily="34" charset="0"/>
                <a:cs typeface="Arial" panose="020B0604020202020204" pitchFamily="34" charset="0"/>
              </a:rPr>
              <a:t>AMH groups.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594467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84086" y="2379998"/>
            <a:ext cx="6162227" cy="3999639"/>
          </a:xfrm>
          <a:prstGeom prst="rect">
            <a:avLst/>
          </a:prstGeom>
        </p:spPr>
      </p:pic>
      <p:sp>
        <p:nvSpPr>
          <p:cNvPr id="15" name="Right Arrow 14">
            <a:extLst>
              <a:ext uri="{FF2B5EF4-FFF2-40B4-BE49-F238E27FC236}">
                <a16:creationId xmlns:a16="http://schemas.microsoft.com/office/drawing/2014/main" id="{BAA74A57-D9DA-F74E-85BA-BC5DF1218255}"/>
              </a:ext>
            </a:extLst>
          </p:cNvPr>
          <p:cNvSpPr/>
          <p:nvPr/>
        </p:nvSpPr>
        <p:spPr>
          <a:xfrm>
            <a:off x="6311223" y="3261693"/>
            <a:ext cx="582775" cy="26683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C769EB5D-9EAA-C74D-BAE6-88F2E12C55B2}"/>
              </a:ext>
            </a:extLst>
          </p:cNvPr>
          <p:cNvSpPr/>
          <p:nvPr/>
        </p:nvSpPr>
        <p:spPr>
          <a:xfrm>
            <a:off x="84085" y="3334910"/>
            <a:ext cx="6162229" cy="130821"/>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atin typeface="Arial" panose="020B0604020202020204" pitchFamily="34" charset="0"/>
              <a:cs typeface="Arial" panose="020B0604020202020204" pitchFamily="34" charset="0"/>
            </a:endParaRPr>
          </a:p>
        </p:txBody>
      </p:sp>
      <p:sp>
        <p:nvSpPr>
          <p:cNvPr id="17" name="Right Arrow 16">
            <a:extLst>
              <a:ext uri="{FF2B5EF4-FFF2-40B4-BE49-F238E27FC236}">
                <a16:creationId xmlns:a16="http://schemas.microsoft.com/office/drawing/2014/main" id="{51AB0C58-36E0-1F4D-9E64-724CB195EA7B}"/>
              </a:ext>
            </a:extLst>
          </p:cNvPr>
          <p:cNvSpPr/>
          <p:nvPr/>
        </p:nvSpPr>
        <p:spPr>
          <a:xfrm>
            <a:off x="6324649" y="3625127"/>
            <a:ext cx="582775" cy="26683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sp>
        <p:nvSpPr>
          <p:cNvPr id="19" name="Right Arrow 18">
            <a:extLst>
              <a:ext uri="{FF2B5EF4-FFF2-40B4-BE49-F238E27FC236}">
                <a16:creationId xmlns:a16="http://schemas.microsoft.com/office/drawing/2014/main" id="{6B0E0468-3C1E-7C49-84AA-D63BB39E060B}"/>
              </a:ext>
            </a:extLst>
          </p:cNvPr>
          <p:cNvSpPr/>
          <p:nvPr/>
        </p:nvSpPr>
        <p:spPr>
          <a:xfrm>
            <a:off x="6318650" y="4028820"/>
            <a:ext cx="582775" cy="26683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2126E5DD-4ECC-0040-898E-B1547F2FB5CF}"/>
              </a:ext>
            </a:extLst>
          </p:cNvPr>
          <p:cNvSpPr txBox="1"/>
          <p:nvPr/>
        </p:nvSpPr>
        <p:spPr>
          <a:xfrm>
            <a:off x="6961351" y="3105109"/>
            <a:ext cx="1627369" cy="461665"/>
          </a:xfrm>
          <a:prstGeom prst="rect">
            <a:avLst/>
          </a:prstGeom>
          <a:noFill/>
        </p:spPr>
        <p:txBody>
          <a:bodyPr wrap="none" rtlCol="0">
            <a:spAutoFit/>
          </a:bodyPr>
          <a:lstStyle/>
          <a:p>
            <a:r>
              <a:rPr lang="en-US" sz="1200" dirty="0">
                <a:latin typeface="Arial" panose="020B0604020202020204" pitchFamily="34" charset="0"/>
                <a:cs typeface="Arial" panose="020B0604020202020204" pitchFamily="34" charset="0"/>
              </a:rPr>
              <a:t>No difference in</a:t>
            </a:r>
          </a:p>
          <a:p>
            <a:r>
              <a:rPr lang="en-US" sz="1200" dirty="0">
                <a:latin typeface="Arial" panose="020B0604020202020204" pitchFamily="34" charset="0"/>
                <a:cs typeface="Arial" panose="020B0604020202020204" pitchFamily="34" charset="0"/>
              </a:rPr>
              <a:t>the primary </a:t>
            </a:r>
            <a:r>
              <a:rPr lang="en-US" sz="1200" dirty="0" smtClean="0">
                <a:latin typeface="Arial" panose="020B0604020202020204" pitchFamily="34" charset="0"/>
                <a:cs typeface="Arial" panose="020B0604020202020204" pitchFamily="34" charset="0"/>
              </a:rPr>
              <a:t>outcome.</a:t>
            </a:r>
            <a:endParaRPr lang="en-US" sz="1200" dirty="0">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8A5010E7-DD2D-0249-9C5B-69FC4106AA74}"/>
              </a:ext>
            </a:extLst>
          </p:cNvPr>
          <p:cNvSpPr txBox="1"/>
          <p:nvPr/>
        </p:nvSpPr>
        <p:spPr>
          <a:xfrm>
            <a:off x="6928507" y="3571612"/>
            <a:ext cx="1950727" cy="461665"/>
          </a:xfrm>
          <a:prstGeom prst="rect">
            <a:avLst/>
          </a:prstGeom>
          <a:noFill/>
        </p:spPr>
        <p:txBody>
          <a:bodyPr wrap="none" rtlCol="0">
            <a:spAutoFit/>
          </a:bodyPr>
          <a:lstStyle/>
          <a:p>
            <a:r>
              <a:rPr lang="en-US" sz="1200" dirty="0">
                <a:latin typeface="Arial" panose="020B0604020202020204" pitchFamily="34" charset="0"/>
                <a:cs typeface="Arial" panose="020B0604020202020204" pitchFamily="34" charset="0"/>
              </a:rPr>
              <a:t>Increased need for dose </a:t>
            </a:r>
          </a:p>
          <a:p>
            <a:r>
              <a:rPr lang="en-US" sz="1200" dirty="0">
                <a:latin typeface="Arial" panose="020B0604020202020204" pitchFamily="34" charset="0"/>
                <a:cs typeface="Arial" panose="020B0604020202020204" pitchFamily="34" charset="0"/>
              </a:rPr>
              <a:t>a</a:t>
            </a:r>
            <a:r>
              <a:rPr lang="en-US" sz="1200" dirty="0" smtClean="0">
                <a:latin typeface="Arial" panose="020B0604020202020204" pitchFamily="34" charset="0"/>
                <a:cs typeface="Arial" panose="020B0604020202020204" pitchFamily="34" charset="0"/>
              </a:rPr>
              <a:t>djustment </a:t>
            </a:r>
            <a:r>
              <a:rPr lang="en-US" sz="1200" dirty="0">
                <a:latin typeface="Arial" panose="020B0604020202020204" pitchFamily="34" charset="0"/>
                <a:cs typeface="Arial" panose="020B0604020202020204" pitchFamily="34" charset="0"/>
              </a:rPr>
              <a:t>in AMH </a:t>
            </a:r>
            <a:r>
              <a:rPr lang="en-US" sz="1200" dirty="0" smtClean="0">
                <a:latin typeface="Arial" panose="020B0604020202020204" pitchFamily="34" charset="0"/>
                <a:cs typeface="Arial" panose="020B0604020202020204" pitchFamily="34" charset="0"/>
              </a:rPr>
              <a:t>group.</a:t>
            </a:r>
            <a:endParaRPr lang="en-US" sz="1200"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3C51338E-9BC1-074C-B27B-2D854AAC99CF}"/>
              </a:ext>
            </a:extLst>
          </p:cNvPr>
          <p:cNvSpPr txBox="1"/>
          <p:nvPr/>
        </p:nvSpPr>
        <p:spPr>
          <a:xfrm>
            <a:off x="6926254" y="3995316"/>
            <a:ext cx="1794081" cy="461665"/>
          </a:xfrm>
          <a:prstGeom prst="rect">
            <a:avLst/>
          </a:prstGeom>
          <a:noFill/>
        </p:spPr>
        <p:txBody>
          <a:bodyPr wrap="none" rtlCol="0">
            <a:spAutoFit/>
          </a:bodyPr>
          <a:lstStyle/>
          <a:p>
            <a:r>
              <a:rPr lang="en-US" sz="1200" dirty="0">
                <a:latin typeface="Arial" panose="020B0604020202020204" pitchFamily="34" charset="0"/>
                <a:cs typeface="Arial" panose="020B0604020202020204" pitchFamily="34" charset="0"/>
              </a:rPr>
              <a:t>Increased </a:t>
            </a:r>
            <a:r>
              <a:rPr lang="en-US" sz="1200" dirty="0" smtClean="0">
                <a:latin typeface="Arial" panose="020B0604020202020204" pitchFamily="34" charset="0"/>
                <a:cs typeface="Arial" panose="020B0604020202020204" pitchFamily="34" charset="0"/>
              </a:rPr>
              <a:t>gonadotropin</a:t>
            </a:r>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d</a:t>
            </a:r>
            <a:r>
              <a:rPr lang="en-US" sz="1200" dirty="0" smtClean="0">
                <a:latin typeface="Arial" panose="020B0604020202020204" pitchFamily="34" charset="0"/>
                <a:cs typeface="Arial" panose="020B0604020202020204" pitchFamily="34" charset="0"/>
              </a:rPr>
              <a:t>ose </a:t>
            </a:r>
            <a:r>
              <a:rPr lang="en-US" sz="1200" dirty="0">
                <a:latin typeface="Arial" panose="020B0604020202020204" pitchFamily="34" charset="0"/>
                <a:cs typeface="Arial" panose="020B0604020202020204" pitchFamily="34" charset="0"/>
              </a:rPr>
              <a:t>in AMH </a:t>
            </a:r>
            <a:r>
              <a:rPr lang="en-US" sz="1200" dirty="0" smtClean="0">
                <a:latin typeface="Arial" panose="020B0604020202020204" pitchFamily="34" charset="0"/>
                <a:cs typeface="Arial" panose="020B0604020202020204" pitchFamily="34" charset="0"/>
              </a:rPr>
              <a:t>group.</a:t>
            </a:r>
            <a:endParaRPr lang="en-US" sz="1200" dirty="0">
              <a:latin typeface="Arial" panose="020B0604020202020204" pitchFamily="34" charset="0"/>
              <a:cs typeface="Arial" panose="020B0604020202020204" pitchFamily="34" charset="0"/>
            </a:endParaRPr>
          </a:p>
        </p:txBody>
      </p:sp>
      <p:sp>
        <p:nvSpPr>
          <p:cNvPr id="24" name="Right Arrow 23">
            <a:extLst>
              <a:ext uri="{FF2B5EF4-FFF2-40B4-BE49-F238E27FC236}">
                <a16:creationId xmlns:a16="http://schemas.microsoft.com/office/drawing/2014/main" id="{F1F9640C-3D04-0D44-909D-48AA89F383E3}"/>
              </a:ext>
            </a:extLst>
          </p:cNvPr>
          <p:cNvSpPr/>
          <p:nvPr/>
        </p:nvSpPr>
        <p:spPr>
          <a:xfrm>
            <a:off x="6296721" y="4417711"/>
            <a:ext cx="582775" cy="26683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A971E685-0DE3-7A43-87C0-69DF308E6650}"/>
              </a:ext>
            </a:extLst>
          </p:cNvPr>
          <p:cNvSpPr txBox="1"/>
          <p:nvPr/>
        </p:nvSpPr>
        <p:spPr>
          <a:xfrm>
            <a:off x="6894800" y="4403257"/>
            <a:ext cx="2197589" cy="461665"/>
          </a:xfrm>
          <a:prstGeom prst="rect">
            <a:avLst/>
          </a:prstGeom>
          <a:noFill/>
        </p:spPr>
        <p:txBody>
          <a:bodyPr wrap="none" rtlCol="0">
            <a:spAutoFit/>
          </a:bodyPr>
          <a:lstStyle/>
          <a:p>
            <a:r>
              <a:rPr lang="en-US" sz="1200" dirty="0">
                <a:latin typeface="Arial" panose="020B0604020202020204" pitchFamily="34" charset="0"/>
                <a:cs typeface="Arial" panose="020B0604020202020204" pitchFamily="34" charset="0"/>
              </a:rPr>
              <a:t>Lower serum peak </a:t>
            </a:r>
            <a:r>
              <a:rPr lang="en-US" sz="1200" dirty="0" smtClean="0">
                <a:latin typeface="Arial" panose="020B0604020202020204" pitchFamily="34" charset="0"/>
                <a:cs typeface="Arial" panose="020B0604020202020204" pitchFamily="34" charset="0"/>
              </a:rPr>
              <a:t>estradiol</a:t>
            </a:r>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concentrations in AMH </a:t>
            </a:r>
            <a:r>
              <a:rPr lang="en-US" sz="1200" dirty="0" smtClean="0">
                <a:latin typeface="Arial" panose="020B0604020202020204" pitchFamily="34" charset="0"/>
                <a:cs typeface="Arial" panose="020B0604020202020204" pitchFamily="34" charset="0"/>
              </a:rPr>
              <a:t>group.</a:t>
            </a:r>
            <a:endParaRPr lang="en-US" sz="1200" dirty="0">
              <a:latin typeface="Arial" panose="020B0604020202020204" pitchFamily="34" charset="0"/>
              <a:cs typeface="Arial" panose="020B0604020202020204" pitchFamily="34" charset="0"/>
            </a:endParaRPr>
          </a:p>
        </p:txBody>
      </p:sp>
      <p:sp>
        <p:nvSpPr>
          <p:cNvPr id="26" name="Rectangle 25">
            <a:extLst>
              <a:ext uri="{FF2B5EF4-FFF2-40B4-BE49-F238E27FC236}">
                <a16:creationId xmlns:a16="http://schemas.microsoft.com/office/drawing/2014/main" id="{C6CC12F4-3329-6749-BD68-C669526C2802}"/>
              </a:ext>
            </a:extLst>
          </p:cNvPr>
          <p:cNvSpPr/>
          <p:nvPr/>
        </p:nvSpPr>
        <p:spPr>
          <a:xfrm>
            <a:off x="84086" y="5005313"/>
            <a:ext cx="6162228" cy="12690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atin typeface="Arial" panose="020B0604020202020204" pitchFamily="34" charset="0"/>
              <a:cs typeface="Arial" panose="020B0604020202020204" pitchFamily="34" charset="0"/>
            </a:endParaRPr>
          </a:p>
        </p:txBody>
      </p:sp>
      <p:sp>
        <p:nvSpPr>
          <p:cNvPr id="27" name="Right Arrow 26">
            <a:extLst>
              <a:ext uri="{FF2B5EF4-FFF2-40B4-BE49-F238E27FC236}">
                <a16:creationId xmlns:a16="http://schemas.microsoft.com/office/drawing/2014/main" id="{240911D1-7EB7-9C48-92B8-EA03689144F2}"/>
              </a:ext>
            </a:extLst>
          </p:cNvPr>
          <p:cNvSpPr/>
          <p:nvPr/>
        </p:nvSpPr>
        <p:spPr>
          <a:xfrm>
            <a:off x="6279365" y="5605619"/>
            <a:ext cx="582775" cy="26683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sp>
        <p:nvSpPr>
          <p:cNvPr id="28" name="TextBox 27">
            <a:extLst>
              <a:ext uri="{FF2B5EF4-FFF2-40B4-BE49-F238E27FC236}">
                <a16:creationId xmlns:a16="http://schemas.microsoft.com/office/drawing/2014/main" id="{1E65F358-ED84-5244-8553-C5BBDF5F635F}"/>
              </a:ext>
            </a:extLst>
          </p:cNvPr>
          <p:cNvSpPr txBox="1"/>
          <p:nvPr/>
        </p:nvSpPr>
        <p:spPr>
          <a:xfrm>
            <a:off x="6877444" y="5457815"/>
            <a:ext cx="2284600" cy="646331"/>
          </a:xfrm>
          <a:prstGeom prst="rect">
            <a:avLst/>
          </a:prstGeom>
          <a:noFill/>
        </p:spPr>
        <p:txBody>
          <a:bodyPr wrap="none" rtlCol="0">
            <a:spAutoFit/>
          </a:bodyPr>
          <a:lstStyle/>
          <a:p>
            <a:r>
              <a:rPr lang="en-US" sz="1200" dirty="0">
                <a:latin typeface="Arial" panose="020B0604020202020204" pitchFamily="34" charset="0"/>
                <a:cs typeface="Arial" panose="020B0604020202020204" pitchFamily="34" charset="0"/>
              </a:rPr>
              <a:t>Similar number of transferred</a:t>
            </a:r>
          </a:p>
          <a:p>
            <a:r>
              <a:rPr lang="en-US" sz="1200" dirty="0">
                <a:latin typeface="Arial" panose="020B0604020202020204" pitchFamily="34" charset="0"/>
                <a:cs typeface="Arial" panose="020B0604020202020204" pitchFamily="34" charset="0"/>
              </a:rPr>
              <a:t>embryos, OHSS cases, clinical</a:t>
            </a:r>
          </a:p>
          <a:p>
            <a:r>
              <a:rPr lang="en-US" sz="1200" dirty="0">
                <a:latin typeface="Arial" panose="020B0604020202020204" pitchFamily="34" charset="0"/>
                <a:cs typeface="Arial" panose="020B0604020202020204" pitchFamily="34" charset="0"/>
              </a:rPr>
              <a:t>and ongoing pregnancy </a:t>
            </a:r>
            <a:r>
              <a:rPr lang="en-US" sz="1200" dirty="0" smtClean="0">
                <a:latin typeface="Arial" panose="020B0604020202020204" pitchFamily="34" charset="0"/>
                <a:cs typeface="Arial" panose="020B0604020202020204" pitchFamily="34" charset="0"/>
              </a:rPr>
              <a:t>rates.</a:t>
            </a:r>
            <a:endParaRPr lang="en-US" sz="1200" dirty="0">
              <a:latin typeface="Arial" panose="020B0604020202020204" pitchFamily="34" charset="0"/>
              <a:cs typeface="Arial" panose="020B0604020202020204" pitchFamily="34" charset="0"/>
            </a:endParaRPr>
          </a:p>
        </p:txBody>
      </p:sp>
      <p:sp>
        <p:nvSpPr>
          <p:cNvPr id="30" name="Rectangle 29">
            <a:extLst>
              <a:ext uri="{FF2B5EF4-FFF2-40B4-BE49-F238E27FC236}">
                <a16:creationId xmlns:a16="http://schemas.microsoft.com/office/drawing/2014/main" id="{2565E91A-A0EA-2640-91C3-FD6A56B4D30A}"/>
              </a:ext>
            </a:extLst>
          </p:cNvPr>
          <p:cNvSpPr/>
          <p:nvPr/>
        </p:nvSpPr>
        <p:spPr>
          <a:xfrm>
            <a:off x="84085" y="3484232"/>
            <a:ext cx="6162229" cy="494236"/>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atin typeface="Arial" panose="020B0604020202020204" pitchFamily="34" charset="0"/>
              <a:cs typeface="Arial" panose="020B0604020202020204" pitchFamily="34" charset="0"/>
            </a:endParaRPr>
          </a:p>
        </p:txBody>
      </p:sp>
      <p:sp>
        <p:nvSpPr>
          <p:cNvPr id="31" name="Rectangle 30">
            <a:extLst>
              <a:ext uri="{FF2B5EF4-FFF2-40B4-BE49-F238E27FC236}">
                <a16:creationId xmlns:a16="http://schemas.microsoft.com/office/drawing/2014/main" id="{26B9A2BF-71AD-BE4F-85F1-6378CE66FDA6}"/>
              </a:ext>
            </a:extLst>
          </p:cNvPr>
          <p:cNvSpPr/>
          <p:nvPr/>
        </p:nvSpPr>
        <p:spPr>
          <a:xfrm>
            <a:off x="84086" y="4093317"/>
            <a:ext cx="6162227" cy="163152"/>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atin typeface="Arial" panose="020B0604020202020204" pitchFamily="34" charset="0"/>
              <a:cs typeface="Arial" panose="020B0604020202020204" pitchFamily="34" charset="0"/>
            </a:endParaRPr>
          </a:p>
        </p:txBody>
      </p:sp>
      <p:sp>
        <p:nvSpPr>
          <p:cNvPr id="32" name="Rectangle 31">
            <a:extLst>
              <a:ext uri="{FF2B5EF4-FFF2-40B4-BE49-F238E27FC236}">
                <a16:creationId xmlns:a16="http://schemas.microsoft.com/office/drawing/2014/main" id="{4008778E-5290-9044-9C7E-5927E400A34B}"/>
              </a:ext>
            </a:extLst>
          </p:cNvPr>
          <p:cNvSpPr/>
          <p:nvPr/>
        </p:nvSpPr>
        <p:spPr>
          <a:xfrm>
            <a:off x="84085" y="4489108"/>
            <a:ext cx="6162228" cy="116983"/>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atin typeface="Arial" panose="020B0604020202020204" pitchFamily="34" charset="0"/>
              <a:cs typeface="Arial" panose="020B0604020202020204" pitchFamily="34" charset="0"/>
            </a:endParaRPr>
          </a:p>
        </p:txBody>
      </p:sp>
      <p:grpSp>
        <p:nvGrpSpPr>
          <p:cNvPr id="23" name="Group 2"/>
          <p:cNvGrpSpPr>
            <a:grpSpLocks/>
          </p:cNvGrpSpPr>
          <p:nvPr/>
        </p:nvGrpSpPr>
        <p:grpSpPr bwMode="auto">
          <a:xfrm>
            <a:off x="0" y="0"/>
            <a:ext cx="9144000" cy="923925"/>
            <a:chOff x="0" y="3755"/>
            <a:chExt cx="5760" cy="582"/>
          </a:xfrm>
        </p:grpSpPr>
        <p:pic>
          <p:nvPicPr>
            <p:cNvPr id="33"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5" name="Text Box 5">
            <a:extLst>
              <a:ext uri="{FF2B5EF4-FFF2-40B4-BE49-F238E27FC236}">
                <a16:creationId xmlns:a16="http://schemas.microsoft.com/office/drawing/2014/main" id="{A2E74208-935A-DC41-AE2D-307C7FC3D8F6}"/>
              </a:ext>
            </a:extLst>
          </p:cNvPr>
          <p:cNvSpPr txBox="1">
            <a:spLocks noChangeArrowheads="1"/>
          </p:cNvSpPr>
          <p:nvPr/>
        </p:nvSpPr>
        <p:spPr bwMode="auto">
          <a:xfrm>
            <a:off x="0" y="946005"/>
            <a:ext cx="9144000" cy="630942"/>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n-GB" sz="1200" b="1" dirty="0">
                <a:solidFill>
                  <a:schemeClr val="bg1"/>
                </a:solidFill>
              </a:rPr>
              <a:t>Comparison of antral follicle count and serum anti-Müllerian hormone level for determination of gonadotropin dosing in </a:t>
            </a:r>
            <a:r>
              <a:rPr lang="en-GB" sz="1200" b="1" dirty="0" smtClean="0">
                <a:solidFill>
                  <a:schemeClr val="bg1"/>
                </a:solidFill>
              </a:rPr>
              <a:t>  in-vitro </a:t>
            </a:r>
            <a:r>
              <a:rPr lang="en-GB" sz="1200" b="1" dirty="0">
                <a:solidFill>
                  <a:schemeClr val="bg1"/>
                </a:solidFill>
              </a:rPr>
              <a:t>fertilization: randomized trial</a:t>
            </a:r>
          </a:p>
          <a:p>
            <a:pPr algn="ctr">
              <a:spcBef>
                <a:spcPct val="0"/>
              </a:spcBef>
              <a:buNone/>
            </a:pPr>
            <a:r>
              <a:rPr lang="en-US" sz="1100" i="1" dirty="0" smtClean="0">
                <a:solidFill>
                  <a:schemeClr val="bg1"/>
                </a:solidFill>
              </a:rPr>
              <a:t>Li </a:t>
            </a:r>
            <a:r>
              <a:rPr lang="it-IT" altLang="en-US" sz="1100" i="1" dirty="0" smtClean="0">
                <a:solidFill>
                  <a:schemeClr val="bg1"/>
                </a:solidFill>
              </a:rPr>
              <a:t>et </a:t>
            </a:r>
            <a:r>
              <a:rPr lang="it-IT" altLang="en-US" sz="1100" i="1" dirty="0">
                <a:solidFill>
                  <a:schemeClr val="bg1"/>
                </a:solidFill>
              </a:rPr>
              <a:t>al., UOG 2020</a:t>
            </a:r>
            <a:endParaRPr lang="en-GB" altLang="it-IT" sz="1100" i="1" dirty="0">
              <a:solidFill>
                <a:schemeClr val="bg1"/>
              </a:solidFill>
            </a:endParaRPr>
          </a:p>
        </p:txBody>
      </p:sp>
      <p:sp>
        <p:nvSpPr>
          <p:cNvPr id="36" name="Rectangle 8"/>
          <p:cNvSpPr>
            <a:spLocks noChangeArrowheads="1"/>
          </p:cNvSpPr>
          <p:nvPr/>
        </p:nvSpPr>
        <p:spPr bwMode="auto">
          <a:xfrm>
            <a:off x="0" y="1674064"/>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None/>
            </a:pPr>
            <a:r>
              <a:rPr lang="en-GB" altLang="en-US" sz="2800" b="1" dirty="0">
                <a:solidFill>
                  <a:srgbClr val="000000"/>
                </a:solidFill>
                <a:effectLst>
                  <a:outerShdw blurRad="50800" dist="38100" dir="2700000" algn="tl" rotWithShape="0">
                    <a:prstClr val="black">
                      <a:alpha val="40000"/>
                    </a:prstClr>
                  </a:outerShdw>
                </a:effectLst>
              </a:rPr>
              <a:t>Results </a:t>
            </a:r>
            <a:endParaRPr lang="en-US" sz="2800" b="1" dirty="0">
              <a:solidFill>
                <a:srgbClr val="000000"/>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346590845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4024</TotalTime>
  <Words>1180</Words>
  <Application>Microsoft Office PowerPoint</Application>
  <PresentationFormat>On-screen Show (4:3)</PresentationFormat>
  <Paragraphs>128</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ＭＳ Ｐゴシック</vt: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AFC</vt:lpstr>
      <vt:lpstr>PowerPoint Presentation</vt:lpstr>
      <vt:lpstr>Primary outcome</vt:lpstr>
      <vt:lpstr>PowerPoint Presentation</vt:lpstr>
      <vt:lpstr>PowerPoint Presentation</vt:lpstr>
      <vt:lpstr>When classifying AFC values into low (≤ 5), normal (6–15) or high (&gt; 15), there was moderate concordance between AFC categorization measured in the pretreatment vs in the stimulation cycle.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Renata Kotsia</cp:lastModifiedBy>
  <cp:revision>281</cp:revision>
  <dcterms:created xsi:type="dcterms:W3CDTF">2018-05-11T23:46:17Z</dcterms:created>
  <dcterms:modified xsi:type="dcterms:W3CDTF">2020-02-12T10:37:05Z</dcterms:modified>
</cp:coreProperties>
</file>