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12" r:id="rId2"/>
  </p:sldMasterIdLst>
  <p:notesMasterIdLst>
    <p:notesMasterId r:id="rId14"/>
  </p:notesMasterIdLst>
  <p:sldIdLst>
    <p:sldId id="329" r:id="rId3"/>
    <p:sldId id="350" r:id="rId4"/>
    <p:sldId id="349" r:id="rId5"/>
    <p:sldId id="384" r:id="rId6"/>
    <p:sldId id="387" r:id="rId7"/>
    <p:sldId id="399" r:id="rId8"/>
    <p:sldId id="398" r:id="rId9"/>
    <p:sldId id="353" r:id="rId10"/>
    <p:sldId id="400" r:id="rId11"/>
    <p:sldId id="381" r:id="rId12"/>
    <p:sldId id="371" r:id="rId13"/>
  </p:sldIdLst>
  <p:sldSz cx="9144000" cy="6858000" type="screen4x3"/>
  <p:notesSz cx="6761163" cy="9942513"/>
  <p:defaultTextStyle>
    <a:defPPr>
      <a:defRPr lang="en-GB"/>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18">
          <p15:clr>
            <a:srgbClr val="A4A3A4"/>
          </p15:clr>
        </p15:guide>
        <p15:guide id="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6E4"/>
    <a:srgbClr val="EADEE7"/>
    <a:srgbClr val="ED1D24"/>
    <a:srgbClr val="445895"/>
    <a:srgbClr val="CDDEFF"/>
    <a:srgbClr val="002060"/>
    <a:srgbClr val="F0F3FB"/>
    <a:srgbClr val="E2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4" autoAdjust="0"/>
    <p:restoredTop sz="88348" autoAdjust="0"/>
  </p:normalViewPr>
  <p:slideViewPr>
    <p:cSldViewPr>
      <p:cViewPr varScale="1">
        <p:scale>
          <a:sx n="90" d="100"/>
          <a:sy n="90" d="100"/>
        </p:scale>
        <p:origin x="786" y="84"/>
      </p:cViewPr>
      <p:guideLst>
        <p:guide orient="horz" pos="2160"/>
        <p:guide pos="2880"/>
        <p:guide orient="horz" pos="618"/>
        <p:guide/>
      </p:guideLst>
    </p:cSldViewPr>
  </p:slideViewPr>
  <p:notesTextViewPr>
    <p:cViewPr>
      <p:scale>
        <a:sx n="100" d="100"/>
        <a:sy n="100" d="100"/>
      </p:scale>
      <p:origin x="0" y="0"/>
    </p:cViewPr>
  </p:notesTextViewPr>
  <p:sorterViewPr>
    <p:cViewPr>
      <p:scale>
        <a:sx n="100" d="100"/>
        <a:sy n="100" d="100"/>
      </p:scale>
      <p:origin x="0" y="17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i="0">
                <a:latin typeface="Arial" charset="0"/>
              </a:defRPr>
            </a:lvl1pPr>
          </a:lstStyle>
          <a:p>
            <a:pPr>
              <a:defRPr/>
            </a:pPr>
            <a:endParaRPr lang="it-IT" dirty="0"/>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i="0">
                <a:latin typeface="Arial" charset="0"/>
              </a:defRPr>
            </a:lvl1pPr>
          </a:lstStyle>
          <a:p>
            <a:pPr>
              <a:defRPr/>
            </a:pPr>
            <a:fld id="{E85DC6F2-61F7-47F7-BDDB-8773C9C1B552}" type="datetimeFigureOut">
              <a:rPr lang="it-IT"/>
              <a:pPr>
                <a:defRPr/>
              </a:pPr>
              <a:t>08/05/2019</a:t>
            </a:fld>
            <a:endParaRPr lang="it-IT" dirty="0"/>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i="0">
                <a:latin typeface="Arial" charset="0"/>
              </a:defRPr>
            </a:lvl1pPr>
          </a:lstStyle>
          <a:p>
            <a:pPr>
              <a:defRPr/>
            </a:pPr>
            <a:endParaRPr lang="it-IT" dirty="0"/>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i="0">
                <a:cs typeface="Arial" panose="020B0604020202020204" pitchFamily="34" charset="0"/>
              </a:defRPr>
            </a:lvl1pPr>
          </a:lstStyle>
          <a:p>
            <a:pPr>
              <a:defRPr/>
            </a:pPr>
            <a:fld id="{7A07579C-B849-46E4-81D5-095676F8793D}" type="slidenum">
              <a:rPr lang="en-US"/>
              <a:pPr>
                <a:defRPr/>
              </a:pPr>
              <a:t>‹#›</a:t>
            </a:fld>
            <a:endParaRPr lang="it-IT" dirty="0">
              <a:cs typeface="+mn-cs"/>
            </a:endParaRPr>
          </a:p>
        </p:txBody>
      </p:sp>
    </p:spTree>
    <p:extLst>
      <p:ext uri="{BB962C8B-B14F-4D97-AF65-F5344CB8AC3E}">
        <p14:creationId xmlns:p14="http://schemas.microsoft.com/office/powerpoint/2010/main" val="236296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345E7-095D-4628-A017-2AA883E147ED}" type="slidenum">
              <a:rPr lang="en-GB" altLang="it-IT" smtClean="0">
                <a:solidFill>
                  <a:srgbClr val="000000"/>
                </a:solidFill>
                <a:latin typeface="Arial" panose="020B0604020202020204" pitchFamily="34" charset="0"/>
              </a:rPr>
              <a:pPr>
                <a:spcBef>
                  <a:spcPct val="0"/>
                </a:spcBef>
              </a:pPr>
              <a:t>1</a:t>
            </a:fld>
            <a:endParaRPr lang="en-GB" altLang="it-IT" dirty="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t-IT" dirty="0"/>
          </a:p>
        </p:txBody>
      </p:sp>
    </p:spTree>
    <p:extLst>
      <p:ext uri="{BB962C8B-B14F-4D97-AF65-F5344CB8AC3E}">
        <p14:creationId xmlns:p14="http://schemas.microsoft.com/office/powerpoint/2010/main" val="25465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2532"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C641F3-085E-404A-B442-0231AFD4B84A}" type="slidenum">
              <a:rPr lang="x-none" altLang="it-IT" i="0">
                <a:solidFill>
                  <a:srgbClr val="000000"/>
                </a:solidFill>
                <a:latin typeface="Arial" panose="020B0604020202020204" pitchFamily="34" charset="0"/>
              </a:rPr>
              <a:pPr algn="r" eaLnBrk="1" hangingPunct="1">
                <a:spcBef>
                  <a:spcPct val="0"/>
                </a:spcBef>
              </a:pPr>
              <a:t>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4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458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E584FA-CD33-4012-8C28-E8FE9CE9CBC9}" type="slidenum">
              <a:rPr lang="x-none" altLang="it-IT" i="0">
                <a:solidFill>
                  <a:srgbClr val="000000"/>
                </a:solidFill>
                <a:latin typeface="Arial" panose="020B0604020202020204" pitchFamily="34" charset="0"/>
              </a:rPr>
              <a:pPr algn="r" eaLnBrk="1" hangingPunct="1">
                <a:spcBef>
                  <a:spcPct val="0"/>
                </a:spcBef>
              </a:pPr>
              <a:t>3</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55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8</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6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9</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07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59396"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62B56D-1B15-44DE-B517-41FD56C48F94}" type="slidenum">
              <a:rPr lang="x-none" altLang="it-IT" i="0">
                <a:solidFill>
                  <a:srgbClr val="000000"/>
                </a:solidFill>
                <a:latin typeface="Arial" panose="020B0604020202020204" pitchFamily="34" charset="0"/>
              </a:rPr>
              <a:pPr algn="r" eaLnBrk="1" hangingPunct="1">
                <a:spcBef>
                  <a:spcPct val="0"/>
                </a:spcBef>
              </a:pPr>
              <a:t>11</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30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DE3EC82-1B01-4E61-8144-D6203CB61C62}" type="slidenum">
              <a:rPr lang="en-US"/>
              <a:pPr>
                <a:defRPr/>
              </a:pPr>
              <a:t>‹#›</a:t>
            </a:fld>
            <a:endParaRPr lang="en-GB" dirty="0"/>
          </a:p>
        </p:txBody>
      </p:sp>
    </p:spTree>
    <p:extLst>
      <p:ext uri="{BB962C8B-B14F-4D97-AF65-F5344CB8AC3E}">
        <p14:creationId xmlns:p14="http://schemas.microsoft.com/office/powerpoint/2010/main" val="42401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40D8DF2-7700-485C-A24B-6C4C21AB59CF}" type="slidenum">
              <a:rPr lang="en-US"/>
              <a:pPr>
                <a:defRPr/>
              </a:pPr>
              <a:t>‹#›</a:t>
            </a:fld>
            <a:endParaRPr lang="en-GB" dirty="0"/>
          </a:p>
        </p:txBody>
      </p:sp>
    </p:spTree>
    <p:extLst>
      <p:ext uri="{BB962C8B-B14F-4D97-AF65-F5344CB8AC3E}">
        <p14:creationId xmlns:p14="http://schemas.microsoft.com/office/powerpoint/2010/main" val="38780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07C36B0-32BF-4C1D-8B14-A851CC5C51F3}" type="slidenum">
              <a:rPr lang="en-US"/>
              <a:pPr>
                <a:defRPr/>
              </a:pPr>
              <a:t>‹#›</a:t>
            </a:fld>
            <a:endParaRPr lang="en-GB" dirty="0"/>
          </a:p>
        </p:txBody>
      </p:sp>
    </p:spTree>
    <p:extLst>
      <p:ext uri="{BB962C8B-B14F-4D97-AF65-F5344CB8AC3E}">
        <p14:creationId xmlns:p14="http://schemas.microsoft.com/office/powerpoint/2010/main" val="160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093B851-8467-4832-92CA-ED9F07BADCA2}" type="slidenum">
              <a:rPr lang="en-GB"/>
              <a:pPr>
                <a:defRPr/>
              </a:pPr>
              <a:t>‹#›</a:t>
            </a:fld>
            <a:endParaRPr lang="en-GB" dirty="0"/>
          </a:p>
        </p:txBody>
      </p:sp>
    </p:spTree>
    <p:extLst>
      <p:ext uri="{BB962C8B-B14F-4D97-AF65-F5344CB8AC3E}">
        <p14:creationId xmlns:p14="http://schemas.microsoft.com/office/powerpoint/2010/main" val="64443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054CE0B-E619-4A04-AFDC-98E880E5E2AC}" type="slidenum">
              <a:rPr lang="en-GB"/>
              <a:pPr>
                <a:defRPr/>
              </a:pPr>
              <a:t>‹#›</a:t>
            </a:fld>
            <a:endParaRPr lang="en-GB" dirty="0"/>
          </a:p>
        </p:txBody>
      </p:sp>
    </p:spTree>
    <p:extLst>
      <p:ext uri="{BB962C8B-B14F-4D97-AF65-F5344CB8AC3E}">
        <p14:creationId xmlns:p14="http://schemas.microsoft.com/office/powerpoint/2010/main" val="271767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4AD40B0-C877-4B88-B941-F24B4AD5AAE9}" type="slidenum">
              <a:rPr lang="en-GB"/>
              <a:pPr>
                <a:defRPr/>
              </a:pPr>
              <a:t>‹#›</a:t>
            </a:fld>
            <a:endParaRPr lang="en-GB" dirty="0"/>
          </a:p>
        </p:txBody>
      </p:sp>
    </p:spTree>
    <p:extLst>
      <p:ext uri="{BB962C8B-B14F-4D97-AF65-F5344CB8AC3E}">
        <p14:creationId xmlns:p14="http://schemas.microsoft.com/office/powerpoint/2010/main" val="211019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82DC06DB-2521-444A-8DBE-D0AA6A95A11A}" type="slidenum">
              <a:rPr lang="en-GB"/>
              <a:pPr>
                <a:defRPr/>
              </a:pPr>
              <a:t>‹#›</a:t>
            </a:fld>
            <a:endParaRPr lang="en-GB" dirty="0"/>
          </a:p>
        </p:txBody>
      </p:sp>
    </p:spTree>
    <p:extLst>
      <p:ext uri="{BB962C8B-B14F-4D97-AF65-F5344CB8AC3E}">
        <p14:creationId xmlns:p14="http://schemas.microsoft.com/office/powerpoint/2010/main" val="104276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963F55CC-90EC-4ED1-B27D-C5BB50F5A40C}" type="slidenum">
              <a:rPr lang="en-GB"/>
              <a:pPr>
                <a:defRPr/>
              </a:pPr>
              <a:t>‹#›</a:t>
            </a:fld>
            <a:endParaRPr lang="en-GB" dirty="0"/>
          </a:p>
        </p:txBody>
      </p:sp>
    </p:spTree>
    <p:extLst>
      <p:ext uri="{BB962C8B-B14F-4D97-AF65-F5344CB8AC3E}">
        <p14:creationId xmlns:p14="http://schemas.microsoft.com/office/powerpoint/2010/main" val="73476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6D1B118-3A41-4160-BC46-15821FE16282}" type="slidenum">
              <a:rPr lang="en-GB"/>
              <a:pPr>
                <a:defRPr/>
              </a:pPr>
              <a:t>‹#›</a:t>
            </a:fld>
            <a:endParaRPr lang="en-GB" dirty="0"/>
          </a:p>
        </p:txBody>
      </p:sp>
    </p:spTree>
    <p:extLst>
      <p:ext uri="{BB962C8B-B14F-4D97-AF65-F5344CB8AC3E}">
        <p14:creationId xmlns:p14="http://schemas.microsoft.com/office/powerpoint/2010/main" val="503824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335A405-2C77-4A47-9402-95622389C786}" type="slidenum">
              <a:rPr lang="en-GB"/>
              <a:pPr>
                <a:defRPr/>
              </a:pPr>
              <a:t>‹#›</a:t>
            </a:fld>
            <a:endParaRPr lang="en-GB" dirty="0"/>
          </a:p>
        </p:txBody>
      </p:sp>
    </p:spTree>
    <p:extLst>
      <p:ext uri="{BB962C8B-B14F-4D97-AF65-F5344CB8AC3E}">
        <p14:creationId xmlns:p14="http://schemas.microsoft.com/office/powerpoint/2010/main" val="217578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7066658-6B9B-46F2-8D64-99C8FA404B39}" type="slidenum">
              <a:rPr lang="en-GB"/>
              <a:pPr>
                <a:defRPr/>
              </a:pPr>
              <a:t>‹#›</a:t>
            </a:fld>
            <a:endParaRPr lang="en-GB" dirty="0"/>
          </a:p>
        </p:txBody>
      </p:sp>
    </p:spTree>
    <p:extLst>
      <p:ext uri="{BB962C8B-B14F-4D97-AF65-F5344CB8AC3E}">
        <p14:creationId xmlns:p14="http://schemas.microsoft.com/office/powerpoint/2010/main" val="10278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C909CB6-6D70-440F-BE29-455026851B21}" type="slidenum">
              <a:rPr lang="en-US"/>
              <a:pPr>
                <a:defRPr/>
              </a:pPr>
              <a:t>‹#›</a:t>
            </a:fld>
            <a:endParaRPr lang="en-GB" dirty="0"/>
          </a:p>
        </p:txBody>
      </p:sp>
    </p:spTree>
    <p:extLst>
      <p:ext uri="{BB962C8B-B14F-4D97-AF65-F5344CB8AC3E}">
        <p14:creationId xmlns:p14="http://schemas.microsoft.com/office/powerpoint/2010/main" val="109268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E61DCDB-A505-4D00-A47A-42AB4F4F12DF}" type="slidenum">
              <a:rPr lang="en-GB"/>
              <a:pPr>
                <a:defRPr/>
              </a:pPr>
              <a:t>‹#›</a:t>
            </a:fld>
            <a:endParaRPr lang="en-GB" dirty="0"/>
          </a:p>
        </p:txBody>
      </p:sp>
    </p:spTree>
    <p:extLst>
      <p:ext uri="{BB962C8B-B14F-4D97-AF65-F5344CB8AC3E}">
        <p14:creationId xmlns:p14="http://schemas.microsoft.com/office/powerpoint/2010/main" val="409617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9A8D181-7187-4539-95BF-29D4AC90ABA5}" type="slidenum">
              <a:rPr lang="en-GB"/>
              <a:pPr>
                <a:defRPr/>
              </a:pPr>
              <a:t>‹#›</a:t>
            </a:fld>
            <a:endParaRPr lang="en-GB" dirty="0"/>
          </a:p>
        </p:txBody>
      </p:sp>
    </p:spTree>
    <p:extLst>
      <p:ext uri="{BB962C8B-B14F-4D97-AF65-F5344CB8AC3E}">
        <p14:creationId xmlns:p14="http://schemas.microsoft.com/office/powerpoint/2010/main" val="1388947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AA5E476-6F4A-42B8-8255-3D7FB57E1F99}" type="slidenum">
              <a:rPr lang="en-GB"/>
              <a:pPr>
                <a:defRPr/>
              </a:pPr>
              <a:t>‹#›</a:t>
            </a:fld>
            <a:endParaRPr lang="en-GB" dirty="0"/>
          </a:p>
        </p:txBody>
      </p:sp>
    </p:spTree>
    <p:extLst>
      <p:ext uri="{BB962C8B-B14F-4D97-AF65-F5344CB8AC3E}">
        <p14:creationId xmlns:p14="http://schemas.microsoft.com/office/powerpoint/2010/main" val="27516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7007470-8E3A-4B11-89EA-065FF43B9312}" type="slidenum">
              <a:rPr lang="en-US"/>
              <a:pPr>
                <a:defRPr/>
              </a:pPr>
              <a:t>‹#›</a:t>
            </a:fld>
            <a:endParaRPr lang="en-GB" dirty="0"/>
          </a:p>
        </p:txBody>
      </p:sp>
    </p:spTree>
    <p:extLst>
      <p:ext uri="{BB962C8B-B14F-4D97-AF65-F5344CB8AC3E}">
        <p14:creationId xmlns:p14="http://schemas.microsoft.com/office/powerpoint/2010/main" val="279763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03EB94-954C-42B7-BC7B-F6998BFAAE35}" type="slidenum">
              <a:rPr lang="en-US"/>
              <a:pPr>
                <a:defRPr/>
              </a:pPr>
              <a:t>‹#›</a:t>
            </a:fld>
            <a:endParaRPr lang="en-GB" dirty="0"/>
          </a:p>
        </p:txBody>
      </p:sp>
    </p:spTree>
    <p:extLst>
      <p:ext uri="{BB962C8B-B14F-4D97-AF65-F5344CB8AC3E}">
        <p14:creationId xmlns:p14="http://schemas.microsoft.com/office/powerpoint/2010/main" val="13458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3178C1A-D1D9-4F7B-859A-60F116829842}" type="slidenum">
              <a:rPr lang="en-US"/>
              <a:pPr>
                <a:defRPr/>
              </a:pPr>
              <a:t>‹#›</a:t>
            </a:fld>
            <a:endParaRPr lang="en-GB" dirty="0"/>
          </a:p>
        </p:txBody>
      </p:sp>
    </p:spTree>
    <p:extLst>
      <p:ext uri="{BB962C8B-B14F-4D97-AF65-F5344CB8AC3E}">
        <p14:creationId xmlns:p14="http://schemas.microsoft.com/office/powerpoint/2010/main" val="366048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E389177E-B0CC-4BAA-86B1-C7EC57F86527}" type="slidenum">
              <a:rPr lang="en-US"/>
              <a:pPr>
                <a:defRPr/>
              </a:pPr>
              <a:t>‹#›</a:t>
            </a:fld>
            <a:endParaRPr lang="en-GB" dirty="0"/>
          </a:p>
        </p:txBody>
      </p:sp>
    </p:spTree>
    <p:extLst>
      <p:ext uri="{BB962C8B-B14F-4D97-AF65-F5344CB8AC3E}">
        <p14:creationId xmlns:p14="http://schemas.microsoft.com/office/powerpoint/2010/main" val="9897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C3A35F0-57CA-4226-B22C-AEDC13518215}" type="slidenum">
              <a:rPr lang="en-US"/>
              <a:pPr>
                <a:defRPr/>
              </a:pPr>
              <a:t>‹#›</a:t>
            </a:fld>
            <a:endParaRPr lang="en-GB" dirty="0"/>
          </a:p>
        </p:txBody>
      </p:sp>
    </p:spTree>
    <p:extLst>
      <p:ext uri="{BB962C8B-B14F-4D97-AF65-F5344CB8AC3E}">
        <p14:creationId xmlns:p14="http://schemas.microsoft.com/office/powerpoint/2010/main" val="40684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0913055-48F1-4760-A228-BF2BB82244EF}" type="slidenum">
              <a:rPr lang="en-US"/>
              <a:pPr>
                <a:defRPr/>
              </a:pPr>
              <a:t>‹#›</a:t>
            </a:fld>
            <a:endParaRPr lang="en-GB" dirty="0"/>
          </a:p>
        </p:txBody>
      </p:sp>
    </p:spTree>
    <p:extLst>
      <p:ext uri="{BB962C8B-B14F-4D97-AF65-F5344CB8AC3E}">
        <p14:creationId xmlns:p14="http://schemas.microsoft.com/office/powerpoint/2010/main" val="74100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695BB04-7A9D-4F2A-9B1F-9B9D5AF2E16F}" type="slidenum">
              <a:rPr lang="en-US"/>
              <a:pPr>
                <a:defRPr/>
              </a:pPr>
              <a:t>‹#›</a:t>
            </a:fld>
            <a:endParaRPr lang="en-GB" dirty="0"/>
          </a:p>
        </p:txBody>
      </p:sp>
    </p:spTree>
    <p:extLst>
      <p:ext uri="{BB962C8B-B14F-4D97-AF65-F5344CB8AC3E}">
        <p14:creationId xmlns:p14="http://schemas.microsoft.com/office/powerpoint/2010/main" val="21298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i="0">
                <a:cs typeface="Arial" panose="020B0604020202020204" pitchFamily="34" charset="0"/>
              </a:defRPr>
            </a:lvl1pPr>
          </a:lstStyle>
          <a:p>
            <a:pPr>
              <a:defRPr/>
            </a:pPr>
            <a:fld id="{E13D8571-8C07-428E-A66A-16124D03FB04}" type="slidenum">
              <a:rPr lang="en-US"/>
              <a:pPr>
                <a:defRPr/>
              </a:pPr>
              <a:t>‹#›</a:t>
            </a:fld>
            <a:endParaRPr lang="en-GB" dirty="0"/>
          </a:p>
        </p:txBody>
      </p:sp>
    </p:spTree>
  </p:cSld>
  <p:clrMap bg1="lt1" tx1="dk1" bg2="lt2" tx2="dk2" accent1="accent1" accent2="accent2" accent3="accent3" accent4="accent4" accent5="accent5" accent6="accent6" hlink="hlink" folHlink="folHlink"/>
  <p:sldLayoutIdLst>
    <p:sldLayoutId id="2147487585" r:id="rId1"/>
    <p:sldLayoutId id="2147487586" r:id="rId2"/>
    <p:sldLayoutId id="2147487587" r:id="rId3"/>
    <p:sldLayoutId id="2147487588" r:id="rId4"/>
    <p:sldLayoutId id="2147487589" r:id="rId5"/>
    <p:sldLayoutId id="2147487590" r:id="rId6"/>
    <p:sldLayoutId id="2147487591" r:id="rId7"/>
    <p:sldLayoutId id="2147487592" r:id="rId8"/>
    <p:sldLayoutId id="2147487593" r:id="rId9"/>
    <p:sldLayoutId id="2147487594" r:id="rId10"/>
    <p:sldLayoutId id="21474875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i="0">
                <a:solidFill>
                  <a:srgbClr val="000000"/>
                </a:solidFill>
                <a:latin typeface="Arial" charset="0"/>
                <a:cs typeface="Arial" charset="0"/>
              </a:defRPr>
            </a:lvl1pPr>
          </a:lstStyle>
          <a:p>
            <a:pPr>
              <a:defRPr/>
            </a:pPr>
            <a:endParaRPr lang="en-GB" dirty="0"/>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cs typeface="Arial" charset="0"/>
              </a:defRPr>
            </a:lvl1pPr>
          </a:lstStyle>
          <a:p>
            <a:pPr>
              <a:defRPr/>
            </a:pPr>
            <a:endParaRPr lang="en-GB"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cs typeface="Arial" panose="020B0604020202020204" pitchFamily="34" charset="0"/>
              </a:defRPr>
            </a:lvl1pPr>
          </a:lstStyle>
          <a:p>
            <a:pPr>
              <a:defRPr/>
            </a:pPr>
            <a:fld id="{D62B089E-E7A4-431C-A446-EF849B64A32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618" r:id="rId1"/>
    <p:sldLayoutId id="2147487619" r:id="rId2"/>
    <p:sldLayoutId id="2147487620" r:id="rId3"/>
    <p:sldLayoutId id="2147487621" r:id="rId4"/>
    <p:sldLayoutId id="2147487622" r:id="rId5"/>
    <p:sldLayoutId id="2147487623" r:id="rId6"/>
    <p:sldLayoutId id="2147487624" r:id="rId7"/>
    <p:sldLayoutId id="2147487625" r:id="rId8"/>
    <p:sldLayoutId id="2147487626" r:id="rId9"/>
    <p:sldLayoutId id="2147487627" r:id="rId10"/>
    <p:sldLayoutId id="21474876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15875"/>
            <a:ext cx="9144000" cy="923925"/>
            <a:chOff x="0" y="3755"/>
            <a:chExt cx="5760" cy="582"/>
          </a:xfrm>
        </p:grpSpPr>
        <p:pic>
          <p:nvPicPr>
            <p:cNvPr id="1741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7411" name="Text Box 5"/>
          <p:cNvSpPr txBox="1">
            <a:spLocks noChangeArrowheads="1"/>
          </p:cNvSpPr>
          <p:nvPr/>
        </p:nvSpPr>
        <p:spPr bwMode="auto">
          <a:xfrm>
            <a:off x="228600" y="1295400"/>
            <a:ext cx="8748713"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b="1" i="0" dirty="0">
                <a:solidFill>
                  <a:srgbClr val="000000"/>
                </a:solidFill>
                <a:cs typeface="Arial" panose="020B0604020202020204" pitchFamily="34" charset="0"/>
              </a:rPr>
              <a:t>UOG Journal Club: June 2019</a:t>
            </a:r>
          </a:p>
        </p:txBody>
      </p:sp>
      <p:sp>
        <p:nvSpPr>
          <p:cNvPr id="17412" name="TextBox 1"/>
          <p:cNvSpPr txBox="1">
            <a:spLocks noChangeArrowheads="1"/>
          </p:cNvSpPr>
          <p:nvPr/>
        </p:nvSpPr>
        <p:spPr bwMode="auto">
          <a:xfrm>
            <a:off x="539552" y="2184188"/>
            <a:ext cx="8352928" cy="2252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2400" b="1" i="0" dirty="0"/>
              <a:t>Routine ultrasound at 32 </a:t>
            </a:r>
            <a:r>
              <a:rPr lang="en" sz="2400" b="1" dirty="0"/>
              <a:t>vs</a:t>
            </a:r>
            <a:r>
              <a:rPr lang="en" sz="2400" b="1" i="0" dirty="0"/>
              <a:t> 36 weeks’ gestation: prediction of small-for-gestational-age neonates</a:t>
            </a:r>
          </a:p>
          <a:p>
            <a:pPr algn="ctr">
              <a:buNone/>
            </a:pPr>
            <a:endParaRPr lang="en" sz="2600" b="1" i="0" dirty="0"/>
          </a:p>
          <a:p>
            <a:pPr>
              <a:buNone/>
            </a:pPr>
            <a:r>
              <a:rPr lang="sv-SE" sz="1800" i="0" dirty="0"/>
              <a:t>A. CIOBANU, N. KHAN, A. </a:t>
            </a:r>
            <a:r>
              <a:rPr lang="sv-SE" sz="1800" i="0" dirty="0" smtClean="0"/>
              <a:t>SYNGELAKI, </a:t>
            </a:r>
            <a:r>
              <a:rPr lang="sv-SE" sz="1800" i="0" dirty="0"/>
              <a:t>R. AKOLEKAR and K. H. NICOLAIDES</a:t>
            </a:r>
          </a:p>
          <a:p>
            <a:pPr>
              <a:buNone/>
            </a:pPr>
            <a:endParaRPr lang="sv-SE" sz="1800" i="0" dirty="0"/>
          </a:p>
          <a:p>
            <a:pPr algn="ctr" eaLnBrk="1" hangingPunct="1">
              <a:spcBef>
                <a:spcPct val="0"/>
              </a:spcBef>
              <a:spcAft>
                <a:spcPts val="600"/>
              </a:spcAft>
              <a:buNone/>
              <a:defRPr/>
            </a:pPr>
            <a:r>
              <a:rPr lang="it-IT" sz="1800" dirty="0" smtClean="0"/>
              <a:t>Volume 53, Issue 6</a:t>
            </a:r>
            <a:endParaRPr lang="en-GB" sz="1800" b="1" dirty="0"/>
          </a:p>
        </p:txBody>
      </p:sp>
      <p:sp>
        <p:nvSpPr>
          <p:cNvPr id="17413" name="TextBox 2"/>
          <p:cNvSpPr txBox="1">
            <a:spLocks noChangeArrowheads="1"/>
          </p:cNvSpPr>
          <p:nvPr/>
        </p:nvSpPr>
        <p:spPr bwMode="auto">
          <a:xfrm>
            <a:off x="2411760" y="5148219"/>
            <a:ext cx="6263208"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1900" i="0" dirty="0">
                <a:solidFill>
                  <a:srgbClr val="000000"/>
                </a:solidFill>
                <a:cs typeface="Arial" panose="020B0604020202020204" pitchFamily="34" charset="0"/>
              </a:rPr>
              <a:t>Journal Club slides prepared by Dr Alessandra </a:t>
            </a:r>
            <a:r>
              <a:rPr lang="en-GB" altLang="it-IT" sz="1900" i="0" dirty="0" err="1">
                <a:solidFill>
                  <a:srgbClr val="000000"/>
                </a:solidFill>
                <a:cs typeface="Arial" panose="020B0604020202020204" pitchFamily="34" charset="0"/>
              </a:rPr>
              <a:t>Familiari</a:t>
            </a:r>
            <a:endParaRPr lang="en-GB" altLang="it-IT" sz="1900" i="0" dirty="0">
              <a:solidFill>
                <a:srgbClr val="000000"/>
              </a:solidFill>
              <a:cs typeface="Arial" panose="020B0604020202020204" pitchFamily="34" charset="0"/>
            </a:endParaRPr>
          </a:p>
          <a:p>
            <a:pPr algn="ctr" eaLnBrk="1" hangingPunct="1">
              <a:spcBef>
                <a:spcPct val="0"/>
              </a:spcBef>
              <a:buFontTx/>
              <a:buNone/>
            </a:pPr>
            <a:r>
              <a:rPr lang="en-GB" altLang="it-IT" sz="1900" i="0" dirty="0">
                <a:solidFill>
                  <a:srgbClr val="000000"/>
                </a:solidFill>
                <a:cs typeface="Arial" panose="020B0604020202020204" pitchFamily="34" charset="0"/>
              </a:rPr>
              <a:t>(UOG Editor for Trainees)</a:t>
            </a:r>
          </a:p>
        </p:txBody>
      </p:sp>
      <p:pic>
        <p:nvPicPr>
          <p:cNvPr id="17414"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4869160"/>
            <a:ext cx="1728192" cy="1430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500"/>
                                        <p:tgtEl>
                                          <p:spTgt spid="17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81000" y="2289079"/>
            <a:ext cx="8295456" cy="1375761"/>
          </a:xfrm>
          <a:prstGeom prst="rect">
            <a:avLst/>
          </a:prstGeom>
          <a:solidFill>
            <a:srgbClr val="F0F3FB"/>
          </a:solidFill>
          <a:ln w="19050">
            <a:solidFill>
              <a:srgbClr val="445895"/>
            </a:solid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defPPr>
              <a:defRPr lang="en-GB"/>
            </a:defPPr>
            <a:lvl1pPr marL="0" indent="0" algn="ctr">
              <a:spcBef>
                <a:spcPct val="20000"/>
              </a:spcBef>
              <a:buNone/>
              <a:defRPr sz="1700" b="1" i="0"/>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285750" indent="-285750" algn="just">
              <a:buFont typeface="Arial" panose="020B0604020202020204" pitchFamily="34" charset="0"/>
              <a:buChar char="•"/>
            </a:pPr>
            <a:r>
              <a:rPr lang="en" b="0" dirty="0"/>
              <a:t>Examination of a large population of pregnant women attending for routine assessment of fetal growth and wellbeing at either </a:t>
            </a:r>
            <a:r>
              <a:rPr lang="en" b="0" dirty="0" smtClean="0"/>
              <a:t>31</a:t>
            </a:r>
            <a:r>
              <a:rPr lang="en" sz="1600" dirty="0"/>
              <a:t> </a:t>
            </a:r>
            <a:r>
              <a:rPr lang="en" b="0" dirty="0" smtClean="0"/>
              <a:t>+</a:t>
            </a:r>
            <a:r>
              <a:rPr lang="en" sz="1600" dirty="0"/>
              <a:t> </a:t>
            </a:r>
            <a:r>
              <a:rPr lang="en" b="0" dirty="0" smtClean="0"/>
              <a:t>0 to 33</a:t>
            </a:r>
            <a:r>
              <a:rPr lang="en" sz="1600" dirty="0"/>
              <a:t> </a:t>
            </a:r>
            <a:r>
              <a:rPr lang="en" b="0" dirty="0" smtClean="0"/>
              <a:t>+</a:t>
            </a:r>
            <a:r>
              <a:rPr lang="en" sz="1600" dirty="0"/>
              <a:t> </a:t>
            </a:r>
            <a:r>
              <a:rPr lang="en" b="0" dirty="0" smtClean="0"/>
              <a:t>6 or 35</a:t>
            </a:r>
            <a:r>
              <a:rPr lang="en" sz="1600" dirty="0"/>
              <a:t> </a:t>
            </a:r>
            <a:r>
              <a:rPr lang="en" b="0" dirty="0" smtClean="0"/>
              <a:t>+</a:t>
            </a:r>
            <a:r>
              <a:rPr lang="en" sz="1600" dirty="0"/>
              <a:t> </a:t>
            </a:r>
            <a:r>
              <a:rPr lang="en" b="0" dirty="0" smtClean="0"/>
              <a:t>0 to 36</a:t>
            </a:r>
            <a:r>
              <a:rPr lang="en" sz="1600" dirty="0"/>
              <a:t> </a:t>
            </a:r>
            <a:r>
              <a:rPr lang="en" b="0" dirty="0" smtClean="0"/>
              <a:t>+</a:t>
            </a:r>
            <a:r>
              <a:rPr lang="en" sz="1600" dirty="0"/>
              <a:t> </a:t>
            </a:r>
            <a:r>
              <a:rPr lang="en" b="0" dirty="0" smtClean="0"/>
              <a:t>6 weeks.</a:t>
            </a:r>
            <a:endParaRPr lang="en" b="0" dirty="0"/>
          </a:p>
          <a:p>
            <a:pPr algn="just"/>
            <a:endParaRPr lang="en" sz="1000" b="0" dirty="0"/>
          </a:p>
          <a:p>
            <a:pPr marL="285750" indent="-285750" algn="just">
              <a:buFont typeface="Arial" panose="020B0604020202020204" pitchFamily="34" charset="0"/>
              <a:buChar char="•"/>
            </a:pPr>
            <a:r>
              <a:rPr lang="en" b="0" dirty="0"/>
              <a:t>A limitation of the study is that it was not a randomized </a:t>
            </a:r>
            <a:r>
              <a:rPr lang="en" b="0" dirty="0" smtClean="0"/>
              <a:t>study.</a:t>
            </a:r>
            <a:endParaRPr lang="en" b="0" dirty="0"/>
          </a:p>
        </p:txBody>
      </p:sp>
      <p:sp>
        <p:nvSpPr>
          <p:cNvPr id="8" name="Rectangle 1"/>
          <p:cNvSpPr>
            <a:spLocks noChangeArrowheads="1"/>
          </p:cNvSpPr>
          <p:nvPr/>
        </p:nvSpPr>
        <p:spPr bwMode="auto">
          <a:xfrm>
            <a:off x="2483766" y="1671191"/>
            <a:ext cx="38747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400" b="1" i="0" dirty="0"/>
              <a:t>Strengths and limitations</a:t>
            </a:r>
            <a:endParaRPr lang="en-GB" altLang="it-IT" sz="2400" dirty="0"/>
          </a:p>
        </p:txBody>
      </p:sp>
      <p:sp>
        <p:nvSpPr>
          <p:cNvPr id="9" name="Rectangle 1"/>
          <p:cNvSpPr>
            <a:spLocks noChangeArrowheads="1"/>
          </p:cNvSpPr>
          <p:nvPr/>
        </p:nvSpPr>
        <p:spPr bwMode="auto">
          <a:xfrm>
            <a:off x="3492054" y="4047455"/>
            <a:ext cx="185820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400" b="1" i="0" dirty="0"/>
              <a:t>Conclusion</a:t>
            </a:r>
            <a:endParaRPr lang="en-GB" altLang="it-IT" sz="2400" dirty="0"/>
          </a:p>
        </p:txBody>
      </p:sp>
      <p:sp>
        <p:nvSpPr>
          <p:cNvPr id="13" name="TextBox 1">
            <a:extLst>
              <a:ext uri="{FF2B5EF4-FFF2-40B4-BE49-F238E27FC236}">
                <a16:creationId xmlns:a16="http://schemas.microsoft.com/office/drawing/2014/main" id="{A9FDFE4E-F434-B641-8FF5-AD0AB7AAA317}"/>
              </a:ext>
            </a:extLst>
          </p:cNvPr>
          <p:cNvSpPr txBox="1">
            <a:spLocks noChangeArrowheads="1"/>
          </p:cNvSpPr>
          <p:nvPr/>
        </p:nvSpPr>
        <p:spPr bwMode="auto">
          <a:xfrm>
            <a:off x="381000" y="4681220"/>
            <a:ext cx="8295456" cy="1661993"/>
          </a:xfrm>
          <a:prstGeom prst="rect">
            <a:avLst/>
          </a:prstGeom>
          <a:solidFill>
            <a:srgbClr val="F0F3FB"/>
          </a:solidFill>
          <a:ln w="19050">
            <a:solidFill>
              <a:srgbClr val="445895"/>
            </a:solid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defPPr>
              <a:defRPr lang="en-GB"/>
            </a:defPPr>
            <a:lvl1pPr marL="0" indent="0" algn="ctr">
              <a:spcBef>
                <a:spcPct val="20000"/>
              </a:spcBef>
              <a:buNone/>
              <a:defRPr sz="1700" b="1" i="0"/>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285750" indent="-285750" algn="just">
              <a:buFont typeface="Arial" panose="020B0604020202020204" pitchFamily="34" charset="0"/>
              <a:buChar char="•"/>
            </a:pPr>
            <a:r>
              <a:rPr lang="en" b="0" dirty="0"/>
              <a:t>The predictive performance for a SGA neonate of routine ultrasonographic examination during the third trimester is higher if the scan is carried out at </a:t>
            </a:r>
            <a:r>
              <a:rPr lang="en" b="0" dirty="0" smtClean="0"/>
              <a:t>35</a:t>
            </a:r>
            <a:r>
              <a:rPr lang="en" sz="1600" dirty="0"/>
              <a:t> </a:t>
            </a:r>
            <a:r>
              <a:rPr lang="en" b="0" dirty="0" smtClean="0"/>
              <a:t>+</a:t>
            </a:r>
            <a:r>
              <a:rPr lang="en" sz="1600" dirty="0"/>
              <a:t> </a:t>
            </a:r>
            <a:r>
              <a:rPr lang="en" b="0" dirty="0" smtClean="0"/>
              <a:t>0 </a:t>
            </a:r>
            <a:r>
              <a:rPr lang="en" b="0" dirty="0"/>
              <a:t>to </a:t>
            </a:r>
            <a:r>
              <a:rPr lang="en" b="0" dirty="0" smtClean="0"/>
              <a:t>36</a:t>
            </a:r>
            <a:r>
              <a:rPr lang="en" sz="1600" dirty="0"/>
              <a:t> </a:t>
            </a:r>
            <a:r>
              <a:rPr lang="en" b="0" dirty="0" smtClean="0"/>
              <a:t>+</a:t>
            </a:r>
            <a:r>
              <a:rPr lang="en" sz="1600" dirty="0"/>
              <a:t> </a:t>
            </a:r>
            <a:r>
              <a:rPr lang="en" b="0" dirty="0" smtClean="0"/>
              <a:t>6 </a:t>
            </a:r>
            <a:r>
              <a:rPr lang="en" b="0" dirty="0"/>
              <a:t>weeks’ </a:t>
            </a:r>
            <a:r>
              <a:rPr lang="en" b="0" dirty="0" smtClean="0"/>
              <a:t>gestation, </a:t>
            </a:r>
            <a:r>
              <a:rPr lang="en" b="0" dirty="0"/>
              <a:t>but prediction of a SGA neonate by EFW </a:t>
            </a:r>
            <a:r>
              <a:rPr lang="en" b="0" dirty="0" smtClean="0"/>
              <a:t>&lt;</a:t>
            </a:r>
            <a:r>
              <a:rPr lang="en" sz="1600" dirty="0"/>
              <a:t> </a:t>
            </a:r>
            <a:r>
              <a:rPr lang="en" b="0" dirty="0" smtClean="0"/>
              <a:t>10</a:t>
            </a:r>
            <a:r>
              <a:rPr lang="en" b="0" baseline="30000" dirty="0" smtClean="0"/>
              <a:t>th</a:t>
            </a:r>
            <a:r>
              <a:rPr lang="en" b="0" dirty="0" smtClean="0"/>
              <a:t> percentile </a:t>
            </a:r>
            <a:r>
              <a:rPr lang="en" b="0" dirty="0"/>
              <a:t>is modest and prediction of </a:t>
            </a:r>
            <a:r>
              <a:rPr lang="en" b="0" dirty="0" smtClean="0"/>
              <a:t>&gt;</a:t>
            </a:r>
            <a:r>
              <a:rPr lang="en" sz="1600" dirty="0"/>
              <a:t> </a:t>
            </a:r>
            <a:r>
              <a:rPr lang="en" b="0" dirty="0" smtClean="0"/>
              <a:t>85</a:t>
            </a:r>
            <a:r>
              <a:rPr lang="en" b="0" dirty="0"/>
              <a:t>% of cases at </a:t>
            </a:r>
            <a:r>
              <a:rPr lang="en" b="0" dirty="0" smtClean="0"/>
              <a:t>35</a:t>
            </a:r>
            <a:r>
              <a:rPr lang="en" sz="1600" dirty="0"/>
              <a:t> </a:t>
            </a:r>
            <a:r>
              <a:rPr lang="en" b="0" dirty="0" smtClean="0"/>
              <a:t>+</a:t>
            </a:r>
            <a:r>
              <a:rPr lang="en" sz="1600" dirty="0"/>
              <a:t> </a:t>
            </a:r>
            <a:r>
              <a:rPr lang="en" b="0" dirty="0" smtClean="0"/>
              <a:t>0 </a:t>
            </a:r>
            <a:r>
              <a:rPr lang="en" b="0" dirty="0"/>
              <a:t>to </a:t>
            </a:r>
            <a:r>
              <a:rPr lang="en" b="0" dirty="0" smtClean="0"/>
              <a:t>36</a:t>
            </a:r>
            <a:r>
              <a:rPr lang="en" sz="1600" dirty="0"/>
              <a:t> </a:t>
            </a:r>
            <a:r>
              <a:rPr lang="en" b="0" dirty="0" smtClean="0"/>
              <a:t>+</a:t>
            </a:r>
            <a:r>
              <a:rPr lang="en" sz="1600" dirty="0"/>
              <a:t> </a:t>
            </a:r>
            <a:r>
              <a:rPr lang="en" b="0" dirty="0" smtClean="0"/>
              <a:t>6 </a:t>
            </a:r>
            <a:r>
              <a:rPr lang="en" b="0" dirty="0"/>
              <a:t>weeks necessitates use of EFW </a:t>
            </a:r>
            <a:r>
              <a:rPr lang="en" b="0" dirty="0" smtClean="0"/>
              <a:t>&lt;</a:t>
            </a:r>
            <a:r>
              <a:rPr lang="en" sz="1600" dirty="0"/>
              <a:t> </a:t>
            </a:r>
            <a:r>
              <a:rPr lang="en" b="0" dirty="0" smtClean="0"/>
              <a:t>40</a:t>
            </a:r>
            <a:r>
              <a:rPr lang="en" b="0" baseline="30000" dirty="0" smtClean="0"/>
              <a:t>th</a:t>
            </a:r>
            <a:r>
              <a:rPr lang="en" b="0" dirty="0" smtClean="0"/>
              <a:t> percentile </a:t>
            </a:r>
            <a:r>
              <a:rPr lang="en" b="0" dirty="0"/>
              <a:t>for selecting the group in need of further assessment.</a:t>
            </a:r>
          </a:p>
        </p:txBody>
      </p:sp>
      <p:sp>
        <p:nvSpPr>
          <p:cNvPr id="10" name="Text Box 5">
            <a:extLst>
              <a:ext uri="{FF2B5EF4-FFF2-40B4-BE49-F238E27FC236}">
                <a16:creationId xmlns:a16="http://schemas.microsoft.com/office/drawing/2014/main" id="{C1BA47A7-1461-4247-9368-DB5BA7C8B2AE}"/>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t>
            </a:r>
            <a:r>
              <a:rPr lang="de-DE" altLang="it-IT" sz="1400" dirty="0" smtClean="0">
                <a:solidFill>
                  <a:schemeClr val="bg1"/>
                </a:solidFill>
              </a:rPr>
              <a:t>al.</a:t>
            </a:r>
            <a:r>
              <a:rPr lang="en-GB" altLang="it-IT" sz="1400" dirty="0" smtClean="0">
                <a:solidFill>
                  <a:schemeClr val="bg1"/>
                </a:solidFill>
              </a:rPr>
              <a:t>, </a:t>
            </a:r>
            <a:r>
              <a:rPr lang="en-GB" altLang="it-IT" sz="1400" dirty="0">
                <a:solidFill>
                  <a:schemeClr val="bg1"/>
                </a:solidFill>
              </a:rPr>
              <a:t>UOG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15875"/>
            <a:ext cx="9144000" cy="923925"/>
            <a:chOff x="0" y="3755"/>
            <a:chExt cx="5760" cy="582"/>
          </a:xfrm>
        </p:grpSpPr>
        <p:pic>
          <p:nvPicPr>
            <p:cNvPr id="5837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7653" name="TextBox 1"/>
          <p:cNvSpPr txBox="1">
            <a:spLocks noChangeArrowheads="1"/>
          </p:cNvSpPr>
          <p:nvPr/>
        </p:nvSpPr>
        <p:spPr bwMode="auto">
          <a:xfrm>
            <a:off x="1331640" y="1628800"/>
            <a:ext cx="64801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solidFill>
                  <a:srgbClr val="000000"/>
                </a:solidFill>
              </a:rPr>
              <a:t>Discussion points</a:t>
            </a:r>
          </a:p>
        </p:txBody>
      </p:sp>
      <p:sp>
        <p:nvSpPr>
          <p:cNvPr id="10" name="TextBox 1">
            <a:extLst>
              <a:ext uri="{FF2B5EF4-FFF2-40B4-BE49-F238E27FC236}">
                <a16:creationId xmlns:a16="http://schemas.microsoft.com/office/drawing/2014/main" id="{656D02D9-2CA9-004D-89D0-F914E68F6A42}"/>
              </a:ext>
            </a:extLst>
          </p:cNvPr>
          <p:cNvSpPr txBox="1">
            <a:spLocks noChangeArrowheads="1"/>
          </p:cNvSpPr>
          <p:nvPr/>
        </p:nvSpPr>
        <p:spPr bwMode="auto">
          <a:xfrm>
            <a:off x="539552" y="2348880"/>
            <a:ext cx="8136904" cy="3637919"/>
          </a:xfrm>
          <a:prstGeom prst="rect">
            <a:avLst/>
          </a:prstGeom>
          <a:solidFill>
            <a:srgbClr val="F0F3FB"/>
          </a:solidFill>
          <a:ln w="19050">
            <a:solidFill>
              <a:srgbClr val="445895"/>
            </a:solid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defPPr>
              <a:defRPr lang="en-GB"/>
            </a:defPPr>
            <a:lvl1pPr marL="0" indent="0" algn="ctr">
              <a:spcBef>
                <a:spcPct val="20000"/>
              </a:spcBef>
              <a:buNone/>
              <a:defRPr sz="1700" b="1" i="0"/>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285750" indent="-285750" algn="just">
              <a:buFont typeface="Arial" panose="020B0604020202020204" pitchFamily="34" charset="0"/>
              <a:buChar char="•"/>
            </a:pPr>
            <a:r>
              <a:rPr lang="en" sz="1800" b="0" dirty="0"/>
              <a:t>Does this strategy reduce the adverse neonatal outcomes related to SGA condition? </a:t>
            </a:r>
            <a:endParaRPr lang="en" sz="1800" b="0" dirty="0" smtClean="0"/>
          </a:p>
          <a:p>
            <a:pPr marL="285750" indent="-285750" algn="just">
              <a:buFont typeface="Arial" panose="020B0604020202020204" pitchFamily="34" charset="0"/>
              <a:buChar char="•"/>
            </a:pPr>
            <a:endParaRPr lang="en" sz="1800" b="0" dirty="0"/>
          </a:p>
          <a:p>
            <a:pPr marL="285750" indent="-285750" algn="just">
              <a:buFont typeface="Arial" panose="020B0604020202020204" pitchFamily="34" charset="0"/>
              <a:buChar char="•"/>
            </a:pPr>
            <a:r>
              <a:rPr lang="en" sz="1800" b="0" dirty="0"/>
              <a:t>Future studies should investigate potential methods for reducing the false-positive rate in the group with EFW </a:t>
            </a:r>
            <a:r>
              <a:rPr lang="en" sz="1800" b="0" dirty="0" smtClean="0"/>
              <a:t>&lt;</a:t>
            </a:r>
            <a:r>
              <a:rPr lang="en" sz="1800" dirty="0"/>
              <a:t> </a:t>
            </a:r>
            <a:r>
              <a:rPr lang="en" sz="1800" b="0" dirty="0" smtClean="0"/>
              <a:t>40</a:t>
            </a:r>
            <a:r>
              <a:rPr lang="en" sz="1800" b="0" baseline="30000" dirty="0" smtClean="0"/>
              <a:t>th</a:t>
            </a:r>
            <a:r>
              <a:rPr lang="en" sz="1800" b="0" dirty="0" smtClean="0"/>
              <a:t> percentile</a:t>
            </a:r>
            <a:r>
              <a:rPr lang="en" sz="1800" b="0" dirty="0"/>
              <a:t>: can fetal growth velocity or fetal Doppler parameters have a role in this subgroup</a:t>
            </a:r>
            <a:r>
              <a:rPr lang="en" sz="1800" b="0" dirty="0" smtClean="0"/>
              <a:t>?</a:t>
            </a:r>
          </a:p>
          <a:p>
            <a:pPr marL="285750" indent="-285750" algn="just">
              <a:buFont typeface="Arial" panose="020B0604020202020204" pitchFamily="34" charset="0"/>
              <a:buChar char="•"/>
            </a:pPr>
            <a:endParaRPr lang="en" sz="1800" b="0" dirty="0"/>
          </a:p>
          <a:p>
            <a:pPr marL="285750" indent="-285750" algn="just">
              <a:buFont typeface="Arial" panose="020B0604020202020204" pitchFamily="34" charset="0"/>
              <a:buChar char="•"/>
            </a:pPr>
            <a:r>
              <a:rPr lang="en" sz="1800" b="0" dirty="0"/>
              <a:t>For a SGA neonate born within 2 weeks after assessment at </a:t>
            </a:r>
            <a:r>
              <a:rPr lang="en" sz="1800" b="0" dirty="0" smtClean="0"/>
              <a:t>31</a:t>
            </a:r>
            <a:r>
              <a:rPr lang="en" sz="1800" dirty="0"/>
              <a:t> </a:t>
            </a:r>
            <a:r>
              <a:rPr lang="en" sz="1800" b="0" dirty="0" smtClean="0"/>
              <a:t>+</a:t>
            </a:r>
            <a:r>
              <a:rPr lang="en" sz="1800" dirty="0"/>
              <a:t> </a:t>
            </a:r>
            <a:r>
              <a:rPr lang="en" sz="1800" b="0" dirty="0" smtClean="0"/>
              <a:t>0 </a:t>
            </a:r>
            <a:r>
              <a:rPr lang="en" sz="1800" b="0" dirty="0"/>
              <a:t>to </a:t>
            </a:r>
            <a:r>
              <a:rPr lang="en" sz="1800" b="0" dirty="0" smtClean="0"/>
              <a:t>33</a:t>
            </a:r>
            <a:r>
              <a:rPr lang="en" sz="1800" dirty="0"/>
              <a:t> </a:t>
            </a:r>
            <a:r>
              <a:rPr lang="en" sz="1800" b="0" dirty="0" smtClean="0"/>
              <a:t>+</a:t>
            </a:r>
            <a:r>
              <a:rPr lang="en" sz="1800" dirty="0"/>
              <a:t> </a:t>
            </a:r>
            <a:r>
              <a:rPr lang="en" sz="1800" b="0" dirty="0" smtClean="0"/>
              <a:t>6 weeks, </a:t>
            </a:r>
            <a:r>
              <a:rPr lang="en" sz="1800" b="0" dirty="0"/>
              <a:t>there was no significant difference in the predictive performance between EFW and fetal AC: should we consider that for “early” SGA both parameters are equally effective and for “late” SGA EFW is the best tool we have to identify fetuses at risk of adverse outcome?</a:t>
            </a:r>
          </a:p>
        </p:txBody>
      </p:sp>
      <p:sp>
        <p:nvSpPr>
          <p:cNvPr id="9" name="Text Box 5">
            <a:extLst>
              <a:ext uri="{FF2B5EF4-FFF2-40B4-BE49-F238E27FC236}">
                <a16:creationId xmlns:a16="http://schemas.microsoft.com/office/drawing/2014/main" id="{4596FE53-309E-6844-A80E-12A3712BAA33}"/>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t>
            </a:r>
            <a:r>
              <a:rPr lang="de-DE" altLang="it-IT" sz="1400" dirty="0" smtClean="0">
                <a:solidFill>
                  <a:schemeClr val="bg1"/>
                </a:solidFill>
              </a:rPr>
              <a:t>al.</a:t>
            </a:r>
            <a:r>
              <a:rPr lang="en-GB" altLang="it-IT" sz="1400" dirty="0" smtClean="0">
                <a:solidFill>
                  <a:schemeClr val="bg1"/>
                </a:solidFill>
              </a:rPr>
              <a:t>, </a:t>
            </a:r>
            <a:r>
              <a:rPr lang="en-GB" altLang="it-IT" sz="1400" dirty="0">
                <a:solidFill>
                  <a:schemeClr val="bg1"/>
                </a:solidFill>
              </a:rPr>
              <a:t>UOG 2019</a:t>
            </a:r>
          </a:p>
        </p:txBody>
      </p:sp>
    </p:spTree>
    <p:extLst>
      <p:ext uri="{BB962C8B-B14F-4D97-AF65-F5344CB8AC3E}">
        <p14:creationId xmlns:p14="http://schemas.microsoft.com/office/powerpoint/2010/main" val="4107461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500"/>
                                        <p:tgtEl>
                                          <p:spTgt spid="276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15875"/>
            <a:ext cx="9144000" cy="923925"/>
            <a:chOff x="0" y="3755"/>
            <a:chExt cx="5760" cy="582"/>
          </a:xfrm>
        </p:grpSpPr>
        <p:pic>
          <p:nvPicPr>
            <p:cNvPr id="215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1507"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i="0" dirty="0">
              <a:solidFill>
                <a:srgbClr val="000000"/>
              </a:solidFill>
            </a:endParaRPr>
          </a:p>
        </p:txBody>
      </p:sp>
      <p:sp>
        <p:nvSpPr>
          <p:cNvPr id="21508" name="Titolo 1"/>
          <p:cNvSpPr txBox="1">
            <a:spLocks/>
          </p:cNvSpPr>
          <p:nvPr/>
        </p:nvSpPr>
        <p:spPr bwMode="auto">
          <a:xfrm>
            <a:off x="323850" y="2403475"/>
            <a:ext cx="8856663"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000" b="1" i="0" dirty="0">
              <a:solidFill>
                <a:schemeClr val="tx2"/>
              </a:solidFill>
            </a:endParaRPr>
          </a:p>
        </p:txBody>
      </p:sp>
      <p:sp>
        <p:nvSpPr>
          <p:cNvPr id="21509" name="TextBox 1"/>
          <p:cNvSpPr txBox="1">
            <a:spLocks noChangeArrowheads="1"/>
          </p:cNvSpPr>
          <p:nvPr/>
        </p:nvSpPr>
        <p:spPr bwMode="auto">
          <a:xfrm>
            <a:off x="228600" y="1753652"/>
            <a:ext cx="86423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Introduction</a:t>
            </a:r>
          </a:p>
        </p:txBody>
      </p:sp>
      <p:sp>
        <p:nvSpPr>
          <p:cNvPr id="21511" name="Text Box 5"/>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t>
            </a:r>
            <a:r>
              <a:rPr lang="de-DE" altLang="it-IT" sz="1400" dirty="0" smtClean="0">
                <a:solidFill>
                  <a:schemeClr val="bg1"/>
                </a:solidFill>
              </a:rPr>
              <a:t>al.</a:t>
            </a:r>
            <a:r>
              <a:rPr lang="en-GB" altLang="it-IT" sz="1400" dirty="0" smtClean="0">
                <a:solidFill>
                  <a:schemeClr val="bg1"/>
                </a:solidFill>
              </a:rPr>
              <a:t>, </a:t>
            </a:r>
            <a:r>
              <a:rPr lang="en-GB" altLang="it-IT" sz="1400" dirty="0">
                <a:solidFill>
                  <a:schemeClr val="bg1"/>
                </a:solidFill>
              </a:rPr>
              <a:t>UOG 2019</a:t>
            </a:r>
          </a:p>
        </p:txBody>
      </p:sp>
      <p:sp>
        <p:nvSpPr>
          <p:cNvPr id="10" name="Rectangle 19">
            <a:extLst>
              <a:ext uri="{FF2B5EF4-FFF2-40B4-BE49-F238E27FC236}">
                <a16:creationId xmlns:a16="http://schemas.microsoft.com/office/drawing/2014/main" id="{3C764A0E-E2D8-F747-A4B6-34F5FD7061DE}"/>
              </a:ext>
            </a:extLst>
          </p:cNvPr>
          <p:cNvSpPr>
            <a:spLocks noChangeArrowheads="1"/>
          </p:cNvSpPr>
          <p:nvPr/>
        </p:nvSpPr>
        <p:spPr bwMode="auto">
          <a:xfrm>
            <a:off x="575554" y="2633277"/>
            <a:ext cx="7992889" cy="3343992"/>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 sz="1800" i="0" dirty="0"/>
              <a:t>There is uncertainty over the best approach for identifying </a:t>
            </a:r>
            <a:r>
              <a:rPr lang="en" sz="1800" i="0" dirty="0" smtClean="0"/>
              <a:t>small-for-gestational-age (SGA) fetuses due to:</a:t>
            </a:r>
          </a:p>
          <a:p>
            <a:pPr marL="0" indent="0">
              <a:buNone/>
            </a:pPr>
            <a:endParaRPr lang="en" sz="500" i="0" dirty="0"/>
          </a:p>
          <a:p>
            <a:pPr lvl="1">
              <a:lnSpc>
                <a:spcPct val="150000"/>
              </a:lnSpc>
              <a:buFont typeface="Wingdings" panose="05000000000000000000" pitchFamily="2" charset="2"/>
              <a:buChar char="Ø"/>
            </a:pPr>
            <a:r>
              <a:rPr lang="en" sz="1600" i="0" dirty="0" smtClean="0"/>
              <a:t>Wide </a:t>
            </a:r>
            <a:r>
              <a:rPr lang="en" sz="1600" i="0" dirty="0"/>
              <a:t>range of charts for fetal size and birth </a:t>
            </a:r>
            <a:r>
              <a:rPr lang="en" sz="1600" i="0" dirty="0" smtClean="0"/>
              <a:t>weight.</a:t>
            </a:r>
          </a:p>
          <a:p>
            <a:pPr marL="457200" lvl="1" indent="0">
              <a:lnSpc>
                <a:spcPct val="150000"/>
              </a:lnSpc>
              <a:buNone/>
            </a:pPr>
            <a:endParaRPr lang="en" sz="500" i="0" dirty="0"/>
          </a:p>
          <a:p>
            <a:pPr lvl="1">
              <a:buFont typeface="Wingdings" panose="05000000000000000000" pitchFamily="2" charset="2"/>
              <a:buChar char="Ø"/>
            </a:pPr>
            <a:r>
              <a:rPr lang="en" sz="1600" i="0" dirty="0" smtClean="0"/>
              <a:t>Controversy </a:t>
            </a:r>
            <a:r>
              <a:rPr lang="en" sz="1600" i="0" dirty="0"/>
              <a:t>of universal </a:t>
            </a:r>
            <a:r>
              <a:rPr lang="en" sz="1600" dirty="0"/>
              <a:t>vs</a:t>
            </a:r>
            <a:r>
              <a:rPr lang="en" sz="1600" i="0" dirty="0"/>
              <a:t> selective ultrasound examination based on maternal risk factors and the results of abdominal palpation or serial measurements of symphysis–fundus </a:t>
            </a:r>
            <a:r>
              <a:rPr lang="en" sz="1600" i="0" dirty="0" smtClean="0"/>
              <a:t>height.</a:t>
            </a:r>
          </a:p>
          <a:p>
            <a:pPr marL="457200" lvl="1" indent="0">
              <a:buNone/>
            </a:pPr>
            <a:endParaRPr lang="en" sz="500" i="0" dirty="0"/>
          </a:p>
          <a:p>
            <a:pPr lvl="1">
              <a:buFont typeface="Wingdings" panose="05000000000000000000" pitchFamily="2" charset="2"/>
              <a:buChar char="Ø"/>
            </a:pPr>
            <a:r>
              <a:rPr lang="en" sz="1600" i="0" dirty="0" smtClean="0"/>
              <a:t>Lack </a:t>
            </a:r>
            <a:r>
              <a:rPr lang="en" sz="1600" i="0" dirty="0"/>
              <a:t>of consistent data on the performance of EFW </a:t>
            </a:r>
            <a:r>
              <a:rPr lang="en" sz="1600" dirty="0"/>
              <a:t>vs</a:t>
            </a:r>
            <a:r>
              <a:rPr lang="en" sz="1600" i="0" dirty="0"/>
              <a:t> AC for prediction of </a:t>
            </a:r>
            <a:r>
              <a:rPr lang="en" sz="1600" i="0" dirty="0" smtClean="0"/>
              <a:t>a SGA neonate.</a:t>
            </a:r>
          </a:p>
          <a:p>
            <a:pPr marL="457200" lvl="1" indent="0">
              <a:buNone/>
            </a:pPr>
            <a:endParaRPr lang="en" sz="500" i="0" dirty="0" smtClean="0"/>
          </a:p>
          <a:p>
            <a:pPr lvl="1">
              <a:buFont typeface="Wingdings" panose="05000000000000000000" pitchFamily="2" charset="2"/>
              <a:buChar char="Ø"/>
            </a:pPr>
            <a:r>
              <a:rPr lang="en" sz="1600" i="0" dirty="0" smtClean="0"/>
              <a:t>Limited </a:t>
            </a:r>
            <a:r>
              <a:rPr lang="en" sz="1600" i="0" dirty="0"/>
              <a:t>data on the best timing for a universal third-trimester scan at 32 </a:t>
            </a:r>
            <a:r>
              <a:rPr lang="en" sz="1600" dirty="0"/>
              <a:t>vs</a:t>
            </a:r>
            <a:r>
              <a:rPr lang="en" sz="1600" i="0" dirty="0"/>
              <a:t> 36 weeks’ </a:t>
            </a:r>
            <a:r>
              <a:rPr lang="en" sz="1600" i="0" dirty="0" smtClean="0"/>
              <a:t>gestation.</a:t>
            </a:r>
            <a:endParaRPr lang="en" sz="1600" i="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15875"/>
            <a:ext cx="9144000" cy="923925"/>
            <a:chOff x="0" y="3755"/>
            <a:chExt cx="5760" cy="582"/>
          </a:xfrm>
        </p:grpSpPr>
        <p:pic>
          <p:nvPicPr>
            <p:cNvPr id="2355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3557" name="Rectangle 8"/>
          <p:cNvSpPr>
            <a:spLocks noChangeArrowheads="1"/>
          </p:cNvSpPr>
          <p:nvPr/>
        </p:nvSpPr>
        <p:spPr bwMode="auto">
          <a:xfrm>
            <a:off x="3071427" y="1969676"/>
            <a:ext cx="300114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2800" b="1" i="0" dirty="0">
                <a:solidFill>
                  <a:srgbClr val="000000"/>
                </a:solidFill>
              </a:rPr>
              <a:t>Aim of the study</a:t>
            </a:r>
          </a:p>
        </p:txBody>
      </p:sp>
      <p:sp>
        <p:nvSpPr>
          <p:cNvPr id="11" name="Rectangle 19">
            <a:extLst>
              <a:ext uri="{FF2B5EF4-FFF2-40B4-BE49-F238E27FC236}">
                <a16:creationId xmlns:a16="http://schemas.microsoft.com/office/drawing/2014/main" id="{98DEB3B6-8CA8-774C-A228-27BC9A2FA2F8}"/>
              </a:ext>
            </a:extLst>
          </p:cNvPr>
          <p:cNvSpPr>
            <a:spLocks noChangeArrowheads="1"/>
          </p:cNvSpPr>
          <p:nvPr/>
        </p:nvSpPr>
        <p:spPr bwMode="auto">
          <a:xfrm>
            <a:off x="1079610" y="3062224"/>
            <a:ext cx="6984776" cy="2391424"/>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lnSpc>
                <a:spcPct val="150000"/>
              </a:lnSpc>
              <a:buNone/>
            </a:pPr>
            <a:r>
              <a:rPr lang="en" sz="1800" i="0" dirty="0" smtClean="0"/>
              <a:t>To </a:t>
            </a:r>
            <a:r>
              <a:rPr lang="en" sz="1800" i="0" dirty="0"/>
              <a:t>evaluate and </a:t>
            </a:r>
            <a:r>
              <a:rPr lang="en" sz="1800" i="0" dirty="0" smtClean="0"/>
              <a:t>compare the </a:t>
            </a:r>
            <a:r>
              <a:rPr lang="en" sz="1800" i="0" dirty="0"/>
              <a:t>performance </a:t>
            </a:r>
            <a:r>
              <a:rPr lang="en" sz="1800" i="0" dirty="0" smtClean="0"/>
              <a:t>of</a:t>
            </a:r>
          </a:p>
          <a:p>
            <a:pPr marL="0" indent="0" algn="ctr">
              <a:lnSpc>
                <a:spcPct val="150000"/>
              </a:lnSpc>
              <a:buNone/>
            </a:pPr>
            <a:r>
              <a:rPr lang="en" sz="1800" i="0" dirty="0" smtClean="0"/>
              <a:t> </a:t>
            </a:r>
            <a:r>
              <a:rPr lang="en" sz="1800" i="0" dirty="0"/>
              <a:t>routine ultrasonographic EFW </a:t>
            </a:r>
            <a:r>
              <a:rPr lang="en" sz="1800" i="0" dirty="0" smtClean="0"/>
              <a:t>and fetal </a:t>
            </a:r>
            <a:r>
              <a:rPr lang="en" sz="1800" i="0" dirty="0"/>
              <a:t>AC </a:t>
            </a:r>
            <a:endParaRPr lang="en" sz="1800" i="0" dirty="0" smtClean="0"/>
          </a:p>
          <a:p>
            <a:pPr marL="0" indent="0" algn="ctr">
              <a:lnSpc>
                <a:spcPct val="150000"/>
              </a:lnSpc>
              <a:buNone/>
            </a:pPr>
            <a:r>
              <a:rPr lang="en" sz="1800" i="0" dirty="0" smtClean="0"/>
              <a:t>at 31</a:t>
            </a:r>
            <a:r>
              <a:rPr lang="en" sz="1800" i="0" dirty="0"/>
              <a:t> + 0 </a:t>
            </a:r>
            <a:r>
              <a:rPr lang="en" sz="1800" i="0" dirty="0"/>
              <a:t>to </a:t>
            </a:r>
            <a:r>
              <a:rPr lang="en" sz="1800" i="0" dirty="0"/>
              <a:t>33 </a:t>
            </a:r>
            <a:r>
              <a:rPr lang="en" sz="1800" i="0" dirty="0" smtClean="0"/>
              <a:t>+</a:t>
            </a:r>
            <a:r>
              <a:rPr lang="en" sz="1800" i="0" dirty="0"/>
              <a:t> 6 </a:t>
            </a:r>
            <a:r>
              <a:rPr lang="en" sz="1800" i="0" dirty="0"/>
              <a:t>and </a:t>
            </a:r>
            <a:r>
              <a:rPr lang="en" sz="1800" i="0" dirty="0"/>
              <a:t>35 </a:t>
            </a:r>
            <a:r>
              <a:rPr lang="en" sz="1800" i="0" dirty="0" smtClean="0"/>
              <a:t>+</a:t>
            </a:r>
            <a:r>
              <a:rPr lang="en" sz="1800" i="0" dirty="0"/>
              <a:t> 0 </a:t>
            </a:r>
            <a:r>
              <a:rPr lang="en" sz="1800" i="0" dirty="0"/>
              <a:t>to </a:t>
            </a:r>
            <a:r>
              <a:rPr lang="en" sz="1800" i="0" dirty="0"/>
              <a:t>36 </a:t>
            </a:r>
            <a:r>
              <a:rPr lang="en" sz="1800" i="0" dirty="0" smtClean="0"/>
              <a:t>+</a:t>
            </a:r>
            <a:r>
              <a:rPr lang="en" sz="1800" i="0" dirty="0"/>
              <a:t> 6 </a:t>
            </a:r>
            <a:r>
              <a:rPr lang="en" sz="1800" i="0" dirty="0" smtClean="0"/>
              <a:t>weeks’ gestation </a:t>
            </a:r>
          </a:p>
          <a:p>
            <a:pPr marL="0" indent="0" algn="ctr">
              <a:lnSpc>
                <a:spcPct val="150000"/>
              </a:lnSpc>
              <a:buNone/>
            </a:pPr>
            <a:r>
              <a:rPr lang="en" sz="1800" i="0" dirty="0" smtClean="0"/>
              <a:t>in </a:t>
            </a:r>
            <a:r>
              <a:rPr lang="en" sz="1800" i="0" dirty="0"/>
              <a:t>the prediction of a SGA neonate born within</a:t>
            </a:r>
          </a:p>
          <a:p>
            <a:pPr marL="0" indent="0" algn="ctr">
              <a:lnSpc>
                <a:spcPct val="150000"/>
              </a:lnSpc>
              <a:buNone/>
            </a:pPr>
            <a:r>
              <a:rPr lang="en" sz="1800" i="0" dirty="0"/>
              <a:t>2 weeks and at any stage after assessment</a:t>
            </a:r>
            <a:r>
              <a:rPr lang="en" sz="1800" i="0" dirty="0" smtClean="0"/>
              <a:t>.</a:t>
            </a:r>
            <a:endParaRPr lang="en" sz="1800" b="1" i="0" dirty="0"/>
          </a:p>
        </p:txBody>
      </p:sp>
      <p:sp>
        <p:nvSpPr>
          <p:cNvPr id="8" name="Text Box 5">
            <a:extLst>
              <a:ext uri="{FF2B5EF4-FFF2-40B4-BE49-F238E27FC236}">
                <a16:creationId xmlns:a16="http://schemas.microsoft.com/office/drawing/2014/main" id="{70DABEC6-FFFE-5640-ADE1-CC85301C0991}"/>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t>
            </a:r>
            <a:r>
              <a:rPr lang="de-DE" altLang="it-IT" sz="1400" dirty="0" smtClean="0">
                <a:solidFill>
                  <a:schemeClr val="bg1"/>
                </a:solidFill>
              </a:rPr>
              <a:t>al.</a:t>
            </a:r>
            <a:r>
              <a:rPr lang="en-GB" altLang="it-IT" sz="1400" dirty="0" smtClean="0">
                <a:solidFill>
                  <a:schemeClr val="bg1"/>
                </a:solidFill>
              </a:rPr>
              <a:t>, </a:t>
            </a:r>
            <a:r>
              <a:rPr lang="en-GB" altLang="it-IT" sz="1400" dirty="0">
                <a:solidFill>
                  <a:schemeClr val="bg1"/>
                </a:solidFill>
              </a:rPr>
              <a:t>UOG 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296650" y="2361988"/>
            <a:ext cx="8550697" cy="2871555"/>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pPr>
            <a:r>
              <a:rPr lang="en" sz="1600" i="0" dirty="0"/>
              <a:t>Prospective </a:t>
            </a:r>
            <a:r>
              <a:rPr lang="en" sz="1600" i="0" dirty="0" smtClean="0"/>
              <a:t>study of:</a:t>
            </a:r>
            <a:endParaRPr lang="en" sz="1600" i="0" dirty="0"/>
          </a:p>
          <a:p>
            <a:pPr marL="457200" lvl="1" indent="0">
              <a:lnSpc>
                <a:spcPct val="150000"/>
              </a:lnSpc>
              <a:buNone/>
            </a:pPr>
            <a:r>
              <a:rPr lang="en" sz="1400" i="0" dirty="0" smtClean="0"/>
              <a:t>- 21</a:t>
            </a:r>
            <a:r>
              <a:rPr lang="en" sz="1400" i="0" dirty="0"/>
              <a:t> 989 </a:t>
            </a:r>
            <a:r>
              <a:rPr lang="en" sz="1400" i="0" dirty="0"/>
              <a:t>singleton pregnancies undergoing routine ultrasound examination at </a:t>
            </a:r>
            <a:r>
              <a:rPr lang="en" sz="1400" i="0" dirty="0"/>
              <a:t>31 </a:t>
            </a:r>
            <a:r>
              <a:rPr lang="en" sz="1400" i="0" dirty="0" smtClean="0"/>
              <a:t>+</a:t>
            </a:r>
            <a:r>
              <a:rPr lang="en" sz="1400" i="0" dirty="0"/>
              <a:t> 0 </a:t>
            </a:r>
            <a:r>
              <a:rPr lang="en" sz="1400" i="0" dirty="0"/>
              <a:t>to </a:t>
            </a:r>
            <a:r>
              <a:rPr lang="en" sz="1400" i="0" dirty="0"/>
              <a:t>33 </a:t>
            </a:r>
            <a:r>
              <a:rPr lang="en" sz="1400" i="0" dirty="0" smtClean="0"/>
              <a:t>+</a:t>
            </a:r>
            <a:r>
              <a:rPr lang="en" sz="1400" i="0" dirty="0"/>
              <a:t> 6 </a:t>
            </a:r>
            <a:r>
              <a:rPr lang="en" sz="1400" i="0" dirty="0" smtClean="0"/>
              <a:t>weeks. </a:t>
            </a:r>
            <a:endParaRPr lang="en" sz="1400" i="0" dirty="0"/>
          </a:p>
          <a:p>
            <a:pPr marL="457200" lvl="1" indent="0">
              <a:lnSpc>
                <a:spcPct val="150000"/>
              </a:lnSpc>
              <a:buNone/>
            </a:pPr>
            <a:r>
              <a:rPr lang="en" sz="1400" i="0" dirty="0" smtClean="0"/>
              <a:t>- 45</a:t>
            </a:r>
            <a:r>
              <a:rPr lang="en" sz="1400" i="0" dirty="0"/>
              <a:t> 847 </a:t>
            </a:r>
            <a:r>
              <a:rPr lang="en" sz="1400" i="0" dirty="0" smtClean="0"/>
              <a:t>singleton pregnancies </a:t>
            </a:r>
            <a:r>
              <a:rPr lang="en" sz="1400" i="0" dirty="0"/>
              <a:t>undergoing routine ultrasound examination at </a:t>
            </a:r>
            <a:r>
              <a:rPr lang="en" sz="1400" i="0" dirty="0"/>
              <a:t>35 </a:t>
            </a:r>
            <a:r>
              <a:rPr lang="en" sz="1400" i="0" dirty="0" smtClean="0"/>
              <a:t>+</a:t>
            </a:r>
            <a:r>
              <a:rPr lang="en" sz="1400" i="0" dirty="0"/>
              <a:t> 0 </a:t>
            </a:r>
            <a:r>
              <a:rPr lang="en" sz="1400" i="0" dirty="0"/>
              <a:t>to </a:t>
            </a:r>
            <a:r>
              <a:rPr lang="en" sz="1400" i="0" dirty="0"/>
              <a:t>36 </a:t>
            </a:r>
            <a:r>
              <a:rPr lang="en" sz="1400" i="0" dirty="0" smtClean="0"/>
              <a:t>+</a:t>
            </a:r>
            <a:r>
              <a:rPr lang="en" sz="1400" i="0" dirty="0"/>
              <a:t> 6 </a:t>
            </a:r>
            <a:r>
              <a:rPr lang="en" sz="1400" i="0" dirty="0" smtClean="0"/>
              <a:t>weeks.</a:t>
            </a:r>
          </a:p>
          <a:p>
            <a:pPr>
              <a:lnSpc>
                <a:spcPct val="150000"/>
              </a:lnSpc>
            </a:pPr>
            <a:r>
              <a:rPr lang="en" sz="1600" i="0" dirty="0"/>
              <a:t>Maternal demographic characteristics and medical history were recorded.</a:t>
            </a:r>
          </a:p>
          <a:p>
            <a:r>
              <a:rPr lang="en" sz="1600" i="0" dirty="0"/>
              <a:t>At third-trimester visit, an ultrasound examination of fetal anatomy and measurement of fetal HC, AC and FL were carried out for calculation of EFW using the formula of Hadlock </a:t>
            </a:r>
            <a:r>
              <a:rPr lang="en" sz="1600" dirty="0"/>
              <a:t>et al.. </a:t>
            </a:r>
            <a:endParaRPr lang="en" sz="1600" dirty="0" smtClean="0"/>
          </a:p>
          <a:p>
            <a:pPr>
              <a:lnSpc>
                <a:spcPct val="150000"/>
              </a:lnSpc>
            </a:pPr>
            <a:r>
              <a:rPr lang="en-GB" sz="1600" i="0" dirty="0" smtClean="0"/>
              <a:t>Pregnancies </a:t>
            </a:r>
            <a:r>
              <a:rPr lang="en-GB" sz="1600" i="0" dirty="0"/>
              <a:t>with aneuploidy or major </a:t>
            </a:r>
            <a:r>
              <a:rPr lang="en-GB" sz="1600" i="0" dirty="0" smtClean="0"/>
              <a:t>fetal abnormality were excluded.</a:t>
            </a:r>
            <a:endParaRPr lang="en" sz="1600" i="0" dirty="0"/>
          </a:p>
          <a:p>
            <a:pPr marL="0" indent="0">
              <a:lnSpc>
                <a:spcPct val="150000"/>
              </a:lnSpc>
              <a:buNone/>
            </a:pPr>
            <a:endParaRPr lang="en" sz="200" dirty="0"/>
          </a:p>
        </p:txBody>
      </p:sp>
      <p:sp>
        <p:nvSpPr>
          <p:cNvPr id="9" name="TextBox 1"/>
          <p:cNvSpPr txBox="1">
            <a:spLocks noChangeArrowheads="1"/>
          </p:cNvSpPr>
          <p:nvPr/>
        </p:nvSpPr>
        <p:spPr bwMode="auto">
          <a:xfrm>
            <a:off x="2771800" y="1609636"/>
            <a:ext cx="35655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Methods</a:t>
            </a:r>
            <a:endParaRPr lang="en-GB" altLang="it-IT" sz="2400" b="1" i="0" dirty="0"/>
          </a:p>
        </p:txBody>
      </p:sp>
      <p:sp>
        <p:nvSpPr>
          <p:cNvPr id="11" name="Text Box 5">
            <a:extLst>
              <a:ext uri="{FF2B5EF4-FFF2-40B4-BE49-F238E27FC236}">
                <a16:creationId xmlns:a16="http://schemas.microsoft.com/office/drawing/2014/main" id="{7467DE64-95F7-6D4D-9619-0564EE984A27}"/>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t>
            </a:r>
            <a:r>
              <a:rPr lang="de-DE" altLang="it-IT" sz="1400" dirty="0" smtClean="0">
                <a:solidFill>
                  <a:schemeClr val="bg1"/>
                </a:solidFill>
              </a:rPr>
              <a:t>al.</a:t>
            </a:r>
            <a:r>
              <a:rPr lang="en-GB" altLang="it-IT" sz="1400" dirty="0" smtClean="0">
                <a:solidFill>
                  <a:schemeClr val="bg1"/>
                </a:solidFill>
              </a:rPr>
              <a:t>, </a:t>
            </a:r>
            <a:r>
              <a:rPr lang="en-GB" altLang="it-IT" sz="1400" dirty="0">
                <a:solidFill>
                  <a:schemeClr val="bg1"/>
                </a:solidFill>
              </a:rPr>
              <a:t>UOG 2019</a:t>
            </a:r>
          </a:p>
        </p:txBody>
      </p:sp>
      <p:sp>
        <p:nvSpPr>
          <p:cNvPr id="13" name="Rectangle 19">
            <a:extLst>
              <a:ext uri="{FF2B5EF4-FFF2-40B4-BE49-F238E27FC236}">
                <a16:creationId xmlns:a16="http://schemas.microsoft.com/office/drawing/2014/main" id="{1E44A953-75E8-7B44-A7B2-937FB2D2DDA3}"/>
              </a:ext>
            </a:extLst>
          </p:cNvPr>
          <p:cNvSpPr>
            <a:spLocks noChangeArrowheads="1"/>
          </p:cNvSpPr>
          <p:nvPr/>
        </p:nvSpPr>
        <p:spPr bwMode="auto">
          <a:xfrm>
            <a:off x="296649" y="5601537"/>
            <a:ext cx="8550697" cy="798680"/>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lnSpc>
                <a:spcPct val="150000"/>
              </a:lnSpc>
              <a:buNone/>
            </a:pPr>
            <a:r>
              <a:rPr lang="en" sz="1700" b="1" i="0" dirty="0" smtClean="0"/>
              <a:t>Outcome measures </a:t>
            </a:r>
          </a:p>
          <a:p>
            <a:pPr marL="0" indent="0" algn="just">
              <a:buNone/>
            </a:pPr>
            <a:r>
              <a:rPr lang="en" sz="1600" i="0" dirty="0" smtClean="0"/>
              <a:t>Delivery of a neonate with birth weight &lt;</a:t>
            </a:r>
            <a:r>
              <a:rPr lang="en" sz="1600" i="0" dirty="0" smtClean="0"/>
              <a:t> </a:t>
            </a:r>
            <a:r>
              <a:rPr lang="en" sz="1600" i="0" dirty="0" smtClean="0"/>
              <a:t>10</a:t>
            </a:r>
            <a:r>
              <a:rPr lang="en" sz="1600" i="0" baseline="30000" dirty="0" smtClean="0"/>
              <a:t>th</a:t>
            </a:r>
            <a:r>
              <a:rPr lang="en" sz="1600" i="0" dirty="0" smtClean="0"/>
              <a:t> or &lt;</a:t>
            </a:r>
            <a:r>
              <a:rPr lang="en" sz="1600" i="0" dirty="0" smtClean="0"/>
              <a:t> </a:t>
            </a:r>
            <a:r>
              <a:rPr lang="en" sz="1600" i="0" dirty="0" smtClean="0"/>
              <a:t>3</a:t>
            </a:r>
            <a:r>
              <a:rPr lang="en" sz="1600" i="0" baseline="30000" dirty="0" smtClean="0"/>
              <a:t>rd</a:t>
            </a:r>
            <a:r>
              <a:rPr lang="en" sz="1600" i="0" dirty="0" smtClean="0"/>
              <a:t> percentile for gestational age.</a:t>
            </a:r>
            <a:endParaRPr lang="en" sz="1600" i="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599183"/>
            <a:ext cx="8642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9" name="Text Box 5">
            <a:extLst>
              <a:ext uri="{FF2B5EF4-FFF2-40B4-BE49-F238E27FC236}">
                <a16:creationId xmlns:a16="http://schemas.microsoft.com/office/drawing/2014/main" id="{FA2CFA6F-2A49-9D4F-AE05-E4EB76C69BF1}"/>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t>
            </a:r>
            <a:r>
              <a:rPr lang="de-DE" altLang="it-IT" sz="1400" dirty="0" smtClean="0">
                <a:solidFill>
                  <a:schemeClr val="bg1"/>
                </a:solidFill>
              </a:rPr>
              <a:t>al.</a:t>
            </a:r>
            <a:r>
              <a:rPr lang="en-GB" altLang="it-IT" sz="1400" dirty="0" smtClean="0">
                <a:solidFill>
                  <a:schemeClr val="bg1"/>
                </a:solidFill>
              </a:rPr>
              <a:t>, </a:t>
            </a:r>
            <a:r>
              <a:rPr lang="en-GB" altLang="it-IT" sz="1400" dirty="0">
                <a:solidFill>
                  <a:schemeClr val="bg1"/>
                </a:solidFill>
              </a:rPr>
              <a:t>UOG 2019</a:t>
            </a:r>
          </a:p>
        </p:txBody>
      </p:sp>
      <p:pic>
        <p:nvPicPr>
          <p:cNvPr id="6" name="Immagine 5">
            <a:extLst>
              <a:ext uri="{FF2B5EF4-FFF2-40B4-BE49-F238E27FC236}">
                <a16:creationId xmlns:a16="http://schemas.microsoft.com/office/drawing/2014/main" id="{A31C908E-B619-7C4A-8D50-F2C9FCC7913D}"/>
              </a:ext>
            </a:extLst>
          </p:cNvPr>
          <p:cNvPicPr>
            <a:picLocks noChangeAspect="1"/>
          </p:cNvPicPr>
          <p:nvPr/>
        </p:nvPicPr>
        <p:blipFill rotWithShape="1">
          <a:blip r:embed="rId4"/>
          <a:srcRect t="19813"/>
          <a:stretch/>
        </p:blipFill>
        <p:spPr>
          <a:xfrm>
            <a:off x="447484" y="2132856"/>
            <a:ext cx="8369505" cy="2088232"/>
          </a:xfrm>
          <a:prstGeom prst="rect">
            <a:avLst/>
          </a:prstGeom>
        </p:spPr>
      </p:pic>
      <p:sp>
        <p:nvSpPr>
          <p:cNvPr id="8" name="CasellaDiTesto 7">
            <a:extLst>
              <a:ext uri="{FF2B5EF4-FFF2-40B4-BE49-F238E27FC236}">
                <a16:creationId xmlns:a16="http://schemas.microsoft.com/office/drawing/2014/main" id="{EC474859-91A9-2741-B3E3-F679550A0C94}"/>
              </a:ext>
            </a:extLst>
          </p:cNvPr>
          <p:cNvSpPr txBox="1"/>
          <p:nvPr/>
        </p:nvSpPr>
        <p:spPr>
          <a:xfrm>
            <a:off x="447485" y="4509120"/>
            <a:ext cx="8423466" cy="1815882"/>
          </a:xfrm>
          <a:prstGeom prst="rect">
            <a:avLst/>
          </a:prstGeom>
          <a:noFill/>
          <a:ln>
            <a:solidFill>
              <a:schemeClr val="tx1"/>
            </a:solidFill>
          </a:ln>
        </p:spPr>
        <p:txBody>
          <a:bodyPr wrap="square" rtlCol="0">
            <a:spAutoFit/>
          </a:bodyPr>
          <a:lstStyle/>
          <a:p>
            <a:pPr marL="285750" indent="-285750" algn="just">
              <a:buFont typeface="Arial" panose="020B0604020202020204" pitchFamily="34" charset="0"/>
              <a:buChar char="•"/>
            </a:pPr>
            <a:r>
              <a:rPr lang="en" sz="1600" i="0" dirty="0"/>
              <a:t>The AUCs in screening by EFW for a SGA neonate with birth weight </a:t>
            </a:r>
            <a:r>
              <a:rPr lang="en" sz="1600" i="0" dirty="0" smtClean="0"/>
              <a:t>&lt;</a:t>
            </a:r>
            <a:r>
              <a:rPr lang="en" sz="1600" i="0" dirty="0"/>
              <a:t> </a:t>
            </a:r>
            <a:r>
              <a:rPr lang="en" sz="1600" i="0" dirty="0" smtClean="0"/>
              <a:t>10</a:t>
            </a:r>
            <a:r>
              <a:rPr lang="en" sz="1600" i="0" baseline="30000" dirty="0" smtClean="0"/>
              <a:t>th</a:t>
            </a:r>
            <a:r>
              <a:rPr lang="en" sz="1600" i="0" dirty="0" smtClean="0"/>
              <a:t> </a:t>
            </a:r>
            <a:r>
              <a:rPr lang="en" sz="1600" i="0" dirty="0"/>
              <a:t>and </a:t>
            </a:r>
            <a:r>
              <a:rPr lang="en" sz="1600" i="0" dirty="0" smtClean="0"/>
              <a:t>&lt;</a:t>
            </a:r>
            <a:r>
              <a:rPr lang="en" sz="1600" i="0" dirty="0"/>
              <a:t> </a:t>
            </a:r>
            <a:r>
              <a:rPr lang="en" sz="1600" i="0" dirty="0" smtClean="0"/>
              <a:t>3</a:t>
            </a:r>
            <a:r>
              <a:rPr lang="en" sz="1600" i="0" baseline="30000" dirty="0" smtClean="0"/>
              <a:t>rd</a:t>
            </a:r>
            <a:r>
              <a:rPr lang="en" sz="1600" i="0" dirty="0" smtClean="0"/>
              <a:t> percentile</a:t>
            </a:r>
            <a:r>
              <a:rPr lang="en" sz="1600" i="0" dirty="0"/>
              <a:t>, delivered within </a:t>
            </a:r>
            <a:r>
              <a:rPr lang="en" sz="1600" i="0" dirty="0"/>
              <a:t>2 weeks </a:t>
            </a:r>
            <a:r>
              <a:rPr lang="en" sz="1600" i="0" dirty="0"/>
              <a:t>and at any stage after screening at </a:t>
            </a:r>
            <a:r>
              <a:rPr lang="en" sz="1600" i="0" dirty="0" smtClean="0"/>
              <a:t>35</a:t>
            </a:r>
            <a:r>
              <a:rPr lang="en" sz="1600" i="0" dirty="0"/>
              <a:t> </a:t>
            </a:r>
            <a:r>
              <a:rPr lang="en" sz="1600" i="0" dirty="0" smtClean="0"/>
              <a:t>+</a:t>
            </a:r>
            <a:r>
              <a:rPr lang="en" sz="1600" i="0" dirty="0"/>
              <a:t> </a:t>
            </a:r>
            <a:r>
              <a:rPr lang="en" sz="1600" i="0" dirty="0" smtClean="0"/>
              <a:t>0 </a:t>
            </a:r>
            <a:r>
              <a:rPr lang="en" sz="1600" i="0" dirty="0"/>
              <a:t>to </a:t>
            </a:r>
            <a:r>
              <a:rPr lang="en" sz="1600" i="0" dirty="0" smtClean="0"/>
              <a:t>36</a:t>
            </a:r>
            <a:r>
              <a:rPr lang="en" sz="1600" i="0" dirty="0"/>
              <a:t> </a:t>
            </a:r>
            <a:r>
              <a:rPr lang="en" sz="1600" i="0" dirty="0" smtClean="0"/>
              <a:t>+</a:t>
            </a:r>
            <a:r>
              <a:rPr lang="en" sz="1600" i="0" dirty="0"/>
              <a:t> </a:t>
            </a:r>
            <a:r>
              <a:rPr lang="en" sz="1600" i="0" dirty="0" smtClean="0"/>
              <a:t>6 </a:t>
            </a:r>
            <a:r>
              <a:rPr lang="en" sz="1600" i="0" dirty="0"/>
              <a:t>weeks’ gestation were significantly higher </a:t>
            </a:r>
            <a:r>
              <a:rPr lang="en" sz="1600" i="0" dirty="0" smtClean="0"/>
              <a:t>than </a:t>
            </a:r>
            <a:r>
              <a:rPr lang="en" sz="1600" i="0" dirty="0"/>
              <a:t>AUCs at </a:t>
            </a:r>
            <a:r>
              <a:rPr lang="en" sz="1600" i="0" dirty="0" smtClean="0"/>
              <a:t>31</a:t>
            </a:r>
            <a:r>
              <a:rPr lang="en" sz="1600" i="0" dirty="0"/>
              <a:t> </a:t>
            </a:r>
            <a:r>
              <a:rPr lang="en" sz="1600" i="0" dirty="0" smtClean="0"/>
              <a:t>+</a:t>
            </a:r>
            <a:r>
              <a:rPr lang="en" sz="1600" i="0" dirty="0"/>
              <a:t> </a:t>
            </a:r>
            <a:r>
              <a:rPr lang="en" sz="1600" i="0" dirty="0" smtClean="0"/>
              <a:t>0 to </a:t>
            </a:r>
            <a:r>
              <a:rPr lang="en" sz="1600" i="0" dirty="0" smtClean="0"/>
              <a:t>33</a:t>
            </a:r>
            <a:r>
              <a:rPr lang="en" sz="1600" i="0" dirty="0"/>
              <a:t> </a:t>
            </a:r>
            <a:r>
              <a:rPr lang="en" sz="1600" i="0" dirty="0" smtClean="0"/>
              <a:t>+</a:t>
            </a:r>
            <a:r>
              <a:rPr lang="en" sz="1600" i="0" dirty="0"/>
              <a:t> </a:t>
            </a:r>
            <a:r>
              <a:rPr lang="en" sz="1600" i="0" dirty="0" smtClean="0"/>
              <a:t>6 weeks.</a:t>
            </a:r>
            <a:endParaRPr lang="en" sz="1600" i="0" dirty="0"/>
          </a:p>
          <a:p>
            <a:pPr marL="285750" indent="-285750" algn="just">
              <a:buFont typeface="Arial" panose="020B0604020202020204" pitchFamily="34" charset="0"/>
              <a:buChar char="•"/>
            </a:pPr>
            <a:endParaRPr lang="en" sz="1600" i="0" dirty="0"/>
          </a:p>
          <a:p>
            <a:pPr marL="285750" indent="-285750" algn="just">
              <a:buFont typeface="Arial" panose="020B0604020202020204" pitchFamily="34" charset="0"/>
              <a:buChar char="•"/>
            </a:pPr>
            <a:r>
              <a:rPr lang="en" sz="1600" i="0" dirty="0" smtClean="0"/>
              <a:t>At both 35</a:t>
            </a:r>
            <a:r>
              <a:rPr lang="en" sz="1600" i="0" dirty="0" smtClean="0"/>
              <a:t> </a:t>
            </a:r>
            <a:r>
              <a:rPr lang="en" sz="1600" i="0" dirty="0" smtClean="0"/>
              <a:t>+</a:t>
            </a:r>
            <a:r>
              <a:rPr lang="en" sz="1600" i="0" dirty="0" smtClean="0"/>
              <a:t> </a:t>
            </a:r>
            <a:r>
              <a:rPr lang="en" sz="1600" i="0" dirty="0" smtClean="0"/>
              <a:t>0 to 36</a:t>
            </a:r>
            <a:r>
              <a:rPr lang="en" sz="1600" i="0" dirty="0" smtClean="0"/>
              <a:t> </a:t>
            </a:r>
            <a:r>
              <a:rPr lang="en" sz="1600" i="0" dirty="0" smtClean="0"/>
              <a:t>+</a:t>
            </a:r>
            <a:r>
              <a:rPr lang="en" sz="1600" i="0" dirty="0" smtClean="0"/>
              <a:t> </a:t>
            </a:r>
            <a:r>
              <a:rPr lang="en" sz="1600" i="0" dirty="0" smtClean="0"/>
              <a:t>6 and 31</a:t>
            </a:r>
            <a:r>
              <a:rPr lang="en" sz="1600" i="0" dirty="0" smtClean="0"/>
              <a:t> </a:t>
            </a:r>
            <a:r>
              <a:rPr lang="en" sz="1600" i="0" dirty="0" smtClean="0"/>
              <a:t>+</a:t>
            </a:r>
            <a:r>
              <a:rPr lang="en" sz="1600" i="0" dirty="0" smtClean="0"/>
              <a:t> </a:t>
            </a:r>
            <a:r>
              <a:rPr lang="en" sz="1600" i="0" dirty="0" smtClean="0"/>
              <a:t>0 to 33</a:t>
            </a:r>
            <a:r>
              <a:rPr lang="en" sz="1600" i="0" dirty="0" smtClean="0"/>
              <a:t> </a:t>
            </a:r>
            <a:r>
              <a:rPr lang="en" sz="1600" i="0" dirty="0" smtClean="0"/>
              <a:t>+</a:t>
            </a:r>
            <a:r>
              <a:rPr lang="en" sz="1600" i="0" dirty="0" smtClean="0"/>
              <a:t> </a:t>
            </a:r>
            <a:r>
              <a:rPr lang="en" sz="1600" i="0" dirty="0" smtClean="0"/>
              <a:t>6 weeks’ gestation, the predictive performance for a SGA neonate </a:t>
            </a:r>
            <a:r>
              <a:rPr lang="en-GB" sz="1600" i="0" dirty="0" smtClean="0"/>
              <a:t>with birth weight &lt;</a:t>
            </a:r>
            <a:r>
              <a:rPr lang="en" sz="1600" i="0" dirty="0"/>
              <a:t> </a:t>
            </a:r>
            <a:r>
              <a:rPr lang="en-GB" sz="1600" i="0" dirty="0" smtClean="0"/>
              <a:t>10</a:t>
            </a:r>
            <a:r>
              <a:rPr lang="en-GB" sz="1600" i="0" baseline="30000" dirty="0" smtClean="0"/>
              <a:t>th</a:t>
            </a:r>
            <a:r>
              <a:rPr lang="en-GB" sz="1600" i="0" dirty="0" smtClean="0"/>
              <a:t> and &lt;</a:t>
            </a:r>
            <a:r>
              <a:rPr lang="en" sz="1600" i="0" dirty="0"/>
              <a:t> </a:t>
            </a:r>
            <a:r>
              <a:rPr lang="en-GB" sz="1600" i="0" dirty="0" smtClean="0"/>
              <a:t>3</a:t>
            </a:r>
            <a:r>
              <a:rPr lang="en-GB" sz="1600" i="0" baseline="30000" dirty="0" smtClean="0"/>
              <a:t>rd</a:t>
            </a:r>
            <a:r>
              <a:rPr lang="en-GB" sz="1600" i="0" dirty="0" smtClean="0"/>
              <a:t> percentiles born at any stage </a:t>
            </a:r>
            <a:r>
              <a:rPr lang="en-GB" sz="1600" i="0" dirty="0"/>
              <a:t>after </a:t>
            </a:r>
            <a:r>
              <a:rPr lang="en-GB" sz="1600" i="0" dirty="0" smtClean="0"/>
              <a:t>screening </a:t>
            </a:r>
            <a:r>
              <a:rPr lang="en" sz="1600" i="0" dirty="0" smtClean="0"/>
              <a:t>was </a:t>
            </a:r>
            <a:r>
              <a:rPr lang="en" sz="1600" i="0" dirty="0"/>
              <a:t>significantly higher using EFW </a:t>
            </a:r>
            <a:r>
              <a:rPr lang="en" sz="1600" dirty="0"/>
              <a:t>Z</a:t>
            </a:r>
            <a:r>
              <a:rPr lang="en" sz="1600" i="0" dirty="0"/>
              <a:t>-score than AC </a:t>
            </a:r>
            <a:r>
              <a:rPr lang="en" sz="1600" dirty="0"/>
              <a:t>Z</a:t>
            </a:r>
            <a:r>
              <a:rPr lang="en" sz="1600" i="0" dirty="0"/>
              <a:t>-score. </a:t>
            </a:r>
          </a:p>
        </p:txBody>
      </p:sp>
    </p:spTree>
    <p:extLst>
      <p:ext uri="{BB962C8B-B14F-4D97-AF65-F5344CB8AC3E}">
        <p14:creationId xmlns:p14="http://schemas.microsoft.com/office/powerpoint/2010/main" val="57909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1" name="Text Box 5">
            <a:extLst>
              <a:ext uri="{FF2B5EF4-FFF2-40B4-BE49-F238E27FC236}">
                <a16:creationId xmlns:a16="http://schemas.microsoft.com/office/drawing/2014/main" id="{32903BFD-E14E-1C42-8500-DE25B7B79C05}"/>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t>
            </a:r>
            <a:r>
              <a:rPr lang="de-DE" altLang="it-IT" sz="1400" dirty="0" smtClean="0">
                <a:solidFill>
                  <a:schemeClr val="bg1"/>
                </a:solidFill>
              </a:rPr>
              <a:t>al.</a:t>
            </a:r>
            <a:r>
              <a:rPr lang="en-GB" altLang="it-IT" sz="1400" dirty="0" smtClean="0">
                <a:solidFill>
                  <a:schemeClr val="bg1"/>
                </a:solidFill>
              </a:rPr>
              <a:t>, </a:t>
            </a:r>
            <a:r>
              <a:rPr lang="en-GB" altLang="it-IT" sz="1400" dirty="0">
                <a:solidFill>
                  <a:schemeClr val="bg1"/>
                </a:solidFill>
              </a:rPr>
              <a:t>UOG 2019</a:t>
            </a:r>
          </a:p>
        </p:txBody>
      </p:sp>
      <p:pic>
        <p:nvPicPr>
          <p:cNvPr id="12" name="Immagine 11">
            <a:extLst>
              <a:ext uri="{FF2B5EF4-FFF2-40B4-BE49-F238E27FC236}">
                <a16:creationId xmlns:a16="http://schemas.microsoft.com/office/drawing/2014/main" id="{2381031E-6CBE-4A43-8FB7-DB14FE990C72}"/>
              </a:ext>
            </a:extLst>
          </p:cNvPr>
          <p:cNvPicPr>
            <a:picLocks noChangeAspect="1"/>
          </p:cNvPicPr>
          <p:nvPr/>
        </p:nvPicPr>
        <p:blipFill>
          <a:blip r:embed="rId4"/>
          <a:stretch>
            <a:fillRect/>
          </a:stretch>
        </p:blipFill>
        <p:spPr>
          <a:xfrm>
            <a:off x="1475656" y="1982964"/>
            <a:ext cx="6163750" cy="4830412"/>
          </a:xfrm>
          <a:prstGeom prst="rect">
            <a:avLst/>
          </a:prstGeom>
        </p:spPr>
      </p:pic>
      <p:sp>
        <p:nvSpPr>
          <p:cNvPr id="9" name="TextBox 1"/>
          <p:cNvSpPr txBox="1">
            <a:spLocks noChangeArrowheads="1"/>
          </p:cNvSpPr>
          <p:nvPr/>
        </p:nvSpPr>
        <p:spPr bwMode="auto">
          <a:xfrm>
            <a:off x="182247" y="1473572"/>
            <a:ext cx="8642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Tree>
    <p:extLst>
      <p:ext uri="{BB962C8B-B14F-4D97-AF65-F5344CB8AC3E}">
        <p14:creationId xmlns:p14="http://schemas.microsoft.com/office/powerpoint/2010/main" val="3720348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Text Box 5">
            <a:extLst>
              <a:ext uri="{FF2B5EF4-FFF2-40B4-BE49-F238E27FC236}">
                <a16:creationId xmlns:a16="http://schemas.microsoft.com/office/drawing/2014/main" id="{A41FFA82-02B9-6B4B-820A-99CB7C6E57F4}"/>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t>
            </a:r>
            <a:r>
              <a:rPr lang="de-DE" altLang="it-IT" sz="1400" dirty="0" smtClean="0">
                <a:solidFill>
                  <a:schemeClr val="bg1"/>
                </a:solidFill>
              </a:rPr>
              <a:t>al.</a:t>
            </a:r>
            <a:r>
              <a:rPr lang="en-GB" altLang="it-IT" sz="1400" dirty="0" smtClean="0">
                <a:solidFill>
                  <a:schemeClr val="bg1"/>
                </a:solidFill>
              </a:rPr>
              <a:t>, </a:t>
            </a:r>
            <a:r>
              <a:rPr lang="en-GB" altLang="it-IT" sz="1400" dirty="0">
                <a:solidFill>
                  <a:schemeClr val="bg1"/>
                </a:solidFill>
              </a:rPr>
              <a:t>UOG 2019</a:t>
            </a:r>
          </a:p>
        </p:txBody>
      </p:sp>
      <p:pic>
        <p:nvPicPr>
          <p:cNvPr id="6" name="Immagine 5">
            <a:extLst>
              <a:ext uri="{FF2B5EF4-FFF2-40B4-BE49-F238E27FC236}">
                <a16:creationId xmlns:a16="http://schemas.microsoft.com/office/drawing/2014/main" id="{74B738F5-824F-9343-82C5-0A964AB6AEED}"/>
              </a:ext>
            </a:extLst>
          </p:cNvPr>
          <p:cNvPicPr>
            <a:picLocks noChangeAspect="1"/>
          </p:cNvPicPr>
          <p:nvPr/>
        </p:nvPicPr>
        <p:blipFill rotWithShape="1">
          <a:blip r:embed="rId4"/>
          <a:srcRect t="7162"/>
          <a:stretch/>
        </p:blipFill>
        <p:spPr>
          <a:xfrm>
            <a:off x="449526" y="1916833"/>
            <a:ext cx="8244946" cy="3960440"/>
          </a:xfrm>
          <a:prstGeom prst="rect">
            <a:avLst/>
          </a:prstGeom>
        </p:spPr>
      </p:pic>
      <p:sp>
        <p:nvSpPr>
          <p:cNvPr id="7" name="CasellaDiTesto 6">
            <a:extLst>
              <a:ext uri="{FF2B5EF4-FFF2-40B4-BE49-F238E27FC236}">
                <a16:creationId xmlns:a16="http://schemas.microsoft.com/office/drawing/2014/main" id="{93420A79-BC8A-414F-A23A-180C8AD64AB0}"/>
              </a:ext>
            </a:extLst>
          </p:cNvPr>
          <p:cNvSpPr txBox="1"/>
          <p:nvPr/>
        </p:nvSpPr>
        <p:spPr>
          <a:xfrm>
            <a:off x="107504" y="5910371"/>
            <a:ext cx="9036495" cy="830997"/>
          </a:xfrm>
          <a:prstGeom prst="rect">
            <a:avLst/>
          </a:prstGeom>
          <a:noFill/>
        </p:spPr>
        <p:txBody>
          <a:bodyPr wrap="square" rtlCol="0">
            <a:spAutoFit/>
          </a:bodyPr>
          <a:lstStyle/>
          <a:p>
            <a:r>
              <a:rPr lang="it-IT" sz="1600" i="0" dirty="0"/>
              <a:t>Screening by EFW </a:t>
            </a:r>
            <a:r>
              <a:rPr lang="it-IT" sz="1600" i="0" dirty="0" smtClean="0"/>
              <a:t>&lt;</a:t>
            </a:r>
            <a:r>
              <a:rPr lang="en" sz="1600" i="0" dirty="0"/>
              <a:t> </a:t>
            </a:r>
            <a:r>
              <a:rPr lang="en" sz="1600" i="0" dirty="0" smtClean="0"/>
              <a:t>10</a:t>
            </a:r>
            <a:r>
              <a:rPr lang="en" sz="1600" i="0" baseline="30000" dirty="0" smtClean="0"/>
              <a:t>th</a:t>
            </a:r>
            <a:r>
              <a:rPr lang="it-IT" sz="1600" i="0" dirty="0" smtClean="0"/>
              <a:t> </a:t>
            </a:r>
            <a:r>
              <a:rPr lang="it-IT" sz="1600" i="0" dirty="0" smtClean="0"/>
              <a:t>percentile </a:t>
            </a:r>
            <a:r>
              <a:rPr lang="it-IT" sz="1600" i="0" dirty="0"/>
              <a:t>at </a:t>
            </a:r>
            <a:r>
              <a:rPr lang="it-IT" sz="1600" i="0" dirty="0" smtClean="0"/>
              <a:t>35</a:t>
            </a:r>
            <a:r>
              <a:rPr lang="en" sz="1600" i="0" dirty="0"/>
              <a:t> </a:t>
            </a:r>
            <a:r>
              <a:rPr lang="en" sz="1600" i="0" dirty="0" smtClean="0"/>
              <a:t>+</a:t>
            </a:r>
            <a:r>
              <a:rPr lang="en" sz="1600" i="0" dirty="0"/>
              <a:t> </a:t>
            </a:r>
            <a:r>
              <a:rPr lang="en" sz="1600" i="0" dirty="0" smtClean="0"/>
              <a:t>0 to </a:t>
            </a:r>
            <a:r>
              <a:rPr lang="it-IT" sz="1600" i="0" dirty="0" smtClean="0"/>
              <a:t>36</a:t>
            </a:r>
            <a:r>
              <a:rPr lang="en" sz="1600" i="0" dirty="0"/>
              <a:t> </a:t>
            </a:r>
            <a:r>
              <a:rPr lang="it-IT" sz="1600" i="0" dirty="0" smtClean="0"/>
              <a:t>+</a:t>
            </a:r>
            <a:r>
              <a:rPr lang="en" sz="1600" i="0" dirty="0"/>
              <a:t> </a:t>
            </a:r>
            <a:r>
              <a:rPr lang="it-IT" sz="1600" i="0" dirty="0" smtClean="0"/>
              <a:t>6 weeks </a:t>
            </a:r>
            <a:r>
              <a:rPr lang="it-IT" sz="1600" i="0" dirty="0"/>
              <a:t>predicted 70% and 84% </a:t>
            </a:r>
            <a:r>
              <a:rPr lang="it-IT" sz="1600" i="0" dirty="0" smtClean="0"/>
              <a:t>of neonates </a:t>
            </a:r>
            <a:r>
              <a:rPr lang="en" sz="1600" i="0" dirty="0" smtClean="0"/>
              <a:t>with birth weight </a:t>
            </a:r>
            <a:r>
              <a:rPr lang="en" sz="1600" i="0" dirty="0"/>
              <a:t>&lt; </a:t>
            </a:r>
            <a:r>
              <a:rPr lang="en" sz="1600" i="0" dirty="0" smtClean="0"/>
              <a:t>10</a:t>
            </a:r>
            <a:r>
              <a:rPr lang="en" sz="1600" i="0" baseline="30000" dirty="0" smtClean="0"/>
              <a:t>th</a:t>
            </a:r>
            <a:r>
              <a:rPr lang="en" sz="1600" i="0" dirty="0" smtClean="0"/>
              <a:t> </a:t>
            </a:r>
            <a:r>
              <a:rPr lang="en" sz="1600" i="0" dirty="0" smtClean="0"/>
              <a:t>and </a:t>
            </a:r>
            <a:r>
              <a:rPr lang="en" sz="1600" i="0" dirty="0"/>
              <a:t>&lt; 3</a:t>
            </a:r>
            <a:r>
              <a:rPr lang="en" sz="1600" i="0" baseline="30000" dirty="0" smtClean="0"/>
              <a:t>rd </a:t>
            </a:r>
            <a:r>
              <a:rPr lang="en" sz="1600" i="0" dirty="0"/>
              <a:t>percentiles, </a:t>
            </a:r>
            <a:r>
              <a:rPr lang="en" sz="1600" i="0" dirty="0" smtClean="0"/>
              <a:t>respectively, born </a:t>
            </a:r>
            <a:r>
              <a:rPr lang="en" sz="1600" i="0" dirty="0"/>
              <a:t>within 2 weeks after assessment, and the </a:t>
            </a:r>
            <a:r>
              <a:rPr lang="en" sz="1600" i="0" dirty="0" smtClean="0"/>
              <a:t>respective values </a:t>
            </a:r>
            <a:r>
              <a:rPr lang="en" sz="1600" i="0" dirty="0"/>
              <a:t>for neonates born at any stage after assessment were 46% and 65</a:t>
            </a:r>
            <a:r>
              <a:rPr lang="en" sz="1600" i="0" dirty="0" smtClean="0"/>
              <a:t>%.</a:t>
            </a:r>
            <a:endParaRPr lang="it-IT" sz="1600" i="0" dirty="0"/>
          </a:p>
        </p:txBody>
      </p:sp>
      <p:sp>
        <p:nvSpPr>
          <p:cNvPr id="9" name="TextBox 1"/>
          <p:cNvSpPr txBox="1">
            <a:spLocks noChangeArrowheads="1"/>
          </p:cNvSpPr>
          <p:nvPr/>
        </p:nvSpPr>
        <p:spPr bwMode="auto">
          <a:xfrm>
            <a:off x="214156" y="1455167"/>
            <a:ext cx="86423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Tree>
    <p:extLst>
      <p:ext uri="{BB962C8B-B14F-4D97-AF65-F5344CB8AC3E}">
        <p14:creationId xmlns:p14="http://schemas.microsoft.com/office/powerpoint/2010/main" val="410372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Rectangle 19">
            <a:extLst>
              <a:ext uri="{FF2B5EF4-FFF2-40B4-BE49-F238E27FC236}">
                <a16:creationId xmlns:a16="http://schemas.microsoft.com/office/drawing/2014/main" id="{9F167E8E-5FA6-BE49-BCAA-D77142CF50C1}"/>
              </a:ext>
            </a:extLst>
          </p:cNvPr>
          <p:cNvSpPr>
            <a:spLocks noChangeArrowheads="1"/>
          </p:cNvSpPr>
          <p:nvPr/>
        </p:nvSpPr>
        <p:spPr bwMode="auto">
          <a:xfrm>
            <a:off x="539552" y="2543557"/>
            <a:ext cx="8208912" cy="3317831"/>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pPr>
            <a:r>
              <a:rPr lang="en" sz="1800" i="0" dirty="0"/>
              <a:t>Prediction of </a:t>
            </a:r>
            <a:r>
              <a:rPr lang="en" sz="1800" i="0" dirty="0" smtClean="0"/>
              <a:t>&gt;</a:t>
            </a:r>
            <a:r>
              <a:rPr lang="en" sz="1800" i="0" dirty="0"/>
              <a:t> </a:t>
            </a:r>
            <a:r>
              <a:rPr lang="en" sz="1800" i="0" dirty="0" smtClean="0"/>
              <a:t>85</a:t>
            </a:r>
            <a:r>
              <a:rPr lang="en" sz="1800" i="0" dirty="0"/>
              <a:t>% of SGA neonates with birth weight </a:t>
            </a:r>
            <a:r>
              <a:rPr lang="en" sz="1800" i="0" dirty="0" smtClean="0"/>
              <a:t>&lt;</a:t>
            </a:r>
            <a:r>
              <a:rPr lang="en" sz="1800" i="0" dirty="0"/>
              <a:t> </a:t>
            </a:r>
            <a:r>
              <a:rPr lang="en" sz="1800" i="0" dirty="0" smtClean="0"/>
              <a:t>10</a:t>
            </a:r>
            <a:r>
              <a:rPr lang="en" sz="1800" i="0" baseline="30000" dirty="0" smtClean="0"/>
              <a:t>th</a:t>
            </a:r>
            <a:r>
              <a:rPr lang="en" sz="1800" i="0" dirty="0" smtClean="0"/>
              <a:t> </a:t>
            </a:r>
            <a:r>
              <a:rPr lang="en" sz="1800" i="0" dirty="0"/>
              <a:t>percentile born at any stage after screening at </a:t>
            </a:r>
            <a:r>
              <a:rPr lang="en" sz="1800" i="0" dirty="0" smtClean="0"/>
              <a:t>35</a:t>
            </a:r>
            <a:r>
              <a:rPr lang="en" sz="1800" i="0" dirty="0"/>
              <a:t> </a:t>
            </a:r>
            <a:r>
              <a:rPr lang="en" sz="1800" i="0" dirty="0" smtClean="0"/>
              <a:t>+</a:t>
            </a:r>
            <a:r>
              <a:rPr lang="en" sz="1800" i="0" dirty="0"/>
              <a:t> </a:t>
            </a:r>
            <a:r>
              <a:rPr lang="en" sz="1800" i="0" dirty="0" smtClean="0"/>
              <a:t>0 </a:t>
            </a:r>
            <a:r>
              <a:rPr lang="en" sz="1800" i="0" dirty="0"/>
              <a:t>to </a:t>
            </a:r>
            <a:r>
              <a:rPr lang="en" sz="1800" i="0" dirty="0" smtClean="0"/>
              <a:t>36</a:t>
            </a:r>
            <a:r>
              <a:rPr lang="en" sz="1800" i="0" dirty="0"/>
              <a:t> </a:t>
            </a:r>
            <a:r>
              <a:rPr lang="en" sz="1800" i="0" dirty="0" smtClean="0"/>
              <a:t>+</a:t>
            </a:r>
            <a:r>
              <a:rPr lang="en" sz="1800" i="0" dirty="0"/>
              <a:t> </a:t>
            </a:r>
            <a:r>
              <a:rPr lang="en" sz="1800" i="0" dirty="0" smtClean="0"/>
              <a:t>6 </a:t>
            </a:r>
            <a:r>
              <a:rPr lang="en" sz="1800" i="0" dirty="0"/>
              <a:t>weeks’ gestation requires use of EFW </a:t>
            </a:r>
            <a:r>
              <a:rPr lang="en" sz="1800" i="0" dirty="0" smtClean="0"/>
              <a:t>&lt;</a:t>
            </a:r>
            <a:r>
              <a:rPr lang="en" sz="1800" i="0" dirty="0"/>
              <a:t> </a:t>
            </a:r>
            <a:r>
              <a:rPr lang="en" sz="1800" i="0" dirty="0" smtClean="0"/>
              <a:t>40</a:t>
            </a:r>
            <a:r>
              <a:rPr lang="en" sz="1800" i="0" baseline="30000" dirty="0" smtClean="0"/>
              <a:t>th</a:t>
            </a:r>
            <a:r>
              <a:rPr lang="en" sz="1800" i="0" dirty="0" smtClean="0"/>
              <a:t> percentile</a:t>
            </a:r>
            <a:r>
              <a:rPr lang="en" sz="1800" i="0" dirty="0"/>
              <a:t>. </a:t>
            </a:r>
            <a:endParaRPr lang="en" sz="1800" i="0" dirty="0" smtClean="0"/>
          </a:p>
          <a:p>
            <a:pPr marL="0" indent="0" algn="just">
              <a:lnSpc>
                <a:spcPct val="150000"/>
              </a:lnSpc>
              <a:buNone/>
            </a:pPr>
            <a:endParaRPr lang="en" sz="1000" i="0" dirty="0"/>
          </a:p>
          <a:p>
            <a:pPr algn="just">
              <a:lnSpc>
                <a:spcPct val="150000"/>
              </a:lnSpc>
            </a:pPr>
            <a:r>
              <a:rPr lang="en" sz="1800" i="0" dirty="0"/>
              <a:t>Screening at this percentile cut-off predicted 95% and 99% of neonates with birth weight </a:t>
            </a:r>
            <a:r>
              <a:rPr lang="en" sz="1800" i="0" dirty="0" smtClean="0"/>
              <a:t>&lt;</a:t>
            </a:r>
            <a:r>
              <a:rPr lang="en" sz="1800" i="0" dirty="0"/>
              <a:t> </a:t>
            </a:r>
            <a:r>
              <a:rPr lang="en" sz="1800" i="0" dirty="0" smtClean="0"/>
              <a:t>10</a:t>
            </a:r>
            <a:r>
              <a:rPr lang="en" sz="1800" i="0" baseline="30000" dirty="0" smtClean="0"/>
              <a:t>th</a:t>
            </a:r>
            <a:r>
              <a:rPr lang="en" sz="1800" i="0" dirty="0" smtClean="0"/>
              <a:t> </a:t>
            </a:r>
            <a:r>
              <a:rPr lang="en" sz="1800" i="0" dirty="0"/>
              <a:t>and </a:t>
            </a:r>
            <a:r>
              <a:rPr lang="en" sz="1800" i="0" dirty="0" smtClean="0"/>
              <a:t>&lt;</a:t>
            </a:r>
            <a:r>
              <a:rPr lang="en" sz="1800" i="0" dirty="0"/>
              <a:t> </a:t>
            </a:r>
            <a:r>
              <a:rPr lang="en" sz="1800" i="0" dirty="0" smtClean="0"/>
              <a:t>3</a:t>
            </a:r>
            <a:r>
              <a:rPr lang="en" sz="1800" i="0" baseline="30000" dirty="0" smtClean="0"/>
              <a:t>rd</a:t>
            </a:r>
            <a:r>
              <a:rPr lang="en" sz="1800" i="0" dirty="0" smtClean="0"/>
              <a:t> percentiles</a:t>
            </a:r>
            <a:r>
              <a:rPr lang="en" sz="1800" i="0" dirty="0"/>
              <a:t>, respectively, born within 2 weeks after assessment, and the respective values for neonates born at any stage after assessment were 88% and 94%.</a:t>
            </a:r>
          </a:p>
        </p:txBody>
      </p:sp>
      <p:sp>
        <p:nvSpPr>
          <p:cNvPr id="13" name="TextBox 1">
            <a:extLst>
              <a:ext uri="{FF2B5EF4-FFF2-40B4-BE49-F238E27FC236}">
                <a16:creationId xmlns:a16="http://schemas.microsoft.com/office/drawing/2014/main" id="{3D3AD445-D3C5-8F46-8BE3-D48E1D4E36A6}"/>
              </a:ext>
            </a:extLst>
          </p:cNvPr>
          <p:cNvSpPr txBox="1">
            <a:spLocks noChangeArrowheads="1"/>
          </p:cNvSpPr>
          <p:nvPr/>
        </p:nvSpPr>
        <p:spPr bwMode="auto">
          <a:xfrm>
            <a:off x="2292287" y="1815787"/>
            <a:ext cx="455942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
        <p:nvSpPr>
          <p:cNvPr id="9" name="Text Box 5">
            <a:extLst>
              <a:ext uri="{FF2B5EF4-FFF2-40B4-BE49-F238E27FC236}">
                <a16:creationId xmlns:a16="http://schemas.microsoft.com/office/drawing/2014/main" id="{514F1376-6682-DA42-8D3D-9214697240C5}"/>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t>
            </a:r>
            <a:r>
              <a:rPr lang="de-DE" altLang="it-IT" sz="1400" dirty="0" smtClean="0">
                <a:solidFill>
                  <a:schemeClr val="bg1"/>
                </a:solidFill>
              </a:rPr>
              <a:t>al.</a:t>
            </a:r>
            <a:r>
              <a:rPr lang="en-GB" altLang="it-IT" sz="1400" dirty="0" smtClean="0">
                <a:solidFill>
                  <a:schemeClr val="bg1"/>
                </a:solidFill>
              </a:rPr>
              <a:t>, </a:t>
            </a:r>
            <a:r>
              <a:rPr lang="en-GB" altLang="it-IT" sz="1400" dirty="0">
                <a:solidFill>
                  <a:schemeClr val="bg1"/>
                </a:solidFill>
              </a:rPr>
              <a:t>UOG 2019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 Box 5">
            <a:extLst>
              <a:ext uri="{FF2B5EF4-FFF2-40B4-BE49-F238E27FC236}">
                <a16:creationId xmlns:a16="http://schemas.microsoft.com/office/drawing/2014/main" id="{21C27DCB-307B-F244-8CDC-304A3181467D}"/>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 altLang="it-IT" sz="1400" dirty="0">
                <a:solidFill>
                  <a:schemeClr val="bg1"/>
                </a:solidFill>
              </a:rPr>
              <a:t>Routine ultrasound at 32 vs 36 weeks’ gestation: prediction of small-for-gestational-age neonates </a:t>
            </a:r>
          </a:p>
          <a:p>
            <a:pPr algn="ctr" eaLnBrk="1" hangingPunct="1">
              <a:spcBef>
                <a:spcPct val="0"/>
              </a:spcBef>
              <a:buFontTx/>
              <a:buNone/>
            </a:pPr>
            <a:r>
              <a:rPr lang="de-DE" altLang="it-IT" sz="1400" dirty="0">
                <a:solidFill>
                  <a:schemeClr val="bg1"/>
                </a:solidFill>
              </a:rPr>
              <a:t>Ciobanu et </a:t>
            </a:r>
            <a:r>
              <a:rPr lang="de-DE" altLang="it-IT" sz="1400" dirty="0" smtClean="0">
                <a:solidFill>
                  <a:schemeClr val="bg1"/>
                </a:solidFill>
              </a:rPr>
              <a:t>al.</a:t>
            </a:r>
            <a:r>
              <a:rPr lang="en-GB" altLang="it-IT" sz="1400" dirty="0" smtClean="0">
                <a:solidFill>
                  <a:schemeClr val="bg1"/>
                </a:solidFill>
              </a:rPr>
              <a:t>, </a:t>
            </a:r>
            <a:r>
              <a:rPr lang="en-GB" altLang="it-IT" sz="1400" dirty="0">
                <a:solidFill>
                  <a:schemeClr val="bg1"/>
                </a:solidFill>
              </a:rPr>
              <a:t>UOG 2019</a:t>
            </a:r>
          </a:p>
        </p:txBody>
      </p:sp>
      <p:sp>
        <p:nvSpPr>
          <p:cNvPr id="13" name="TextBox 1">
            <a:extLst>
              <a:ext uri="{FF2B5EF4-FFF2-40B4-BE49-F238E27FC236}">
                <a16:creationId xmlns:a16="http://schemas.microsoft.com/office/drawing/2014/main" id="{928A8418-32BE-474B-A487-6A37AC498E82}"/>
              </a:ext>
            </a:extLst>
          </p:cNvPr>
          <p:cNvSpPr txBox="1">
            <a:spLocks noChangeArrowheads="1"/>
          </p:cNvSpPr>
          <p:nvPr/>
        </p:nvSpPr>
        <p:spPr bwMode="auto">
          <a:xfrm>
            <a:off x="1331911" y="1686866"/>
            <a:ext cx="64801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solidFill>
                  <a:srgbClr val="000000"/>
                </a:solidFill>
              </a:rPr>
              <a:t>Discussion</a:t>
            </a:r>
            <a:endParaRPr lang="en-GB" altLang="it-IT" sz="2400" b="1" i="0" dirty="0">
              <a:solidFill>
                <a:srgbClr val="000000"/>
              </a:solidFill>
            </a:endParaRPr>
          </a:p>
        </p:txBody>
      </p:sp>
      <p:sp>
        <p:nvSpPr>
          <p:cNvPr id="14" name="Rectangle 19">
            <a:extLst>
              <a:ext uri="{FF2B5EF4-FFF2-40B4-BE49-F238E27FC236}">
                <a16:creationId xmlns:a16="http://schemas.microsoft.com/office/drawing/2014/main" id="{91FD3785-E4F9-914C-9BCD-EF5E09227364}"/>
              </a:ext>
            </a:extLst>
          </p:cNvPr>
          <p:cNvSpPr>
            <a:spLocks noChangeArrowheads="1"/>
          </p:cNvSpPr>
          <p:nvPr/>
        </p:nvSpPr>
        <p:spPr bwMode="auto">
          <a:xfrm>
            <a:off x="395536" y="2696862"/>
            <a:ext cx="8496944" cy="3468642"/>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en" sz="1800" i="0" dirty="0"/>
              <a:t>Predictive performance for a SGA neonate of routine ultrasonographic examination during the third trimester is higher if:</a:t>
            </a:r>
          </a:p>
          <a:p>
            <a:pPr lvl="1" algn="just">
              <a:lnSpc>
                <a:spcPct val="150000"/>
              </a:lnSpc>
              <a:buFont typeface="Wingdings" panose="05000000000000000000" pitchFamily="2" charset="2"/>
              <a:buChar char="Ø"/>
            </a:pPr>
            <a:r>
              <a:rPr lang="en" sz="1600" i="0" dirty="0"/>
              <a:t>T</a:t>
            </a:r>
            <a:r>
              <a:rPr lang="en" sz="1600" i="0" dirty="0" smtClean="0"/>
              <a:t>he </a:t>
            </a:r>
            <a:r>
              <a:rPr lang="en" sz="1600" i="0" dirty="0"/>
              <a:t>scan is carried out at </a:t>
            </a:r>
            <a:r>
              <a:rPr lang="en" sz="1600" i="0" dirty="0" smtClean="0"/>
              <a:t>35</a:t>
            </a:r>
            <a:r>
              <a:rPr lang="en" sz="1600" i="0" dirty="0"/>
              <a:t> </a:t>
            </a:r>
            <a:r>
              <a:rPr lang="en" sz="1600" i="0" dirty="0" smtClean="0"/>
              <a:t>+</a:t>
            </a:r>
            <a:r>
              <a:rPr lang="en" sz="1600" i="0" dirty="0"/>
              <a:t> </a:t>
            </a:r>
            <a:r>
              <a:rPr lang="en" sz="1600" i="0" dirty="0" smtClean="0"/>
              <a:t>0 </a:t>
            </a:r>
            <a:r>
              <a:rPr lang="en" sz="1600" i="0" dirty="0"/>
              <a:t>to </a:t>
            </a:r>
            <a:r>
              <a:rPr lang="en" sz="1600" i="0" dirty="0" smtClean="0"/>
              <a:t>36</a:t>
            </a:r>
            <a:r>
              <a:rPr lang="en" sz="1600" i="0" dirty="0"/>
              <a:t> </a:t>
            </a:r>
            <a:r>
              <a:rPr lang="en" sz="1600" i="0" dirty="0" smtClean="0"/>
              <a:t>+</a:t>
            </a:r>
            <a:r>
              <a:rPr lang="en" sz="1600" i="0" dirty="0"/>
              <a:t> </a:t>
            </a:r>
            <a:r>
              <a:rPr lang="en" sz="1600" i="0" dirty="0" smtClean="0"/>
              <a:t>6 than </a:t>
            </a:r>
            <a:r>
              <a:rPr lang="en" sz="1600" i="0" dirty="0"/>
              <a:t>at </a:t>
            </a:r>
            <a:r>
              <a:rPr lang="en" sz="1600" i="0" dirty="0" smtClean="0"/>
              <a:t>31</a:t>
            </a:r>
            <a:r>
              <a:rPr lang="en" sz="1600" i="0" dirty="0"/>
              <a:t> </a:t>
            </a:r>
            <a:r>
              <a:rPr lang="en" sz="1600" i="0" dirty="0" smtClean="0"/>
              <a:t>+</a:t>
            </a:r>
            <a:r>
              <a:rPr lang="en" sz="1600" i="0" dirty="0"/>
              <a:t> </a:t>
            </a:r>
            <a:r>
              <a:rPr lang="en" sz="1600" i="0" dirty="0" smtClean="0"/>
              <a:t>0 </a:t>
            </a:r>
            <a:r>
              <a:rPr lang="en" sz="1600" i="0" dirty="0"/>
              <a:t>to </a:t>
            </a:r>
            <a:r>
              <a:rPr lang="en" sz="1600" i="0" dirty="0" smtClean="0"/>
              <a:t>33</a:t>
            </a:r>
            <a:r>
              <a:rPr lang="en" sz="1600" i="0" dirty="0"/>
              <a:t> </a:t>
            </a:r>
            <a:r>
              <a:rPr lang="en" sz="1600" i="0" dirty="0" smtClean="0"/>
              <a:t>+</a:t>
            </a:r>
            <a:r>
              <a:rPr lang="en" sz="1600" i="0" dirty="0"/>
              <a:t> 6 weeks’ </a:t>
            </a:r>
            <a:r>
              <a:rPr lang="en" sz="1600" i="0" dirty="0" smtClean="0"/>
              <a:t>gestation;</a:t>
            </a:r>
            <a:endParaRPr lang="en" sz="1600" i="0" dirty="0"/>
          </a:p>
          <a:p>
            <a:pPr lvl="1" algn="just">
              <a:lnSpc>
                <a:spcPct val="150000"/>
              </a:lnSpc>
              <a:buFont typeface="Wingdings" panose="05000000000000000000" pitchFamily="2" charset="2"/>
              <a:buChar char="Ø"/>
            </a:pPr>
            <a:r>
              <a:rPr lang="en" sz="1600" i="0" dirty="0"/>
              <a:t>T</a:t>
            </a:r>
            <a:r>
              <a:rPr lang="en" sz="1600" i="0" dirty="0" smtClean="0"/>
              <a:t>he </a:t>
            </a:r>
            <a:r>
              <a:rPr lang="en" sz="1600" i="0" dirty="0"/>
              <a:t>method of screening is EFW than fetal </a:t>
            </a:r>
            <a:r>
              <a:rPr lang="en" sz="1600" i="0" dirty="0" smtClean="0"/>
              <a:t>AC;</a:t>
            </a:r>
            <a:endParaRPr lang="en" sz="1600" i="0" dirty="0"/>
          </a:p>
          <a:p>
            <a:pPr lvl="1" algn="just">
              <a:lnSpc>
                <a:spcPct val="150000"/>
              </a:lnSpc>
              <a:buFont typeface="Wingdings" panose="05000000000000000000" pitchFamily="2" charset="2"/>
              <a:buChar char="Ø"/>
            </a:pPr>
            <a:r>
              <a:rPr lang="en" sz="1600" i="0" dirty="0"/>
              <a:t>T</a:t>
            </a:r>
            <a:r>
              <a:rPr lang="en" sz="1600" i="0" dirty="0" smtClean="0"/>
              <a:t>he </a:t>
            </a:r>
            <a:r>
              <a:rPr lang="en" sz="1600" i="0" dirty="0"/>
              <a:t>outcome measure is birth weight </a:t>
            </a:r>
            <a:r>
              <a:rPr lang="en" sz="1600" i="0" dirty="0" smtClean="0"/>
              <a:t>&lt;</a:t>
            </a:r>
            <a:r>
              <a:rPr lang="en" sz="1600" i="0" dirty="0"/>
              <a:t> </a:t>
            </a:r>
            <a:r>
              <a:rPr lang="en" sz="1600" i="0" dirty="0" smtClean="0"/>
              <a:t>3</a:t>
            </a:r>
            <a:r>
              <a:rPr lang="en" sz="1600" i="0" baseline="30000" dirty="0" smtClean="0"/>
              <a:t>rd</a:t>
            </a:r>
            <a:r>
              <a:rPr lang="en" sz="1600" i="0" dirty="0" smtClean="0"/>
              <a:t> than &lt;</a:t>
            </a:r>
            <a:r>
              <a:rPr lang="en" sz="1600" i="0" dirty="0"/>
              <a:t> </a:t>
            </a:r>
            <a:r>
              <a:rPr lang="en" sz="1600" i="0" dirty="0" smtClean="0"/>
              <a:t>10</a:t>
            </a:r>
            <a:r>
              <a:rPr lang="en" sz="1600" i="0" baseline="30000" dirty="0" smtClean="0"/>
              <a:t>th</a:t>
            </a:r>
            <a:r>
              <a:rPr lang="en" sz="1600" i="0" dirty="0" smtClean="0"/>
              <a:t> percentile;</a:t>
            </a:r>
            <a:endParaRPr lang="en" sz="1600" i="0" dirty="0"/>
          </a:p>
          <a:p>
            <a:pPr lvl="1" algn="just">
              <a:lnSpc>
                <a:spcPct val="150000"/>
              </a:lnSpc>
              <a:buFont typeface="Wingdings" panose="05000000000000000000" pitchFamily="2" charset="2"/>
              <a:buChar char="Ø"/>
            </a:pPr>
            <a:r>
              <a:rPr lang="en" sz="1600" i="0" dirty="0" smtClean="0"/>
              <a:t>Delivery </a:t>
            </a:r>
            <a:r>
              <a:rPr lang="en" sz="1600" i="0" dirty="0"/>
              <a:t>occurs within 2 weeks than at any stage after assessment. </a:t>
            </a:r>
          </a:p>
          <a:p>
            <a:pPr marL="0" indent="0" algn="just">
              <a:lnSpc>
                <a:spcPct val="150000"/>
              </a:lnSpc>
              <a:buNone/>
            </a:pPr>
            <a:endParaRPr lang="en" sz="1000" i="0" dirty="0"/>
          </a:p>
          <a:p>
            <a:pPr algn="just"/>
            <a:r>
              <a:rPr lang="en" sz="1800" i="0" dirty="0"/>
              <a:t>Prediction of a SGA neonate by EFW </a:t>
            </a:r>
            <a:r>
              <a:rPr lang="en" sz="1800" i="0" dirty="0" smtClean="0"/>
              <a:t>&lt;</a:t>
            </a:r>
            <a:r>
              <a:rPr lang="en" sz="1800" i="0" dirty="0"/>
              <a:t> </a:t>
            </a:r>
            <a:r>
              <a:rPr lang="en" sz="1800" i="0" dirty="0" smtClean="0"/>
              <a:t>10</a:t>
            </a:r>
            <a:r>
              <a:rPr lang="en" sz="1800" i="0" baseline="30000" dirty="0" smtClean="0"/>
              <a:t>th</a:t>
            </a:r>
            <a:r>
              <a:rPr lang="en" sz="1800" i="0" dirty="0" smtClean="0"/>
              <a:t> percentile </a:t>
            </a:r>
            <a:r>
              <a:rPr lang="en" sz="1800" i="0" dirty="0"/>
              <a:t>is modest and prediction of </a:t>
            </a:r>
            <a:r>
              <a:rPr lang="en" sz="1800" i="0" dirty="0" smtClean="0"/>
              <a:t>&gt;</a:t>
            </a:r>
            <a:r>
              <a:rPr lang="en" sz="1800" i="0" dirty="0"/>
              <a:t> </a:t>
            </a:r>
            <a:r>
              <a:rPr lang="en" sz="1800" i="0" dirty="0" smtClean="0"/>
              <a:t>85</a:t>
            </a:r>
            <a:r>
              <a:rPr lang="en" sz="1800" i="0" dirty="0"/>
              <a:t>% of cases at </a:t>
            </a:r>
            <a:r>
              <a:rPr lang="en" sz="1800" i="0" dirty="0" smtClean="0"/>
              <a:t>35</a:t>
            </a:r>
            <a:r>
              <a:rPr lang="en" sz="1800" i="0" dirty="0"/>
              <a:t> </a:t>
            </a:r>
            <a:r>
              <a:rPr lang="en" sz="1800" i="0" dirty="0" smtClean="0"/>
              <a:t>+</a:t>
            </a:r>
            <a:r>
              <a:rPr lang="en" sz="1800" i="0" dirty="0"/>
              <a:t> </a:t>
            </a:r>
            <a:r>
              <a:rPr lang="en" sz="1800" i="0" dirty="0" smtClean="0"/>
              <a:t>0 </a:t>
            </a:r>
            <a:r>
              <a:rPr lang="en" sz="1800" i="0" dirty="0"/>
              <a:t>to </a:t>
            </a:r>
            <a:r>
              <a:rPr lang="en" sz="1800" i="0" dirty="0" smtClean="0"/>
              <a:t>36</a:t>
            </a:r>
            <a:r>
              <a:rPr lang="en" sz="1800" i="0" dirty="0"/>
              <a:t> </a:t>
            </a:r>
            <a:r>
              <a:rPr lang="en" sz="1800" i="0" dirty="0" smtClean="0"/>
              <a:t>+</a:t>
            </a:r>
            <a:r>
              <a:rPr lang="en" sz="1800" i="0" dirty="0"/>
              <a:t> </a:t>
            </a:r>
            <a:r>
              <a:rPr lang="en" sz="1800" i="0" dirty="0" smtClean="0"/>
              <a:t>6 </a:t>
            </a:r>
            <a:r>
              <a:rPr lang="en" sz="1800" i="0" dirty="0"/>
              <a:t>weeks’ gestation necessitates use of EFW </a:t>
            </a:r>
            <a:r>
              <a:rPr lang="en" sz="1800" i="0" dirty="0" smtClean="0"/>
              <a:t>&lt;</a:t>
            </a:r>
            <a:r>
              <a:rPr lang="en" sz="1800" i="0" dirty="0"/>
              <a:t> </a:t>
            </a:r>
            <a:r>
              <a:rPr lang="en" sz="1800" i="0" dirty="0" smtClean="0"/>
              <a:t>40</a:t>
            </a:r>
            <a:r>
              <a:rPr lang="en" sz="1800" i="0" baseline="30000" dirty="0" smtClean="0"/>
              <a:t>th</a:t>
            </a:r>
            <a:r>
              <a:rPr lang="en" sz="1800" i="0" dirty="0" smtClean="0"/>
              <a:t>  percentile.</a:t>
            </a:r>
            <a:endParaRPr lang="en" sz="1800" i="0" dirty="0"/>
          </a:p>
        </p:txBody>
      </p:sp>
    </p:spTree>
    <p:extLst>
      <p:ext uri="{BB962C8B-B14F-4D97-AF65-F5344CB8AC3E}">
        <p14:creationId xmlns:p14="http://schemas.microsoft.com/office/powerpoint/2010/main" val="261746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41085</TotalTime>
  <Words>536</Words>
  <Application>Microsoft Office PowerPoint</Application>
  <PresentationFormat>On-screen Show (4:3)</PresentationFormat>
  <Paragraphs>90</Paragraphs>
  <Slides>11</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Wingdings</vt:lpstr>
      <vt:lpstr>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ISUOGUSR</dc:creator>
  <cp:lastModifiedBy>Renata Kotsia</cp:lastModifiedBy>
  <cp:revision>845</cp:revision>
  <cp:lastPrinted>2011-09-13T15:07:48Z</cp:lastPrinted>
  <dcterms:created xsi:type="dcterms:W3CDTF">2016-05-13T18:06:14Z</dcterms:created>
  <dcterms:modified xsi:type="dcterms:W3CDTF">2019-05-08T13:42:55Z</dcterms:modified>
</cp:coreProperties>
</file>