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4812" r:id="rId2"/>
  </p:sldMasterIdLst>
  <p:notesMasterIdLst>
    <p:notesMasterId r:id="rId15"/>
  </p:notesMasterIdLst>
  <p:sldIdLst>
    <p:sldId id="329" r:id="rId3"/>
    <p:sldId id="350" r:id="rId4"/>
    <p:sldId id="349" r:id="rId5"/>
    <p:sldId id="384" r:id="rId6"/>
    <p:sldId id="401" r:id="rId7"/>
    <p:sldId id="402" r:id="rId8"/>
    <p:sldId id="387" r:id="rId9"/>
    <p:sldId id="399" r:id="rId10"/>
    <p:sldId id="400" r:id="rId11"/>
    <p:sldId id="353" r:id="rId12"/>
    <p:sldId id="381" r:id="rId13"/>
    <p:sldId id="371" r:id="rId14"/>
  </p:sldIdLst>
  <p:sldSz cx="9144000" cy="6858000" type="screen4x3"/>
  <p:notesSz cx="6761163" cy="9942513"/>
  <p:defaultTextStyle>
    <a:defPPr>
      <a:defRPr lang="en-GB"/>
    </a:defPPr>
    <a:lvl1pPr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i="1" kern="1200">
        <a:solidFill>
          <a:schemeClr val="tx1"/>
        </a:solidFill>
        <a:latin typeface="Arial" panose="020B0604020202020204" pitchFamily="34" charset="0"/>
        <a:ea typeface="+mn-ea"/>
        <a:cs typeface="+mn-cs"/>
      </a:defRPr>
    </a:lvl5pPr>
    <a:lvl6pPr marL="2286000" algn="l" defTabSz="914400" rtl="0" eaLnBrk="1" latinLnBrk="0" hangingPunct="1">
      <a:defRPr i="1" kern="1200">
        <a:solidFill>
          <a:schemeClr val="tx1"/>
        </a:solidFill>
        <a:latin typeface="Arial" panose="020B0604020202020204" pitchFamily="34" charset="0"/>
        <a:ea typeface="+mn-ea"/>
        <a:cs typeface="+mn-cs"/>
      </a:defRPr>
    </a:lvl6pPr>
    <a:lvl7pPr marL="2743200" algn="l" defTabSz="914400" rtl="0" eaLnBrk="1" latinLnBrk="0" hangingPunct="1">
      <a:defRPr i="1" kern="1200">
        <a:solidFill>
          <a:schemeClr val="tx1"/>
        </a:solidFill>
        <a:latin typeface="Arial" panose="020B0604020202020204" pitchFamily="34" charset="0"/>
        <a:ea typeface="+mn-ea"/>
        <a:cs typeface="+mn-cs"/>
      </a:defRPr>
    </a:lvl7pPr>
    <a:lvl8pPr marL="3200400" algn="l" defTabSz="914400" rtl="0" eaLnBrk="1" latinLnBrk="0" hangingPunct="1">
      <a:defRPr i="1" kern="1200">
        <a:solidFill>
          <a:schemeClr val="tx1"/>
        </a:solidFill>
        <a:latin typeface="Arial" panose="020B0604020202020204" pitchFamily="34" charset="0"/>
        <a:ea typeface="+mn-ea"/>
        <a:cs typeface="+mn-cs"/>
      </a:defRPr>
    </a:lvl8pPr>
    <a:lvl9pPr marL="3657600" algn="l" defTabSz="914400" rtl="0" eaLnBrk="1" latinLnBrk="0" hangingPunct="1">
      <a:defRPr i="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18">
          <p15:clr>
            <a:srgbClr val="A4A3A4"/>
          </p15:clr>
        </p15:guide>
        <p15:guide id="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D6E4"/>
    <a:srgbClr val="EADEE7"/>
    <a:srgbClr val="ED1D24"/>
    <a:srgbClr val="445895"/>
    <a:srgbClr val="CDDEFF"/>
    <a:srgbClr val="002060"/>
    <a:srgbClr val="F0F3FB"/>
    <a:srgbClr val="E2E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ile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23" autoAdjust="0"/>
    <p:restoredTop sz="88333" autoAdjust="0"/>
  </p:normalViewPr>
  <p:slideViewPr>
    <p:cSldViewPr>
      <p:cViewPr varScale="1">
        <p:scale>
          <a:sx n="96" d="100"/>
          <a:sy n="96" d="100"/>
        </p:scale>
        <p:origin x="102" y="102"/>
      </p:cViewPr>
      <p:guideLst>
        <p:guide orient="horz" pos="2160"/>
        <p:guide pos="2880"/>
        <p:guide orient="horz" pos="618"/>
        <p:guide/>
      </p:guideLst>
    </p:cSldViewPr>
  </p:slideViewPr>
  <p:notesTextViewPr>
    <p:cViewPr>
      <p:scale>
        <a:sx n="100" d="100"/>
        <a:sy n="100" d="100"/>
      </p:scale>
      <p:origin x="0" y="0"/>
    </p:cViewPr>
  </p:notesTextViewPr>
  <p:sorterViewPr>
    <p:cViewPr>
      <p:scale>
        <a:sx n="100" d="100"/>
        <a:sy n="100" d="100"/>
      </p:scale>
      <p:origin x="0" y="17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30525" cy="496888"/>
          </a:xfrm>
          <a:prstGeom prst="rect">
            <a:avLst/>
          </a:prstGeom>
        </p:spPr>
        <p:txBody>
          <a:bodyPr vert="horz" lIns="91440" tIns="45720" rIns="91440" bIns="45720" rtlCol="0"/>
          <a:lstStyle>
            <a:lvl1pPr algn="l" eaLnBrk="1" hangingPunct="1">
              <a:defRPr sz="1200" i="0">
                <a:latin typeface="Arial" charset="0"/>
              </a:defRPr>
            </a:lvl1pPr>
          </a:lstStyle>
          <a:p>
            <a:pPr>
              <a:defRPr/>
            </a:pPr>
            <a:endParaRPr lang="it-IT" dirty="0"/>
          </a:p>
        </p:txBody>
      </p:sp>
      <p:sp>
        <p:nvSpPr>
          <p:cNvPr id="3" name="Segnaposto data 2"/>
          <p:cNvSpPr>
            <a:spLocks noGrp="1"/>
          </p:cNvSpPr>
          <p:nvPr>
            <p:ph type="dt" idx="1"/>
          </p:nvPr>
        </p:nvSpPr>
        <p:spPr>
          <a:xfrm>
            <a:off x="3829050" y="0"/>
            <a:ext cx="2930525" cy="496888"/>
          </a:xfrm>
          <a:prstGeom prst="rect">
            <a:avLst/>
          </a:prstGeom>
        </p:spPr>
        <p:txBody>
          <a:bodyPr vert="horz" lIns="91440" tIns="45720" rIns="91440" bIns="45720" rtlCol="0"/>
          <a:lstStyle>
            <a:lvl1pPr algn="r" eaLnBrk="1" hangingPunct="1">
              <a:defRPr sz="1200" i="0">
                <a:latin typeface="Arial" charset="0"/>
              </a:defRPr>
            </a:lvl1pPr>
          </a:lstStyle>
          <a:p>
            <a:pPr>
              <a:defRPr/>
            </a:pPr>
            <a:fld id="{E85DC6F2-61F7-47F7-BDDB-8773C9C1B552}" type="datetimeFigureOut">
              <a:rPr lang="it-IT"/>
              <a:pPr>
                <a:defRPr/>
              </a:pPr>
              <a:t>16/08/2019</a:t>
            </a:fld>
            <a:endParaRPr lang="it-IT" dirty="0"/>
          </a:p>
        </p:txBody>
      </p:sp>
      <p:sp>
        <p:nvSpPr>
          <p:cNvPr id="4" name="Segnaposto immagine diapositiva 3"/>
          <p:cNvSpPr>
            <a:spLocks noGrp="1" noRot="1" noChangeAspect="1"/>
          </p:cNvSpPr>
          <p:nvPr>
            <p:ph type="sldImg" idx="2"/>
          </p:nvPr>
        </p:nvSpPr>
        <p:spPr>
          <a:xfrm>
            <a:off x="896938" y="746125"/>
            <a:ext cx="4967287" cy="3727450"/>
          </a:xfrm>
          <a:prstGeom prst="rect">
            <a:avLst/>
          </a:prstGeom>
          <a:noFill/>
          <a:ln w="12700">
            <a:solidFill>
              <a:prstClr val="black"/>
            </a:solidFill>
          </a:ln>
        </p:spPr>
        <p:txBody>
          <a:bodyPr vert="horz" lIns="91440" tIns="45720" rIns="91440" bIns="45720" rtlCol="0" anchor="ctr"/>
          <a:lstStyle/>
          <a:p>
            <a:pPr lvl="0"/>
            <a:endParaRPr lang="it-IT" noProof="0" dirty="0"/>
          </a:p>
        </p:txBody>
      </p:sp>
      <p:sp>
        <p:nvSpPr>
          <p:cNvPr id="5" name="Segnaposto note 4"/>
          <p:cNvSpPr>
            <a:spLocks noGrp="1"/>
          </p:cNvSpPr>
          <p:nvPr>
            <p:ph type="body" sz="quarter" idx="3"/>
          </p:nvPr>
        </p:nvSpPr>
        <p:spPr>
          <a:xfrm>
            <a:off x="676275" y="4722813"/>
            <a:ext cx="5408613" cy="4473575"/>
          </a:xfrm>
          <a:prstGeom prst="rect">
            <a:avLst/>
          </a:prstGeom>
        </p:spPr>
        <p:txBody>
          <a:bodyPr vert="horz" lIns="91440" tIns="45720" rIns="91440" bIns="45720" rtlCol="0"/>
          <a:lstStyle/>
          <a:p>
            <a:pPr lvl="0"/>
            <a:r>
              <a:rPr lang="it-IT" noProof="0"/>
              <a:t>Fare clic per modificare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6" name="Segnaposto piè di pagina 5"/>
          <p:cNvSpPr>
            <a:spLocks noGrp="1"/>
          </p:cNvSpPr>
          <p:nvPr>
            <p:ph type="ftr" sz="quarter" idx="4"/>
          </p:nvPr>
        </p:nvSpPr>
        <p:spPr>
          <a:xfrm>
            <a:off x="0" y="9444038"/>
            <a:ext cx="2930525" cy="496887"/>
          </a:xfrm>
          <a:prstGeom prst="rect">
            <a:avLst/>
          </a:prstGeom>
        </p:spPr>
        <p:txBody>
          <a:bodyPr vert="horz" lIns="91440" tIns="45720" rIns="91440" bIns="45720" rtlCol="0" anchor="b"/>
          <a:lstStyle>
            <a:lvl1pPr algn="l" eaLnBrk="1" hangingPunct="1">
              <a:defRPr sz="1200" i="0">
                <a:latin typeface="Arial" charset="0"/>
              </a:defRPr>
            </a:lvl1pPr>
          </a:lstStyle>
          <a:p>
            <a:pPr>
              <a:defRPr/>
            </a:pPr>
            <a:endParaRPr lang="it-IT" dirty="0"/>
          </a:p>
        </p:txBody>
      </p:sp>
      <p:sp>
        <p:nvSpPr>
          <p:cNvPr id="7" name="Segnaposto numero diapositiva 6"/>
          <p:cNvSpPr>
            <a:spLocks noGrp="1"/>
          </p:cNvSpPr>
          <p:nvPr>
            <p:ph type="sldNum" sz="quarter" idx="5"/>
          </p:nvPr>
        </p:nvSpPr>
        <p:spPr>
          <a:xfrm>
            <a:off x="3829050" y="9444038"/>
            <a:ext cx="293052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i="0">
                <a:cs typeface="Arial" panose="020B0604020202020204" pitchFamily="34" charset="0"/>
              </a:defRPr>
            </a:lvl1pPr>
          </a:lstStyle>
          <a:p>
            <a:pPr>
              <a:defRPr/>
            </a:pPr>
            <a:fld id="{7A07579C-B849-46E4-81D5-095676F8793D}" type="slidenum">
              <a:rPr lang="en-US"/>
              <a:pPr>
                <a:defRPr/>
              </a:pPr>
              <a:t>‹#›</a:t>
            </a:fld>
            <a:endParaRPr lang="it-IT" dirty="0">
              <a:cs typeface="+mn-cs"/>
            </a:endParaRPr>
          </a:p>
        </p:txBody>
      </p:sp>
    </p:spTree>
    <p:extLst>
      <p:ext uri="{BB962C8B-B14F-4D97-AF65-F5344CB8AC3E}">
        <p14:creationId xmlns:p14="http://schemas.microsoft.com/office/powerpoint/2010/main" val="23629690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345E7-095D-4628-A017-2AA883E147ED}" type="slidenum">
              <a:rPr lang="en-GB" altLang="it-IT" smtClean="0">
                <a:solidFill>
                  <a:srgbClr val="000000"/>
                </a:solidFill>
                <a:latin typeface="Arial" panose="020B0604020202020204" pitchFamily="34" charset="0"/>
              </a:rPr>
              <a:pPr>
                <a:spcBef>
                  <a:spcPct val="0"/>
                </a:spcBef>
              </a:pPr>
              <a:t>1</a:t>
            </a:fld>
            <a:endParaRPr lang="en-GB" altLang="it-IT" dirty="0">
              <a:solidFill>
                <a:srgbClr val="000000"/>
              </a:solidFill>
              <a:latin typeface="Arial" panose="020B0604020202020204" pitchFamily="34" charset="0"/>
            </a:endParaRPr>
          </a:p>
        </p:txBody>
      </p:sp>
      <p:sp>
        <p:nvSpPr>
          <p:cNvPr id="1843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8436" name="Rectangle 3"/>
          <p:cNvSpPr>
            <a:spLocks noGrp="1" noChangeArrowheads="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it-IT" dirty="0"/>
          </a:p>
        </p:txBody>
      </p:sp>
    </p:spTree>
    <p:extLst>
      <p:ext uri="{BB962C8B-B14F-4D97-AF65-F5344CB8AC3E}">
        <p14:creationId xmlns:p14="http://schemas.microsoft.com/office/powerpoint/2010/main" val="2546507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2531"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2532"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8EC641F3-085E-404A-B442-0231AFD4B84A}" type="slidenum">
              <a:rPr lang="x-none" altLang="it-IT" i="0">
                <a:solidFill>
                  <a:srgbClr val="000000"/>
                </a:solidFill>
                <a:latin typeface="Arial" panose="020B0604020202020204" pitchFamily="34" charset="0"/>
              </a:rPr>
              <a:pPr algn="r" eaLnBrk="1" hangingPunct="1">
                <a:spcBef>
                  <a:spcPct val="0"/>
                </a:spcBef>
              </a:pPr>
              <a:t>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9471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457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2458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1CE584FA-CD33-4012-8C28-E8FE9CE9CBC9}" type="slidenum">
              <a:rPr lang="x-none" altLang="it-IT" i="0">
                <a:solidFill>
                  <a:srgbClr val="000000"/>
                </a:solidFill>
                <a:latin typeface="Arial" panose="020B0604020202020204" pitchFamily="34" charset="0"/>
              </a:rPr>
              <a:pPr algn="r" eaLnBrk="1" hangingPunct="1">
                <a:spcBef>
                  <a:spcPct val="0"/>
                </a:spcBef>
              </a:pPr>
              <a:t>3</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35550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9</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8907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34819"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34820"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5A44F31C-2D1F-4EC9-B3F1-334B594AA577}" type="slidenum">
              <a:rPr lang="x-none" altLang="it-IT" i="0">
                <a:solidFill>
                  <a:srgbClr val="000000"/>
                </a:solidFill>
                <a:latin typeface="Arial" panose="020B0604020202020204" pitchFamily="34" charset="0"/>
              </a:rPr>
              <a:pPr algn="r" eaLnBrk="1" hangingPunct="1">
                <a:spcBef>
                  <a:spcPct val="0"/>
                </a:spcBef>
              </a:pPr>
              <a:t>10</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688687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egnaposto immagin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59395" name="Segnaposto note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dirty="0"/>
          </a:p>
        </p:txBody>
      </p:sp>
      <p:sp>
        <p:nvSpPr>
          <p:cNvPr id="59396" name="Segnaposto numero diapositiva 3"/>
          <p:cNvSpPr txBox="1">
            <a:spLocks noGrp="1"/>
          </p:cNvSpPr>
          <p:nvPr/>
        </p:nvSpPr>
        <p:spPr bwMode="auto">
          <a:xfrm>
            <a:off x="3829050" y="9444038"/>
            <a:ext cx="2930525" cy="496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lgn="r" eaLnBrk="1" hangingPunct="1">
              <a:spcBef>
                <a:spcPct val="0"/>
              </a:spcBef>
            </a:pPr>
            <a:fld id="{AD62B56D-1B15-44DE-B517-41FD56C48F94}" type="slidenum">
              <a:rPr lang="x-none" altLang="it-IT" i="0">
                <a:solidFill>
                  <a:srgbClr val="000000"/>
                </a:solidFill>
                <a:latin typeface="Arial" panose="020B0604020202020204" pitchFamily="34" charset="0"/>
              </a:rPr>
              <a:pPr algn="r" eaLnBrk="1" hangingPunct="1">
                <a:spcBef>
                  <a:spcPct val="0"/>
                </a:spcBef>
              </a:pPr>
              <a:t>12</a:t>
            </a:fld>
            <a:endParaRPr lang="it-IT" altLang="it-IT" i="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4301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a:t>Fare clic per modificare lo stile del sottotitolo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DE3EC82-1B01-4E61-8144-D6203CB61C62}" type="slidenum">
              <a:rPr lang="en-US"/>
              <a:pPr>
                <a:defRPr/>
              </a:pPr>
              <a:t>‹#›</a:t>
            </a:fld>
            <a:endParaRPr lang="en-GB" dirty="0"/>
          </a:p>
        </p:txBody>
      </p:sp>
    </p:spTree>
    <p:extLst>
      <p:ext uri="{BB962C8B-B14F-4D97-AF65-F5344CB8AC3E}">
        <p14:creationId xmlns:p14="http://schemas.microsoft.com/office/powerpoint/2010/main" val="42401759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40D8DF2-7700-485C-A24B-6C4C21AB59CF}" type="slidenum">
              <a:rPr lang="en-US"/>
              <a:pPr>
                <a:defRPr/>
              </a:pPr>
              <a:t>‹#›</a:t>
            </a:fld>
            <a:endParaRPr lang="en-GB" dirty="0"/>
          </a:p>
        </p:txBody>
      </p:sp>
    </p:spTree>
    <p:extLst>
      <p:ext uri="{BB962C8B-B14F-4D97-AF65-F5344CB8AC3E}">
        <p14:creationId xmlns:p14="http://schemas.microsoft.com/office/powerpoint/2010/main" val="387803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07C36B0-32BF-4C1D-8B14-A851CC5C51F3}" type="slidenum">
              <a:rPr lang="en-US"/>
              <a:pPr>
                <a:defRPr/>
              </a:pPr>
              <a:t>‹#›</a:t>
            </a:fld>
            <a:endParaRPr lang="en-GB" dirty="0"/>
          </a:p>
        </p:txBody>
      </p:sp>
    </p:spTree>
    <p:extLst>
      <p:ext uri="{BB962C8B-B14F-4D97-AF65-F5344CB8AC3E}">
        <p14:creationId xmlns:p14="http://schemas.microsoft.com/office/powerpoint/2010/main" val="1603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3093B851-8467-4832-92CA-ED9F07BADCA2}" type="slidenum">
              <a:rPr lang="en-GB"/>
              <a:pPr>
                <a:defRPr/>
              </a:pPr>
              <a:t>‹#›</a:t>
            </a:fld>
            <a:endParaRPr lang="en-GB" dirty="0"/>
          </a:p>
        </p:txBody>
      </p:sp>
    </p:spTree>
    <p:extLst>
      <p:ext uri="{BB962C8B-B14F-4D97-AF65-F5344CB8AC3E}">
        <p14:creationId xmlns:p14="http://schemas.microsoft.com/office/powerpoint/2010/main" val="6444333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054CE0B-E619-4A04-AFDC-98E880E5E2AC}" type="slidenum">
              <a:rPr lang="en-GB"/>
              <a:pPr>
                <a:defRPr/>
              </a:pPr>
              <a:t>‹#›</a:t>
            </a:fld>
            <a:endParaRPr lang="en-GB" dirty="0"/>
          </a:p>
        </p:txBody>
      </p:sp>
    </p:spTree>
    <p:extLst>
      <p:ext uri="{BB962C8B-B14F-4D97-AF65-F5344CB8AC3E}">
        <p14:creationId xmlns:p14="http://schemas.microsoft.com/office/powerpoint/2010/main" val="2717675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A4AD40B0-C877-4B88-B941-F24B4AD5AAE9}" type="slidenum">
              <a:rPr lang="en-GB"/>
              <a:pPr>
                <a:defRPr/>
              </a:pPr>
              <a:t>‹#›</a:t>
            </a:fld>
            <a:endParaRPr lang="en-GB" dirty="0"/>
          </a:p>
        </p:txBody>
      </p:sp>
    </p:spTree>
    <p:extLst>
      <p:ext uri="{BB962C8B-B14F-4D97-AF65-F5344CB8AC3E}">
        <p14:creationId xmlns:p14="http://schemas.microsoft.com/office/powerpoint/2010/main" val="21101941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82DC06DB-2521-444A-8DBE-D0AA6A95A11A}" type="slidenum">
              <a:rPr lang="en-GB"/>
              <a:pPr>
                <a:defRPr/>
              </a:pPr>
              <a:t>‹#›</a:t>
            </a:fld>
            <a:endParaRPr lang="en-GB" dirty="0"/>
          </a:p>
        </p:txBody>
      </p:sp>
    </p:spTree>
    <p:extLst>
      <p:ext uri="{BB962C8B-B14F-4D97-AF65-F5344CB8AC3E}">
        <p14:creationId xmlns:p14="http://schemas.microsoft.com/office/powerpoint/2010/main" val="10427672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8"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9" name="Rectangle 6"/>
          <p:cNvSpPr>
            <a:spLocks noGrp="1" noChangeArrowheads="1"/>
          </p:cNvSpPr>
          <p:nvPr>
            <p:ph type="sldNum" sz="quarter" idx="12"/>
          </p:nvPr>
        </p:nvSpPr>
        <p:spPr/>
        <p:txBody>
          <a:bodyPr/>
          <a:lstStyle>
            <a:lvl1pPr>
              <a:defRPr/>
            </a:lvl1pPr>
          </a:lstStyle>
          <a:p>
            <a:pPr>
              <a:defRPr/>
            </a:pPr>
            <a:fld id="{963F55CC-90EC-4ED1-B27D-C5BB50F5A40C}" type="slidenum">
              <a:rPr lang="en-GB"/>
              <a:pPr>
                <a:defRPr/>
              </a:pPr>
              <a:t>‹#›</a:t>
            </a:fld>
            <a:endParaRPr lang="en-GB" dirty="0"/>
          </a:p>
        </p:txBody>
      </p:sp>
    </p:spTree>
    <p:extLst>
      <p:ext uri="{BB962C8B-B14F-4D97-AF65-F5344CB8AC3E}">
        <p14:creationId xmlns:p14="http://schemas.microsoft.com/office/powerpoint/2010/main" val="7347622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4"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5" name="Rectangle 6"/>
          <p:cNvSpPr>
            <a:spLocks noGrp="1" noChangeArrowheads="1"/>
          </p:cNvSpPr>
          <p:nvPr>
            <p:ph type="sldNum" sz="quarter" idx="12"/>
          </p:nvPr>
        </p:nvSpPr>
        <p:spPr/>
        <p:txBody>
          <a:bodyPr/>
          <a:lstStyle>
            <a:lvl1pPr>
              <a:defRPr/>
            </a:lvl1pPr>
          </a:lstStyle>
          <a:p>
            <a:pPr>
              <a:defRPr/>
            </a:pPr>
            <a:fld id="{E6D1B118-3A41-4160-BC46-15821FE16282}" type="slidenum">
              <a:rPr lang="en-GB"/>
              <a:pPr>
                <a:defRPr/>
              </a:pPr>
              <a:t>‹#›</a:t>
            </a:fld>
            <a:endParaRPr lang="en-GB" dirty="0"/>
          </a:p>
        </p:txBody>
      </p:sp>
    </p:spTree>
    <p:extLst>
      <p:ext uri="{BB962C8B-B14F-4D97-AF65-F5344CB8AC3E}">
        <p14:creationId xmlns:p14="http://schemas.microsoft.com/office/powerpoint/2010/main" val="5038244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3"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4" name="Rectangle 6"/>
          <p:cNvSpPr>
            <a:spLocks noGrp="1" noChangeArrowheads="1"/>
          </p:cNvSpPr>
          <p:nvPr>
            <p:ph type="sldNum" sz="quarter" idx="12"/>
          </p:nvPr>
        </p:nvSpPr>
        <p:spPr/>
        <p:txBody>
          <a:bodyPr/>
          <a:lstStyle>
            <a:lvl1pPr>
              <a:defRPr/>
            </a:lvl1pPr>
          </a:lstStyle>
          <a:p>
            <a:pPr>
              <a:defRPr/>
            </a:pPr>
            <a:fld id="{4335A405-2C77-4A47-9402-95622389C786}" type="slidenum">
              <a:rPr lang="en-GB"/>
              <a:pPr>
                <a:defRPr/>
              </a:pPr>
              <a:t>‹#›</a:t>
            </a:fld>
            <a:endParaRPr lang="en-GB" dirty="0"/>
          </a:p>
        </p:txBody>
      </p:sp>
    </p:spTree>
    <p:extLst>
      <p:ext uri="{BB962C8B-B14F-4D97-AF65-F5344CB8AC3E}">
        <p14:creationId xmlns:p14="http://schemas.microsoft.com/office/powerpoint/2010/main" val="21757828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37066658-6B9B-46F2-8D64-99C8FA404B39}" type="slidenum">
              <a:rPr lang="en-GB"/>
              <a:pPr>
                <a:defRPr/>
              </a:pPr>
              <a:t>‹#›</a:t>
            </a:fld>
            <a:endParaRPr lang="en-GB" dirty="0"/>
          </a:p>
        </p:txBody>
      </p:sp>
    </p:spTree>
    <p:extLst>
      <p:ext uri="{BB962C8B-B14F-4D97-AF65-F5344CB8AC3E}">
        <p14:creationId xmlns:p14="http://schemas.microsoft.com/office/powerpoint/2010/main" val="1027852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C909CB6-6D70-440F-BE29-455026851B21}" type="slidenum">
              <a:rPr lang="en-US"/>
              <a:pPr>
                <a:defRPr/>
              </a:pPr>
              <a:t>‹#›</a:t>
            </a:fld>
            <a:endParaRPr lang="en-GB" dirty="0"/>
          </a:p>
        </p:txBody>
      </p:sp>
    </p:spTree>
    <p:extLst>
      <p:ext uri="{BB962C8B-B14F-4D97-AF65-F5344CB8AC3E}">
        <p14:creationId xmlns:p14="http://schemas.microsoft.com/office/powerpoint/2010/main" val="10926864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6"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7" name="Rectangle 6"/>
          <p:cNvSpPr>
            <a:spLocks noGrp="1" noChangeArrowheads="1"/>
          </p:cNvSpPr>
          <p:nvPr>
            <p:ph type="sldNum" sz="quarter" idx="12"/>
          </p:nvPr>
        </p:nvSpPr>
        <p:spPr/>
        <p:txBody>
          <a:bodyPr/>
          <a:lstStyle>
            <a:lvl1pPr>
              <a:defRPr/>
            </a:lvl1pPr>
          </a:lstStyle>
          <a:p>
            <a:pPr>
              <a:defRPr/>
            </a:pPr>
            <a:fld id="{2E61DCDB-A505-4D00-A47A-42AB4F4F12DF}" type="slidenum">
              <a:rPr lang="en-GB"/>
              <a:pPr>
                <a:defRPr/>
              </a:pPr>
              <a:t>‹#›</a:t>
            </a:fld>
            <a:endParaRPr lang="en-GB" dirty="0"/>
          </a:p>
        </p:txBody>
      </p:sp>
    </p:spTree>
    <p:extLst>
      <p:ext uri="{BB962C8B-B14F-4D97-AF65-F5344CB8AC3E}">
        <p14:creationId xmlns:p14="http://schemas.microsoft.com/office/powerpoint/2010/main" val="40961720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79A8D181-7187-4539-95BF-29D4AC90ABA5}" type="slidenum">
              <a:rPr lang="en-GB"/>
              <a:pPr>
                <a:defRPr/>
              </a:pPr>
              <a:t>‹#›</a:t>
            </a:fld>
            <a:endParaRPr lang="en-GB" dirty="0"/>
          </a:p>
        </p:txBody>
      </p:sp>
    </p:spTree>
    <p:extLst>
      <p:ext uri="{BB962C8B-B14F-4D97-AF65-F5344CB8AC3E}">
        <p14:creationId xmlns:p14="http://schemas.microsoft.com/office/powerpoint/2010/main" val="13889475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p:txBody>
          <a:bodyPr/>
          <a:lstStyle>
            <a:lvl1pPr>
              <a:defRPr>
                <a:cs typeface="+mn-cs"/>
              </a:defRPr>
            </a:lvl1pPr>
          </a:lstStyle>
          <a:p>
            <a:pPr>
              <a:defRPr/>
            </a:pPr>
            <a:endParaRPr lang="en-GB" dirty="0"/>
          </a:p>
        </p:txBody>
      </p:sp>
      <p:sp>
        <p:nvSpPr>
          <p:cNvPr id="5" name="Rectangle 5"/>
          <p:cNvSpPr>
            <a:spLocks noGrp="1" noChangeArrowheads="1"/>
          </p:cNvSpPr>
          <p:nvPr>
            <p:ph type="ftr" sz="quarter" idx="11"/>
          </p:nvPr>
        </p:nvSpPr>
        <p:spPr/>
        <p:txBody>
          <a:bodyPr/>
          <a:lstStyle>
            <a:lvl1pPr algn="l">
              <a:defRPr>
                <a:cs typeface="+mn-cs"/>
              </a:defRPr>
            </a:lvl1pPr>
          </a:lstStyle>
          <a:p>
            <a:pPr>
              <a:defRPr/>
            </a:pPr>
            <a:endParaRPr lang="en-GB" dirty="0"/>
          </a:p>
        </p:txBody>
      </p:sp>
      <p:sp>
        <p:nvSpPr>
          <p:cNvPr id="6" name="Rectangle 6"/>
          <p:cNvSpPr>
            <a:spLocks noGrp="1" noChangeArrowheads="1"/>
          </p:cNvSpPr>
          <p:nvPr>
            <p:ph type="sldNum" sz="quarter" idx="12"/>
          </p:nvPr>
        </p:nvSpPr>
        <p:spPr/>
        <p:txBody>
          <a:bodyPr/>
          <a:lstStyle>
            <a:lvl1pPr>
              <a:defRPr/>
            </a:lvl1pPr>
          </a:lstStyle>
          <a:p>
            <a:pPr>
              <a:defRPr/>
            </a:pPr>
            <a:fld id="{2AA5E476-6F4A-42B8-8255-3D7FB57E1F99}" type="slidenum">
              <a:rPr lang="en-GB"/>
              <a:pPr>
                <a:defRPr/>
              </a:pPr>
              <a:t>‹#›</a:t>
            </a:fld>
            <a:endParaRPr lang="en-GB" dirty="0"/>
          </a:p>
        </p:txBody>
      </p:sp>
    </p:spTree>
    <p:extLst>
      <p:ext uri="{BB962C8B-B14F-4D97-AF65-F5344CB8AC3E}">
        <p14:creationId xmlns:p14="http://schemas.microsoft.com/office/powerpoint/2010/main" val="27516264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a:t>Fare clic per modificare stili del testo dello schema</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C7007470-8E3A-4B11-89EA-065FF43B9312}" type="slidenum">
              <a:rPr lang="en-US"/>
              <a:pPr>
                <a:defRPr/>
              </a:pPr>
              <a:t>‹#›</a:t>
            </a:fld>
            <a:endParaRPr lang="en-GB" dirty="0"/>
          </a:p>
        </p:txBody>
      </p:sp>
    </p:spTree>
    <p:extLst>
      <p:ext uri="{BB962C8B-B14F-4D97-AF65-F5344CB8AC3E}">
        <p14:creationId xmlns:p14="http://schemas.microsoft.com/office/powerpoint/2010/main" val="2797632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7803EB94-954C-42B7-BC7B-F6998BFAAE35}" type="slidenum">
              <a:rPr lang="en-US"/>
              <a:pPr>
                <a:defRPr/>
              </a:pPr>
              <a:t>‹#›</a:t>
            </a:fld>
            <a:endParaRPr lang="en-GB" dirty="0"/>
          </a:p>
        </p:txBody>
      </p:sp>
    </p:spTree>
    <p:extLst>
      <p:ext uri="{BB962C8B-B14F-4D97-AF65-F5344CB8AC3E}">
        <p14:creationId xmlns:p14="http://schemas.microsoft.com/office/powerpoint/2010/main" val="134588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43178C1A-D1D9-4F7B-859A-60F116829842}" type="slidenum">
              <a:rPr lang="en-US"/>
              <a:pPr>
                <a:defRPr/>
              </a:pPr>
              <a:t>‹#›</a:t>
            </a:fld>
            <a:endParaRPr lang="en-GB" dirty="0"/>
          </a:p>
        </p:txBody>
      </p:sp>
    </p:spTree>
    <p:extLst>
      <p:ext uri="{BB962C8B-B14F-4D97-AF65-F5344CB8AC3E}">
        <p14:creationId xmlns:p14="http://schemas.microsoft.com/office/powerpoint/2010/main" val="3660489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E389177E-B0CC-4BAA-86B1-C7EC57F86527}" type="slidenum">
              <a:rPr lang="en-US"/>
              <a:pPr>
                <a:defRPr/>
              </a:pPr>
              <a:t>‹#›</a:t>
            </a:fld>
            <a:endParaRPr lang="en-GB" dirty="0"/>
          </a:p>
        </p:txBody>
      </p:sp>
    </p:spTree>
    <p:extLst>
      <p:ext uri="{BB962C8B-B14F-4D97-AF65-F5344CB8AC3E}">
        <p14:creationId xmlns:p14="http://schemas.microsoft.com/office/powerpoint/2010/main" val="989769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7C3A35F0-57CA-4226-B22C-AEDC13518215}" type="slidenum">
              <a:rPr lang="en-US"/>
              <a:pPr>
                <a:defRPr/>
              </a:pPr>
              <a:t>‹#›</a:t>
            </a:fld>
            <a:endParaRPr lang="en-GB" dirty="0"/>
          </a:p>
        </p:txBody>
      </p:sp>
    </p:spTree>
    <p:extLst>
      <p:ext uri="{BB962C8B-B14F-4D97-AF65-F5344CB8AC3E}">
        <p14:creationId xmlns:p14="http://schemas.microsoft.com/office/powerpoint/2010/main" val="406844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D0913055-48F1-4760-A228-BF2BB82244EF}" type="slidenum">
              <a:rPr lang="en-US"/>
              <a:pPr>
                <a:defRPr/>
              </a:pPr>
              <a:t>‹#›</a:t>
            </a:fld>
            <a:endParaRPr lang="en-GB" dirty="0"/>
          </a:p>
        </p:txBody>
      </p:sp>
    </p:spTree>
    <p:extLst>
      <p:ext uri="{BB962C8B-B14F-4D97-AF65-F5344CB8AC3E}">
        <p14:creationId xmlns:p14="http://schemas.microsoft.com/office/powerpoint/2010/main" val="741009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dirty="0"/>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6695BB04-7A9D-4F2A-9B1F-9B9D5AF2E16F}" type="slidenum">
              <a:rPr lang="en-US"/>
              <a:pPr>
                <a:defRPr/>
              </a:pPr>
              <a:t>‹#›</a:t>
            </a:fld>
            <a:endParaRPr lang="en-GB" dirty="0"/>
          </a:p>
        </p:txBody>
      </p:sp>
    </p:spTree>
    <p:extLst>
      <p:ext uri="{BB962C8B-B14F-4D97-AF65-F5344CB8AC3E}">
        <p14:creationId xmlns:p14="http://schemas.microsoft.com/office/powerpoint/2010/main" val="212987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i="0">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i="0">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i="0">
                <a:cs typeface="Arial" panose="020B0604020202020204" pitchFamily="34" charset="0"/>
              </a:defRPr>
            </a:lvl1pPr>
          </a:lstStyle>
          <a:p>
            <a:pPr>
              <a:defRPr/>
            </a:pPr>
            <a:fld id="{E13D8571-8C07-428E-A66A-16124D03FB04}" type="slidenum">
              <a:rPr lang="en-US"/>
              <a:pPr>
                <a:defRPr/>
              </a:pPr>
              <a:t>‹#›</a:t>
            </a:fld>
            <a:endParaRPr lang="en-GB" dirty="0"/>
          </a:p>
        </p:txBody>
      </p:sp>
    </p:spTree>
  </p:cSld>
  <p:clrMap bg1="lt1" tx1="dk1" bg2="lt2" tx2="dk2" accent1="accent1" accent2="accent2" accent3="accent3" accent4="accent4" accent5="accent5" accent6="accent6" hlink="hlink" folHlink="folHlink"/>
  <p:sldLayoutIdLst>
    <p:sldLayoutId id="2147487585" r:id="rId1"/>
    <p:sldLayoutId id="2147487586" r:id="rId2"/>
    <p:sldLayoutId id="2147487587" r:id="rId3"/>
    <p:sldLayoutId id="2147487588" r:id="rId4"/>
    <p:sldLayoutId id="2147487589" r:id="rId5"/>
    <p:sldLayoutId id="2147487590" r:id="rId6"/>
    <p:sldLayoutId id="2147487591" r:id="rId7"/>
    <p:sldLayoutId id="2147487592" r:id="rId8"/>
    <p:sldLayoutId id="2147487593" r:id="rId9"/>
    <p:sldLayoutId id="2147487594" r:id="rId10"/>
    <p:sldLayoutId id="2147487595"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it-IT"/>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it-IT"/>
              <a:t>Click to edit Master text styles</a:t>
            </a:r>
          </a:p>
          <a:p>
            <a:pPr lvl="1"/>
            <a:r>
              <a:rPr lang="en-GB" altLang="it-IT"/>
              <a:t>Second level</a:t>
            </a:r>
          </a:p>
          <a:p>
            <a:pPr lvl="2"/>
            <a:r>
              <a:rPr lang="en-GB" altLang="it-IT"/>
              <a:t>Third level</a:t>
            </a:r>
          </a:p>
          <a:p>
            <a:pPr lvl="3"/>
            <a:r>
              <a:rPr lang="en-GB" altLang="it-IT"/>
              <a:t>Fourth level</a:t>
            </a:r>
          </a:p>
          <a:p>
            <a:pPr lvl="4"/>
            <a:r>
              <a:rPr lang="en-GB" altLang="it-IT"/>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i="0">
                <a:solidFill>
                  <a:srgbClr val="000000"/>
                </a:solidFill>
                <a:latin typeface="Arial" charset="0"/>
                <a:cs typeface="Arial" charset="0"/>
              </a:defRPr>
            </a:lvl1pPr>
          </a:lstStyle>
          <a:p>
            <a:pPr>
              <a:defRPr/>
            </a:pPr>
            <a:endParaRPr lang="en-GB" dirty="0"/>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i="0">
                <a:solidFill>
                  <a:srgbClr val="000000"/>
                </a:solidFill>
                <a:latin typeface="Arial" charset="0"/>
                <a:cs typeface="Arial" charset="0"/>
              </a:defRPr>
            </a:lvl1pPr>
          </a:lstStyle>
          <a:p>
            <a:pPr>
              <a:defRPr/>
            </a:pPr>
            <a:endParaRPr lang="en-GB" dirty="0"/>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i="0">
                <a:solidFill>
                  <a:srgbClr val="000000"/>
                </a:solidFill>
                <a:cs typeface="Arial" panose="020B0604020202020204" pitchFamily="34" charset="0"/>
              </a:defRPr>
            </a:lvl1pPr>
          </a:lstStyle>
          <a:p>
            <a:pPr>
              <a:defRPr/>
            </a:pPr>
            <a:fld id="{D62B089E-E7A4-431C-A446-EF849B64A322}"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7618" r:id="rId1"/>
    <p:sldLayoutId id="2147487619" r:id="rId2"/>
    <p:sldLayoutId id="2147487620" r:id="rId3"/>
    <p:sldLayoutId id="2147487621" r:id="rId4"/>
    <p:sldLayoutId id="2147487622" r:id="rId5"/>
    <p:sldLayoutId id="2147487623" r:id="rId6"/>
    <p:sldLayoutId id="2147487624" r:id="rId7"/>
    <p:sldLayoutId id="2147487625" r:id="rId8"/>
    <p:sldLayoutId id="2147487626" r:id="rId9"/>
    <p:sldLayoutId id="2147487627" r:id="rId10"/>
    <p:sldLayoutId id="2147487628"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410" name="Group 2"/>
          <p:cNvGrpSpPr>
            <a:grpSpLocks/>
          </p:cNvGrpSpPr>
          <p:nvPr/>
        </p:nvGrpSpPr>
        <p:grpSpPr bwMode="auto">
          <a:xfrm>
            <a:off x="0" y="-15875"/>
            <a:ext cx="9144000" cy="923925"/>
            <a:chOff x="0" y="3755"/>
            <a:chExt cx="5760" cy="582"/>
          </a:xfrm>
        </p:grpSpPr>
        <p:pic>
          <p:nvPicPr>
            <p:cNvPr id="17415"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7416"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7411" name="Text Box 5"/>
          <p:cNvSpPr txBox="1">
            <a:spLocks noChangeArrowheads="1"/>
          </p:cNvSpPr>
          <p:nvPr/>
        </p:nvSpPr>
        <p:spPr bwMode="auto">
          <a:xfrm>
            <a:off x="228600" y="1295400"/>
            <a:ext cx="8748713" cy="5857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28575" algn="ctr">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b="1" i="0" dirty="0">
                <a:solidFill>
                  <a:srgbClr val="000000"/>
                </a:solidFill>
                <a:cs typeface="Arial" panose="020B0604020202020204" pitchFamily="34" charset="0"/>
              </a:rPr>
              <a:t>UOG Journal Club: September 2019</a:t>
            </a:r>
          </a:p>
        </p:txBody>
      </p:sp>
      <p:sp>
        <p:nvSpPr>
          <p:cNvPr id="17412" name="TextBox 1"/>
          <p:cNvSpPr txBox="1">
            <a:spLocks noChangeArrowheads="1"/>
          </p:cNvSpPr>
          <p:nvPr/>
        </p:nvSpPr>
        <p:spPr bwMode="auto">
          <a:xfrm>
            <a:off x="323528" y="2060848"/>
            <a:ext cx="8424936" cy="221599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buNone/>
            </a:pPr>
            <a:r>
              <a:rPr lang="it-IT" sz="2400" b="1" i="0" dirty="0"/>
              <a:t>Maternal and neonatal complications of fetal </a:t>
            </a:r>
            <a:r>
              <a:rPr lang="it-IT" sz="2400" b="1" i="0" dirty="0" smtClean="0"/>
              <a:t>macrosomia: cohort study</a:t>
            </a:r>
            <a:endParaRPr lang="it-IT" sz="2400" b="1" i="0" dirty="0"/>
          </a:p>
          <a:p>
            <a:pPr algn="ctr">
              <a:buNone/>
            </a:pPr>
            <a:endParaRPr lang="en" sz="2400" b="1" i="0" dirty="0"/>
          </a:p>
          <a:p>
            <a:pPr>
              <a:buNone/>
            </a:pPr>
            <a:r>
              <a:rPr lang="sv-SE" sz="1800" i="0" dirty="0"/>
              <a:t>J. BETA , N. KHAN, M. FIOLNA, A. KHALIL, G. RAMADAN and </a:t>
            </a:r>
            <a:r>
              <a:rPr lang="sv-SE" sz="1800" i="0" dirty="0" smtClean="0"/>
              <a:t>R</a:t>
            </a:r>
            <a:r>
              <a:rPr lang="sv-SE" sz="1800" i="0" dirty="0"/>
              <a:t>. AKOLEKAR</a:t>
            </a:r>
          </a:p>
          <a:p>
            <a:pPr>
              <a:buNone/>
            </a:pPr>
            <a:endParaRPr lang="sv-SE" sz="1800" i="0" dirty="0"/>
          </a:p>
          <a:p>
            <a:pPr algn="ctr" eaLnBrk="1" hangingPunct="1">
              <a:spcBef>
                <a:spcPct val="0"/>
              </a:spcBef>
              <a:spcAft>
                <a:spcPts val="600"/>
              </a:spcAft>
              <a:buNone/>
              <a:defRPr/>
            </a:pPr>
            <a:r>
              <a:rPr lang="it-IT" sz="1800" dirty="0" smtClean="0"/>
              <a:t>Volume 54, </a:t>
            </a:r>
            <a:r>
              <a:rPr lang="it-IT" sz="1800" smtClean="0"/>
              <a:t>Issue </a:t>
            </a:r>
            <a:r>
              <a:rPr lang="it-IT" sz="1800" smtClean="0"/>
              <a:t>3, pages 319–325</a:t>
            </a:r>
            <a:endParaRPr lang="en-GB" sz="1800" b="1" dirty="0"/>
          </a:p>
        </p:txBody>
      </p:sp>
      <p:sp>
        <p:nvSpPr>
          <p:cNvPr id="17413" name="TextBox 2"/>
          <p:cNvSpPr txBox="1">
            <a:spLocks noChangeArrowheads="1"/>
          </p:cNvSpPr>
          <p:nvPr/>
        </p:nvSpPr>
        <p:spPr bwMode="auto">
          <a:xfrm>
            <a:off x="2123728" y="5157192"/>
            <a:ext cx="6263208" cy="67710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1900" i="0" dirty="0">
                <a:solidFill>
                  <a:srgbClr val="000000"/>
                </a:solidFill>
                <a:cs typeface="Arial" panose="020B0604020202020204" pitchFamily="34" charset="0"/>
              </a:rPr>
              <a:t>Journal Club slides prepared by Dr Alessandra Familiari</a:t>
            </a:r>
          </a:p>
          <a:p>
            <a:pPr algn="ctr" eaLnBrk="1" hangingPunct="1">
              <a:spcBef>
                <a:spcPct val="0"/>
              </a:spcBef>
              <a:buFontTx/>
              <a:buNone/>
            </a:pPr>
            <a:r>
              <a:rPr lang="en-GB" altLang="it-IT" sz="1900" i="0" dirty="0">
                <a:solidFill>
                  <a:srgbClr val="000000"/>
                </a:solidFill>
                <a:cs typeface="Arial" panose="020B0604020202020204" pitchFamily="34" charset="0"/>
              </a:rPr>
              <a:t>(UOG Editor for Trainees)</a:t>
            </a:r>
          </a:p>
        </p:txBody>
      </p:sp>
      <p:pic>
        <p:nvPicPr>
          <p:cNvPr id="17414" name="Picture 51" descr="\\ISUOG-DC01\users\ostirrup\Desktop\Journal Club logo.tif"/>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1520" y="5080443"/>
            <a:ext cx="1575693" cy="130397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7411"/>
                                        </p:tgtEl>
                                        <p:attrNameLst>
                                          <p:attrName>style.visibility</p:attrName>
                                        </p:attrNameLst>
                                      </p:cBhvr>
                                      <p:to>
                                        <p:strVal val="visible"/>
                                      </p:to>
                                    </p:set>
                                    <p:animEffect transition="in" filter="fade">
                                      <p:cBhvr>
                                        <p:cTn id="7" dur="500"/>
                                        <p:tgtEl>
                                          <p:spTgt spid="174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412"/>
                                        </p:tgtEl>
                                        <p:attrNameLst>
                                          <p:attrName>style.visibility</p:attrName>
                                        </p:attrNameLst>
                                      </p:cBhvr>
                                      <p:to>
                                        <p:strVal val="visible"/>
                                      </p:to>
                                    </p:set>
                                    <p:animEffect transition="in" filter="fade">
                                      <p:cBhvr>
                                        <p:cTn id="10" dur="500"/>
                                        <p:tgtEl>
                                          <p:spTgt spid="174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7413"/>
                                        </p:tgtEl>
                                        <p:attrNameLst>
                                          <p:attrName>style.visibility</p:attrName>
                                        </p:attrNameLst>
                                      </p:cBhvr>
                                      <p:to>
                                        <p:strVal val="visible"/>
                                      </p:to>
                                    </p:set>
                                    <p:animEffect transition="in" filter="fade">
                                      <p:cBhvr>
                                        <p:cTn id="13" dur="500"/>
                                        <p:tgtEl>
                                          <p:spTgt spid="17413"/>
                                        </p:tgtEl>
                                      </p:cBhvr>
                                    </p:animEffect>
                                  </p:childTnLst>
                                </p:cTn>
                              </p:par>
                              <p:par>
                                <p:cTn id="14" presetID="10" presetClass="entr" presetSubtype="0" fill="hold" nodeType="withEffect">
                                  <p:stCondLst>
                                    <p:cond delay="0"/>
                                  </p:stCondLst>
                                  <p:childTnLst>
                                    <p:set>
                                      <p:cBhvr>
                                        <p:cTn id="15" dur="1" fill="hold">
                                          <p:stCondLst>
                                            <p:cond delay="0"/>
                                          </p:stCondLst>
                                        </p:cTn>
                                        <p:tgtEl>
                                          <p:spTgt spid="17414"/>
                                        </p:tgtEl>
                                        <p:attrNameLst>
                                          <p:attrName>style.visibility</p:attrName>
                                        </p:attrNameLst>
                                      </p:cBhvr>
                                      <p:to>
                                        <p:strVal val="visible"/>
                                      </p:to>
                                    </p:set>
                                    <p:animEffect transition="in" filter="fade">
                                      <p:cBhvr>
                                        <p:cTn id="16" dur="500"/>
                                        <p:tgtEl>
                                          <p:spTgt spid="174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p:bldP spid="17412" grpId="0"/>
      <p:bldP spid="174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2" name="Rectangle 19">
            <a:extLst>
              <a:ext uri="{FF2B5EF4-FFF2-40B4-BE49-F238E27FC236}">
                <a16:creationId xmlns:a16="http://schemas.microsoft.com/office/drawing/2014/main" id="{9F167E8E-5FA6-BE49-BCAA-D77142CF50C1}"/>
              </a:ext>
            </a:extLst>
          </p:cNvPr>
          <p:cNvSpPr>
            <a:spLocks noChangeArrowheads="1"/>
          </p:cNvSpPr>
          <p:nvPr/>
        </p:nvSpPr>
        <p:spPr bwMode="auto">
          <a:xfrm>
            <a:off x="216024" y="2204864"/>
            <a:ext cx="8748464" cy="4407360"/>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it-IT" sz="1600" i="0" dirty="0"/>
              <a:t>Macrosomia </a:t>
            </a:r>
            <a:r>
              <a:rPr lang="it-IT" sz="1600" i="0" dirty="0" err="1"/>
              <a:t>is</a:t>
            </a:r>
            <a:r>
              <a:rPr lang="it-IT" sz="1600" i="0" dirty="0"/>
              <a:t> </a:t>
            </a:r>
            <a:r>
              <a:rPr lang="it-IT" sz="1600" i="0" dirty="0" err="1"/>
              <a:t>associated</a:t>
            </a:r>
            <a:r>
              <a:rPr lang="it-IT" sz="1600" i="0" dirty="0"/>
              <a:t> with a </a:t>
            </a:r>
            <a:r>
              <a:rPr lang="it-IT" sz="1600" i="0" dirty="0" err="1"/>
              <a:t>significantly</a:t>
            </a:r>
            <a:r>
              <a:rPr lang="it-IT" sz="1600" i="0" dirty="0"/>
              <a:t> </a:t>
            </a:r>
            <a:r>
              <a:rPr lang="it-IT" sz="1600" i="0" dirty="0" err="1"/>
              <a:t>increased</a:t>
            </a:r>
            <a:r>
              <a:rPr lang="it-IT" sz="1600" i="0" dirty="0"/>
              <a:t> </a:t>
            </a:r>
            <a:r>
              <a:rPr lang="it-IT" sz="1600" i="0" dirty="0" err="1"/>
              <a:t>risk</a:t>
            </a:r>
            <a:r>
              <a:rPr lang="it-IT" sz="1600" i="0" dirty="0"/>
              <a:t> for </a:t>
            </a:r>
            <a:r>
              <a:rPr lang="it-IT" sz="1600" i="0" dirty="0" err="1"/>
              <a:t>serious</a:t>
            </a:r>
            <a:r>
              <a:rPr lang="it-IT" sz="1600" i="0" dirty="0"/>
              <a:t> </a:t>
            </a:r>
            <a:r>
              <a:rPr lang="it-IT" sz="1600" i="0" dirty="0" err="1"/>
              <a:t>maternal</a:t>
            </a:r>
            <a:r>
              <a:rPr lang="it-IT" sz="1600" i="0" dirty="0"/>
              <a:t> and </a:t>
            </a:r>
            <a:r>
              <a:rPr lang="it-IT" sz="1600" i="0" dirty="0" err="1"/>
              <a:t>neonatal</a:t>
            </a:r>
            <a:r>
              <a:rPr lang="it-IT" sz="1600" i="0" dirty="0"/>
              <a:t> </a:t>
            </a:r>
            <a:r>
              <a:rPr lang="it-IT" sz="1600" i="0" dirty="0" err="1"/>
              <a:t>adverse</a:t>
            </a:r>
            <a:r>
              <a:rPr lang="it-IT" sz="1600" i="0" dirty="0"/>
              <a:t> </a:t>
            </a:r>
            <a:r>
              <a:rPr lang="it-IT" sz="1600" i="0" dirty="0" err="1"/>
              <a:t>outcomes</a:t>
            </a:r>
            <a:r>
              <a:rPr lang="it-IT" sz="1600" i="0" dirty="0"/>
              <a:t>, </a:t>
            </a:r>
            <a:r>
              <a:rPr lang="it-IT" sz="1600" i="0" dirty="0" err="1"/>
              <a:t>including</a:t>
            </a:r>
            <a:r>
              <a:rPr lang="it-IT" sz="1600" i="0" dirty="0"/>
              <a:t> CS for FTP, severe PPH, OASIS, </a:t>
            </a:r>
            <a:r>
              <a:rPr lang="it-IT" sz="1600" i="0" dirty="0" err="1"/>
              <a:t>shoulder</a:t>
            </a:r>
            <a:r>
              <a:rPr lang="it-IT" sz="1600" i="0" dirty="0"/>
              <a:t> </a:t>
            </a:r>
            <a:r>
              <a:rPr lang="it-IT" sz="1600" i="0" dirty="0" err="1"/>
              <a:t>dystocia</a:t>
            </a:r>
            <a:r>
              <a:rPr lang="it-IT" sz="1600" i="0" dirty="0"/>
              <a:t>, OBPI, </a:t>
            </a:r>
            <a:r>
              <a:rPr lang="it-IT" sz="1600" i="0" dirty="0" err="1"/>
              <a:t>birth</a:t>
            </a:r>
            <a:r>
              <a:rPr lang="it-IT" sz="1600" i="0" dirty="0"/>
              <a:t> </a:t>
            </a:r>
            <a:r>
              <a:rPr lang="it-IT" sz="1600" i="0" dirty="0" err="1"/>
              <a:t>fractures</a:t>
            </a:r>
            <a:r>
              <a:rPr lang="it-IT" sz="1600" i="0" dirty="0"/>
              <a:t> and HIE. </a:t>
            </a:r>
          </a:p>
          <a:p>
            <a:pPr marL="0" indent="0" algn="just">
              <a:lnSpc>
                <a:spcPct val="150000"/>
              </a:lnSpc>
              <a:buNone/>
            </a:pPr>
            <a:endParaRPr lang="it-IT" sz="1000" i="0" dirty="0"/>
          </a:p>
          <a:p>
            <a:pPr algn="just">
              <a:lnSpc>
                <a:spcPct val="150000"/>
              </a:lnSpc>
            </a:pPr>
            <a:r>
              <a:rPr lang="it-IT" sz="1600" i="0" dirty="0" err="1"/>
              <a:t>This</a:t>
            </a:r>
            <a:r>
              <a:rPr lang="it-IT" sz="1600" i="0" dirty="0"/>
              <a:t> </a:t>
            </a:r>
            <a:r>
              <a:rPr lang="it-IT" sz="1600" i="0" dirty="0" err="1"/>
              <a:t>increased</a:t>
            </a:r>
            <a:r>
              <a:rPr lang="it-IT" sz="1600" i="0" dirty="0"/>
              <a:t> </a:t>
            </a:r>
            <a:r>
              <a:rPr lang="it-IT" sz="1600" i="0" dirty="0" err="1"/>
              <a:t>risk</a:t>
            </a:r>
            <a:r>
              <a:rPr lang="it-IT" sz="1600" i="0" dirty="0"/>
              <a:t> of </a:t>
            </a:r>
            <a:r>
              <a:rPr lang="it-IT" sz="1600" i="0" dirty="0" err="1"/>
              <a:t>adverse</a:t>
            </a:r>
            <a:r>
              <a:rPr lang="it-IT" sz="1600" i="0" dirty="0"/>
              <a:t> </a:t>
            </a:r>
            <a:r>
              <a:rPr lang="it-IT" sz="1600" i="0" dirty="0" err="1"/>
              <a:t>outcomes</a:t>
            </a:r>
            <a:r>
              <a:rPr lang="it-IT" sz="1600" i="0" dirty="0"/>
              <a:t> </a:t>
            </a:r>
            <a:r>
              <a:rPr lang="it-IT" sz="1600" i="0" dirty="0" err="1"/>
              <a:t>is</a:t>
            </a:r>
            <a:r>
              <a:rPr lang="it-IT" sz="1600" i="0" dirty="0"/>
              <a:t> more </a:t>
            </a:r>
            <a:r>
              <a:rPr lang="it-IT" sz="1600" i="0" dirty="0" err="1"/>
              <a:t>marked</a:t>
            </a:r>
            <a:r>
              <a:rPr lang="it-IT" sz="1600" i="0" dirty="0"/>
              <a:t> for the neonate </a:t>
            </a:r>
            <a:r>
              <a:rPr lang="it-IT" sz="1600" i="0" dirty="0" err="1"/>
              <a:t>than</a:t>
            </a:r>
            <a:r>
              <a:rPr lang="it-IT" sz="1600" i="0" dirty="0"/>
              <a:t> for the </a:t>
            </a:r>
            <a:r>
              <a:rPr lang="it-IT" sz="1600" i="0" dirty="0" err="1"/>
              <a:t>mother</a:t>
            </a:r>
            <a:r>
              <a:rPr lang="it-IT" sz="1600" i="0" dirty="0"/>
              <a:t>, </a:t>
            </a:r>
            <a:r>
              <a:rPr lang="it-IT" sz="1600" i="0" dirty="0" err="1"/>
              <a:t>although</a:t>
            </a:r>
            <a:r>
              <a:rPr lang="it-IT" sz="1600" i="0" dirty="0"/>
              <a:t> the </a:t>
            </a:r>
            <a:r>
              <a:rPr lang="it-IT" sz="1600" i="0" dirty="0" err="1"/>
              <a:t>risk</a:t>
            </a:r>
            <a:r>
              <a:rPr lang="it-IT" sz="1600" i="0" dirty="0"/>
              <a:t> of </a:t>
            </a:r>
            <a:r>
              <a:rPr lang="it-IT" sz="1600" i="0" dirty="0" err="1"/>
              <a:t>complications</a:t>
            </a:r>
            <a:r>
              <a:rPr lang="it-IT" sz="1600" i="0" dirty="0"/>
              <a:t> </a:t>
            </a:r>
            <a:r>
              <a:rPr lang="it-IT" sz="1600" i="0" dirty="0" err="1"/>
              <a:t>is</a:t>
            </a:r>
            <a:r>
              <a:rPr lang="it-IT" sz="1600" i="0" dirty="0"/>
              <a:t> </a:t>
            </a:r>
            <a:r>
              <a:rPr lang="it-IT" sz="1600" i="0" dirty="0" err="1"/>
              <a:t>relatively</a:t>
            </a:r>
            <a:r>
              <a:rPr lang="it-IT" sz="1600" i="0" dirty="0"/>
              <a:t> </a:t>
            </a:r>
            <a:r>
              <a:rPr lang="it-IT" sz="1600" i="0" dirty="0" err="1"/>
              <a:t>low</a:t>
            </a:r>
            <a:r>
              <a:rPr lang="it-IT" sz="1600" i="0" dirty="0"/>
              <a:t> </a:t>
            </a:r>
            <a:r>
              <a:rPr lang="it-IT" sz="1600" i="0" dirty="0" err="1"/>
              <a:t>until</a:t>
            </a:r>
            <a:r>
              <a:rPr lang="it-IT" sz="1600" i="0" dirty="0"/>
              <a:t> a BW of 4000 g </a:t>
            </a:r>
            <a:r>
              <a:rPr lang="it-IT" sz="1600" i="0" dirty="0" err="1"/>
              <a:t>is</a:t>
            </a:r>
            <a:r>
              <a:rPr lang="it-IT" sz="1600" i="0" dirty="0"/>
              <a:t> </a:t>
            </a:r>
            <a:r>
              <a:rPr lang="it-IT" sz="1600" i="0" dirty="0" err="1"/>
              <a:t>reached</a:t>
            </a:r>
            <a:r>
              <a:rPr lang="it-IT" sz="1600" i="0" dirty="0"/>
              <a:t>, and </a:t>
            </a:r>
            <a:r>
              <a:rPr lang="it-IT" sz="1600" i="0" dirty="0" err="1"/>
              <a:t>it</a:t>
            </a:r>
            <a:r>
              <a:rPr lang="it-IT" sz="1600" i="0" dirty="0"/>
              <a:t> </a:t>
            </a:r>
            <a:r>
              <a:rPr lang="it-IT" sz="1600" i="0" dirty="0" err="1"/>
              <a:t>increases</a:t>
            </a:r>
            <a:r>
              <a:rPr lang="it-IT" sz="1600" i="0" dirty="0"/>
              <a:t> </a:t>
            </a:r>
            <a:r>
              <a:rPr lang="it-IT" sz="1600" i="0" dirty="0" err="1"/>
              <a:t>exponentially</a:t>
            </a:r>
            <a:r>
              <a:rPr lang="it-IT" sz="1600" i="0" dirty="0"/>
              <a:t> </a:t>
            </a:r>
            <a:r>
              <a:rPr lang="it-IT" sz="1600" i="0" dirty="0" err="1"/>
              <a:t>thereafter</a:t>
            </a:r>
            <a:r>
              <a:rPr lang="it-IT" sz="1600" i="0" dirty="0"/>
              <a:t>.</a:t>
            </a:r>
          </a:p>
          <a:p>
            <a:pPr marL="0" indent="0" algn="just">
              <a:lnSpc>
                <a:spcPct val="150000"/>
              </a:lnSpc>
              <a:buNone/>
            </a:pPr>
            <a:endParaRPr lang="it-IT" sz="1000" i="0" dirty="0"/>
          </a:p>
          <a:p>
            <a:pPr algn="just">
              <a:lnSpc>
                <a:spcPct val="150000"/>
              </a:lnSpc>
            </a:pPr>
            <a:r>
              <a:rPr lang="it-IT" sz="1600" b="1" dirty="0"/>
              <a:t>The </a:t>
            </a:r>
            <a:r>
              <a:rPr lang="it-IT" sz="1600" b="1" dirty="0" err="1"/>
              <a:t>risk</a:t>
            </a:r>
            <a:r>
              <a:rPr lang="it-IT" sz="1600" b="1" dirty="0"/>
              <a:t> of a composite </a:t>
            </a:r>
            <a:r>
              <a:rPr lang="it-IT" sz="1600" b="1" dirty="0" err="1"/>
              <a:t>maternal</a:t>
            </a:r>
            <a:r>
              <a:rPr lang="it-IT" sz="1600" b="1" dirty="0"/>
              <a:t> </a:t>
            </a:r>
            <a:r>
              <a:rPr lang="it-IT" sz="1600" b="1" dirty="0" err="1"/>
              <a:t>adverse</a:t>
            </a:r>
            <a:r>
              <a:rPr lang="it-IT" sz="1600" b="1" dirty="0"/>
              <a:t> </a:t>
            </a:r>
            <a:r>
              <a:rPr lang="it-IT" sz="1600" b="1" dirty="0" err="1"/>
              <a:t>outcome</a:t>
            </a:r>
            <a:r>
              <a:rPr lang="it-IT" sz="1600" b="1" dirty="0"/>
              <a:t> </a:t>
            </a:r>
            <a:r>
              <a:rPr lang="it-IT" sz="1600" b="1" dirty="0" err="1"/>
              <a:t>increased</a:t>
            </a:r>
            <a:r>
              <a:rPr lang="it-IT" sz="1600" b="1" dirty="0"/>
              <a:t> from </a:t>
            </a:r>
            <a:r>
              <a:rPr lang="it-IT" sz="1600" b="1" dirty="0" err="1"/>
              <a:t>approximately</a:t>
            </a:r>
            <a:r>
              <a:rPr lang="it-IT" sz="1600" b="1" dirty="0"/>
              <a:t> 2-fold </a:t>
            </a:r>
            <a:r>
              <a:rPr lang="it-IT" sz="1600" b="1" dirty="0" err="1"/>
              <a:t>at</a:t>
            </a:r>
            <a:r>
              <a:rPr lang="it-IT" sz="1600" b="1" dirty="0"/>
              <a:t> a BW of 4000 g to 3-fold </a:t>
            </a:r>
            <a:r>
              <a:rPr lang="it-IT" sz="1600" b="1" dirty="0" err="1"/>
              <a:t>at</a:t>
            </a:r>
            <a:r>
              <a:rPr lang="it-IT" sz="1600" b="1" dirty="0"/>
              <a:t> a BW of 4500 g, </a:t>
            </a:r>
            <a:r>
              <a:rPr lang="it-IT" sz="1600" b="1" dirty="0" err="1"/>
              <a:t>whereas</a:t>
            </a:r>
            <a:r>
              <a:rPr lang="it-IT" sz="1600" b="1" dirty="0"/>
              <a:t> the </a:t>
            </a:r>
            <a:r>
              <a:rPr lang="it-IT" sz="1600" b="1" dirty="0" err="1"/>
              <a:t>risk</a:t>
            </a:r>
            <a:r>
              <a:rPr lang="it-IT" sz="1600" b="1" dirty="0"/>
              <a:t> of a composite </a:t>
            </a:r>
            <a:r>
              <a:rPr lang="it-IT" sz="1600" b="1" dirty="0" err="1"/>
              <a:t>neonatal</a:t>
            </a:r>
            <a:r>
              <a:rPr lang="it-IT" sz="1600" b="1" dirty="0"/>
              <a:t> </a:t>
            </a:r>
            <a:r>
              <a:rPr lang="it-IT" sz="1600" b="1" dirty="0" err="1"/>
              <a:t>adverse</a:t>
            </a:r>
            <a:r>
              <a:rPr lang="it-IT" sz="1600" b="1" dirty="0"/>
              <a:t> </a:t>
            </a:r>
            <a:r>
              <a:rPr lang="it-IT" sz="1600" b="1" dirty="0" err="1"/>
              <a:t>outcome</a:t>
            </a:r>
            <a:r>
              <a:rPr lang="it-IT" sz="1600" b="1" dirty="0"/>
              <a:t> </a:t>
            </a:r>
            <a:r>
              <a:rPr lang="it-IT" sz="1600" b="1" dirty="0" err="1"/>
              <a:t>increased</a:t>
            </a:r>
            <a:r>
              <a:rPr lang="it-IT" sz="1600" b="1" dirty="0"/>
              <a:t> from 3-fold </a:t>
            </a:r>
            <a:r>
              <a:rPr lang="it-IT" sz="1600" b="1" dirty="0" err="1"/>
              <a:t>at</a:t>
            </a:r>
            <a:r>
              <a:rPr lang="it-IT" sz="1600" b="1" dirty="0"/>
              <a:t> a BW of 4000 g to 10-fold </a:t>
            </a:r>
            <a:r>
              <a:rPr lang="it-IT" sz="1600" b="1" dirty="0" err="1"/>
              <a:t>at</a:t>
            </a:r>
            <a:r>
              <a:rPr lang="it-IT" sz="1600" b="1" dirty="0"/>
              <a:t> a BW of 4500 g</a:t>
            </a:r>
            <a:r>
              <a:rPr lang="it-IT" sz="1600" i="0" dirty="0"/>
              <a:t>.</a:t>
            </a:r>
            <a:endParaRPr lang="en" sz="1600" i="0" dirty="0"/>
          </a:p>
        </p:txBody>
      </p:sp>
      <p:sp>
        <p:nvSpPr>
          <p:cNvPr id="13" name="TextBox 1">
            <a:extLst>
              <a:ext uri="{FF2B5EF4-FFF2-40B4-BE49-F238E27FC236}">
                <a16:creationId xmlns:a16="http://schemas.microsoft.com/office/drawing/2014/main" id="{3D3AD445-D3C5-8F46-8BE3-D48E1D4E36A6}"/>
              </a:ext>
            </a:extLst>
          </p:cNvPr>
          <p:cNvSpPr txBox="1">
            <a:spLocks noChangeArrowheads="1"/>
          </p:cNvSpPr>
          <p:nvPr/>
        </p:nvSpPr>
        <p:spPr bwMode="auto">
          <a:xfrm>
            <a:off x="2292287" y="1558638"/>
            <a:ext cx="455942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400" b="1" i="0" dirty="0"/>
              <a:t>Main Findings</a:t>
            </a:r>
          </a:p>
        </p:txBody>
      </p:sp>
      <p:sp>
        <p:nvSpPr>
          <p:cNvPr id="8" name="Text Box 5">
            <a:extLst>
              <a:ext uri="{FF2B5EF4-FFF2-40B4-BE49-F238E27FC236}">
                <a16:creationId xmlns:a16="http://schemas.microsoft.com/office/drawing/2014/main" id="{17CA67A3-133E-BF42-9AC4-4FB215E6B5E4}"/>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51520" y="1988952"/>
            <a:ext cx="8583488" cy="3096232"/>
          </a:xfrm>
          <a:prstGeom prst="rect">
            <a:avLst/>
          </a:prstGeom>
          <a:solidFill>
            <a:srgbClr val="F0F3FB"/>
          </a:solidFill>
          <a:ln w="19050">
            <a:solidFill>
              <a:srgbClr val="445895"/>
            </a:solid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algn="just"/>
            <a:r>
              <a:rPr lang="it-IT" sz="1600" b="0" i="1" dirty="0" smtClean="0"/>
              <a:t>Strengths:</a:t>
            </a:r>
            <a:endParaRPr lang="it-IT" sz="1600" b="0" i="1" dirty="0"/>
          </a:p>
          <a:p>
            <a:pPr marL="285750" indent="-285750" algn="just">
              <a:buFont typeface="Arial" panose="020B0604020202020204" pitchFamily="34" charset="0"/>
              <a:buChar char="•"/>
            </a:pPr>
            <a:r>
              <a:rPr lang="it-IT" sz="1600" b="0" dirty="0"/>
              <a:t>I</a:t>
            </a:r>
            <a:r>
              <a:rPr lang="it-IT" sz="1600" b="0" dirty="0" smtClean="0"/>
              <a:t>nclusion </a:t>
            </a:r>
            <a:r>
              <a:rPr lang="it-IT" sz="1600" b="0" dirty="0"/>
              <a:t>of a large cohort of consecutively screened and delivered </a:t>
            </a:r>
            <a:r>
              <a:rPr lang="it-IT" sz="1600" b="0" dirty="0" smtClean="0"/>
              <a:t>pregnancies. </a:t>
            </a:r>
            <a:endParaRPr lang="it-IT" sz="1600" b="0" dirty="0"/>
          </a:p>
          <a:p>
            <a:pPr marL="285750" indent="-285750" algn="just">
              <a:buFont typeface="Arial" panose="020B0604020202020204" pitchFamily="34" charset="0"/>
              <a:buChar char="•"/>
            </a:pPr>
            <a:r>
              <a:rPr lang="it-IT" sz="1600" b="0" dirty="0"/>
              <a:t>A</a:t>
            </a:r>
            <a:r>
              <a:rPr lang="it-IT" sz="1600" b="0" dirty="0" smtClean="0"/>
              <a:t>ccurate </a:t>
            </a:r>
            <a:r>
              <a:rPr lang="it-IT" sz="1600" b="0" dirty="0"/>
              <a:t>ascertainment of maternal and neonatal adverse </a:t>
            </a:r>
            <a:r>
              <a:rPr lang="it-IT" sz="1600" b="0" dirty="0" smtClean="0"/>
              <a:t>outcomes.</a:t>
            </a:r>
            <a:endParaRPr lang="it-IT" sz="1600" b="0" dirty="0"/>
          </a:p>
          <a:p>
            <a:pPr marL="285750" indent="-285750" algn="just">
              <a:buFont typeface="Arial" panose="020B0604020202020204" pitchFamily="34" charset="0"/>
              <a:buChar char="•"/>
            </a:pPr>
            <a:r>
              <a:rPr lang="it-IT" sz="1600" b="0" dirty="0"/>
              <a:t>E</a:t>
            </a:r>
            <a:r>
              <a:rPr lang="it-IT" sz="1600" b="0" dirty="0" smtClean="0"/>
              <a:t>stimation </a:t>
            </a:r>
            <a:r>
              <a:rPr lang="it-IT" sz="1600" b="0" dirty="0"/>
              <a:t>of risks of adverse outcome after adjustment for maternal, pregnancy and labor </a:t>
            </a:r>
            <a:r>
              <a:rPr lang="it-IT" sz="1600" b="0" dirty="0" smtClean="0"/>
              <a:t>characteristics.</a:t>
            </a:r>
            <a:endParaRPr lang="it-IT" sz="1600" b="0" dirty="0"/>
          </a:p>
          <a:p>
            <a:pPr marL="285750" indent="-285750" algn="just">
              <a:buFont typeface="Arial" panose="020B0604020202020204" pitchFamily="34" charset="0"/>
              <a:buChar char="•"/>
            </a:pPr>
            <a:r>
              <a:rPr lang="it-IT" sz="1600" b="0" dirty="0"/>
              <a:t>R</a:t>
            </a:r>
            <a:r>
              <a:rPr lang="it-IT" sz="1600" b="0" dirty="0" smtClean="0"/>
              <a:t>eporting </a:t>
            </a:r>
            <a:r>
              <a:rPr lang="it-IT" sz="1600" b="0" dirty="0"/>
              <a:t>of absolute </a:t>
            </a:r>
            <a:r>
              <a:rPr lang="it-IT" sz="1600" b="0" dirty="0" smtClean="0"/>
              <a:t>and </a:t>
            </a:r>
            <a:r>
              <a:rPr lang="it-IT" sz="1600" b="0" dirty="0"/>
              <a:t>relative risks for adverse outcomes for BW ranging from </a:t>
            </a:r>
            <a:r>
              <a:rPr lang="it-IT" sz="1600" b="0" dirty="0" smtClean="0"/>
              <a:t>4000g </a:t>
            </a:r>
            <a:r>
              <a:rPr lang="it-IT" sz="1600" b="0" dirty="0"/>
              <a:t>to 6000 </a:t>
            </a:r>
            <a:r>
              <a:rPr lang="it-IT" sz="1600" b="0" dirty="0" smtClean="0"/>
              <a:t>g.</a:t>
            </a:r>
          </a:p>
          <a:p>
            <a:pPr algn="just"/>
            <a:r>
              <a:rPr lang="it-IT" sz="1600" b="0" i="1" dirty="0" smtClean="0"/>
              <a:t>Limitations:</a:t>
            </a:r>
            <a:endParaRPr lang="it-IT" sz="1600" b="0" i="1" dirty="0"/>
          </a:p>
          <a:p>
            <a:pPr marL="285750" indent="-285750" algn="just">
              <a:buFont typeface="Arial" panose="020B0604020202020204" pitchFamily="34" charset="0"/>
              <a:buChar char="•"/>
            </a:pPr>
            <a:r>
              <a:rPr lang="it-IT" sz="1600" b="0" dirty="0" smtClean="0"/>
              <a:t>Being a single-center study, the </a:t>
            </a:r>
            <a:r>
              <a:rPr lang="it-IT" sz="1600" b="0" dirty="0"/>
              <a:t>reported incidence of maternal and neonatal complications will have been affected by the characteristics of the population and the protocols in place for antenatal and intrapartum </a:t>
            </a:r>
            <a:r>
              <a:rPr lang="it-IT" sz="1600" b="0" dirty="0" smtClean="0"/>
              <a:t>care.</a:t>
            </a:r>
            <a:endParaRPr lang="en" sz="1600" b="0" dirty="0"/>
          </a:p>
        </p:txBody>
      </p:sp>
      <p:sp>
        <p:nvSpPr>
          <p:cNvPr id="8" name="Rectangle 1"/>
          <p:cNvSpPr>
            <a:spLocks noChangeArrowheads="1"/>
          </p:cNvSpPr>
          <p:nvPr/>
        </p:nvSpPr>
        <p:spPr bwMode="auto">
          <a:xfrm>
            <a:off x="2483768" y="1527175"/>
            <a:ext cx="3874779"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400" b="1" i="0" dirty="0"/>
              <a:t>Strengths and limitations</a:t>
            </a:r>
            <a:endParaRPr lang="en-GB" altLang="it-IT" sz="2400" dirty="0"/>
          </a:p>
        </p:txBody>
      </p:sp>
      <p:sp>
        <p:nvSpPr>
          <p:cNvPr id="9" name="Rectangle 1"/>
          <p:cNvSpPr>
            <a:spLocks noChangeArrowheads="1"/>
          </p:cNvSpPr>
          <p:nvPr/>
        </p:nvSpPr>
        <p:spPr bwMode="auto">
          <a:xfrm>
            <a:off x="3475038" y="5199583"/>
            <a:ext cx="1858201"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r>
              <a:rPr lang="en-GB" altLang="it-IT" sz="2400" b="1" i="0" dirty="0"/>
              <a:t>Conclusion</a:t>
            </a:r>
            <a:endParaRPr lang="en-GB" altLang="it-IT" sz="2400" dirty="0"/>
          </a:p>
        </p:txBody>
      </p:sp>
      <p:sp>
        <p:nvSpPr>
          <p:cNvPr id="13" name="TextBox 1">
            <a:extLst>
              <a:ext uri="{FF2B5EF4-FFF2-40B4-BE49-F238E27FC236}">
                <a16:creationId xmlns:a16="http://schemas.microsoft.com/office/drawing/2014/main" id="{A9FDFE4E-F434-B641-8FF5-AD0AB7AAA317}"/>
              </a:ext>
            </a:extLst>
          </p:cNvPr>
          <p:cNvSpPr txBox="1">
            <a:spLocks noChangeArrowheads="1"/>
          </p:cNvSpPr>
          <p:nvPr/>
        </p:nvSpPr>
        <p:spPr bwMode="auto">
          <a:xfrm>
            <a:off x="251520" y="5751079"/>
            <a:ext cx="8587680" cy="830997"/>
          </a:xfrm>
          <a:prstGeom prst="rect">
            <a:avLst/>
          </a:prstGeom>
          <a:solidFill>
            <a:srgbClr val="F0F3FB"/>
          </a:solidFill>
          <a:ln w="19050">
            <a:solidFill>
              <a:srgbClr val="445895"/>
            </a:solid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algn="just"/>
            <a:r>
              <a:rPr lang="it-IT" sz="1600" b="0" dirty="0"/>
              <a:t>This study provides estimates of </a:t>
            </a:r>
            <a:r>
              <a:rPr lang="it-IT" sz="1600" b="0" dirty="0" smtClean="0"/>
              <a:t>risks </a:t>
            </a:r>
            <a:r>
              <a:rPr lang="en-GB" sz="1600" b="0" dirty="0" smtClean="0"/>
              <a:t>of </a:t>
            </a:r>
            <a:r>
              <a:rPr lang="en-GB" sz="1600" b="0" dirty="0"/>
              <a:t>maternal and </a:t>
            </a:r>
            <a:r>
              <a:rPr lang="en-GB" sz="1600" b="0" dirty="0" smtClean="0"/>
              <a:t>neonatal complications </a:t>
            </a:r>
            <a:r>
              <a:rPr lang="en-GB" sz="1600" b="0" dirty="0"/>
              <a:t>in pregnancies with macrosomia</a:t>
            </a:r>
            <a:r>
              <a:rPr lang="it-IT" sz="1600" b="0" dirty="0" smtClean="0"/>
              <a:t> </a:t>
            </a:r>
            <a:r>
              <a:rPr lang="it-IT" sz="1600" b="0" dirty="0"/>
              <a:t>that can be used for making decisions on pregnancy management and to aid in antenatal counseling for the provision of standardized </a:t>
            </a:r>
            <a:r>
              <a:rPr lang="it-IT" sz="1600" b="0" dirty="0" smtClean="0"/>
              <a:t>information.</a:t>
            </a:r>
            <a:endParaRPr lang="it-IT" sz="1600" b="0" dirty="0"/>
          </a:p>
        </p:txBody>
      </p:sp>
      <p:sp>
        <p:nvSpPr>
          <p:cNvPr id="11" name="Text Box 5">
            <a:extLst>
              <a:ext uri="{FF2B5EF4-FFF2-40B4-BE49-F238E27FC236}">
                <a16:creationId xmlns:a16="http://schemas.microsoft.com/office/drawing/2014/main" id="{76696F3E-E935-5941-9586-CC95FCBA271D}"/>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0" name="Group 2"/>
          <p:cNvGrpSpPr>
            <a:grpSpLocks/>
          </p:cNvGrpSpPr>
          <p:nvPr/>
        </p:nvGrpSpPr>
        <p:grpSpPr bwMode="auto">
          <a:xfrm>
            <a:off x="0" y="-15875"/>
            <a:ext cx="9144000" cy="923925"/>
            <a:chOff x="0" y="3755"/>
            <a:chExt cx="5760" cy="582"/>
          </a:xfrm>
        </p:grpSpPr>
        <p:pic>
          <p:nvPicPr>
            <p:cNvPr id="5837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5837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7653" name="TextBox 1"/>
          <p:cNvSpPr txBox="1">
            <a:spLocks noChangeArrowheads="1"/>
          </p:cNvSpPr>
          <p:nvPr/>
        </p:nvSpPr>
        <p:spPr bwMode="auto">
          <a:xfrm>
            <a:off x="1331640" y="2031231"/>
            <a:ext cx="648017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solidFill>
                  <a:srgbClr val="000000"/>
                </a:solidFill>
              </a:rPr>
              <a:t>Discussion points</a:t>
            </a:r>
          </a:p>
        </p:txBody>
      </p:sp>
      <p:sp>
        <p:nvSpPr>
          <p:cNvPr id="10" name="TextBox 1">
            <a:extLst>
              <a:ext uri="{FF2B5EF4-FFF2-40B4-BE49-F238E27FC236}">
                <a16:creationId xmlns:a16="http://schemas.microsoft.com/office/drawing/2014/main" id="{656D02D9-2CA9-004D-89D0-F914E68F6A42}"/>
              </a:ext>
            </a:extLst>
          </p:cNvPr>
          <p:cNvSpPr txBox="1">
            <a:spLocks noChangeArrowheads="1"/>
          </p:cNvSpPr>
          <p:nvPr/>
        </p:nvSpPr>
        <p:spPr bwMode="auto">
          <a:xfrm>
            <a:off x="266648" y="2924796"/>
            <a:ext cx="8625831" cy="3000052"/>
          </a:xfrm>
          <a:prstGeom prst="rect">
            <a:avLst/>
          </a:prstGeom>
          <a:solidFill>
            <a:srgbClr val="F0F3FB"/>
          </a:solidFill>
          <a:ln w="19050">
            <a:solidFill>
              <a:srgbClr val="445895"/>
            </a:solidFill>
            <a:miter lim="800000"/>
            <a:headEnd/>
            <a:tailEnd/>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nchor="ctr">
            <a:spAutoFit/>
          </a:bodyPr>
          <a:lstStyle>
            <a:defPPr>
              <a:defRPr lang="en-GB"/>
            </a:defPPr>
            <a:lvl1pPr marL="0" indent="0" algn="ctr">
              <a:spcBef>
                <a:spcPct val="20000"/>
              </a:spcBef>
              <a:buNone/>
              <a:defRPr sz="1700" b="1" i="0"/>
            </a:lvl1pPr>
            <a:lvl2pPr marL="742950" indent="-285750">
              <a:spcBef>
                <a:spcPct val="20000"/>
              </a:spcBef>
              <a:buChar char="–"/>
              <a:defRPr sz="2800"/>
            </a:lvl2pPr>
            <a:lvl3pPr marL="1143000" indent="-228600">
              <a:spcBef>
                <a:spcPct val="20000"/>
              </a:spcBef>
              <a:buChar char="•"/>
              <a:defRPr sz="2400"/>
            </a:lvl3pPr>
            <a:lvl4pPr marL="1600200" indent="-228600">
              <a:spcBef>
                <a:spcPct val="20000"/>
              </a:spcBef>
              <a:buChar char="–"/>
              <a:defRPr sz="2000"/>
            </a:lvl4pPr>
            <a:lvl5pPr marL="2057400" indent="-228600">
              <a:spcBef>
                <a:spcPct val="20000"/>
              </a:spcBef>
              <a:buChar char="»"/>
              <a:defRPr sz="2000"/>
            </a:lvl5pPr>
            <a:lvl6pPr marL="2514600" indent="-228600" eaLnBrk="0" fontAlgn="base" hangingPunct="0">
              <a:spcBef>
                <a:spcPct val="20000"/>
              </a:spcBef>
              <a:spcAft>
                <a:spcPct val="0"/>
              </a:spcAft>
              <a:buChar char="»"/>
              <a:defRPr sz="2000"/>
            </a:lvl6pPr>
            <a:lvl7pPr marL="2971800" indent="-228600" eaLnBrk="0" fontAlgn="base" hangingPunct="0">
              <a:spcBef>
                <a:spcPct val="20000"/>
              </a:spcBef>
              <a:spcAft>
                <a:spcPct val="0"/>
              </a:spcAft>
              <a:buChar char="»"/>
              <a:defRPr sz="2000"/>
            </a:lvl7pPr>
            <a:lvl8pPr marL="3429000" indent="-228600" eaLnBrk="0" fontAlgn="base" hangingPunct="0">
              <a:spcBef>
                <a:spcPct val="20000"/>
              </a:spcBef>
              <a:spcAft>
                <a:spcPct val="0"/>
              </a:spcAft>
              <a:buChar char="»"/>
              <a:defRPr sz="2000"/>
            </a:lvl8pPr>
            <a:lvl9pPr marL="3886200" indent="-228600" eaLnBrk="0" fontAlgn="base" hangingPunct="0">
              <a:spcBef>
                <a:spcPct val="20000"/>
              </a:spcBef>
              <a:spcAft>
                <a:spcPct val="0"/>
              </a:spcAft>
              <a:buChar char="»"/>
              <a:defRPr sz="2000"/>
            </a:lvl9pPr>
          </a:lstStyle>
          <a:p>
            <a:pPr marL="285750" indent="-285750" algn="just">
              <a:lnSpc>
                <a:spcPct val="150000"/>
              </a:lnSpc>
              <a:buFont typeface="Arial" panose="020B0604020202020204" pitchFamily="34" charset="0"/>
              <a:buChar char="•"/>
            </a:pPr>
            <a:r>
              <a:rPr lang="en" b="0" dirty="0"/>
              <a:t>Could the results of this study potentially change the management of LGA babies?</a:t>
            </a:r>
          </a:p>
          <a:p>
            <a:pPr marL="285750" indent="-285750" algn="just">
              <a:lnSpc>
                <a:spcPct val="150000"/>
              </a:lnSpc>
              <a:buFont typeface="Arial" panose="020B0604020202020204" pitchFamily="34" charset="0"/>
              <a:buChar char="•"/>
            </a:pPr>
            <a:r>
              <a:rPr lang="en" b="0" dirty="0"/>
              <a:t> Given this results, what are the ideal methods for reducing adverse outcome in this population?</a:t>
            </a:r>
          </a:p>
          <a:p>
            <a:pPr marL="285750" indent="-285750" algn="just">
              <a:lnSpc>
                <a:spcPct val="150000"/>
              </a:lnSpc>
              <a:buFont typeface="Arial" panose="020B0604020202020204" pitchFamily="34" charset="0"/>
              <a:buChar char="•"/>
            </a:pPr>
            <a:r>
              <a:rPr lang="en" b="0" dirty="0"/>
              <a:t>How many LGA babies </a:t>
            </a:r>
            <a:r>
              <a:rPr lang="en" b="0" dirty="0" smtClean="0"/>
              <a:t>can </a:t>
            </a:r>
            <a:r>
              <a:rPr lang="en" b="0" dirty="0"/>
              <a:t>be prenatally identified and managed in relation to the estimated BW?</a:t>
            </a:r>
          </a:p>
          <a:p>
            <a:pPr marL="285750" indent="-285750" algn="just">
              <a:lnSpc>
                <a:spcPct val="150000"/>
              </a:lnSpc>
              <a:buFont typeface="Arial" panose="020B0604020202020204" pitchFamily="34" charset="0"/>
              <a:buChar char="•"/>
            </a:pPr>
            <a:r>
              <a:rPr lang="en" b="0" dirty="0"/>
              <a:t>Can we speculate beyond a certain EFW there should be an </a:t>
            </a:r>
            <a:r>
              <a:rPr lang="en" b="0" dirty="0" smtClean="0"/>
              <a:t>absolute </a:t>
            </a:r>
            <a:r>
              <a:rPr lang="en" b="0" dirty="0"/>
              <a:t>indication for induction of labor?</a:t>
            </a:r>
          </a:p>
        </p:txBody>
      </p:sp>
      <p:sp>
        <p:nvSpPr>
          <p:cNvPr id="8" name="Text Box 5">
            <a:extLst>
              <a:ext uri="{FF2B5EF4-FFF2-40B4-BE49-F238E27FC236}">
                <a16:creationId xmlns:a16="http://schemas.microsoft.com/office/drawing/2014/main" id="{A12C9EA1-A820-2443-8079-2110E4A2DF1F}"/>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extLst>
      <p:ext uri="{BB962C8B-B14F-4D97-AF65-F5344CB8AC3E}">
        <p14:creationId xmlns:p14="http://schemas.microsoft.com/office/powerpoint/2010/main" val="41074610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653"/>
                                        </p:tgtEl>
                                        <p:attrNameLst>
                                          <p:attrName>style.visibility</p:attrName>
                                        </p:attrNameLst>
                                      </p:cBhvr>
                                      <p:to>
                                        <p:strVal val="visible"/>
                                      </p:to>
                                    </p:set>
                                    <p:animEffect transition="in" filter="fade">
                                      <p:cBhvr>
                                        <p:cTn id="7" dur="500"/>
                                        <p:tgtEl>
                                          <p:spTgt spid="2765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3" grpId="0"/>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0" y="-15875"/>
            <a:ext cx="9144000" cy="923925"/>
            <a:chOff x="0" y="3755"/>
            <a:chExt cx="5760" cy="582"/>
          </a:xfrm>
        </p:grpSpPr>
        <p:pic>
          <p:nvPicPr>
            <p:cNvPr id="21512"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1513"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150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it-IT" altLang="it-IT" sz="1800" i="0" dirty="0">
              <a:solidFill>
                <a:srgbClr val="000000"/>
              </a:solidFill>
            </a:endParaRPr>
          </a:p>
        </p:txBody>
      </p:sp>
      <p:sp>
        <p:nvSpPr>
          <p:cNvPr id="21508" name="Titolo 1"/>
          <p:cNvSpPr txBox="1">
            <a:spLocks/>
          </p:cNvSpPr>
          <p:nvPr/>
        </p:nvSpPr>
        <p:spPr bwMode="auto">
          <a:xfrm>
            <a:off x="323850" y="2403475"/>
            <a:ext cx="8856663" cy="5111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endParaRPr lang="it-IT" altLang="it-IT" sz="2000" b="1" i="0" dirty="0">
              <a:solidFill>
                <a:schemeClr val="tx2"/>
              </a:solidFill>
            </a:endParaRPr>
          </a:p>
        </p:txBody>
      </p:sp>
      <p:sp>
        <p:nvSpPr>
          <p:cNvPr id="21509" name="TextBox 1"/>
          <p:cNvSpPr txBox="1">
            <a:spLocks noChangeArrowheads="1"/>
          </p:cNvSpPr>
          <p:nvPr/>
        </p:nvSpPr>
        <p:spPr bwMode="auto">
          <a:xfrm>
            <a:off x="228600" y="1753652"/>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Introduction</a:t>
            </a:r>
          </a:p>
        </p:txBody>
      </p:sp>
      <p:sp>
        <p:nvSpPr>
          <p:cNvPr id="21511" name="Text Box 5"/>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a:t>
            </a:r>
            <a:r>
              <a:rPr lang="de-DE" altLang="it-IT" sz="1400" dirty="0" smtClean="0">
                <a:solidFill>
                  <a:schemeClr val="bg1"/>
                </a:solidFill>
              </a:rPr>
              <a:t>macrosomia: cohort study</a:t>
            </a:r>
            <a:endParaRPr lang="de-DE" altLang="it-IT" sz="1400" dirty="0">
              <a:solidFill>
                <a:schemeClr val="bg1"/>
              </a:solidFill>
            </a:endParaRPr>
          </a:p>
          <a:p>
            <a:pPr algn="ctr" eaLnBrk="1" hangingPunct="1">
              <a:spcBef>
                <a:spcPct val="0"/>
              </a:spcBef>
              <a:buFontTx/>
              <a:buNone/>
            </a:pPr>
            <a:r>
              <a:rPr lang="de-DE" altLang="it-IT" sz="1400" dirty="0">
                <a:solidFill>
                  <a:schemeClr val="bg1"/>
                </a:solidFill>
              </a:rPr>
              <a:t>Beta et </a:t>
            </a:r>
            <a:r>
              <a:rPr lang="de-DE" altLang="it-IT" sz="1400" dirty="0" smtClean="0">
                <a:solidFill>
                  <a:schemeClr val="bg1"/>
                </a:solidFill>
              </a:rPr>
              <a:t>al.</a:t>
            </a:r>
            <a:r>
              <a:rPr lang="en-GB" altLang="it-IT" sz="1400" dirty="0" smtClean="0">
                <a:solidFill>
                  <a:schemeClr val="bg1"/>
                </a:solidFill>
              </a:rPr>
              <a:t>, </a:t>
            </a:r>
            <a:r>
              <a:rPr lang="en-GB" altLang="it-IT" sz="1400" dirty="0">
                <a:solidFill>
                  <a:schemeClr val="bg1"/>
                </a:solidFill>
              </a:rPr>
              <a:t>UOG 2019</a:t>
            </a:r>
          </a:p>
        </p:txBody>
      </p:sp>
      <p:sp>
        <p:nvSpPr>
          <p:cNvPr id="10" name="Rectangle 19">
            <a:extLst>
              <a:ext uri="{FF2B5EF4-FFF2-40B4-BE49-F238E27FC236}">
                <a16:creationId xmlns:a16="http://schemas.microsoft.com/office/drawing/2014/main" id="{3C764A0E-E2D8-F747-A4B6-34F5FD7061DE}"/>
              </a:ext>
            </a:extLst>
          </p:cNvPr>
          <p:cNvSpPr>
            <a:spLocks noChangeArrowheads="1"/>
          </p:cNvSpPr>
          <p:nvPr/>
        </p:nvSpPr>
        <p:spPr bwMode="auto">
          <a:xfrm>
            <a:off x="539552" y="2727593"/>
            <a:ext cx="8136904" cy="3243965"/>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pPr>
            <a:r>
              <a:rPr lang="it-IT" sz="1600" i="0" dirty="0"/>
              <a:t>Fetal macrosomia is commonly defined as a neonate with a birth weight (BW) of more than 4000 g </a:t>
            </a:r>
            <a:r>
              <a:rPr lang="it-IT" sz="1600" i="0" dirty="0" smtClean="0"/>
              <a:t>and has </a:t>
            </a:r>
            <a:r>
              <a:rPr lang="it-IT" sz="1600" i="0" dirty="0"/>
              <a:t>a prevalence of approximately 10</a:t>
            </a:r>
            <a:r>
              <a:rPr lang="it-IT" sz="1600" i="0" dirty="0" smtClean="0"/>
              <a:t>%. </a:t>
            </a:r>
            <a:endParaRPr lang="it-IT" sz="1600" i="0" dirty="0"/>
          </a:p>
          <a:p>
            <a:pPr>
              <a:lnSpc>
                <a:spcPct val="150000"/>
              </a:lnSpc>
            </a:pPr>
            <a:r>
              <a:rPr lang="it-IT" sz="1600" i="0" dirty="0"/>
              <a:t>This condition is associated with maternal and neonatal </a:t>
            </a:r>
            <a:r>
              <a:rPr lang="it-IT" sz="1600" i="0" dirty="0" smtClean="0"/>
              <a:t>complications. </a:t>
            </a:r>
            <a:endParaRPr lang="it-IT" sz="1600" i="0" dirty="0"/>
          </a:p>
          <a:p>
            <a:pPr>
              <a:lnSpc>
                <a:spcPct val="150000"/>
              </a:lnSpc>
            </a:pPr>
            <a:r>
              <a:rPr lang="it-IT" sz="1600" i="0" dirty="0" smtClean="0"/>
              <a:t>However, there </a:t>
            </a:r>
            <a:r>
              <a:rPr lang="it-IT" sz="1600" i="0" dirty="0"/>
              <a:t>is significant bias to estimates of the risk of these </a:t>
            </a:r>
            <a:r>
              <a:rPr lang="it-IT" sz="1600" i="0" dirty="0" smtClean="0"/>
              <a:t>complications in </a:t>
            </a:r>
            <a:r>
              <a:rPr lang="it-IT" sz="1600" i="0" dirty="0"/>
              <a:t>the reported </a:t>
            </a:r>
            <a:r>
              <a:rPr lang="it-IT" sz="1600" i="0" dirty="0" smtClean="0"/>
              <a:t>literature due to: </a:t>
            </a:r>
          </a:p>
          <a:p>
            <a:pPr lvl="1">
              <a:lnSpc>
                <a:spcPct val="150000"/>
              </a:lnSpc>
            </a:pPr>
            <a:r>
              <a:rPr lang="it-IT" sz="1600" i="0" dirty="0" smtClean="0"/>
              <a:t>Variation with </a:t>
            </a:r>
            <a:r>
              <a:rPr lang="it-IT" sz="1600" i="0" dirty="0"/>
              <a:t>regard to study design, sample size and type of complications </a:t>
            </a:r>
            <a:r>
              <a:rPr lang="it-IT" sz="1600" i="0" dirty="0" smtClean="0"/>
              <a:t>reported;</a:t>
            </a:r>
          </a:p>
          <a:p>
            <a:pPr lvl="1">
              <a:lnSpc>
                <a:spcPct val="150000"/>
              </a:lnSpc>
            </a:pPr>
            <a:r>
              <a:rPr lang="it-IT" sz="1600" i="0" dirty="0" smtClean="0"/>
              <a:t>Lack </a:t>
            </a:r>
            <a:r>
              <a:rPr lang="it-IT" sz="1600" i="0" dirty="0"/>
              <a:t>of adjustment for confounding factors affecting the outcome </a:t>
            </a:r>
            <a:r>
              <a:rPr lang="it-IT" sz="1600" i="0" dirty="0" smtClean="0"/>
              <a:t>measures.</a:t>
            </a:r>
            <a:endParaRPr lang="it-IT" sz="1600" i="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15875"/>
            <a:ext cx="9144000" cy="923925"/>
            <a:chOff x="0" y="3755"/>
            <a:chExt cx="5760" cy="582"/>
          </a:xfrm>
        </p:grpSpPr>
        <p:pic>
          <p:nvPicPr>
            <p:cNvPr id="235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235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23557" name="Rectangle 8"/>
          <p:cNvSpPr>
            <a:spLocks noChangeArrowheads="1"/>
          </p:cNvSpPr>
          <p:nvPr/>
        </p:nvSpPr>
        <p:spPr bwMode="auto">
          <a:xfrm>
            <a:off x="3071427" y="1772816"/>
            <a:ext cx="3001143"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GB" altLang="it-IT" sz="2800" b="1" i="0" dirty="0">
                <a:solidFill>
                  <a:srgbClr val="000000"/>
                </a:solidFill>
              </a:rPr>
              <a:t>Aim of the study</a:t>
            </a:r>
          </a:p>
        </p:txBody>
      </p:sp>
      <p:sp>
        <p:nvSpPr>
          <p:cNvPr id="11" name="Rectangle 19">
            <a:extLst>
              <a:ext uri="{FF2B5EF4-FFF2-40B4-BE49-F238E27FC236}">
                <a16:creationId xmlns:a16="http://schemas.microsoft.com/office/drawing/2014/main" id="{98DEB3B6-8CA8-774C-A228-27BC9A2FA2F8}"/>
              </a:ext>
            </a:extLst>
          </p:cNvPr>
          <p:cNvSpPr>
            <a:spLocks noChangeArrowheads="1"/>
          </p:cNvSpPr>
          <p:nvPr/>
        </p:nvSpPr>
        <p:spPr bwMode="auto">
          <a:xfrm>
            <a:off x="755576" y="2780928"/>
            <a:ext cx="7344816" cy="319472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200000"/>
              </a:lnSpc>
            </a:pPr>
            <a:r>
              <a:rPr lang="en-US" sz="1600" i="0" dirty="0" smtClean="0"/>
              <a:t>To </a:t>
            </a:r>
            <a:r>
              <a:rPr lang="en-US" sz="1600" i="0" dirty="0"/>
              <a:t>estimate the absolute risks of maternal and neonatal complications</a:t>
            </a:r>
          </a:p>
          <a:p>
            <a:pPr marL="0" indent="0" algn="just">
              <a:lnSpc>
                <a:spcPct val="200000"/>
              </a:lnSpc>
              <a:buNone/>
            </a:pPr>
            <a:r>
              <a:rPr lang="en-US" sz="1600" i="0" dirty="0"/>
              <a:t>      in pregnancies with </a:t>
            </a:r>
            <a:r>
              <a:rPr lang="en-US" sz="1600" i="0" dirty="0" smtClean="0"/>
              <a:t>macrosomia.</a:t>
            </a:r>
            <a:endParaRPr lang="en-US" sz="1600" i="0" dirty="0"/>
          </a:p>
          <a:p>
            <a:pPr algn="just">
              <a:lnSpc>
                <a:spcPct val="200000"/>
              </a:lnSpc>
            </a:pPr>
            <a:r>
              <a:rPr lang="en-US" sz="1600" i="0" dirty="0"/>
              <a:t>To determine odds ratios (ORs) for these complications, after adjusting for maternal and pregnancy </a:t>
            </a:r>
            <a:r>
              <a:rPr lang="en-US" sz="1600" i="0" dirty="0" smtClean="0"/>
              <a:t>characteristics.</a:t>
            </a:r>
            <a:endParaRPr lang="en-US" sz="1600" i="0" dirty="0"/>
          </a:p>
          <a:p>
            <a:pPr algn="just">
              <a:lnSpc>
                <a:spcPct val="200000"/>
              </a:lnSpc>
            </a:pPr>
            <a:r>
              <a:rPr lang="en-US" sz="1600" i="0" dirty="0"/>
              <a:t> To determine absolute risks and relative risks for each complication as well as composite maternal and neonatal outcomes, according to </a:t>
            </a:r>
            <a:r>
              <a:rPr lang="en-US" sz="1600" i="0" dirty="0" smtClean="0"/>
              <a:t>BW.</a:t>
            </a:r>
            <a:endParaRPr lang="en-US" sz="1600" i="0" dirty="0"/>
          </a:p>
        </p:txBody>
      </p:sp>
      <p:sp>
        <p:nvSpPr>
          <p:cNvPr id="9" name="Text Box 5">
            <a:extLst>
              <a:ext uri="{FF2B5EF4-FFF2-40B4-BE49-F238E27FC236}">
                <a16:creationId xmlns:a16="http://schemas.microsoft.com/office/drawing/2014/main" id="{7CC67701-EE89-E544-8F32-05289D43D739}"/>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19"/>
          <p:cNvSpPr>
            <a:spLocks noChangeArrowheads="1"/>
          </p:cNvSpPr>
          <p:nvPr/>
        </p:nvSpPr>
        <p:spPr bwMode="auto">
          <a:xfrm>
            <a:off x="377501" y="2149913"/>
            <a:ext cx="8388995" cy="4278094"/>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just">
              <a:buNone/>
            </a:pPr>
            <a:endParaRPr lang="en" sz="1500" dirty="0" smtClean="0"/>
          </a:p>
          <a:p>
            <a:pPr marL="0" indent="0" algn="just">
              <a:buNone/>
            </a:pPr>
            <a:r>
              <a:rPr lang="en" sz="1600" dirty="0" smtClean="0"/>
              <a:t>Study design: </a:t>
            </a:r>
            <a:r>
              <a:rPr lang="en" sz="1600" i="0" dirty="0" smtClean="0"/>
              <a:t>retrospective cohort study</a:t>
            </a:r>
            <a:endParaRPr lang="en" sz="1600" i="0" dirty="0"/>
          </a:p>
          <a:p>
            <a:pPr marL="0" indent="0" algn="just">
              <a:buNone/>
            </a:pPr>
            <a:endParaRPr lang="en" sz="1000" dirty="0" smtClean="0"/>
          </a:p>
          <a:p>
            <a:pPr marL="0" indent="0" algn="just">
              <a:buNone/>
            </a:pPr>
            <a:r>
              <a:rPr lang="en" sz="1600" dirty="0" smtClean="0"/>
              <a:t>Inclusion </a:t>
            </a:r>
            <a:r>
              <a:rPr lang="en" sz="1600" dirty="0"/>
              <a:t>criteria: </a:t>
            </a:r>
            <a:r>
              <a:rPr lang="it-IT" sz="1600" i="0" dirty="0"/>
              <a:t>singleton </a:t>
            </a:r>
            <a:r>
              <a:rPr lang="it-IT" sz="1600" i="0" dirty="0" smtClean="0"/>
              <a:t>pregnancy</a:t>
            </a:r>
            <a:r>
              <a:rPr lang="it-IT" sz="1600" i="0" dirty="0"/>
              <a:t> </a:t>
            </a:r>
            <a:r>
              <a:rPr lang="it-IT" sz="1600" i="0" dirty="0" smtClean="0"/>
              <a:t>and </a:t>
            </a:r>
            <a:r>
              <a:rPr lang="it-IT" sz="1600" i="0" dirty="0"/>
              <a:t>birth of a phenotypically normal neonate at </a:t>
            </a:r>
            <a:r>
              <a:rPr lang="it-IT" sz="1600" i="0" dirty="0" smtClean="0"/>
              <a:t>≥ 24 weeks’ gestation. </a:t>
            </a:r>
          </a:p>
          <a:p>
            <a:pPr marL="0" indent="0" algn="just">
              <a:buNone/>
            </a:pPr>
            <a:endParaRPr lang="it-IT" sz="1000" i="0" dirty="0" smtClean="0"/>
          </a:p>
          <a:p>
            <a:pPr marL="0" indent="0" algn="just">
              <a:buNone/>
            </a:pPr>
            <a:r>
              <a:rPr lang="it-IT" sz="1600" dirty="0" smtClean="0"/>
              <a:t>Exclusion criteria</a:t>
            </a:r>
            <a:r>
              <a:rPr lang="it-IT" sz="1600" i="0" dirty="0" smtClean="0"/>
              <a:t>: </a:t>
            </a:r>
            <a:r>
              <a:rPr lang="en-GB" sz="1600" i="0" dirty="0" smtClean="0"/>
              <a:t>multiple pregnancies, miscarriages</a:t>
            </a:r>
            <a:r>
              <a:rPr lang="en-GB" sz="1600" i="0" dirty="0"/>
              <a:t>, stillbirths, terminations of pregnancy,</a:t>
            </a:r>
          </a:p>
          <a:p>
            <a:pPr marL="0" indent="0" algn="just">
              <a:buNone/>
            </a:pPr>
            <a:r>
              <a:rPr lang="en-GB" sz="1600" i="0" dirty="0"/>
              <a:t>pregnancies with major fetal defects and those </a:t>
            </a:r>
            <a:r>
              <a:rPr lang="en-GB" sz="1600" i="0" dirty="0" smtClean="0"/>
              <a:t>that were </a:t>
            </a:r>
            <a:r>
              <a:rPr lang="en-GB" sz="1600" i="0" dirty="0"/>
              <a:t>lost to </a:t>
            </a:r>
            <a:r>
              <a:rPr lang="en-GB" sz="1600" i="0" dirty="0" smtClean="0"/>
              <a:t>follow-up.</a:t>
            </a:r>
            <a:endParaRPr lang="it-IT" sz="1600" i="0" dirty="0" smtClean="0"/>
          </a:p>
          <a:p>
            <a:pPr marL="0" indent="0" algn="just">
              <a:buNone/>
            </a:pPr>
            <a:endParaRPr lang="it-IT" sz="1000" i="0" dirty="0" smtClean="0"/>
          </a:p>
          <a:p>
            <a:pPr marL="0" indent="0" algn="just">
              <a:buNone/>
            </a:pPr>
            <a:r>
              <a:rPr lang="it-IT" sz="1600" i="0" dirty="0" smtClean="0"/>
              <a:t>Pregnancies </a:t>
            </a:r>
            <a:r>
              <a:rPr lang="it-IT" sz="1600" i="0" dirty="0"/>
              <a:t>meeting the inclusion criteria were divided according to BW into:</a:t>
            </a:r>
          </a:p>
          <a:p>
            <a:pPr algn="just"/>
            <a:r>
              <a:rPr lang="it-IT" sz="1600" i="0" dirty="0" smtClean="0"/>
              <a:t>macrosomia </a:t>
            </a:r>
            <a:r>
              <a:rPr lang="it-IT" sz="1600" i="0" dirty="0"/>
              <a:t>(</a:t>
            </a:r>
            <a:r>
              <a:rPr lang="it-IT" sz="1600" i="0" dirty="0" smtClean="0"/>
              <a:t>BW &gt;</a:t>
            </a:r>
            <a:r>
              <a:rPr lang="it-IT" sz="1600" i="0" dirty="0"/>
              <a:t> 4000 g)</a:t>
            </a:r>
          </a:p>
          <a:p>
            <a:pPr algn="just"/>
            <a:r>
              <a:rPr lang="it-IT" sz="1600" i="0" dirty="0" err="1"/>
              <a:t>normal</a:t>
            </a:r>
            <a:r>
              <a:rPr lang="it-IT" sz="1600" i="0" dirty="0"/>
              <a:t> (BW 2500–4000 g) </a:t>
            </a:r>
          </a:p>
          <a:p>
            <a:pPr algn="just"/>
            <a:r>
              <a:rPr lang="it-IT" sz="1600" i="0" dirty="0"/>
              <a:t>small (</a:t>
            </a:r>
            <a:r>
              <a:rPr lang="it-IT" sz="1600" i="0" dirty="0" smtClean="0"/>
              <a:t>BW &lt;</a:t>
            </a:r>
            <a:r>
              <a:rPr lang="it-IT" sz="1600" i="0" dirty="0"/>
              <a:t> 2500 g</a:t>
            </a:r>
            <a:r>
              <a:rPr lang="it-IT" sz="1600" i="0" dirty="0" smtClean="0"/>
              <a:t>).</a:t>
            </a:r>
            <a:endParaRPr lang="it-IT" sz="1600" i="0" dirty="0"/>
          </a:p>
          <a:p>
            <a:pPr marL="0" indent="0" algn="just">
              <a:lnSpc>
                <a:spcPct val="150000"/>
              </a:lnSpc>
              <a:buNone/>
            </a:pPr>
            <a:endParaRPr lang="it-IT" sz="1000" i="0" dirty="0" smtClean="0"/>
          </a:p>
          <a:p>
            <a:pPr marL="0" indent="0" algn="just">
              <a:lnSpc>
                <a:spcPct val="150000"/>
              </a:lnSpc>
              <a:buNone/>
            </a:pPr>
            <a:r>
              <a:rPr lang="it-IT" sz="1600" i="0" dirty="0" smtClean="0"/>
              <a:t>A </a:t>
            </a:r>
            <a:r>
              <a:rPr lang="it-IT" sz="1600" i="0" dirty="0"/>
              <a:t>subgroup of severe macrosomia (</a:t>
            </a:r>
            <a:r>
              <a:rPr lang="it-IT" sz="1600" i="0" dirty="0" smtClean="0"/>
              <a:t>BW &gt;</a:t>
            </a:r>
            <a:r>
              <a:rPr lang="it-IT" sz="1600" i="0" dirty="0"/>
              <a:t> 4500 g) was </a:t>
            </a:r>
            <a:r>
              <a:rPr lang="it-IT" sz="1600" i="0" dirty="0" smtClean="0"/>
              <a:t>identified. </a:t>
            </a:r>
            <a:endParaRPr lang="it-IT" sz="1600" i="0" dirty="0"/>
          </a:p>
        </p:txBody>
      </p:sp>
      <p:sp>
        <p:nvSpPr>
          <p:cNvPr id="9" name="TextBox 1"/>
          <p:cNvSpPr txBox="1">
            <a:spLocks noChangeArrowheads="1"/>
          </p:cNvSpPr>
          <p:nvPr/>
        </p:nvSpPr>
        <p:spPr bwMode="auto">
          <a:xfrm>
            <a:off x="2627784" y="1556792"/>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
        <p:nvSpPr>
          <p:cNvPr id="10" name="Text Box 5">
            <a:extLst>
              <a:ext uri="{FF2B5EF4-FFF2-40B4-BE49-F238E27FC236}">
                <a16:creationId xmlns:a16="http://schemas.microsoft.com/office/drawing/2014/main" id="{31F73E2C-ED28-5547-A1EA-C1F29F5A0666}"/>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TextBox 1"/>
          <p:cNvSpPr txBox="1">
            <a:spLocks noChangeArrowheads="1"/>
          </p:cNvSpPr>
          <p:nvPr/>
        </p:nvSpPr>
        <p:spPr bwMode="auto">
          <a:xfrm>
            <a:off x="2789236" y="1556792"/>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Methods</a:t>
            </a:r>
            <a:endParaRPr lang="en-GB" altLang="it-IT" sz="2400" b="1" i="0" dirty="0"/>
          </a:p>
        </p:txBody>
      </p:sp>
      <p:sp>
        <p:nvSpPr>
          <p:cNvPr id="13" name="Rectangle 19">
            <a:extLst>
              <a:ext uri="{FF2B5EF4-FFF2-40B4-BE49-F238E27FC236}">
                <a16:creationId xmlns:a16="http://schemas.microsoft.com/office/drawing/2014/main" id="{1E44A953-75E8-7B44-A7B2-937FB2D2DDA3}"/>
              </a:ext>
            </a:extLst>
          </p:cNvPr>
          <p:cNvSpPr>
            <a:spLocks noChangeArrowheads="1"/>
          </p:cNvSpPr>
          <p:nvPr/>
        </p:nvSpPr>
        <p:spPr bwMode="auto">
          <a:xfrm>
            <a:off x="287523" y="2492896"/>
            <a:ext cx="4212469" cy="3119315"/>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n" sz="1700" b="1" dirty="0" smtClean="0"/>
              <a:t>Maternal complications</a:t>
            </a:r>
            <a:endParaRPr lang="en" sz="1700" b="1" dirty="0"/>
          </a:p>
          <a:p>
            <a:pPr marL="0" indent="0">
              <a:lnSpc>
                <a:spcPct val="150000"/>
              </a:lnSpc>
              <a:buNone/>
            </a:pPr>
            <a:r>
              <a:rPr lang="en" sz="1600" i="0" dirty="0" smtClean="0"/>
              <a:t>P</a:t>
            </a:r>
            <a:r>
              <a:rPr lang="it-IT" sz="1600" i="0" dirty="0" smtClean="0"/>
              <a:t>rolonged </a:t>
            </a:r>
            <a:r>
              <a:rPr lang="it-IT" sz="1600" i="0" dirty="0"/>
              <a:t>first and second stages of labor, instrumental vaginal delivery, failed instrumental delivery requiring Cesarean section (CS), emergency CS for any indication, CS for failure to progress (FTP) in labor, postpartum hemorrhage (PPH</a:t>
            </a:r>
            <a:r>
              <a:rPr lang="it-IT" sz="1600" i="0" dirty="0" smtClean="0"/>
              <a:t>) </a:t>
            </a:r>
            <a:r>
              <a:rPr lang="it-IT" sz="1600" i="0" dirty="0"/>
              <a:t>and obstetric anal sphincter injury (OASIS).</a:t>
            </a:r>
          </a:p>
        </p:txBody>
      </p:sp>
      <p:sp>
        <p:nvSpPr>
          <p:cNvPr id="10" name="Text Box 5">
            <a:extLst>
              <a:ext uri="{FF2B5EF4-FFF2-40B4-BE49-F238E27FC236}">
                <a16:creationId xmlns:a16="http://schemas.microsoft.com/office/drawing/2014/main" id="{31F73E2C-ED28-5547-A1EA-C1F29F5A0666}"/>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
        <p:nvSpPr>
          <p:cNvPr id="11" name="Rectangle 19">
            <a:extLst>
              <a:ext uri="{FF2B5EF4-FFF2-40B4-BE49-F238E27FC236}">
                <a16:creationId xmlns:a16="http://schemas.microsoft.com/office/drawing/2014/main" id="{B5FEF7F8-2174-554C-BAF2-9772CC1B9B48}"/>
              </a:ext>
            </a:extLst>
          </p:cNvPr>
          <p:cNvSpPr>
            <a:spLocks noChangeArrowheads="1"/>
          </p:cNvSpPr>
          <p:nvPr/>
        </p:nvSpPr>
        <p:spPr bwMode="auto">
          <a:xfrm>
            <a:off x="4716016" y="2492896"/>
            <a:ext cx="4219287" cy="314393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lnSpc>
                <a:spcPct val="150000"/>
              </a:lnSpc>
              <a:buNone/>
            </a:pPr>
            <a:r>
              <a:rPr lang="en" sz="1700" b="1" dirty="0" smtClean="0"/>
              <a:t>Neonatal </a:t>
            </a:r>
            <a:r>
              <a:rPr lang="en" sz="1700" b="1" dirty="0"/>
              <a:t>complications</a:t>
            </a:r>
          </a:p>
          <a:p>
            <a:pPr marL="0" indent="0" algn="just">
              <a:lnSpc>
                <a:spcPct val="150000"/>
              </a:lnSpc>
              <a:buNone/>
            </a:pPr>
            <a:r>
              <a:rPr lang="it-IT" sz="1600" i="0" dirty="0"/>
              <a:t>Shoulder dystocia, </a:t>
            </a:r>
            <a:r>
              <a:rPr lang="it-IT" sz="1600" i="0" dirty="0" smtClean="0"/>
              <a:t>obstetric </a:t>
            </a:r>
            <a:r>
              <a:rPr lang="it-IT" sz="1600" i="0" dirty="0"/>
              <a:t>brachial plexus injury, </a:t>
            </a:r>
            <a:r>
              <a:rPr lang="it-IT" sz="1600" i="0" dirty="0" smtClean="0"/>
              <a:t>birth </a:t>
            </a:r>
            <a:r>
              <a:rPr lang="it-IT" sz="1600" i="0" dirty="0"/>
              <a:t>fractures and hypoxic–ischemic </a:t>
            </a:r>
            <a:r>
              <a:rPr lang="it-IT" sz="1600" i="0" dirty="0" smtClean="0"/>
              <a:t>encephalopathy (HIE).</a:t>
            </a:r>
          </a:p>
          <a:p>
            <a:pPr marL="0" indent="0" algn="just">
              <a:lnSpc>
                <a:spcPct val="150000"/>
              </a:lnSpc>
              <a:buNone/>
            </a:pPr>
            <a:r>
              <a:rPr lang="it-IT" sz="1600" i="0" dirty="0" smtClean="0"/>
              <a:t>Shoulder </a:t>
            </a:r>
            <a:r>
              <a:rPr lang="it-IT" sz="1600" i="0" dirty="0"/>
              <a:t>dystocia was divided into : </a:t>
            </a:r>
          </a:p>
          <a:p>
            <a:pPr algn="just"/>
            <a:r>
              <a:rPr lang="it-IT" sz="1600" i="0" dirty="0"/>
              <a:t>Any shoulder dystocia that required any </a:t>
            </a:r>
            <a:r>
              <a:rPr lang="it-IT" sz="1600" i="0" dirty="0" smtClean="0"/>
              <a:t>maneuver; </a:t>
            </a:r>
            <a:endParaRPr lang="it-IT" sz="1600" i="0" dirty="0"/>
          </a:p>
          <a:p>
            <a:pPr algn="just"/>
            <a:r>
              <a:rPr lang="it-IT" sz="1600" i="0" dirty="0"/>
              <a:t>Severe dystocia, defined as a need for internal obstetric </a:t>
            </a:r>
            <a:r>
              <a:rPr lang="it-IT" sz="1600" i="0" dirty="0" smtClean="0"/>
              <a:t>manipulation</a:t>
            </a:r>
            <a:r>
              <a:rPr lang="it-IT" sz="1600" i="0" dirty="0"/>
              <a:t>.</a:t>
            </a:r>
            <a:endParaRPr lang="en" sz="1600" i="0" dirty="0"/>
          </a:p>
        </p:txBody>
      </p:sp>
      <p:sp>
        <p:nvSpPr>
          <p:cNvPr id="14" name="Rectangle 19">
            <a:extLst>
              <a:ext uri="{FF2B5EF4-FFF2-40B4-BE49-F238E27FC236}">
                <a16:creationId xmlns:a16="http://schemas.microsoft.com/office/drawing/2014/main" id="{14CABC53-F113-6F4C-806B-3DB1CCCD5B78}"/>
              </a:ext>
            </a:extLst>
          </p:cNvPr>
          <p:cNvSpPr>
            <a:spLocks noChangeArrowheads="1"/>
          </p:cNvSpPr>
          <p:nvPr/>
        </p:nvSpPr>
        <p:spPr bwMode="auto">
          <a:xfrm>
            <a:off x="294219" y="5733256"/>
            <a:ext cx="8641084" cy="871008"/>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ctr">
              <a:buNone/>
            </a:pPr>
            <a:r>
              <a:rPr lang="it-IT" sz="1700" b="1" dirty="0"/>
              <a:t>Composite of </a:t>
            </a:r>
            <a:r>
              <a:rPr lang="it-IT" sz="1700" b="1" dirty="0" err="1"/>
              <a:t>maternal</a:t>
            </a:r>
            <a:r>
              <a:rPr lang="it-IT" sz="1700" b="1" dirty="0"/>
              <a:t> and </a:t>
            </a:r>
            <a:r>
              <a:rPr lang="it-IT" sz="1700" b="1" dirty="0" err="1"/>
              <a:t>neonatal</a:t>
            </a:r>
            <a:r>
              <a:rPr lang="it-IT" sz="1700" b="1" dirty="0"/>
              <a:t> </a:t>
            </a:r>
            <a:r>
              <a:rPr lang="it-IT" sz="1700" b="1" dirty="0" err="1"/>
              <a:t>complications</a:t>
            </a:r>
            <a:endParaRPr lang="it-IT" sz="1700" b="1" dirty="0"/>
          </a:p>
          <a:p>
            <a:pPr marL="0" indent="0" algn="just">
              <a:buNone/>
            </a:pPr>
            <a:r>
              <a:rPr lang="it-IT" sz="1400" i="0" dirty="0"/>
              <a:t>Emergency CS for FTP, severe PPH and OASIS were combined into one composite maternal </a:t>
            </a:r>
            <a:r>
              <a:rPr lang="it-IT" sz="1400" i="0" dirty="0" smtClean="0"/>
              <a:t>outcome. </a:t>
            </a:r>
            <a:endParaRPr lang="it-IT" sz="1400" i="0" dirty="0"/>
          </a:p>
          <a:p>
            <a:pPr marL="0" indent="0" algn="just">
              <a:buNone/>
            </a:pPr>
            <a:r>
              <a:rPr lang="it-IT" sz="1400" i="0" dirty="0"/>
              <a:t>Shoulder dystocia, birth fractures/OBPI and HIE were combined into one composite neonatal </a:t>
            </a:r>
            <a:r>
              <a:rPr lang="it-IT" sz="1400" i="0" dirty="0" smtClean="0"/>
              <a:t>outcome.</a:t>
            </a:r>
            <a:endParaRPr lang="en" sz="1400" i="0" dirty="0"/>
          </a:p>
        </p:txBody>
      </p:sp>
      <p:sp>
        <p:nvSpPr>
          <p:cNvPr id="2" name="Rectangle 1"/>
          <p:cNvSpPr/>
          <p:nvPr/>
        </p:nvSpPr>
        <p:spPr>
          <a:xfrm>
            <a:off x="3306098" y="2020778"/>
            <a:ext cx="2634054" cy="400110"/>
          </a:xfrm>
          <a:prstGeom prst="rect">
            <a:avLst/>
          </a:prstGeom>
        </p:spPr>
        <p:txBody>
          <a:bodyPr wrap="none">
            <a:spAutoFit/>
          </a:bodyPr>
          <a:lstStyle/>
          <a:p>
            <a:r>
              <a:rPr lang="en-GB" sz="2000" b="1" i="0" dirty="0"/>
              <a:t>Outcome measures </a:t>
            </a:r>
          </a:p>
        </p:txBody>
      </p:sp>
    </p:spTree>
    <p:extLst>
      <p:ext uri="{BB962C8B-B14F-4D97-AF65-F5344CB8AC3E}">
        <p14:creationId xmlns:p14="http://schemas.microsoft.com/office/powerpoint/2010/main" val="2128629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0"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9" name="TextBox 1"/>
          <p:cNvSpPr txBox="1">
            <a:spLocks noChangeArrowheads="1"/>
          </p:cNvSpPr>
          <p:nvPr/>
        </p:nvSpPr>
        <p:spPr bwMode="auto">
          <a:xfrm>
            <a:off x="2717352" y="1628800"/>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Results</a:t>
            </a:r>
            <a:endParaRPr lang="en-GB" altLang="it-IT" sz="2400" b="1" i="0" dirty="0"/>
          </a:p>
        </p:txBody>
      </p:sp>
      <p:sp>
        <p:nvSpPr>
          <p:cNvPr id="12" name="Rectangle 19">
            <a:extLst>
              <a:ext uri="{FF2B5EF4-FFF2-40B4-BE49-F238E27FC236}">
                <a16:creationId xmlns:a16="http://schemas.microsoft.com/office/drawing/2014/main" id="{FF50F827-BFB2-B740-BC09-8291C9041219}"/>
              </a:ext>
            </a:extLst>
          </p:cNvPr>
          <p:cNvSpPr>
            <a:spLocks noChangeArrowheads="1"/>
          </p:cNvSpPr>
          <p:nvPr/>
        </p:nvSpPr>
        <p:spPr bwMode="auto">
          <a:xfrm>
            <a:off x="323404" y="2184475"/>
            <a:ext cx="8569076" cy="4268861"/>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nSpc>
                <a:spcPct val="150000"/>
              </a:lnSpc>
            </a:pPr>
            <a:r>
              <a:rPr lang="it-IT" sz="1600" dirty="0"/>
              <a:t>Final  study  population of 35 </a:t>
            </a:r>
            <a:r>
              <a:rPr lang="it-IT" sz="1600" dirty="0" smtClean="0"/>
              <a:t>548 pregnant women</a:t>
            </a:r>
            <a:r>
              <a:rPr lang="it-IT" sz="1600" i="0" dirty="0" smtClean="0"/>
              <a:t>:</a:t>
            </a:r>
            <a:endParaRPr lang="it-IT" sz="1600" i="0" dirty="0"/>
          </a:p>
          <a:p>
            <a:pPr lvl="1"/>
            <a:r>
              <a:rPr lang="it-IT" sz="1600" i="0" dirty="0" smtClean="0"/>
              <a:t>31 </a:t>
            </a:r>
            <a:r>
              <a:rPr lang="it-IT" sz="1600" i="0" dirty="0"/>
              <a:t>026 </a:t>
            </a:r>
            <a:r>
              <a:rPr lang="it-IT" sz="1600" i="0" dirty="0" smtClean="0"/>
              <a:t>with </a:t>
            </a:r>
            <a:r>
              <a:rPr lang="it-IT" sz="1600" i="0" dirty="0"/>
              <a:t>normal BW, </a:t>
            </a:r>
          </a:p>
          <a:p>
            <a:pPr lvl="1"/>
            <a:r>
              <a:rPr lang="it-IT" sz="1600" i="0" dirty="0"/>
              <a:t>4522 </a:t>
            </a:r>
            <a:r>
              <a:rPr lang="it-IT" sz="1600" i="0" dirty="0" smtClean="0"/>
              <a:t>with macrosomia. </a:t>
            </a:r>
            <a:endParaRPr lang="it-IT" sz="1000" i="0" dirty="0"/>
          </a:p>
          <a:p>
            <a:pPr>
              <a:lnSpc>
                <a:spcPct val="150000"/>
              </a:lnSpc>
            </a:pPr>
            <a:r>
              <a:rPr lang="it-IT" sz="1600" i="0" dirty="0"/>
              <a:t>The  macrosomia group included 643 (14.2%) with severe macrosomia</a:t>
            </a:r>
            <a:r>
              <a:rPr lang="it-IT" sz="1600" i="0" dirty="0" smtClean="0"/>
              <a:t>.</a:t>
            </a:r>
            <a:endParaRPr lang="it-IT" sz="1000" i="0" dirty="0"/>
          </a:p>
          <a:p>
            <a:pPr>
              <a:lnSpc>
                <a:spcPct val="150000"/>
              </a:lnSpc>
            </a:pPr>
            <a:r>
              <a:rPr lang="it-IT" sz="1600" i="0" dirty="0" smtClean="0"/>
              <a:t>Additional 2105 pregnancies with </a:t>
            </a:r>
            <a:r>
              <a:rPr lang="it-IT" sz="1600" i="0" dirty="0"/>
              <a:t>low </a:t>
            </a:r>
            <a:r>
              <a:rPr lang="it-IT" sz="1600" i="0" dirty="0" smtClean="0"/>
              <a:t>BW were not </a:t>
            </a:r>
            <a:r>
              <a:rPr lang="it-IT" sz="1600" i="0" dirty="0"/>
              <a:t>considered for further </a:t>
            </a:r>
            <a:r>
              <a:rPr lang="it-IT" sz="1600" i="0" dirty="0" smtClean="0"/>
              <a:t>analysis. </a:t>
            </a:r>
          </a:p>
          <a:p>
            <a:pPr marL="0" indent="0">
              <a:lnSpc>
                <a:spcPct val="150000"/>
              </a:lnSpc>
              <a:buNone/>
            </a:pPr>
            <a:endParaRPr lang="it-IT" sz="1000" i="0" dirty="0" smtClean="0"/>
          </a:p>
          <a:p>
            <a:r>
              <a:rPr lang="en-GB" sz="1600" i="0" dirty="0"/>
              <a:t>In the macrosomia group, compared with the normal group, there was a higher median maternal age, weight and height, a lower incidence of women of South </a:t>
            </a:r>
            <a:r>
              <a:rPr lang="en-GB" sz="1600" i="0" dirty="0" smtClean="0"/>
              <a:t>Asian origin </a:t>
            </a:r>
            <a:r>
              <a:rPr lang="en-GB" sz="1600" i="0" dirty="0"/>
              <a:t>and cigarette smokers and, in those with severe macrosomia, a higher incidence of gestational diabetes mellitus. </a:t>
            </a:r>
          </a:p>
          <a:p>
            <a:pPr marL="0" indent="0">
              <a:buNone/>
            </a:pPr>
            <a:endParaRPr lang="en-GB" sz="1000" i="0" dirty="0"/>
          </a:p>
          <a:p>
            <a:r>
              <a:rPr lang="en-GB" sz="1600" i="0" dirty="0" smtClean="0"/>
              <a:t>In the </a:t>
            </a:r>
            <a:r>
              <a:rPr lang="en-GB" sz="1600" i="0" dirty="0"/>
              <a:t>macrosomia </a:t>
            </a:r>
            <a:r>
              <a:rPr lang="en-GB" sz="1600" i="0" dirty="0" smtClean="0"/>
              <a:t>group, </a:t>
            </a:r>
            <a:r>
              <a:rPr lang="en-GB" sz="1600" i="0" dirty="0"/>
              <a:t>compared to the normal </a:t>
            </a:r>
            <a:r>
              <a:rPr lang="en-GB" sz="1600" i="0" dirty="0" smtClean="0"/>
              <a:t>group, there </a:t>
            </a:r>
            <a:r>
              <a:rPr lang="en-GB" sz="1600" i="0" dirty="0"/>
              <a:t>was a higher median gestational age at delivery </a:t>
            </a:r>
            <a:r>
              <a:rPr lang="en-GB" sz="1600" i="0" dirty="0" smtClean="0"/>
              <a:t>and estimated </a:t>
            </a:r>
            <a:r>
              <a:rPr lang="en-GB" sz="1600" i="0" dirty="0"/>
              <a:t>blood loss and a higher proportion of </a:t>
            </a:r>
            <a:r>
              <a:rPr lang="en-GB" sz="1600" i="0" dirty="0" smtClean="0"/>
              <a:t>women undergoing </a:t>
            </a:r>
            <a:r>
              <a:rPr lang="en-GB" sz="1600" i="0" dirty="0"/>
              <a:t>induction of </a:t>
            </a:r>
            <a:r>
              <a:rPr lang="en-GB" sz="1600" i="0" dirty="0" err="1"/>
              <a:t>labor</a:t>
            </a:r>
            <a:r>
              <a:rPr lang="en-GB" sz="1600" i="0" dirty="0"/>
              <a:t>.</a:t>
            </a:r>
            <a:endParaRPr lang="it-IT" sz="1600" i="0" dirty="0"/>
          </a:p>
        </p:txBody>
      </p:sp>
      <p:sp>
        <p:nvSpPr>
          <p:cNvPr id="10" name="Text Box 5">
            <a:extLst>
              <a:ext uri="{FF2B5EF4-FFF2-40B4-BE49-F238E27FC236}">
                <a16:creationId xmlns:a16="http://schemas.microsoft.com/office/drawing/2014/main" id="{31F73E2C-ED28-5547-A1EA-C1F29F5A0666}"/>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extLst>
      <p:ext uri="{BB962C8B-B14F-4D97-AF65-F5344CB8AC3E}">
        <p14:creationId xmlns:p14="http://schemas.microsoft.com/office/powerpoint/2010/main" val="3865336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5" name="TextBox 1"/>
          <p:cNvSpPr txBox="1">
            <a:spLocks noChangeArrowheads="1"/>
          </p:cNvSpPr>
          <p:nvPr/>
        </p:nvSpPr>
        <p:spPr bwMode="auto">
          <a:xfrm>
            <a:off x="228600" y="1537628"/>
            <a:ext cx="8642350"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t>Results</a:t>
            </a:r>
          </a:p>
        </p:txBody>
      </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10" name="Text Box 5">
            <a:extLst>
              <a:ext uri="{FF2B5EF4-FFF2-40B4-BE49-F238E27FC236}">
                <a16:creationId xmlns:a16="http://schemas.microsoft.com/office/drawing/2014/main" id="{A5E27A2A-2F9D-D949-B63D-9CD96C2CCD12}"/>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smtClean="0">
                <a:solidFill>
                  <a:schemeClr val="bg1"/>
                </a:solidFill>
              </a:rPr>
              <a:t>Maternal </a:t>
            </a:r>
            <a:r>
              <a:rPr lang="de-DE" altLang="it-IT" sz="1400" dirty="0">
                <a:solidFill>
                  <a:schemeClr val="bg1"/>
                </a:solidFill>
              </a:rPr>
              <a:t>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a:t>
            </a:r>
            <a:r>
              <a:rPr lang="en-GB" altLang="it-IT" sz="1400" dirty="0" smtClean="0">
                <a:solidFill>
                  <a:schemeClr val="bg1"/>
                </a:solidFill>
              </a:rPr>
              <a:t>2019</a:t>
            </a:r>
            <a:endParaRPr lang="en-GB" altLang="it-IT" sz="1400" dirty="0">
              <a:solidFill>
                <a:schemeClr val="bg1"/>
              </a:solidFill>
            </a:endParaRPr>
          </a:p>
        </p:txBody>
      </p:sp>
      <p:pic>
        <p:nvPicPr>
          <p:cNvPr id="11" name="Immagine 10">
            <a:extLst>
              <a:ext uri="{FF2B5EF4-FFF2-40B4-BE49-F238E27FC236}">
                <a16:creationId xmlns:a16="http://schemas.microsoft.com/office/drawing/2014/main" id="{421A7E6E-86B8-9E4B-B3BF-DB633579742A}"/>
              </a:ext>
            </a:extLst>
          </p:cNvPr>
          <p:cNvPicPr>
            <a:picLocks noChangeAspect="1"/>
          </p:cNvPicPr>
          <p:nvPr/>
        </p:nvPicPr>
        <p:blipFill rotWithShape="1">
          <a:blip r:embed="rId4"/>
          <a:srcRect t="3618"/>
          <a:stretch/>
        </p:blipFill>
        <p:spPr>
          <a:xfrm>
            <a:off x="179388" y="2060848"/>
            <a:ext cx="8822097" cy="4687194"/>
          </a:xfrm>
          <a:prstGeom prst="rect">
            <a:avLst/>
          </a:prstGeom>
        </p:spPr>
      </p:pic>
    </p:spTree>
    <p:extLst>
      <p:ext uri="{BB962C8B-B14F-4D97-AF65-F5344CB8AC3E}">
        <p14:creationId xmlns:p14="http://schemas.microsoft.com/office/powerpoint/2010/main" val="579097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15875"/>
            <a:ext cx="9144000" cy="923925"/>
            <a:chOff x="0" y="3755"/>
            <a:chExt cx="5760" cy="582"/>
          </a:xfrm>
        </p:grpSpPr>
        <p:pic>
          <p:nvPicPr>
            <p:cNvPr id="3"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4"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7" name="Rectangle 6"/>
          <p:cNvSpPr/>
          <p:nvPr/>
        </p:nvSpPr>
        <p:spPr>
          <a:xfrm>
            <a:off x="476831" y="2132856"/>
            <a:ext cx="306606" cy="368993"/>
          </a:xfrm>
          <a:prstGeom prst="rect">
            <a:avLst/>
          </a:prstGeom>
          <a:ln>
            <a:solidFill>
              <a:schemeClr val="bg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dirty="0"/>
          </a:p>
        </p:txBody>
      </p:sp>
      <p:sp>
        <p:nvSpPr>
          <p:cNvPr id="9" name="Text Box 5">
            <a:extLst>
              <a:ext uri="{FF2B5EF4-FFF2-40B4-BE49-F238E27FC236}">
                <a16:creationId xmlns:a16="http://schemas.microsoft.com/office/drawing/2014/main" id="{F34C54AA-9385-D44C-BD26-4AC6A473E613}"/>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pic>
        <p:nvPicPr>
          <p:cNvPr id="6" name="Picture 5"/>
          <p:cNvPicPr>
            <a:picLocks noChangeAspect="1"/>
          </p:cNvPicPr>
          <p:nvPr/>
        </p:nvPicPr>
        <p:blipFill>
          <a:blip r:embed="rId4"/>
          <a:stretch>
            <a:fillRect/>
          </a:stretch>
        </p:blipFill>
        <p:spPr>
          <a:xfrm>
            <a:off x="395536" y="2276276"/>
            <a:ext cx="8227606" cy="3961036"/>
          </a:xfrm>
          <a:prstGeom prst="rect">
            <a:avLst/>
          </a:prstGeom>
        </p:spPr>
      </p:pic>
      <p:sp>
        <p:nvSpPr>
          <p:cNvPr id="10" name="TextBox 1"/>
          <p:cNvSpPr txBox="1">
            <a:spLocks noChangeArrowheads="1"/>
          </p:cNvSpPr>
          <p:nvPr/>
        </p:nvSpPr>
        <p:spPr bwMode="auto">
          <a:xfrm>
            <a:off x="2717352" y="1628800"/>
            <a:ext cx="356552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smtClean="0"/>
              <a:t>Results</a:t>
            </a:r>
            <a:endParaRPr lang="en-GB" altLang="it-IT" sz="2400" b="1" i="0" dirty="0"/>
          </a:p>
        </p:txBody>
      </p:sp>
    </p:spTree>
    <p:extLst>
      <p:ext uri="{BB962C8B-B14F-4D97-AF65-F5344CB8AC3E}">
        <p14:creationId xmlns:p14="http://schemas.microsoft.com/office/powerpoint/2010/main" val="3720348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15875"/>
            <a:ext cx="9144000" cy="923925"/>
            <a:chOff x="0" y="3755"/>
            <a:chExt cx="5760" cy="582"/>
          </a:xfrm>
        </p:grpSpPr>
        <p:pic>
          <p:nvPicPr>
            <p:cNvPr id="3379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3379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
        <p:nvSpPr>
          <p:cNvPr id="13" name="TextBox 1">
            <a:extLst>
              <a:ext uri="{FF2B5EF4-FFF2-40B4-BE49-F238E27FC236}">
                <a16:creationId xmlns:a16="http://schemas.microsoft.com/office/drawing/2014/main" id="{928A8418-32BE-474B-A487-6A37AC498E82}"/>
              </a:ext>
            </a:extLst>
          </p:cNvPr>
          <p:cNvSpPr txBox="1">
            <a:spLocks noChangeArrowheads="1"/>
          </p:cNvSpPr>
          <p:nvPr/>
        </p:nvSpPr>
        <p:spPr bwMode="auto">
          <a:xfrm>
            <a:off x="1331912" y="1953542"/>
            <a:ext cx="6480175"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it-IT" sz="2800" b="1" i="0" dirty="0">
                <a:solidFill>
                  <a:srgbClr val="000000"/>
                </a:solidFill>
              </a:rPr>
              <a:t>Results</a:t>
            </a:r>
          </a:p>
        </p:txBody>
      </p:sp>
      <p:sp>
        <p:nvSpPr>
          <p:cNvPr id="14" name="Rectangle 19">
            <a:extLst>
              <a:ext uri="{FF2B5EF4-FFF2-40B4-BE49-F238E27FC236}">
                <a16:creationId xmlns:a16="http://schemas.microsoft.com/office/drawing/2014/main" id="{91FD3785-E4F9-914C-9BCD-EF5E09227364}"/>
              </a:ext>
            </a:extLst>
          </p:cNvPr>
          <p:cNvSpPr>
            <a:spLocks noChangeArrowheads="1"/>
          </p:cNvSpPr>
          <p:nvPr/>
        </p:nvSpPr>
        <p:spPr bwMode="auto">
          <a:xfrm>
            <a:off x="539552" y="2781499"/>
            <a:ext cx="8208912" cy="3299365"/>
          </a:xfrm>
          <a:prstGeom prst="rect">
            <a:avLst/>
          </a:prstGeom>
          <a:solidFill>
            <a:srgbClr val="F0F3FB"/>
          </a:solidFill>
          <a:ln w="19050">
            <a:solidFill>
              <a:srgbClr val="445895"/>
            </a:solidFill>
            <a:miter lim="800000"/>
            <a:headEnd/>
            <a:tailEnd/>
          </a:ln>
        </p:spPr>
        <p:txBody>
          <a:bodyPr wrap="square" anchor="ctr">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a:lnSpc>
                <a:spcPct val="150000"/>
              </a:lnSpc>
            </a:pPr>
            <a:r>
              <a:rPr lang="it-IT" sz="1600" i="0" dirty="0"/>
              <a:t>In the macrosomia group, there was a significantly higher prevalence of all maternal complications with a 3-fold increased risk of CS for FTP and almost 2.5-fold increased risk of severe PPH and OASIS</a:t>
            </a:r>
            <a:r>
              <a:rPr lang="it-IT" sz="1600" i="0" dirty="0" smtClean="0"/>
              <a:t>.</a:t>
            </a:r>
          </a:p>
          <a:p>
            <a:pPr marL="0" indent="0" algn="just">
              <a:lnSpc>
                <a:spcPct val="150000"/>
              </a:lnSpc>
              <a:buNone/>
            </a:pPr>
            <a:endParaRPr lang="it-IT" sz="1000" i="0" dirty="0"/>
          </a:p>
          <a:p>
            <a:pPr algn="just">
              <a:lnSpc>
                <a:spcPct val="150000"/>
              </a:lnSpc>
            </a:pPr>
            <a:r>
              <a:rPr lang="it-IT" sz="1600" i="0" dirty="0"/>
              <a:t>In the severe-macrosomia group, there was a significantly increased risk for all adverse outcomes except failed instrumental delivery, with a 4-fold increased risk of CS for FTP and a 3-fold increased risk for severe PPH and OASIS. </a:t>
            </a:r>
            <a:endParaRPr lang="it-IT" sz="1600" i="0" dirty="0" smtClean="0"/>
          </a:p>
          <a:p>
            <a:pPr marL="0" indent="0" algn="just">
              <a:lnSpc>
                <a:spcPct val="150000"/>
              </a:lnSpc>
              <a:buNone/>
            </a:pPr>
            <a:endParaRPr lang="it-IT" sz="1000" i="0" dirty="0"/>
          </a:p>
          <a:p>
            <a:pPr algn="just">
              <a:lnSpc>
                <a:spcPct val="150000"/>
              </a:lnSpc>
            </a:pPr>
            <a:r>
              <a:rPr lang="it-IT" sz="1600" i="0" dirty="0"/>
              <a:t>The risks of adverse maternal  outcomes increased exponentially with increasing </a:t>
            </a:r>
            <a:r>
              <a:rPr lang="it-IT" sz="1600" i="0" dirty="0" smtClean="0"/>
              <a:t>BW.</a:t>
            </a:r>
            <a:endParaRPr lang="en" sz="1600" i="0" dirty="0"/>
          </a:p>
        </p:txBody>
      </p:sp>
      <p:sp>
        <p:nvSpPr>
          <p:cNvPr id="8" name="Text Box 5">
            <a:extLst>
              <a:ext uri="{FF2B5EF4-FFF2-40B4-BE49-F238E27FC236}">
                <a16:creationId xmlns:a16="http://schemas.microsoft.com/office/drawing/2014/main" id="{3991225E-1641-1740-8049-2DE887479FDE}"/>
              </a:ext>
            </a:extLst>
          </p:cNvPr>
          <p:cNvSpPr txBox="1">
            <a:spLocks noChangeArrowheads="1"/>
          </p:cNvSpPr>
          <p:nvPr/>
        </p:nvSpPr>
        <p:spPr bwMode="auto">
          <a:xfrm>
            <a:off x="0" y="961564"/>
            <a:ext cx="9143999" cy="523220"/>
          </a:xfrm>
          <a:prstGeom prst="rect">
            <a:avLst/>
          </a:prstGeom>
          <a:solidFill>
            <a:srgbClr val="ED1D24"/>
          </a:solidFill>
          <a:ln>
            <a:noFill/>
          </a:ln>
          <a:extLs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de-DE" altLang="it-IT" sz="1400" dirty="0">
                <a:solidFill>
                  <a:schemeClr val="bg1"/>
                </a:solidFill>
              </a:rPr>
              <a:t>Maternal and neonatal complications of fetal macrosomia: cohort study</a:t>
            </a:r>
          </a:p>
          <a:p>
            <a:pPr algn="ctr" eaLnBrk="1" hangingPunct="1">
              <a:spcBef>
                <a:spcPct val="0"/>
              </a:spcBef>
              <a:buFontTx/>
              <a:buNone/>
            </a:pPr>
            <a:r>
              <a:rPr lang="de-DE" altLang="it-IT" sz="1400" dirty="0">
                <a:solidFill>
                  <a:schemeClr val="bg1"/>
                </a:solidFill>
              </a:rPr>
              <a:t>Beta et al.</a:t>
            </a:r>
            <a:r>
              <a:rPr lang="en-GB" altLang="it-IT" sz="1400" dirty="0">
                <a:solidFill>
                  <a:schemeClr val="bg1"/>
                </a:solidFill>
              </a:rPr>
              <a:t>, UOG 2019</a:t>
            </a:r>
          </a:p>
        </p:txBody>
      </p:sp>
    </p:spTree>
    <p:extLst>
      <p:ext uri="{BB962C8B-B14F-4D97-AF65-F5344CB8AC3E}">
        <p14:creationId xmlns:p14="http://schemas.microsoft.com/office/powerpoint/2010/main" val="2617460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5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61292</TotalTime>
  <Words>1120</Words>
  <Application>Microsoft Office PowerPoint</Application>
  <PresentationFormat>On-screen Show (4:3)</PresentationFormat>
  <Paragraphs>113</Paragraphs>
  <Slides>12</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12</vt:i4>
      </vt:variant>
    </vt:vector>
  </HeadingPairs>
  <TitlesOfParts>
    <vt:vector size="16" baseType="lpstr">
      <vt:lpstr>Arial</vt:lpstr>
      <vt:lpstr>Calibri</vt:lpstr>
      <vt:lpstr>Default Design</vt:lpstr>
      <vt:lpstr>5_Default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ISUOGUSR</dc:creator>
  <cp:lastModifiedBy>Renata Kotsia</cp:lastModifiedBy>
  <cp:revision>862</cp:revision>
  <cp:lastPrinted>2011-09-13T15:07:48Z</cp:lastPrinted>
  <dcterms:created xsi:type="dcterms:W3CDTF">2016-05-13T18:06:14Z</dcterms:created>
  <dcterms:modified xsi:type="dcterms:W3CDTF">2019-08-16T11:00:30Z</dcterms:modified>
</cp:coreProperties>
</file>