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18"/>
  </p:notesMasterIdLst>
  <p:sldIdLst>
    <p:sldId id="329" r:id="rId3"/>
    <p:sldId id="350" r:id="rId4"/>
    <p:sldId id="349" r:id="rId5"/>
    <p:sldId id="384" r:id="rId6"/>
    <p:sldId id="396" r:id="rId7"/>
    <p:sldId id="404" r:id="rId8"/>
    <p:sldId id="400" r:id="rId9"/>
    <p:sldId id="401" r:id="rId10"/>
    <p:sldId id="379" r:id="rId11"/>
    <p:sldId id="387" r:id="rId12"/>
    <p:sldId id="399" r:id="rId13"/>
    <p:sldId id="402" r:id="rId14"/>
    <p:sldId id="353" r:id="rId15"/>
    <p:sldId id="403" r:id="rId16"/>
    <p:sldId id="371" r:id="rId17"/>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337">
          <p15:clr>
            <a:srgbClr val="A4A3A4"/>
          </p15:clr>
        </p15:guide>
        <p15:guide id="3" pos="2948">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18" autoAdjust="0"/>
    <p:restoredTop sz="88323" autoAdjust="0"/>
  </p:normalViewPr>
  <p:slideViewPr>
    <p:cSldViewPr>
      <p:cViewPr varScale="1">
        <p:scale>
          <a:sx n="90" d="100"/>
          <a:sy n="90" d="100"/>
        </p:scale>
        <p:origin x="864" y="84"/>
      </p:cViewPr>
      <p:guideLst>
        <p:guide orient="horz" pos="2160"/>
        <p:guide orient="horz" pos="4337"/>
        <p:guide pos="2948"/>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panose="020B0604020202020204" pitchFamily="34"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panose="020B0604020202020204" pitchFamily="34" charset="0"/>
              </a:defRPr>
            </a:lvl1pPr>
          </a:lstStyle>
          <a:p>
            <a:pPr>
              <a:defRPr/>
            </a:pPr>
            <a:fld id="{E85DC6F2-61F7-47F7-BDDB-8773C9C1B552}" type="datetimeFigureOut">
              <a:rPr lang="it-IT"/>
              <a:pPr>
                <a:defRPr/>
              </a:pPr>
              <a:t>14/05/2019</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panose="020B0604020202020204" pitchFamily="34"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smtClean="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ln>
        </p:spPr>
      </p:sp>
      <p:sp>
        <p:nvSpPr>
          <p:cNvPr id="18436" name="Rectangle 3"/>
          <p:cNvSpPr>
            <a:spLocks noGrp="1" noChangeArrowheads="1"/>
          </p:cNvSpPr>
          <p:nvPr>
            <p:ph type="body" idx="1"/>
          </p:nvPr>
        </p:nvSpPr>
        <p:spPr bwMode="auto">
          <a:noFill/>
        </p:spPr>
        <p:txBody>
          <a:bodyPr wrap="square" numCol="1" anchor="t" anchorCtr="0" compatLnSpc="1"/>
          <a:lstStyle/>
          <a:p>
            <a:pPr eaLnBrk="1" hangingPunct="1"/>
            <a:endParaRPr lang="en-US" altLang="it-IT"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pPr>
              <a:defRPr/>
            </a:pPr>
            <a:fld id="{7A07579C-B849-46E4-81D5-095676F8793D}" type="slidenum">
              <a:rPr lang="en-US" smtClean="0"/>
              <a:pPr>
                <a:defRPr/>
              </a:pPr>
              <a:t>14</a:t>
            </a:fld>
            <a:endParaRPr lang="it-IT" dirty="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ln>
        </p:spPr>
      </p:sp>
      <p:sp>
        <p:nvSpPr>
          <p:cNvPr id="5939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59396"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15</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ln>
        </p:spPr>
      </p:sp>
      <p:sp>
        <p:nvSpPr>
          <p:cNvPr id="22531"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22532"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ln>
        </p:spPr>
      </p:sp>
      <p:sp>
        <p:nvSpPr>
          <p:cNvPr id="24579"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24580"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ln>
        </p:spPr>
      </p:sp>
      <p:sp>
        <p:nvSpPr>
          <p:cNvPr id="2867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ln>
        </p:spPr>
      </p:sp>
      <p:sp>
        <p:nvSpPr>
          <p:cNvPr id="2867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6</a:t>
            </a:fld>
            <a:endParaRPr lang="it-IT" altLang="it-IT" i="0" dirty="0"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ln>
        </p:spPr>
      </p:sp>
      <p:sp>
        <p:nvSpPr>
          <p:cNvPr id="2867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7</a:t>
            </a:fld>
            <a:endParaRPr lang="it-IT" altLang="it-IT" i="0" dirty="0"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ln>
        </p:spPr>
      </p:sp>
      <p:sp>
        <p:nvSpPr>
          <p:cNvPr id="28675"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28676" name="Segnaposto numero diapositiva 3"/>
          <p:cNvSpPr>
            <a:spLocks noGrp="1"/>
          </p:cNvSpPr>
          <p:nvPr>
            <p:ph type="sldNum" sz="quarter" idx="5"/>
          </p:nvPr>
        </p:nvSpPr>
        <p:spPr bwMode="auto">
          <a:noFill/>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8</a:t>
            </a:fld>
            <a:endParaRPr lang="it-IT" altLang="it-IT" i="0" dirty="0"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defRPr/>
            </a:pPr>
            <a:r>
              <a:rPr lang="en-US" sz="1200" dirty="0" smtClean="0"/>
              <a:t>*** The baseline characteristics table is now in the </a:t>
            </a:r>
            <a:r>
              <a:rPr lang="en-US" sz="1200" dirty="0" err="1" smtClean="0"/>
              <a:t>supp</a:t>
            </a:r>
            <a:r>
              <a:rPr lang="en-US" sz="1200" dirty="0" smtClean="0"/>
              <a:t> file which I don’t have access to.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9</a:t>
            </a:fld>
            <a:endParaRPr lang="it-IT" dirty="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ln>
        </p:spPr>
      </p:sp>
      <p:sp>
        <p:nvSpPr>
          <p:cNvPr id="34819" name="Segnaposto note 2"/>
          <p:cNvSpPr>
            <a:spLocks noGrp="1"/>
          </p:cNvSpPr>
          <p:nvPr>
            <p:ph type="body" idx="1"/>
          </p:nvPr>
        </p:nvSpPr>
        <p:spPr bwMode="auto">
          <a:noFill/>
        </p:spPr>
        <p:txBody>
          <a:bodyPr wrap="square" numCol="1" anchor="t" anchorCtr="0" compatLnSpc="1"/>
          <a:lstStyle/>
          <a:p>
            <a:pPr eaLnBrk="1" hangingPunct="1">
              <a:spcBef>
                <a:spcPct val="0"/>
              </a:spcBef>
            </a:pPr>
            <a:endParaRPr lang="it-IT" altLang="it-IT" dirty="0" smtClean="0"/>
          </a:p>
        </p:txBody>
      </p:sp>
      <p:sp>
        <p:nvSpPr>
          <p:cNvPr id="34820" name="Segnaposto numero diapositiva 3"/>
          <p:cNvSpPr txBox="1">
            <a:spLocks noGrp="1"/>
          </p:cNvSpPr>
          <p:nvPr/>
        </p:nvSpPr>
        <p:spPr bwMode="auto">
          <a:xfrm>
            <a:off x="3829050" y="9444038"/>
            <a:ext cx="2930525" cy="496887"/>
          </a:xfrm>
          <a:prstGeom prst="rect">
            <a:avLst/>
          </a:prstGeom>
          <a:noFill/>
          <a:ln>
            <a:noFill/>
          </a:ln>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13</a:t>
            </a:fld>
            <a:endParaRPr lang="it-IT" altLang="it-IT" i="0" dirty="0">
              <a:solidFill>
                <a:srgbClr val="000000"/>
              </a:solidFill>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hasCustomPrompt="1"/>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hasCustomPrompt="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DE3EC82-1B01-4E61-8144-D6203CB61C62}" type="slidenum">
              <a:rPr lang="en-US"/>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hasCustomPrompt="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40D8DF2-7700-485C-A24B-6C4C21AB59CF}" type="slidenum">
              <a:rPr lang="en-US"/>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hasCustomPrompt="1"/>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hasCustomPrompt="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107C36B0-32BF-4C1D-8B14-A851CC5C51F3}" type="slidenum">
              <a:rPr lang="en-US"/>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contenuto 2"/>
          <p:cNvSpPr>
            <a:spLocks noGrp="1"/>
          </p:cNvSpPr>
          <p:nvPr>
            <p:ph idx="1" hasCustomPrompt="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C909CB6-6D70-440F-BE29-455026851B21}" type="slidenum">
              <a:rPr lang="en-US"/>
              <a:pPr>
                <a:defRPr/>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C7007470-8E3A-4B11-89EA-065FF43B9312}" type="slidenum">
              <a:rPr lang="en-US"/>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Segnaposto contenuto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7803EB94-954C-42B7-BC7B-F6998BFAAE35}" type="slidenum">
              <a:rPr lang="en-US"/>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43178C1A-D1D9-4F7B-859A-60F116829842}" type="slidenum">
              <a:rPr lang="en-US"/>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hasCustomPrompt="1"/>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389177E-B0CC-4BAA-86B1-C7EC57F86527}" type="slidenum">
              <a:rPr lang="en-US"/>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7C3A35F0-57CA-4226-B22C-AEDC13518215}" type="slidenum">
              <a:rPr lang="en-US"/>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D0913055-48F1-4760-A228-BF2BB82244EF}" type="slidenum">
              <a:rPr lang="en-US"/>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hasCustomPrompt="1"/>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smtClean="0"/>
          </a:p>
        </p:txBody>
      </p:sp>
      <p:sp>
        <p:nvSpPr>
          <p:cNvPr id="4" name="Segnaposto testo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6695BB04-7A9D-4F2A-9B1F-9B9D5AF2E16F}" type="slidenum">
              <a:rPr lang="en-US"/>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p:spPr>
        <p:txBody>
          <a:bodyPr vert="horz" wrap="square" lIns="91440" tIns="45720" rIns="91440" bIns="45720" numCol="1" anchor="ctr" anchorCtr="0" compatLnSpc="1"/>
          <a:lstStyle/>
          <a:p>
            <a:pPr lvl="0"/>
            <a:r>
              <a:rPr lang="en-GB" altLang="it-IT"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p:spPr>
        <p:txBody>
          <a:bodyPr vert="horz" wrap="square" lIns="91440" tIns="45720" rIns="91440" bIns="45720" numCol="1" anchor="t" anchorCtr="0" compatLnSpc="1"/>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1" hangingPunct="1">
              <a:defRPr sz="1400" i="0">
                <a:latin typeface="Arial" panose="020B0604020202020204" pitchFamily="34"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1" hangingPunct="1">
              <a:defRPr sz="1400" i="0">
                <a:latin typeface="Arial" panose="020B0604020202020204" pitchFamily="34"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p:spPr>
        <p:txBody>
          <a:bodyPr vert="horz" wrap="square" lIns="91440" tIns="45720" rIns="91440" bIns="45720" numCol="1" anchor="ctr" anchorCtr="0" compatLnSpc="1"/>
          <a:lstStyle/>
          <a:p>
            <a:pPr lvl="0"/>
            <a:r>
              <a:rPr lang="en-GB" altLang="it-IT"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p:spPr>
        <p:txBody>
          <a:bodyPr vert="horz" wrap="square" lIns="91440" tIns="45720" rIns="91440" bIns="45720" numCol="1" anchor="t" anchorCtr="0" compatLnSpc="1"/>
          <a:lstStyle/>
          <a:p>
            <a:pPr lvl="0"/>
            <a:r>
              <a:rPr lang="en-GB" altLang="it-IT" smtClean="0"/>
              <a:t>Click to edit Master text styles</a:t>
            </a:r>
          </a:p>
          <a:p>
            <a:pPr lvl="1"/>
            <a:r>
              <a:rPr lang="en-GB" altLang="it-IT" smtClean="0"/>
              <a:t>Second level</a:t>
            </a:r>
          </a:p>
          <a:p>
            <a:pPr lvl="2"/>
            <a:r>
              <a:rPr lang="en-GB" altLang="it-IT" smtClean="0"/>
              <a:t>Third level</a:t>
            </a:r>
          </a:p>
          <a:p>
            <a:pPr lvl="3"/>
            <a:r>
              <a:rPr lang="en-GB" altLang="it-IT" smtClean="0"/>
              <a:t>Fourth level</a:t>
            </a:r>
          </a:p>
          <a:p>
            <a:pPr lvl="4"/>
            <a:r>
              <a:rPr lang="en-GB" altLang="it-IT"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l"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i="0">
                <a:solidFill>
                  <a:srgbClr val="000000"/>
                </a:solidFill>
                <a:latin typeface="Arial" panose="020B0604020202020204" pitchFamily="34" charset="0"/>
                <a:cs typeface="Arial" panose="020B0604020202020204" pitchFamily="34"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17416"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7411" name="Text Box 5"/>
          <p:cNvSpPr txBox="1">
            <a:spLocks noChangeArrowheads="1"/>
          </p:cNvSpPr>
          <p:nvPr/>
        </p:nvSpPr>
        <p:spPr bwMode="auto">
          <a:xfrm>
            <a:off x="228600" y="1295400"/>
            <a:ext cx="8748713" cy="58578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a:t>
            </a:r>
            <a:r>
              <a:rPr lang="en-GB" altLang="it-IT" b="1" i="0" dirty="0" smtClean="0">
                <a:solidFill>
                  <a:srgbClr val="000000"/>
                </a:solidFill>
                <a:cs typeface="Arial" panose="020B0604020202020204" pitchFamily="34" charset="0"/>
              </a:rPr>
              <a:t> April 2019</a:t>
            </a:r>
            <a:endParaRPr lang="en-GB" altLang="it-IT" b="1" i="0" dirty="0">
              <a:solidFill>
                <a:srgbClr val="000000"/>
              </a:solidFill>
              <a:cs typeface="Arial" panose="020B0604020202020204" pitchFamily="34" charset="0"/>
            </a:endParaRPr>
          </a:p>
        </p:txBody>
      </p:sp>
      <p:sp>
        <p:nvSpPr>
          <p:cNvPr id="17412" name="TextBox 1"/>
          <p:cNvSpPr txBox="1">
            <a:spLocks noChangeArrowheads="1"/>
          </p:cNvSpPr>
          <p:nvPr/>
        </p:nvSpPr>
        <p:spPr bwMode="auto">
          <a:xfrm>
            <a:off x="152653" y="1880870"/>
            <a:ext cx="8739827" cy="286847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2000" b="1" i="0" dirty="0"/>
              <a:t>Reference ranges for Doppler indices of umbilical and fetal middle cerebral arteries and </a:t>
            </a:r>
            <a:r>
              <a:rPr lang="en-US" sz="2000" b="1" i="0" dirty="0" err="1"/>
              <a:t>cerebroplacental</a:t>
            </a:r>
            <a:r>
              <a:rPr lang="en-US" sz="2000" b="1" i="0" dirty="0"/>
              <a:t> ratio: systematic review </a:t>
            </a:r>
            <a:endParaRPr lang="en-US" sz="2000" i="0" dirty="0"/>
          </a:p>
          <a:p>
            <a:pPr algn="ctr">
              <a:buNone/>
            </a:pPr>
            <a:r>
              <a:rPr lang="zh-CN" altLang="en-US" sz="2400" b="1" i="0" dirty="0" smtClean="0"/>
              <a:t>脐动脉和胎儿大脑中动脉多普勒指数</a:t>
            </a:r>
            <a:endParaRPr lang="en-US" altLang="zh-CN" sz="2400" b="1" i="0" dirty="0" smtClean="0"/>
          </a:p>
          <a:p>
            <a:pPr algn="ctr">
              <a:buNone/>
            </a:pPr>
            <a:r>
              <a:rPr lang="zh-CN" altLang="en-US" sz="2400" b="1" i="0" dirty="0" smtClean="0"/>
              <a:t>及脑胎盘比的参考范围：系统综述</a:t>
            </a:r>
            <a:endParaRPr lang="sv-SE" sz="2400" b="1" i="0" dirty="0" smtClean="0"/>
          </a:p>
          <a:p>
            <a:pPr algn="ctr">
              <a:buNone/>
            </a:pPr>
            <a:r>
              <a:rPr lang="sv-SE" sz="1800" dirty="0" smtClean="0"/>
              <a:t>D. </a:t>
            </a:r>
            <a:r>
              <a:rPr lang="sv-SE" sz="1800" cap="all" dirty="0" smtClean="0"/>
              <a:t>Oros, S. Ruiz-Martinez, E. Staines-Uria, A. Conde-Agudelo, </a:t>
            </a:r>
          </a:p>
          <a:p>
            <a:pPr algn="ctr">
              <a:buNone/>
            </a:pPr>
            <a:r>
              <a:rPr lang="sv-SE" sz="1800" cap="all" dirty="0" smtClean="0"/>
              <a:t>J. Villar, E. Fabre </a:t>
            </a:r>
            <a:r>
              <a:rPr lang="sv-SE" sz="1800" dirty="0" smtClean="0"/>
              <a:t>and</a:t>
            </a:r>
            <a:r>
              <a:rPr lang="sv-SE" sz="1800" cap="all" dirty="0" smtClean="0"/>
              <a:t> A. T. </a:t>
            </a:r>
            <a:r>
              <a:rPr lang="sv-SE" sz="1800" cap="all" dirty="0" err="1" smtClean="0"/>
              <a:t>Papageorghiou</a:t>
            </a:r>
            <a:endParaRPr lang="sv-SE" sz="1800" cap="all" dirty="0" smtClean="0"/>
          </a:p>
          <a:p>
            <a:pPr>
              <a:buNone/>
            </a:pPr>
            <a:endParaRPr lang="sv-SE" sz="1800" i="0" dirty="0" smtClean="0"/>
          </a:p>
          <a:p>
            <a:pPr algn="ctr" eaLnBrk="1" hangingPunct="1">
              <a:spcBef>
                <a:spcPct val="0"/>
              </a:spcBef>
              <a:spcAft>
                <a:spcPts val="600"/>
              </a:spcAft>
              <a:buNone/>
              <a:defRPr/>
            </a:pPr>
            <a:r>
              <a:rPr lang="it-IT" sz="1800" i="0" dirty="0" smtClean="0"/>
              <a:t>Volume 53, Issue </a:t>
            </a:r>
            <a:r>
              <a:rPr lang="it-IT" sz="1800" i="0" dirty="0" smtClean="0"/>
              <a:t>4, pages 454-464</a:t>
            </a:r>
            <a:endParaRPr lang="en-GB" sz="1800" b="1" i="0" dirty="0" smtClean="0"/>
          </a:p>
        </p:txBody>
      </p:sp>
      <p:sp>
        <p:nvSpPr>
          <p:cNvPr id="17413" name="TextBox 2"/>
          <p:cNvSpPr txBox="1">
            <a:spLocks noChangeArrowheads="1"/>
          </p:cNvSpPr>
          <p:nvPr/>
        </p:nvSpPr>
        <p:spPr bwMode="auto">
          <a:xfrm>
            <a:off x="2123728" y="5080443"/>
            <a:ext cx="6768752" cy="1554272"/>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en-GB" altLang="it-IT" sz="1900" i="0" dirty="0">
                <a:solidFill>
                  <a:srgbClr val="000000"/>
                </a:solidFill>
                <a:cs typeface="Arial" panose="020B0604020202020204" pitchFamily="34" charset="0"/>
              </a:rPr>
              <a:t>Journal Club slides prepared by </a:t>
            </a:r>
            <a:r>
              <a:rPr lang="en-GB" altLang="it-IT" sz="1900" i="0" dirty="0" smtClean="0">
                <a:solidFill>
                  <a:srgbClr val="000000"/>
                </a:solidFill>
                <a:cs typeface="Arial" panose="020B0604020202020204" pitchFamily="34" charset="0"/>
              </a:rPr>
              <a:t>Dr Fiona </a:t>
            </a:r>
            <a:r>
              <a:rPr lang="en-GB" altLang="it-IT" sz="1900" i="0" dirty="0" smtClean="0">
                <a:solidFill>
                  <a:srgbClr val="000000"/>
                </a:solidFill>
                <a:cs typeface="Arial" panose="020B0604020202020204" pitchFamily="34" charset="0"/>
              </a:rPr>
              <a:t>Brownfoot (</a:t>
            </a:r>
            <a:r>
              <a:rPr lang="en-GB" altLang="it-IT" sz="1900" i="0" dirty="0">
                <a:solidFill>
                  <a:srgbClr val="000000"/>
                </a:solidFill>
                <a:cs typeface="Arial" panose="020B0604020202020204" pitchFamily="34" charset="0"/>
              </a:rPr>
              <a:t>UOG Editor for Trainees)</a:t>
            </a:r>
          </a:p>
          <a:p>
            <a:pPr eaLnBrk="1" hangingPunct="1">
              <a:spcBef>
                <a:spcPct val="0"/>
              </a:spcBef>
              <a:buFontTx/>
              <a:buNone/>
            </a:pPr>
            <a:endParaRPr lang="en-GB" altLang="it-IT" sz="1900" i="0" dirty="0" smtClean="0">
              <a:solidFill>
                <a:srgbClr val="000000"/>
              </a:solidFill>
              <a:cs typeface="Arial" panose="020B0604020202020204" pitchFamily="34" charset="0"/>
            </a:endParaRPr>
          </a:p>
          <a:p>
            <a:pPr eaLnBrk="1" hangingPunct="1">
              <a:spcBef>
                <a:spcPct val="0"/>
              </a:spcBef>
              <a:buFontTx/>
              <a:buNone/>
            </a:pPr>
            <a:r>
              <a:rPr lang="en-GB" altLang="it-IT" sz="1900" i="0" dirty="0" smtClean="0">
                <a:solidFill>
                  <a:srgbClr val="000000"/>
                </a:solidFill>
                <a:cs typeface="Arial" panose="020B0604020202020204" pitchFamily="34" charset="0"/>
              </a:rPr>
              <a:t>T</a:t>
            </a:r>
            <a:r>
              <a:rPr lang="en-US" altLang="zh-CN" sz="1900" i="0" dirty="0" err="1" smtClean="0">
                <a:solidFill>
                  <a:srgbClr val="000000"/>
                </a:solidFill>
                <a:cs typeface="Arial" panose="020B0604020202020204" pitchFamily="34" charset="0"/>
              </a:rPr>
              <a:t>ranslated</a:t>
            </a:r>
            <a:r>
              <a:rPr lang="en-US" altLang="zh-CN" sz="1900" i="0" dirty="0" smtClean="0">
                <a:solidFill>
                  <a:srgbClr val="000000"/>
                </a:solidFill>
                <a:cs typeface="Arial" panose="020B0604020202020204" pitchFamily="34" charset="0"/>
              </a:rPr>
              <a:t> by </a:t>
            </a:r>
            <a:r>
              <a:rPr lang="en-US" altLang="zh-CN" sz="1900" i="0" dirty="0" smtClean="0">
                <a:solidFill>
                  <a:srgbClr val="000000"/>
                </a:solidFill>
                <a:cs typeface="Arial" panose="020B0604020202020204" pitchFamily="34" charset="0"/>
              </a:rPr>
              <a:t>Dr </a:t>
            </a:r>
            <a:r>
              <a:rPr lang="en-US" altLang="zh-CN" sz="1900" i="0" dirty="0" err="1" smtClean="0">
                <a:solidFill>
                  <a:srgbClr val="000000"/>
                </a:solidFill>
                <a:cs typeface="Arial" panose="020B0604020202020204" pitchFamily="34" charset="0"/>
              </a:rPr>
              <a:t>Fangfei</a:t>
            </a:r>
            <a:r>
              <a:rPr lang="en-US" altLang="zh-CN" sz="1900" i="0" dirty="0" smtClean="0">
                <a:solidFill>
                  <a:srgbClr val="000000"/>
                </a:solidFill>
                <a:cs typeface="Arial" panose="020B0604020202020204" pitchFamily="34" charset="0"/>
              </a:rPr>
              <a:t> Su and </a:t>
            </a:r>
            <a:r>
              <a:rPr lang="en-US" altLang="zh-CN" sz="1900" i="0" dirty="0" smtClean="0">
                <a:solidFill>
                  <a:srgbClr val="000000"/>
                </a:solidFill>
                <a:cs typeface="Arial" panose="020B0604020202020204" pitchFamily="34" charset="0"/>
              </a:rPr>
              <a:t>Prof. </a:t>
            </a:r>
            <a:r>
              <a:rPr lang="en-US" altLang="zh-CN" sz="1900" i="0" dirty="0" err="1" smtClean="0">
                <a:solidFill>
                  <a:srgbClr val="000000"/>
                </a:solidFill>
                <a:cs typeface="Arial" panose="020B0604020202020204" pitchFamily="34" charset="0"/>
              </a:rPr>
              <a:t>Qingqing</a:t>
            </a:r>
            <a:r>
              <a:rPr lang="en-US" altLang="zh-CN" sz="1900" i="0" dirty="0" smtClean="0">
                <a:solidFill>
                  <a:srgbClr val="000000"/>
                </a:solidFill>
                <a:cs typeface="Arial" panose="020B0604020202020204" pitchFamily="34" charset="0"/>
              </a:rPr>
              <a:t> </a:t>
            </a:r>
            <a:r>
              <a:rPr lang="en-US" altLang="zh-CN" sz="1900" i="0" dirty="0" smtClean="0">
                <a:solidFill>
                  <a:srgbClr val="000000"/>
                </a:solidFill>
                <a:cs typeface="Arial" panose="020B0604020202020204" pitchFamily="34" charset="0"/>
              </a:rPr>
              <a:t>Wu, ISUOG China Task Force</a:t>
            </a:r>
            <a:endParaRPr lang="en-GB" altLang="it-IT" sz="1900" i="0" dirty="0" smtClean="0">
              <a:solidFill>
                <a:srgbClr val="000000"/>
              </a:solidFill>
              <a:cs typeface="Arial" panose="020B0604020202020204" pitchFamily="34" charset="0"/>
            </a:endParaRP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228600" y="1887215"/>
            <a:ext cx="8642350" cy="46166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r>
              <a:rPr lang="zh-CN" altLang="en-US" sz="2400" b="1" i="0" dirty="0" smtClean="0"/>
              <a:t>结果</a:t>
            </a:r>
            <a:endParaRPr lang="en-GB" altLang="it-IT" sz="2400" b="1" i="0" dirty="0" smtClean="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8" name="Rectangle 7"/>
          <p:cNvSpPr/>
          <p:nvPr/>
        </p:nvSpPr>
        <p:spPr>
          <a:xfrm>
            <a:off x="284158" y="2349004"/>
            <a:ext cx="8532440" cy="4338320"/>
          </a:xfrm>
          <a:prstGeom prst="rect">
            <a:avLst/>
          </a:prstGeom>
        </p:spPr>
        <p:txBody>
          <a:bodyPr wrap="square">
            <a:spAutoFit/>
          </a:bodyPr>
          <a:lstStyle/>
          <a:p>
            <a:pPr marL="285750" indent="-285750">
              <a:buFont typeface="Arial" panose="020B0604020202020204"/>
              <a:buChar char="•"/>
            </a:pPr>
            <a:r>
              <a:rPr lang="en-US" sz="1600" i="0" dirty="0"/>
              <a:t>Data collection was prospective in 34 studies, but in only 19 studies was data collection explicitly for research </a:t>
            </a:r>
            <a:r>
              <a:rPr lang="en-US" sz="1600" i="0" dirty="0" smtClean="0"/>
              <a:t>purposes. </a:t>
            </a:r>
            <a:r>
              <a:rPr lang="zh-CN" altLang="en-US" sz="1200" i="0" dirty="0" smtClean="0"/>
              <a:t>有</a:t>
            </a:r>
            <a:r>
              <a:rPr lang="en-US" altLang="zh-CN" sz="1200" i="0" dirty="0" smtClean="0"/>
              <a:t>34</a:t>
            </a:r>
            <a:r>
              <a:rPr lang="zh-CN" altLang="en-US" sz="1200" i="0" dirty="0" smtClean="0"/>
              <a:t>项研究是前瞻性收集数据，但只有</a:t>
            </a:r>
            <a:r>
              <a:rPr lang="en-US" altLang="zh-CN" sz="1200" i="0" dirty="0" smtClean="0"/>
              <a:t>19</a:t>
            </a:r>
            <a:r>
              <a:rPr lang="zh-CN" altLang="en-US" sz="1200" i="0" dirty="0" smtClean="0"/>
              <a:t>项研究明确数据收集用于研究目的。</a:t>
            </a:r>
            <a:endParaRPr lang="en-US" sz="1600" i="0" dirty="0" smtClean="0"/>
          </a:p>
          <a:p>
            <a:pPr marL="285750" indent="-285750">
              <a:buFont typeface="Arial" panose="020B0604020202020204"/>
              <a:buChar char="•"/>
            </a:pPr>
            <a:endParaRPr lang="en-US" sz="1000" i="0" dirty="0"/>
          </a:p>
          <a:p>
            <a:pPr marL="285750" indent="-285750">
              <a:buFont typeface="Arial" panose="020B0604020202020204"/>
              <a:buChar char="•"/>
            </a:pPr>
            <a:r>
              <a:rPr lang="en-US" sz="1600" i="0" dirty="0"/>
              <a:t>Low-risk pregnancies were included in 22 (57.9%) studies. </a:t>
            </a:r>
            <a:r>
              <a:rPr lang="zh-CN" altLang="en-US" sz="1200" i="0" dirty="0" smtClean="0"/>
              <a:t>有</a:t>
            </a:r>
            <a:r>
              <a:rPr lang="en-US" altLang="zh-CN" sz="1200" i="0" dirty="0" smtClean="0"/>
              <a:t>22</a:t>
            </a:r>
            <a:r>
              <a:rPr lang="zh-CN" altLang="en-US" sz="1200" i="0" dirty="0" smtClean="0"/>
              <a:t>项研究（</a:t>
            </a:r>
            <a:r>
              <a:rPr lang="en-US" altLang="zh-CN" sz="1200" i="0" dirty="0" smtClean="0"/>
              <a:t>57.9%</a:t>
            </a:r>
            <a:r>
              <a:rPr lang="zh-CN" altLang="en-US" sz="1200" i="0" dirty="0" smtClean="0"/>
              <a:t>）包含了低风险妊娠</a:t>
            </a:r>
            <a:endParaRPr lang="en-US" sz="1200" i="0" dirty="0" smtClean="0"/>
          </a:p>
          <a:p>
            <a:pPr marL="285750" indent="-285750">
              <a:buFont typeface="Arial" panose="020B0604020202020204"/>
              <a:buChar char="•"/>
            </a:pPr>
            <a:endParaRPr lang="en-US" sz="1000" i="0" dirty="0">
              <a:latin typeface="Arial" panose="020B0604020202020204"/>
              <a:cs typeface="Arial" panose="020B0604020202020204"/>
            </a:endParaRPr>
          </a:p>
          <a:p>
            <a:pPr marL="285750" indent="-285750">
              <a:buFont typeface="Arial" panose="020B0604020202020204"/>
              <a:buChar char="•"/>
            </a:pPr>
            <a:r>
              <a:rPr lang="en-US" sz="1600" i="0" dirty="0" err="1" smtClean="0">
                <a:latin typeface="Arial" panose="020B0604020202020204"/>
                <a:cs typeface="Arial" panose="020B0604020202020204"/>
              </a:rPr>
              <a:t>Dopplers</a:t>
            </a:r>
            <a:r>
              <a:rPr lang="en-US" sz="1600" i="0" dirty="0" smtClean="0">
                <a:latin typeface="Arial" panose="020B0604020202020204"/>
                <a:cs typeface="Arial" panose="020B0604020202020204"/>
              </a:rPr>
              <a:t> reported:</a:t>
            </a:r>
            <a:r>
              <a:rPr lang="zh-CN" altLang="en-US" sz="1200" i="0" dirty="0" smtClean="0">
                <a:latin typeface="Arial" panose="020B0604020202020204"/>
                <a:cs typeface="Arial" panose="020B0604020202020204"/>
              </a:rPr>
              <a:t>多普勒报告</a:t>
            </a:r>
            <a:endParaRPr lang="en-US" sz="1200" i="0" dirty="0" smtClean="0">
              <a:latin typeface="Arial" panose="020B0604020202020204"/>
              <a:cs typeface="Arial" panose="020B0604020202020204"/>
            </a:endParaRPr>
          </a:p>
          <a:p>
            <a:r>
              <a:rPr lang="en-US" sz="1600" i="0" dirty="0">
                <a:latin typeface="Arial" panose="020B0604020202020204"/>
                <a:cs typeface="Arial" panose="020B0604020202020204"/>
              </a:rPr>
              <a:t> </a:t>
            </a:r>
            <a:r>
              <a:rPr lang="en-US" sz="1600" i="0" dirty="0" smtClean="0">
                <a:latin typeface="Arial" panose="020B0604020202020204"/>
                <a:cs typeface="Arial" panose="020B0604020202020204"/>
              </a:rPr>
              <a:t> -UA </a:t>
            </a:r>
            <a:r>
              <a:rPr lang="en-US" sz="1600" i="0" dirty="0">
                <a:latin typeface="Arial" panose="020B0604020202020204"/>
                <a:cs typeface="Arial" panose="020B0604020202020204"/>
              </a:rPr>
              <a:t>and MCA Doppler reference ranges were reported in 30 and 19 studies, </a:t>
            </a:r>
            <a:r>
              <a:rPr lang="en-US" sz="1600" i="0" dirty="0" smtClean="0">
                <a:latin typeface="Arial" panose="020B0604020202020204"/>
                <a:cs typeface="Arial" panose="020B0604020202020204"/>
              </a:rPr>
              <a:t>respectively. </a:t>
            </a:r>
            <a:r>
              <a:rPr lang="zh-CN" altLang="en-US" sz="1200" i="0" dirty="0" smtClean="0">
                <a:latin typeface="Arial" panose="020B0604020202020204"/>
                <a:cs typeface="Arial" panose="020B0604020202020204"/>
              </a:rPr>
              <a:t>脐动脉和大脑中动脉多普勒参考范围分别在</a:t>
            </a:r>
            <a:r>
              <a:rPr lang="en-US" altLang="zh-CN" sz="1200" i="0" dirty="0" smtClean="0">
                <a:latin typeface="Arial" panose="020B0604020202020204"/>
                <a:cs typeface="Arial" panose="020B0604020202020204"/>
              </a:rPr>
              <a:t>30</a:t>
            </a:r>
            <a:r>
              <a:rPr lang="zh-CN" altLang="en-US" sz="1200" i="0" dirty="0" smtClean="0">
                <a:latin typeface="Arial" panose="020B0604020202020204"/>
                <a:cs typeface="Arial" panose="020B0604020202020204"/>
              </a:rPr>
              <a:t>和</a:t>
            </a:r>
            <a:r>
              <a:rPr lang="en-US" altLang="zh-CN" sz="1200" i="0" dirty="0" smtClean="0">
                <a:latin typeface="Arial" panose="020B0604020202020204"/>
                <a:cs typeface="Arial" panose="020B0604020202020204"/>
              </a:rPr>
              <a:t>19</a:t>
            </a:r>
            <a:r>
              <a:rPr lang="zh-CN" altLang="en-US" sz="1200" i="0" dirty="0" smtClean="0">
                <a:latin typeface="Arial" panose="020B0604020202020204"/>
                <a:cs typeface="Arial" panose="020B0604020202020204"/>
              </a:rPr>
              <a:t>项研究中提出</a:t>
            </a:r>
            <a:endParaRPr lang="en-US" sz="1200" i="0" dirty="0">
              <a:latin typeface="Arial" panose="020B0604020202020204"/>
              <a:cs typeface="Arial" panose="020B0604020202020204"/>
            </a:endParaRPr>
          </a:p>
          <a:p>
            <a:r>
              <a:rPr lang="en-US" sz="1600" i="0" dirty="0">
                <a:latin typeface="Arial" panose="020B0604020202020204"/>
                <a:cs typeface="Arial" panose="020B0604020202020204"/>
              </a:rPr>
              <a:t> </a:t>
            </a:r>
            <a:r>
              <a:rPr lang="en-US" sz="1600" i="0" dirty="0" smtClean="0">
                <a:latin typeface="Arial" panose="020B0604020202020204"/>
                <a:cs typeface="Arial" panose="020B0604020202020204"/>
              </a:rPr>
              <a:t> -11 studies</a:t>
            </a:r>
            <a:r>
              <a:rPr lang="en-US" sz="1600" i="0" dirty="0">
                <a:latin typeface="Arial" panose="020B0604020202020204"/>
                <a:cs typeface="Arial" panose="020B0604020202020204"/>
              </a:rPr>
              <a:t> </a:t>
            </a:r>
            <a:r>
              <a:rPr lang="en-US" sz="1600" i="0" dirty="0" smtClean="0">
                <a:latin typeface="Arial" panose="020B0604020202020204"/>
                <a:cs typeface="Arial" panose="020B0604020202020204"/>
              </a:rPr>
              <a:t>reported reference </a:t>
            </a:r>
            <a:r>
              <a:rPr lang="en-US" sz="1600" i="0" dirty="0">
                <a:latin typeface="Arial" panose="020B0604020202020204"/>
                <a:cs typeface="Arial" panose="020B0604020202020204"/>
              </a:rPr>
              <a:t>ranges for both UA and </a:t>
            </a:r>
            <a:r>
              <a:rPr lang="en-US" sz="1600" i="0" dirty="0" smtClean="0">
                <a:latin typeface="Arial" panose="020B0604020202020204"/>
                <a:cs typeface="Arial" panose="020B0604020202020204"/>
              </a:rPr>
              <a:t>MCA. </a:t>
            </a:r>
            <a:r>
              <a:rPr lang="zh-CN" altLang="en-US" sz="1200" i="0" dirty="0" smtClean="0">
                <a:latin typeface="Arial" panose="020B0604020202020204"/>
                <a:cs typeface="Arial" panose="020B0604020202020204"/>
              </a:rPr>
              <a:t>有</a:t>
            </a:r>
            <a:r>
              <a:rPr lang="en-US" altLang="zh-CN" sz="1200" i="0" dirty="0" smtClean="0">
                <a:latin typeface="Arial" panose="020B0604020202020204"/>
                <a:cs typeface="Arial" panose="020B0604020202020204"/>
              </a:rPr>
              <a:t>11</a:t>
            </a:r>
            <a:r>
              <a:rPr lang="zh-CN" altLang="en-US" sz="1200" i="0" dirty="0" smtClean="0">
                <a:latin typeface="Arial" panose="020B0604020202020204"/>
                <a:cs typeface="Arial" panose="020B0604020202020204"/>
              </a:rPr>
              <a:t>项研究同时包含了脐动脉和大脑中动脉参考范围</a:t>
            </a:r>
            <a:endParaRPr lang="en-US" sz="1200" i="0" dirty="0" smtClean="0">
              <a:latin typeface="Arial" panose="020B0604020202020204"/>
              <a:cs typeface="Arial" panose="020B0604020202020204"/>
            </a:endParaRPr>
          </a:p>
          <a:p>
            <a:r>
              <a:rPr lang="en-US" sz="1600" i="0" dirty="0">
                <a:latin typeface="Arial" panose="020B0604020202020204"/>
                <a:cs typeface="Arial" panose="020B0604020202020204"/>
              </a:rPr>
              <a:t> </a:t>
            </a:r>
            <a:r>
              <a:rPr lang="en-US" sz="1600" i="0" dirty="0" smtClean="0">
                <a:latin typeface="Arial" panose="020B0604020202020204"/>
                <a:cs typeface="Arial" panose="020B0604020202020204"/>
              </a:rPr>
              <a:t> -4 </a:t>
            </a:r>
            <a:r>
              <a:rPr lang="en-US" sz="1600" i="0" dirty="0">
                <a:latin typeface="Arial" panose="020B0604020202020204"/>
                <a:cs typeface="Arial" panose="020B0604020202020204"/>
              </a:rPr>
              <a:t>studies reported reference ranges for </a:t>
            </a:r>
            <a:r>
              <a:rPr lang="en-US" sz="1600" i="0" dirty="0" smtClean="0">
                <a:latin typeface="Arial" panose="020B0604020202020204"/>
                <a:cs typeface="Arial" panose="020B0604020202020204"/>
              </a:rPr>
              <a:t>CPR.</a:t>
            </a:r>
            <a:r>
              <a:rPr lang="zh-CN" altLang="en-US" sz="1200" i="0" dirty="0" smtClean="0">
                <a:latin typeface="Arial" panose="020B0604020202020204"/>
                <a:cs typeface="Arial" panose="020B0604020202020204"/>
              </a:rPr>
              <a:t>有</a:t>
            </a:r>
            <a:r>
              <a:rPr lang="en-US" altLang="zh-CN" sz="1200" i="0" dirty="0" smtClean="0">
                <a:latin typeface="Arial" panose="020B0604020202020204"/>
                <a:cs typeface="Arial" panose="020B0604020202020204"/>
              </a:rPr>
              <a:t>4</a:t>
            </a:r>
            <a:r>
              <a:rPr lang="zh-CN" altLang="en-US" sz="1200" i="0" dirty="0" smtClean="0">
                <a:latin typeface="Arial" panose="020B0604020202020204"/>
                <a:cs typeface="Arial" panose="020B0604020202020204"/>
              </a:rPr>
              <a:t>项研究包含了脑胎盘比参考范围</a:t>
            </a:r>
            <a:r>
              <a:rPr lang="en-US" sz="1200" i="0" dirty="0" smtClean="0">
                <a:latin typeface="Arial" panose="020B0604020202020204"/>
                <a:cs typeface="Arial" panose="020B0604020202020204"/>
              </a:rPr>
              <a:t> </a:t>
            </a:r>
            <a:endParaRPr lang="en-US" sz="1200" i="0" dirty="0">
              <a:latin typeface="Arial" panose="020B0604020202020204"/>
              <a:cs typeface="Arial" panose="020B0604020202020204"/>
            </a:endParaRPr>
          </a:p>
          <a:p>
            <a:r>
              <a:rPr lang="en-US" sz="1600" i="0" dirty="0">
                <a:latin typeface="Arial" panose="020B0604020202020204"/>
                <a:cs typeface="Arial" panose="020B0604020202020204"/>
              </a:rPr>
              <a:t> </a:t>
            </a:r>
            <a:r>
              <a:rPr lang="en-US" sz="1600" i="0" dirty="0" smtClean="0">
                <a:latin typeface="Arial" panose="020B0604020202020204"/>
                <a:cs typeface="Arial" panose="020B0604020202020204"/>
              </a:rPr>
              <a:t> -PI </a:t>
            </a:r>
            <a:r>
              <a:rPr lang="en-US" sz="1600" i="0" dirty="0">
                <a:latin typeface="Arial" panose="020B0604020202020204"/>
                <a:cs typeface="Arial" panose="020B0604020202020204"/>
              </a:rPr>
              <a:t>was reported in 31 </a:t>
            </a:r>
            <a:r>
              <a:rPr lang="en-US" sz="1600" i="0" dirty="0" smtClean="0">
                <a:latin typeface="Arial" panose="020B0604020202020204"/>
                <a:cs typeface="Arial" panose="020B0604020202020204"/>
              </a:rPr>
              <a:t>studies. </a:t>
            </a:r>
            <a:r>
              <a:rPr lang="zh-CN" altLang="en-US" sz="1600" i="0" dirty="0" smtClean="0">
                <a:latin typeface="Arial" panose="020B0604020202020204"/>
                <a:cs typeface="Arial" panose="020B0604020202020204"/>
              </a:rPr>
              <a:t> </a:t>
            </a:r>
            <a:r>
              <a:rPr lang="en-US" altLang="zh-CN" sz="1200" i="0" dirty="0" smtClean="0">
                <a:latin typeface="Arial" panose="020B0604020202020204"/>
                <a:cs typeface="Arial" panose="020B0604020202020204"/>
              </a:rPr>
              <a:t>31</a:t>
            </a:r>
            <a:r>
              <a:rPr lang="zh-CN" altLang="en-US" sz="1200" i="0" dirty="0" smtClean="0">
                <a:latin typeface="Arial" panose="020B0604020202020204"/>
                <a:cs typeface="Arial" panose="020B0604020202020204"/>
              </a:rPr>
              <a:t>项研究报道了搏动指数</a:t>
            </a:r>
            <a:r>
              <a:rPr lang="en-US" altLang="zh-CN" sz="1200" i="0" dirty="0" smtClean="0">
                <a:latin typeface="Arial" panose="020B0604020202020204"/>
                <a:cs typeface="Arial" panose="020B0604020202020204"/>
              </a:rPr>
              <a:t>PI</a:t>
            </a:r>
            <a:endParaRPr lang="en-US" sz="1200" i="0" dirty="0" smtClean="0">
              <a:latin typeface="Arial" panose="020B0604020202020204"/>
              <a:cs typeface="Arial" panose="020B0604020202020204"/>
            </a:endParaRPr>
          </a:p>
          <a:p>
            <a:r>
              <a:rPr lang="en-US" sz="1600" i="0" dirty="0">
                <a:latin typeface="Arial" panose="020B0604020202020204"/>
                <a:cs typeface="Arial" panose="020B0604020202020204"/>
              </a:rPr>
              <a:t> </a:t>
            </a:r>
            <a:r>
              <a:rPr lang="en-US" sz="1600" i="0" dirty="0" smtClean="0">
                <a:latin typeface="Arial" panose="020B0604020202020204"/>
                <a:cs typeface="Arial" panose="020B0604020202020204"/>
              </a:rPr>
              <a:t> -Resistance </a:t>
            </a:r>
            <a:r>
              <a:rPr lang="en-US" sz="1600" i="0" dirty="0">
                <a:latin typeface="Arial" panose="020B0604020202020204"/>
                <a:cs typeface="Arial" panose="020B0604020202020204"/>
              </a:rPr>
              <a:t>index in 22 </a:t>
            </a:r>
            <a:r>
              <a:rPr lang="en-US" sz="1600" i="0" dirty="0" smtClean="0">
                <a:latin typeface="Arial" panose="020B0604020202020204"/>
                <a:cs typeface="Arial" panose="020B0604020202020204"/>
              </a:rPr>
              <a:t>studies.</a:t>
            </a:r>
            <a:r>
              <a:rPr lang="zh-CN" altLang="en-US" sz="1600" i="0" dirty="0" smtClean="0">
                <a:latin typeface="Arial" panose="020B0604020202020204"/>
                <a:cs typeface="Arial" panose="020B0604020202020204"/>
              </a:rPr>
              <a:t> </a:t>
            </a:r>
            <a:r>
              <a:rPr lang="en-US" altLang="zh-CN" sz="1200" i="0" dirty="0" smtClean="0">
                <a:latin typeface="Arial" panose="020B0604020202020204"/>
                <a:cs typeface="Arial" panose="020B0604020202020204"/>
              </a:rPr>
              <a:t>22</a:t>
            </a:r>
            <a:r>
              <a:rPr lang="zh-CN" altLang="en-US" sz="1200" i="0" dirty="0" smtClean="0">
                <a:latin typeface="Arial" panose="020B0604020202020204"/>
                <a:cs typeface="Arial" panose="020B0604020202020204"/>
              </a:rPr>
              <a:t>项研究报道了阻力指数</a:t>
            </a:r>
            <a:r>
              <a:rPr lang="en-US" altLang="zh-CN" sz="1200" i="0" dirty="0" smtClean="0">
                <a:latin typeface="Arial" panose="020B0604020202020204"/>
                <a:cs typeface="Arial" panose="020B0604020202020204"/>
              </a:rPr>
              <a:t>RI</a:t>
            </a:r>
            <a:endParaRPr lang="en-US" sz="1200" i="0" dirty="0" smtClean="0">
              <a:latin typeface="Arial" panose="020B0604020202020204"/>
              <a:cs typeface="Arial" panose="020B0604020202020204"/>
            </a:endParaRPr>
          </a:p>
          <a:p>
            <a:r>
              <a:rPr lang="en-US" sz="1600" i="0" dirty="0">
                <a:latin typeface="Arial" panose="020B0604020202020204"/>
                <a:cs typeface="Arial" panose="020B0604020202020204"/>
              </a:rPr>
              <a:t> </a:t>
            </a:r>
            <a:r>
              <a:rPr lang="en-US" sz="1600" i="0" dirty="0" smtClean="0">
                <a:latin typeface="Arial" panose="020B0604020202020204"/>
                <a:cs typeface="Arial" panose="020B0604020202020204"/>
              </a:rPr>
              <a:t> -Systolic-diastolic </a:t>
            </a:r>
            <a:r>
              <a:rPr lang="en-US" sz="1600" i="0" dirty="0">
                <a:latin typeface="Arial" panose="020B0604020202020204"/>
                <a:cs typeface="Arial" panose="020B0604020202020204"/>
              </a:rPr>
              <a:t>ratio in 21 </a:t>
            </a:r>
            <a:r>
              <a:rPr lang="en-US" sz="1600" i="0" dirty="0" smtClean="0">
                <a:latin typeface="Arial" panose="020B0604020202020204"/>
                <a:cs typeface="Arial" panose="020B0604020202020204"/>
              </a:rPr>
              <a:t>studies.</a:t>
            </a:r>
            <a:r>
              <a:rPr lang="zh-CN" altLang="en-US" sz="1600" i="0" dirty="0" smtClean="0">
                <a:latin typeface="Arial" panose="020B0604020202020204"/>
                <a:cs typeface="Arial" panose="020B0604020202020204"/>
              </a:rPr>
              <a:t> </a:t>
            </a:r>
            <a:r>
              <a:rPr lang="en-US" altLang="zh-CN" sz="1200" i="0" dirty="0" smtClean="0">
                <a:latin typeface="Arial" panose="020B0604020202020204"/>
                <a:cs typeface="Arial" panose="020B0604020202020204"/>
              </a:rPr>
              <a:t>21</a:t>
            </a:r>
            <a:r>
              <a:rPr lang="zh-CN" altLang="en-US" sz="1200" i="0" dirty="0" smtClean="0">
                <a:latin typeface="Arial" panose="020B0604020202020204"/>
                <a:cs typeface="Arial" panose="020B0604020202020204"/>
              </a:rPr>
              <a:t>项研究包含了收缩舒张比</a:t>
            </a:r>
            <a:endParaRPr lang="en-US" sz="1200" i="0" dirty="0" smtClean="0">
              <a:latin typeface="Arial" panose="020B0604020202020204"/>
              <a:cs typeface="Arial" panose="020B0604020202020204"/>
            </a:endParaRPr>
          </a:p>
          <a:p>
            <a:pPr marL="285750" indent="-285750">
              <a:buFont typeface="Arial" panose="020B0604020202020204"/>
              <a:buChar char="•"/>
            </a:pPr>
            <a:endParaRPr lang="en-US" sz="1000" dirty="0" smtClean="0"/>
          </a:p>
          <a:p>
            <a:pPr marL="285750" indent="-285750">
              <a:buFont typeface="Arial" panose="020B0604020202020204"/>
              <a:buChar char="•"/>
            </a:pPr>
            <a:r>
              <a:rPr lang="en-US" i="0" dirty="0" smtClean="0"/>
              <a:t>An </a:t>
            </a:r>
            <a:r>
              <a:rPr lang="en-US" i="0" dirty="0"/>
              <a:t>equation for the mean and SD was reported in 23 of 38 studies, whereas printed charts of the median and centile curves were seen in 25 </a:t>
            </a:r>
            <a:r>
              <a:rPr lang="en-US" i="0" dirty="0" smtClean="0"/>
              <a:t>publications. </a:t>
            </a:r>
            <a:r>
              <a:rPr lang="zh-CN" altLang="en-US" i="0" dirty="0"/>
              <a:t> </a:t>
            </a:r>
            <a:r>
              <a:rPr lang="en-US" altLang="zh-CN" sz="1400" i="0" dirty="0" smtClean="0"/>
              <a:t>38</a:t>
            </a:r>
            <a:r>
              <a:rPr lang="zh-CN" altLang="en-US" sz="1400" i="0" dirty="0" smtClean="0"/>
              <a:t>项中的</a:t>
            </a:r>
            <a:r>
              <a:rPr lang="en-US" altLang="zh-CN" sz="1400" i="0" dirty="0" smtClean="0"/>
              <a:t>23</a:t>
            </a:r>
            <a:r>
              <a:rPr lang="zh-CN" altLang="en-US" sz="1400" i="0" dirty="0" smtClean="0"/>
              <a:t>项研究报道了平均值和标准差的方程，而在</a:t>
            </a:r>
            <a:r>
              <a:rPr lang="en-US" altLang="zh-CN" sz="1400" i="0" dirty="0" smtClean="0"/>
              <a:t>25</a:t>
            </a:r>
            <a:r>
              <a:rPr lang="zh-CN" altLang="en-US" sz="1400" i="0" dirty="0" smtClean="0"/>
              <a:t>篇文章中有中位数表和百分位数曲线图</a:t>
            </a:r>
            <a:endParaRPr lang="en-US" sz="1400" i="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251520" y="1887215"/>
            <a:ext cx="8642350" cy="46166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r>
              <a:rPr lang="zh-CN" altLang="en-US" sz="2400" b="1" i="0" dirty="0" smtClean="0"/>
              <a:t> 结果</a:t>
            </a:r>
            <a:endParaRPr lang="en-GB" altLang="it-IT" sz="2400" b="1" i="0" dirty="0" smtClean="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8" name="Rectangle 7"/>
          <p:cNvSpPr/>
          <p:nvPr/>
        </p:nvSpPr>
        <p:spPr>
          <a:xfrm>
            <a:off x="467544" y="2493471"/>
            <a:ext cx="8460432" cy="3970318"/>
          </a:xfrm>
          <a:prstGeom prst="rect">
            <a:avLst/>
          </a:prstGeom>
        </p:spPr>
        <p:txBody>
          <a:bodyPr wrap="square">
            <a:spAutoFit/>
          </a:bodyPr>
          <a:lstStyle/>
          <a:p>
            <a:pPr marL="285750" indent="-285750">
              <a:buFont typeface="Arial" panose="020B0604020202020204"/>
              <a:buChar char="•"/>
            </a:pPr>
            <a:r>
              <a:rPr lang="en-US" sz="1600" i="0" dirty="0" smtClean="0"/>
              <a:t>Overall </a:t>
            </a:r>
            <a:r>
              <a:rPr lang="en-US" sz="1600" i="0" dirty="0"/>
              <a:t>mean quality score for the included studies was 51.4% (95% CI, 47.1–55.8</a:t>
            </a:r>
            <a:r>
              <a:rPr lang="en-US" sz="1600" i="0" dirty="0" smtClean="0"/>
              <a:t>%).</a:t>
            </a:r>
          </a:p>
          <a:p>
            <a:r>
              <a:rPr lang="zh-CN" altLang="en-US" sz="1200" i="0" dirty="0"/>
              <a:t>纳入研究的总体平均</a:t>
            </a:r>
            <a:r>
              <a:rPr lang="zh-CN" altLang="en-US" sz="1200" i="0" dirty="0" smtClean="0"/>
              <a:t>质量评分为</a:t>
            </a:r>
            <a:r>
              <a:rPr lang="en-US" altLang="zh-CN" sz="1200" i="0" dirty="0"/>
              <a:t>51.4%</a:t>
            </a:r>
            <a:r>
              <a:rPr lang="zh-CN" altLang="en-US" sz="1200" i="0" dirty="0"/>
              <a:t>（</a:t>
            </a:r>
            <a:r>
              <a:rPr lang="en-US" altLang="zh-CN" sz="1200" i="0" dirty="0"/>
              <a:t>95%</a:t>
            </a:r>
            <a:r>
              <a:rPr lang="zh-CN" altLang="en-US" sz="1200" i="0" dirty="0"/>
              <a:t>可信区间，</a:t>
            </a:r>
            <a:r>
              <a:rPr lang="en-US" altLang="zh-CN" sz="1200" i="0" dirty="0"/>
              <a:t>47.1-55.8%</a:t>
            </a:r>
            <a:r>
              <a:rPr lang="zh-CN" altLang="en-US" sz="1200" i="0" dirty="0" smtClean="0"/>
              <a:t>）</a:t>
            </a:r>
            <a:endParaRPr lang="en-US" sz="1200" b="1" i="0" dirty="0"/>
          </a:p>
          <a:p>
            <a:pPr marL="285750" indent="-285750">
              <a:buFont typeface="Arial" panose="020B0604020202020204"/>
              <a:buChar char="•"/>
            </a:pPr>
            <a:r>
              <a:rPr lang="en-US" sz="1600" i="0" dirty="0"/>
              <a:t>Q</a:t>
            </a:r>
            <a:r>
              <a:rPr lang="en-US" sz="1600" i="0" dirty="0" smtClean="0"/>
              <a:t>uality </a:t>
            </a:r>
            <a:r>
              <a:rPr lang="en-US" sz="1600" i="0" dirty="0"/>
              <a:t>scores for study design and statistical and reporting methods were 47.4% (95% CI, 42.6–52.1%) and 54.3% (95% CI, 48.8–59.7%), </a:t>
            </a:r>
            <a:r>
              <a:rPr lang="en-US" sz="1600" i="0" dirty="0" smtClean="0"/>
              <a:t>respectively</a:t>
            </a:r>
            <a:r>
              <a:rPr lang="en-US" sz="1200" i="0" dirty="0" smtClean="0"/>
              <a:t>. </a:t>
            </a:r>
            <a:r>
              <a:rPr lang="zh-CN" altLang="en-US" sz="1200" i="0" dirty="0" smtClean="0"/>
              <a:t>研究设计、统计和报告方法的</a:t>
            </a:r>
            <a:r>
              <a:rPr lang="zh-CN" altLang="en-US" sz="1200" i="0" dirty="0"/>
              <a:t>质量评分分别为</a:t>
            </a:r>
            <a:r>
              <a:rPr lang="en-US" altLang="zh-CN" sz="1200" i="0" dirty="0"/>
              <a:t>47.4%</a:t>
            </a:r>
            <a:r>
              <a:rPr lang="zh-CN" altLang="en-US" sz="1200" i="0" dirty="0"/>
              <a:t>（</a:t>
            </a:r>
            <a:r>
              <a:rPr lang="en-US" altLang="zh-CN" sz="1200" i="0" dirty="0"/>
              <a:t>95%CI</a:t>
            </a:r>
            <a:r>
              <a:rPr lang="zh-CN" altLang="en-US" sz="1200" i="0" dirty="0"/>
              <a:t>，</a:t>
            </a:r>
            <a:r>
              <a:rPr lang="en-US" altLang="zh-CN" sz="1200" i="0" dirty="0"/>
              <a:t>42.6-52.1%</a:t>
            </a:r>
            <a:r>
              <a:rPr lang="zh-CN" altLang="en-US" sz="1200" i="0" dirty="0"/>
              <a:t>）和</a:t>
            </a:r>
            <a:r>
              <a:rPr lang="en-US" altLang="zh-CN" sz="1200" i="0" dirty="0"/>
              <a:t>54.3%</a:t>
            </a:r>
            <a:r>
              <a:rPr lang="zh-CN" altLang="en-US" sz="1200" i="0" dirty="0"/>
              <a:t>（</a:t>
            </a:r>
            <a:r>
              <a:rPr lang="en-US" altLang="zh-CN" sz="1200" i="0" dirty="0"/>
              <a:t>95%CI</a:t>
            </a:r>
            <a:r>
              <a:rPr lang="zh-CN" altLang="en-US" sz="1200" i="0" dirty="0"/>
              <a:t>，</a:t>
            </a:r>
            <a:r>
              <a:rPr lang="en-US" altLang="zh-CN" sz="1200" i="0" dirty="0"/>
              <a:t>48.8-59.7</a:t>
            </a:r>
            <a:r>
              <a:rPr lang="en-US" altLang="zh-CN" sz="1200" i="0" dirty="0" smtClean="0"/>
              <a:t>%</a:t>
            </a:r>
            <a:r>
              <a:rPr lang="zh-CN" altLang="en-US" sz="1200" i="0" dirty="0"/>
              <a:t>）</a:t>
            </a:r>
            <a:endParaRPr lang="en-US" sz="1200" i="0" dirty="0" smtClean="0"/>
          </a:p>
          <a:p>
            <a:pPr marL="285750" indent="-285750">
              <a:buFont typeface="Arial" panose="020B0604020202020204"/>
              <a:buChar char="•"/>
            </a:pPr>
            <a:endParaRPr lang="en-US" sz="1200" i="0" dirty="0"/>
          </a:p>
          <a:p>
            <a:pPr marL="285750" indent="-285750">
              <a:buFont typeface="Arial" panose="020B0604020202020204"/>
              <a:buChar char="•"/>
            </a:pPr>
            <a:r>
              <a:rPr lang="en-US" sz="1600" i="0" dirty="0" smtClean="0">
                <a:cs typeface="Arial" panose="020B0604020202020204"/>
              </a:rPr>
              <a:t>The </a:t>
            </a:r>
            <a:r>
              <a:rPr lang="en-US" sz="1600" i="0" dirty="0">
                <a:cs typeface="Arial" panose="020B0604020202020204"/>
              </a:rPr>
              <a:t>overall methodology score was similar for the studies focused </a:t>
            </a:r>
            <a:r>
              <a:rPr lang="en-US" sz="1600" i="0" dirty="0" smtClean="0">
                <a:cs typeface="Arial" panose="020B0604020202020204"/>
              </a:rPr>
              <a:t>on:</a:t>
            </a:r>
            <a:r>
              <a:rPr lang="zh-CN" altLang="en-US" sz="1200" i="0" dirty="0" smtClean="0">
                <a:cs typeface="Arial" panose="020B0604020202020204"/>
              </a:rPr>
              <a:t>对于所关注的研究，总体方法学评分相似</a:t>
            </a:r>
            <a:endParaRPr lang="en-US" sz="1200" i="0" dirty="0">
              <a:cs typeface="Arial" panose="020B0604020202020204"/>
            </a:endParaRPr>
          </a:p>
          <a:p>
            <a:pPr lvl="1"/>
            <a:r>
              <a:rPr lang="en-US" sz="1600" i="0" dirty="0" smtClean="0">
                <a:cs typeface="Arial" panose="020B0604020202020204"/>
              </a:rPr>
              <a:t>-UA </a:t>
            </a:r>
            <a:r>
              <a:rPr lang="en-US" sz="1600" i="0" dirty="0">
                <a:cs typeface="Arial" panose="020B0604020202020204"/>
              </a:rPr>
              <a:t>(</a:t>
            </a:r>
            <a:r>
              <a:rPr lang="en-US" sz="1600" i="0" dirty="0" smtClean="0">
                <a:cs typeface="Arial" panose="020B0604020202020204"/>
              </a:rPr>
              <a:t>median, </a:t>
            </a:r>
            <a:r>
              <a:rPr lang="en-US" sz="1600" i="0" dirty="0">
                <a:cs typeface="Arial" panose="020B0604020202020204"/>
              </a:rPr>
              <a:t>49.0%; </a:t>
            </a:r>
            <a:r>
              <a:rPr lang="en-US" sz="1600" i="0" dirty="0" smtClean="0">
                <a:cs typeface="Arial" panose="020B0604020202020204"/>
              </a:rPr>
              <a:t>range, </a:t>
            </a:r>
            <a:r>
              <a:rPr lang="en-US" sz="1600" i="0" dirty="0">
                <a:cs typeface="Arial" panose="020B0604020202020204"/>
              </a:rPr>
              <a:t>20.8 – 70.8</a:t>
            </a:r>
            <a:r>
              <a:rPr lang="en-US" sz="1600" i="0" dirty="0" smtClean="0">
                <a:cs typeface="Arial" panose="020B0604020202020204"/>
              </a:rPr>
              <a:t>%), </a:t>
            </a:r>
            <a:r>
              <a:rPr lang="zh-CN" altLang="en-US" sz="1200" i="0" dirty="0">
                <a:cs typeface="Arial" panose="020B0604020202020204"/>
              </a:rPr>
              <a:t>脐动脉（中位数，</a:t>
            </a:r>
            <a:r>
              <a:rPr lang="en-US" altLang="zh-CN" sz="1200" i="0" dirty="0">
                <a:cs typeface="Arial" panose="020B0604020202020204"/>
              </a:rPr>
              <a:t>49.0%</a:t>
            </a:r>
            <a:r>
              <a:rPr lang="zh-CN" altLang="en-US" sz="1200" i="0" dirty="0">
                <a:cs typeface="Arial" panose="020B0604020202020204"/>
              </a:rPr>
              <a:t>；范围，</a:t>
            </a:r>
            <a:r>
              <a:rPr lang="en-US" altLang="zh-CN" sz="1200" i="0" dirty="0">
                <a:cs typeface="Arial" panose="020B0604020202020204"/>
              </a:rPr>
              <a:t>20.8-70.8%</a:t>
            </a:r>
            <a:r>
              <a:rPr lang="zh-CN" altLang="en-US" sz="1200" i="0" dirty="0">
                <a:cs typeface="Arial" panose="020B0604020202020204"/>
              </a:rPr>
              <a:t>）</a:t>
            </a:r>
            <a:endParaRPr lang="en-US" sz="1600" i="0" dirty="0">
              <a:cs typeface="Arial" panose="020B0604020202020204"/>
            </a:endParaRPr>
          </a:p>
          <a:p>
            <a:pPr lvl="1"/>
            <a:r>
              <a:rPr lang="en-US" sz="1600" i="0" dirty="0" smtClean="0">
                <a:cs typeface="Arial" panose="020B0604020202020204"/>
              </a:rPr>
              <a:t>-MCA </a:t>
            </a:r>
            <a:r>
              <a:rPr lang="en-US" sz="1600" i="0" dirty="0">
                <a:cs typeface="Arial" panose="020B0604020202020204"/>
              </a:rPr>
              <a:t>(</a:t>
            </a:r>
            <a:r>
              <a:rPr lang="en-US" sz="1600" i="0" dirty="0" smtClean="0">
                <a:cs typeface="Arial" panose="020B0604020202020204"/>
              </a:rPr>
              <a:t>median, </a:t>
            </a:r>
            <a:r>
              <a:rPr lang="en-US" sz="1600" i="0" dirty="0">
                <a:cs typeface="Arial" panose="020B0604020202020204"/>
              </a:rPr>
              <a:t>55.0%; </a:t>
            </a:r>
            <a:r>
              <a:rPr lang="en-US" sz="1600" i="0" dirty="0" smtClean="0">
                <a:cs typeface="Arial" panose="020B0604020202020204"/>
              </a:rPr>
              <a:t>range, </a:t>
            </a:r>
            <a:r>
              <a:rPr lang="en-US" sz="1600" i="0" dirty="0">
                <a:cs typeface="Arial" panose="020B0604020202020204"/>
              </a:rPr>
              <a:t>29.1 – 79.1</a:t>
            </a:r>
            <a:r>
              <a:rPr lang="en-US" sz="1600" i="0" dirty="0" smtClean="0">
                <a:cs typeface="Arial" panose="020B0604020202020204"/>
              </a:rPr>
              <a:t>%), </a:t>
            </a:r>
            <a:r>
              <a:rPr lang="zh-CN" altLang="en-US" sz="1200" i="0" dirty="0">
                <a:cs typeface="Arial" panose="020B0604020202020204"/>
              </a:rPr>
              <a:t>大脑中动脉（中位数，</a:t>
            </a:r>
            <a:r>
              <a:rPr lang="en-US" altLang="zh-CN" sz="1200" i="0" dirty="0">
                <a:cs typeface="Arial" panose="020B0604020202020204"/>
              </a:rPr>
              <a:t>55.0%</a:t>
            </a:r>
            <a:r>
              <a:rPr lang="zh-CN" altLang="en-US" sz="1200" i="0" dirty="0">
                <a:cs typeface="Arial" panose="020B0604020202020204"/>
              </a:rPr>
              <a:t>；范围，</a:t>
            </a:r>
            <a:r>
              <a:rPr lang="en-US" altLang="zh-CN" sz="1200" i="0" dirty="0">
                <a:cs typeface="Arial" panose="020B0604020202020204"/>
              </a:rPr>
              <a:t>29.1-79.1%</a:t>
            </a:r>
            <a:r>
              <a:rPr lang="zh-CN" altLang="en-US" sz="1200" i="0" dirty="0">
                <a:cs typeface="Arial" panose="020B0604020202020204"/>
              </a:rPr>
              <a:t>）</a:t>
            </a:r>
            <a:endParaRPr lang="en-US" sz="1600" i="0" dirty="0">
              <a:cs typeface="Arial" panose="020B0604020202020204"/>
            </a:endParaRPr>
          </a:p>
          <a:p>
            <a:pPr lvl="1"/>
            <a:r>
              <a:rPr lang="en-US" sz="1600" i="0" dirty="0" smtClean="0">
                <a:cs typeface="Arial" panose="020B0604020202020204"/>
              </a:rPr>
              <a:t>-CPR </a:t>
            </a:r>
            <a:r>
              <a:rPr lang="en-US" sz="1600" i="0" dirty="0">
                <a:cs typeface="Arial" panose="020B0604020202020204"/>
              </a:rPr>
              <a:t>(</a:t>
            </a:r>
            <a:r>
              <a:rPr lang="en-US" sz="1600" i="0" dirty="0" smtClean="0">
                <a:cs typeface="Arial" panose="020B0604020202020204"/>
              </a:rPr>
              <a:t>median, </a:t>
            </a:r>
            <a:r>
              <a:rPr lang="en-US" sz="1600" i="0" dirty="0">
                <a:cs typeface="Arial" panose="020B0604020202020204"/>
              </a:rPr>
              <a:t>54.1%; </a:t>
            </a:r>
            <a:r>
              <a:rPr lang="en-US" sz="1600" i="0" dirty="0" smtClean="0">
                <a:cs typeface="Arial" panose="020B0604020202020204"/>
              </a:rPr>
              <a:t>range, </a:t>
            </a:r>
            <a:r>
              <a:rPr lang="en-US" sz="1600" i="0" dirty="0">
                <a:cs typeface="Arial" panose="020B0604020202020204"/>
              </a:rPr>
              <a:t>41.6–62.5</a:t>
            </a:r>
            <a:r>
              <a:rPr lang="en-US" sz="1600" i="0" dirty="0" smtClean="0">
                <a:cs typeface="Arial" panose="020B0604020202020204"/>
              </a:rPr>
              <a:t>%).</a:t>
            </a:r>
            <a:r>
              <a:rPr lang="zh-CN" altLang="en-US" sz="1200" i="0" dirty="0">
                <a:cs typeface="Arial" panose="020B0604020202020204"/>
              </a:rPr>
              <a:t>脑胎盘比（中位数，</a:t>
            </a:r>
            <a:r>
              <a:rPr lang="en-US" altLang="zh-CN" sz="1200" i="0" dirty="0">
                <a:cs typeface="Arial" panose="020B0604020202020204"/>
              </a:rPr>
              <a:t>54.1%</a:t>
            </a:r>
            <a:r>
              <a:rPr lang="zh-CN" altLang="en-US" sz="1200" i="0" dirty="0">
                <a:cs typeface="Arial" panose="020B0604020202020204"/>
              </a:rPr>
              <a:t>；范围，</a:t>
            </a:r>
            <a:r>
              <a:rPr lang="en-US" altLang="zh-CN" sz="1200" i="0" dirty="0">
                <a:cs typeface="Arial" panose="020B0604020202020204"/>
              </a:rPr>
              <a:t>41.6-62.5</a:t>
            </a:r>
            <a:r>
              <a:rPr lang="en-US" altLang="zh-CN" sz="1200" i="0" dirty="0" smtClean="0">
                <a:cs typeface="Arial" panose="020B0604020202020204"/>
              </a:rPr>
              <a:t>%</a:t>
            </a:r>
            <a:r>
              <a:rPr lang="zh-CN" altLang="en-US" sz="1200" i="0" dirty="0">
                <a:cs typeface="Arial" panose="020B0604020202020204"/>
              </a:rPr>
              <a:t>）</a:t>
            </a:r>
            <a:endParaRPr lang="en-US" sz="1600" i="0" dirty="0" smtClean="0">
              <a:cs typeface="Arial" panose="020B0604020202020204"/>
            </a:endParaRPr>
          </a:p>
          <a:p>
            <a:pPr marL="285750" indent="-285750">
              <a:buFont typeface="Arial" panose="020B0604020202020204" pitchFamily="34" charset="0"/>
              <a:buChar char="•"/>
            </a:pPr>
            <a:r>
              <a:rPr lang="en-US" sz="1600" i="0" dirty="0" smtClean="0"/>
              <a:t>Year </a:t>
            </a:r>
            <a:r>
              <a:rPr lang="en-US" sz="1600" i="0" dirty="0"/>
              <a:t>of publication (P = </a:t>
            </a:r>
            <a:r>
              <a:rPr lang="en-US" sz="1600" i="0" dirty="0" smtClean="0"/>
              <a:t>0.506), sample </a:t>
            </a:r>
            <a:r>
              <a:rPr lang="en-US" sz="1600" i="0" dirty="0"/>
              <a:t>size of participating women (P = 0.119), ultrasound examinations (P=0.215), study duration (P=0.251), teaching hospital (P=0.395), number of participating sites (P = 0.278) or number of sonographers (P = 0.447) were </a:t>
            </a:r>
            <a:r>
              <a:rPr lang="en-US" sz="1600" i="0" dirty="0" smtClean="0"/>
              <a:t>not significant </a:t>
            </a:r>
            <a:r>
              <a:rPr lang="en-US" sz="1600" i="0" dirty="0"/>
              <a:t>predictors of quality score on univariate or multiple regression </a:t>
            </a:r>
            <a:r>
              <a:rPr lang="en-US" sz="1600" i="0" dirty="0" smtClean="0"/>
              <a:t>analysis.</a:t>
            </a:r>
            <a:r>
              <a:rPr lang="zh-CN" altLang="en-US" sz="1200" i="0" dirty="0" smtClean="0"/>
              <a:t>发表年份</a:t>
            </a:r>
            <a:r>
              <a:rPr lang="en-US" altLang="zh-CN" sz="1200" i="0" dirty="0"/>
              <a:t>(P = 0.506</a:t>
            </a:r>
            <a:r>
              <a:rPr lang="en-US" altLang="zh-CN" sz="1200" i="0" dirty="0" smtClean="0"/>
              <a:t>)</a:t>
            </a:r>
            <a:r>
              <a:rPr lang="zh-CN" altLang="en-US" sz="1200" i="0" dirty="0" smtClean="0"/>
              <a:t>，受试女性样本量</a:t>
            </a:r>
            <a:r>
              <a:rPr lang="en-US" altLang="zh-CN" sz="1200" i="0" dirty="0"/>
              <a:t>(P = 0.119</a:t>
            </a:r>
            <a:r>
              <a:rPr lang="en-US" altLang="zh-CN" sz="1200" i="0" dirty="0" smtClean="0"/>
              <a:t>)</a:t>
            </a:r>
            <a:r>
              <a:rPr lang="zh-CN" altLang="en-US" sz="1200" i="0" dirty="0" smtClean="0"/>
              <a:t>，超声检查</a:t>
            </a:r>
            <a:r>
              <a:rPr lang="en-US" altLang="zh-CN" sz="1200" i="0" dirty="0" smtClean="0"/>
              <a:t>(</a:t>
            </a:r>
            <a:r>
              <a:rPr lang="en-US" altLang="zh-CN" sz="1200" i="0" dirty="0"/>
              <a:t>P=0.215</a:t>
            </a:r>
            <a:r>
              <a:rPr lang="en-US" altLang="zh-CN" sz="1200" i="0" dirty="0" smtClean="0"/>
              <a:t>)</a:t>
            </a:r>
            <a:r>
              <a:rPr lang="zh-CN" altLang="en-US" sz="1200" i="0" dirty="0" smtClean="0"/>
              <a:t>，研究持续时间</a:t>
            </a:r>
            <a:r>
              <a:rPr lang="en-US" altLang="zh-CN" sz="1200" i="0" dirty="0" smtClean="0"/>
              <a:t> (</a:t>
            </a:r>
            <a:r>
              <a:rPr lang="en-US" altLang="zh-CN" sz="1200" i="0" dirty="0"/>
              <a:t>P=0.251), </a:t>
            </a:r>
            <a:r>
              <a:rPr lang="zh-CN" altLang="en-US" sz="1200" i="0" dirty="0" smtClean="0"/>
              <a:t>教学医院</a:t>
            </a:r>
            <a:r>
              <a:rPr lang="en-US" altLang="zh-CN" sz="1200" i="0" dirty="0" smtClean="0"/>
              <a:t>(P=0.395),</a:t>
            </a:r>
            <a:r>
              <a:rPr lang="zh-CN" altLang="en-US" sz="1200" i="0" dirty="0" smtClean="0"/>
              <a:t>参与单位数</a:t>
            </a:r>
            <a:r>
              <a:rPr lang="en-US" altLang="zh-CN" sz="1200" i="0" dirty="0" smtClean="0"/>
              <a:t>(P </a:t>
            </a:r>
            <a:r>
              <a:rPr lang="en-US" altLang="zh-CN" sz="1200" i="0" dirty="0"/>
              <a:t>= </a:t>
            </a:r>
            <a:r>
              <a:rPr lang="en-US" altLang="zh-CN" sz="1200" i="0" dirty="0" smtClean="0"/>
              <a:t>0.278)</a:t>
            </a:r>
            <a:r>
              <a:rPr lang="zh-CN" altLang="en-US" sz="1200" i="0" dirty="0" smtClean="0"/>
              <a:t>或超声医师人数</a:t>
            </a:r>
            <a:r>
              <a:rPr lang="en-US" altLang="zh-CN" sz="1200" i="0" dirty="0" smtClean="0"/>
              <a:t> (</a:t>
            </a:r>
            <a:r>
              <a:rPr lang="en-US" altLang="zh-CN" sz="1200" i="0" dirty="0"/>
              <a:t>P = </a:t>
            </a:r>
            <a:r>
              <a:rPr lang="en-US" altLang="zh-CN" sz="1200" i="0" dirty="0" smtClean="0"/>
              <a:t>0.447)</a:t>
            </a:r>
            <a:r>
              <a:rPr lang="zh-CN" altLang="en-US" sz="1200" i="0" dirty="0" smtClean="0"/>
              <a:t>不是单因素或多元回归分析质量得分的重要预测因子</a:t>
            </a:r>
            <a:endParaRPr lang="en-US"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228600" y="1844824"/>
            <a:ext cx="8642350" cy="46166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r>
              <a:rPr lang="zh-CN" altLang="en-US" sz="2400" b="1" i="0" dirty="0" smtClean="0"/>
              <a:t> 结果</a:t>
            </a:r>
            <a:endParaRPr lang="en-GB" altLang="it-IT" sz="2400" b="1" i="0" dirty="0" smtClean="0"/>
          </a:p>
        </p:txBody>
      </p:sp>
      <p:sp>
        <p:nvSpPr>
          <p:cNvPr id="7" name="Rectangle 6"/>
          <p:cNvSpPr/>
          <p:nvPr/>
        </p:nvSpPr>
        <p:spPr>
          <a:xfrm>
            <a:off x="1" y="2420888"/>
            <a:ext cx="9143998" cy="6480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it-IT" i="0" dirty="0" smtClean="0"/>
              <a:t>Despite high methodological quality, all studies reported quite variable reference </a:t>
            </a:r>
            <a:r>
              <a:rPr lang="it-IT" i="0" dirty="0" err="1" smtClean="0"/>
              <a:t>ranges</a:t>
            </a:r>
            <a:r>
              <a:rPr lang="it-IT" i="0" dirty="0" smtClean="0"/>
              <a:t>.</a:t>
            </a:r>
          </a:p>
          <a:p>
            <a:r>
              <a:rPr lang="zh-CN" altLang="en-US" sz="1400" i="0" dirty="0" smtClean="0"/>
              <a:t>尽管方法学质量很高，但所有研究都报道了相当多的参考范围</a:t>
            </a:r>
            <a:endParaRPr lang="it-IT" sz="1400" i="0" dirty="0"/>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8" name="Rectangle 7"/>
          <p:cNvSpPr/>
          <p:nvPr/>
        </p:nvSpPr>
        <p:spPr>
          <a:xfrm>
            <a:off x="467544" y="2132856"/>
            <a:ext cx="8532440" cy="646331"/>
          </a:xfrm>
          <a:prstGeom prst="rect">
            <a:avLst/>
          </a:prstGeom>
        </p:spPr>
        <p:txBody>
          <a:bodyPr wrap="square">
            <a:spAutoFit/>
          </a:bodyPr>
          <a:lstStyle/>
          <a:p>
            <a:pPr marL="285750" indent="-285750">
              <a:buFont typeface="Arial" panose="020B0604020202020204"/>
              <a:buChar char="•"/>
            </a:pPr>
            <a:endParaRPr lang="en-US" dirty="0" smtClean="0"/>
          </a:p>
          <a:p>
            <a:endParaRPr lang="en-US" i="0" dirty="0" smtClean="0"/>
          </a:p>
        </p:txBody>
      </p:sp>
      <p:pic>
        <p:nvPicPr>
          <p:cNvPr id="9" name="Picture 8"/>
          <p:cNvPicPr>
            <a:picLocks noChangeAspect="1"/>
          </p:cNvPicPr>
          <p:nvPr/>
        </p:nvPicPr>
        <p:blipFill rotWithShape="1">
          <a:blip r:embed="rId4" cstate="print">
            <a:extLst>
              <a:ext uri="{BEBA8EAE-BF5A-486C-A8C5-ECC9F3942E4B}">
                <a14:imgProps xmlns:a14="http://schemas.microsoft.com/office/drawing/2010/main">
                  <a14:imgLayer r:embed="rId5">
                    <a14:imgEffect>
                      <a14:brightnessContrast contrast="-40000"/>
                    </a14:imgEffect>
                  </a14:imgLayer>
                </a14:imgProps>
              </a:ext>
            </a:extLst>
          </a:blip>
          <a:srcRect l="11111"/>
          <a:stretch>
            <a:fillRect/>
          </a:stretch>
        </p:blipFill>
        <p:spPr>
          <a:xfrm rot="5400000">
            <a:off x="2600325" y="505460"/>
            <a:ext cx="3877310" cy="9006205"/>
          </a:xfrm>
          <a:prstGeom prst="rect">
            <a:avLst/>
          </a:prstGeom>
        </p:spPr>
      </p:pic>
      <p:sp>
        <p:nvSpPr>
          <p:cNvPr id="6" name="文本框 5"/>
          <p:cNvSpPr txBox="1"/>
          <p:nvPr/>
        </p:nvSpPr>
        <p:spPr>
          <a:xfrm>
            <a:off x="2179490" y="3297895"/>
            <a:ext cx="1296144" cy="261610"/>
          </a:xfrm>
          <a:prstGeom prst="rect">
            <a:avLst/>
          </a:prstGeom>
          <a:noFill/>
        </p:spPr>
        <p:txBody>
          <a:bodyPr wrap="square" rtlCol="0">
            <a:spAutoFit/>
          </a:bodyPr>
          <a:lstStyle/>
          <a:p>
            <a:r>
              <a:rPr kumimoji="1" lang="zh-CN" altLang="en-US" sz="1100" i="0" dirty="0" smtClean="0"/>
              <a:t>脐动脉</a:t>
            </a:r>
            <a:r>
              <a:rPr kumimoji="1" lang="en-US" altLang="zh-CN" sz="1100" i="0" dirty="0" smtClean="0"/>
              <a:t>-PI</a:t>
            </a:r>
            <a:endParaRPr kumimoji="1" lang="zh-CN" altLang="en-US" sz="1100" i="0" dirty="0"/>
          </a:p>
        </p:txBody>
      </p:sp>
      <p:sp>
        <p:nvSpPr>
          <p:cNvPr id="12" name="文本框 11"/>
          <p:cNvSpPr txBox="1"/>
          <p:nvPr/>
        </p:nvSpPr>
        <p:spPr>
          <a:xfrm>
            <a:off x="4960664" y="3176109"/>
            <a:ext cx="1296144" cy="261610"/>
          </a:xfrm>
          <a:prstGeom prst="rect">
            <a:avLst/>
          </a:prstGeom>
          <a:noFill/>
        </p:spPr>
        <p:txBody>
          <a:bodyPr wrap="square" rtlCol="0">
            <a:spAutoFit/>
          </a:bodyPr>
          <a:lstStyle/>
          <a:p>
            <a:r>
              <a:rPr kumimoji="1" lang="zh-CN" altLang="en-US" sz="1100" i="0" smtClean="0"/>
              <a:t>大脑中动脉</a:t>
            </a:r>
            <a:r>
              <a:rPr kumimoji="1" lang="en-US" altLang="zh-CN" sz="1100" i="0" dirty="0" smtClean="0"/>
              <a:t>-PI</a:t>
            </a:r>
            <a:endParaRPr kumimoji="1" lang="zh-CN" altLang="en-US" sz="1100" i="0" dirty="0"/>
          </a:p>
        </p:txBody>
      </p:sp>
      <p:sp>
        <p:nvSpPr>
          <p:cNvPr id="13" name="文本框 12"/>
          <p:cNvSpPr txBox="1"/>
          <p:nvPr/>
        </p:nvSpPr>
        <p:spPr>
          <a:xfrm>
            <a:off x="7575039" y="3297895"/>
            <a:ext cx="1296144" cy="261610"/>
          </a:xfrm>
          <a:prstGeom prst="rect">
            <a:avLst/>
          </a:prstGeom>
          <a:noFill/>
        </p:spPr>
        <p:txBody>
          <a:bodyPr wrap="square" rtlCol="0">
            <a:spAutoFit/>
          </a:bodyPr>
          <a:lstStyle/>
          <a:p>
            <a:r>
              <a:rPr kumimoji="1" lang="zh-CN" altLang="en-US" sz="1100" i="0" dirty="0" smtClean="0"/>
              <a:t>脑胎盘比</a:t>
            </a:r>
            <a:endParaRPr kumimoji="1" lang="zh-CN" altLang="en-US" sz="1100" i="0" dirty="0"/>
          </a:p>
        </p:txBody>
      </p:sp>
      <p:sp>
        <p:nvSpPr>
          <p:cNvPr id="14" name="文本框 13"/>
          <p:cNvSpPr txBox="1"/>
          <p:nvPr/>
        </p:nvSpPr>
        <p:spPr>
          <a:xfrm>
            <a:off x="1179141" y="5979087"/>
            <a:ext cx="1296144" cy="261610"/>
          </a:xfrm>
          <a:prstGeom prst="rect">
            <a:avLst/>
          </a:prstGeom>
          <a:noFill/>
        </p:spPr>
        <p:txBody>
          <a:bodyPr wrap="square" rtlCol="0">
            <a:spAutoFit/>
          </a:bodyPr>
          <a:lstStyle/>
          <a:p>
            <a:r>
              <a:rPr kumimoji="1" lang="zh-CN" altLang="en-US" sz="1100" i="0" dirty="0" smtClean="0"/>
              <a:t>孕周</a:t>
            </a:r>
            <a:endParaRPr kumimoji="1" lang="zh-CN" altLang="en-US" sz="1100" i="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3379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31747" name="TextBox 1"/>
          <p:cNvSpPr txBox="1">
            <a:spLocks noChangeArrowheads="1"/>
          </p:cNvSpPr>
          <p:nvPr/>
        </p:nvSpPr>
        <p:spPr bwMode="auto">
          <a:xfrm>
            <a:off x="228600" y="2452241"/>
            <a:ext cx="8735888" cy="3353435"/>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indent="0" eaLnBrk="1" hangingPunct="1">
              <a:spcBef>
                <a:spcPct val="0"/>
              </a:spcBef>
              <a:spcAft>
                <a:spcPts val="1200"/>
              </a:spcAft>
              <a:buNone/>
              <a:defRPr/>
            </a:pPr>
            <a:r>
              <a:rPr lang="en-US" sz="1600" i="0" dirty="0" smtClean="0"/>
              <a:t>There </a:t>
            </a:r>
            <a:r>
              <a:rPr lang="en-US" sz="1600" i="0" dirty="0"/>
              <a:t>is considerable heterogeneity in the methodological quality of ultrasound studies aimed at creating reference ranges for UA and MCA Doppler indices and CPR</a:t>
            </a:r>
            <a:r>
              <a:rPr lang="en-US" sz="1600" i="0" dirty="0" smtClean="0"/>
              <a:t>.</a:t>
            </a:r>
            <a:r>
              <a:rPr lang="zh-CN" altLang="en-US" sz="1200" i="0" dirty="0" smtClean="0"/>
              <a:t>超声研究的方法学质量存在相当大的异质性，旨在为脐动脉和大脑中动脉多普勒指数和脑胎盘比建立参考范围</a:t>
            </a:r>
            <a:endParaRPr lang="en-US" sz="1200" i="0" dirty="0"/>
          </a:p>
          <a:p>
            <a:pPr lvl="1" indent="0" eaLnBrk="1" hangingPunct="1">
              <a:spcBef>
                <a:spcPct val="0"/>
              </a:spcBef>
              <a:spcAft>
                <a:spcPts val="1200"/>
              </a:spcAft>
              <a:buNone/>
              <a:defRPr/>
            </a:pPr>
            <a:r>
              <a:rPr lang="en-US" sz="1600" i="0" dirty="0" smtClean="0"/>
              <a:t>These </a:t>
            </a:r>
            <a:r>
              <a:rPr lang="en-US" sz="1600" i="0" dirty="0"/>
              <a:t>differences may at least partly explain the differences in reported reference ranges and these may in turn explain some of the discrepancies seen in perinatal research based on </a:t>
            </a:r>
            <a:r>
              <a:rPr lang="en-US" sz="1600" i="0" dirty="0" smtClean="0"/>
              <a:t>Doppler.</a:t>
            </a:r>
            <a:r>
              <a:rPr lang="zh-CN" altLang="en-US" sz="1200" i="0" dirty="0" smtClean="0"/>
              <a:t>这些差异至少可以部分解释报告参考范围的差异，而这些差异又可以解释基于多普勒围产儿研究中发现的一些差异</a:t>
            </a:r>
            <a:endParaRPr lang="en-US" sz="1200" i="0" dirty="0" smtClean="0"/>
          </a:p>
          <a:p>
            <a:pPr lvl="1" indent="0" eaLnBrk="1" hangingPunct="1">
              <a:spcBef>
                <a:spcPct val="0"/>
              </a:spcBef>
              <a:spcAft>
                <a:spcPts val="1200"/>
              </a:spcAft>
              <a:buNone/>
              <a:defRPr/>
            </a:pPr>
            <a:r>
              <a:rPr lang="en-US" sz="1600" i="0" dirty="0" smtClean="0"/>
              <a:t>Even </a:t>
            </a:r>
            <a:r>
              <a:rPr lang="en-US" sz="1600" i="0" dirty="0"/>
              <a:t>when assessing only those studies with the highest scores of methodological quality, clinical cut-offs varied significantly and could lead to important differences in clinical </a:t>
            </a:r>
            <a:r>
              <a:rPr lang="en-US" sz="1600" i="0" dirty="0" smtClean="0"/>
              <a:t>management, </a:t>
            </a:r>
            <a:r>
              <a:rPr lang="en-US" sz="1600" i="0" dirty="0"/>
              <a:t>demonstrating that about 40–50% of fetuses may be misclassified by using one chart rather than another. </a:t>
            </a:r>
            <a:r>
              <a:rPr lang="zh-CN" altLang="en-US" sz="1200" i="0" dirty="0" smtClean="0"/>
              <a:t>即使仅评估那些方法学得分最高的研究，临床临界值也存在显著差异，并可能导致临床管理方面的重要差异，这表明大约</a:t>
            </a:r>
            <a:r>
              <a:rPr lang="en-US" altLang="zh-CN" sz="1200" i="0" dirty="0" smtClean="0"/>
              <a:t>40-50%</a:t>
            </a:r>
            <a:r>
              <a:rPr lang="zh-CN" altLang="en-US" sz="1200" i="0" dirty="0" smtClean="0"/>
              <a:t>胎儿可能因使用一张图表而不是另一张而被错误分类。</a:t>
            </a:r>
            <a:endParaRPr lang="en-US" sz="1200" i="0" dirty="0" smtClean="0"/>
          </a:p>
        </p:txBody>
      </p:sp>
      <p:sp>
        <p:nvSpPr>
          <p:cNvPr id="33796" name="Rectangle 1"/>
          <p:cNvSpPr>
            <a:spLocks noChangeArrowheads="1"/>
          </p:cNvSpPr>
          <p:nvPr/>
        </p:nvSpPr>
        <p:spPr bwMode="auto">
          <a:xfrm>
            <a:off x="3707904" y="1844824"/>
            <a:ext cx="2719014" cy="523220"/>
          </a:xfrm>
          <a:prstGeom prst="rect">
            <a:avLst/>
          </a:prstGeom>
          <a:noFill/>
          <a:ln>
            <a:noFill/>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800" b="1" i="0" dirty="0" smtClean="0"/>
              <a:t>Discussion</a:t>
            </a:r>
            <a:r>
              <a:rPr lang="zh-CN" altLang="en-US" sz="2000" b="1" i="0" dirty="0" smtClean="0"/>
              <a:t>讨论</a:t>
            </a:r>
            <a:endParaRPr lang="en-GB" altLang="it-IT" sz="1800" dirty="0"/>
          </a:p>
        </p:txBody>
      </p:sp>
      <p:sp>
        <p:nvSpPr>
          <p:cNvPr id="9"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2" name="Rectangle 1"/>
          <p:cNvSpPr/>
          <p:nvPr/>
        </p:nvSpPr>
        <p:spPr>
          <a:xfrm>
            <a:off x="0" y="5582335"/>
            <a:ext cx="8842580" cy="1200329"/>
          </a:xfrm>
          <a:prstGeom prst="rect">
            <a:avLst/>
          </a:prstGeom>
        </p:spPr>
        <p:txBody>
          <a:bodyPr wrap="square">
            <a:spAutoFit/>
          </a:bodyPr>
          <a:lstStyle/>
          <a:p>
            <a:pPr marL="285750" indent="-285750" algn="ctr" eaLnBrk="1" hangingPunct="1">
              <a:spcAft>
                <a:spcPts val="1200"/>
              </a:spcAft>
              <a:defRPr/>
            </a:pPr>
            <a:r>
              <a:rPr lang="en-US" b="1" i="0" dirty="0"/>
              <a:t>Study </a:t>
            </a:r>
            <a:r>
              <a:rPr lang="en-US" b="1" i="0" dirty="0" smtClean="0"/>
              <a:t>limitations</a:t>
            </a:r>
            <a:r>
              <a:rPr lang="zh-CN" altLang="en-US" sz="1400" b="1" i="0" dirty="0" smtClean="0"/>
              <a:t>研究局限性</a:t>
            </a:r>
            <a:endParaRPr lang="en-US" sz="1400" b="1" i="0" dirty="0" smtClean="0"/>
          </a:p>
          <a:p>
            <a:pPr marL="1028700" lvl="1" eaLnBrk="1" hangingPunct="1">
              <a:spcAft>
                <a:spcPts val="1200"/>
              </a:spcAft>
              <a:defRPr/>
            </a:pPr>
            <a:r>
              <a:rPr lang="en-US" sz="1600" i="0" dirty="0" smtClean="0"/>
              <a:t>Inclusion of studies published in only the English or Spanish language; it is</a:t>
            </a:r>
            <a:r>
              <a:rPr lang="zh-CN" altLang="en-US" sz="1600" i="0" dirty="0" smtClean="0"/>
              <a:t> </a:t>
            </a:r>
            <a:r>
              <a:rPr lang="en-US" sz="1600" i="0" dirty="0" smtClean="0"/>
              <a:t>possible that biological variations might account for differences in Doppler results.</a:t>
            </a:r>
            <a:r>
              <a:rPr lang="zh-CN" altLang="en-US" sz="1200" i="0" dirty="0" smtClean="0"/>
              <a:t>仅包括以英语或西班牙语发表的研究，可以用生物多样性解释多普勒结果的差异。</a:t>
            </a:r>
            <a:endParaRPr lang="en-US" sz="1600" b="1" i="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9" name="Rectangle 1"/>
          <p:cNvSpPr>
            <a:spLocks noChangeArrowheads="1"/>
          </p:cNvSpPr>
          <p:nvPr/>
        </p:nvSpPr>
        <p:spPr bwMode="auto">
          <a:xfrm>
            <a:off x="3419872" y="1825660"/>
            <a:ext cx="1906291" cy="369332"/>
          </a:xfrm>
          <a:prstGeom prst="rect">
            <a:avLst/>
          </a:prstGeom>
          <a:noFill/>
          <a:ln>
            <a:noFill/>
          </a:ln>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800" b="1" i="0" dirty="0" smtClean="0"/>
              <a:t>Conclusion</a:t>
            </a:r>
            <a:r>
              <a:rPr lang="zh-CN" altLang="en-US" sz="1800" b="1" i="0" dirty="0" smtClean="0"/>
              <a:t>结论</a:t>
            </a:r>
            <a:endParaRPr lang="en-GB" altLang="it-IT" sz="1800" dirty="0"/>
          </a:p>
        </p:txBody>
      </p:sp>
      <p:sp>
        <p:nvSpPr>
          <p:cNvPr id="10" name="TextBox 1"/>
          <p:cNvSpPr txBox="1">
            <a:spLocks noChangeArrowheads="1"/>
          </p:cNvSpPr>
          <p:nvPr/>
        </p:nvSpPr>
        <p:spPr bwMode="auto">
          <a:xfrm>
            <a:off x="467544" y="2132856"/>
            <a:ext cx="8458200" cy="4327338"/>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800" i="0" dirty="0" smtClean="0"/>
              <a:t> This </a:t>
            </a:r>
            <a:r>
              <a:rPr lang="en-US" sz="1800" i="0" dirty="0"/>
              <a:t>systematic review has identified many ultrasound studies with poor methodology and reporting of reference ranges for UA and MCA Doppler indices and CPR. </a:t>
            </a:r>
            <a:r>
              <a:rPr lang="zh-CN" altLang="en-US" sz="1400" i="0" dirty="0" smtClean="0"/>
              <a:t>本系统综述已经确定了许多超声研究的方法学较差，并且报道了脐动脉和大脑中动脉多普勒指数和脑胎盘比的参考范围。</a:t>
            </a:r>
            <a:endParaRPr lang="en-US" sz="1400" i="0" dirty="0" smtClean="0"/>
          </a:p>
          <a:p>
            <a:r>
              <a:rPr lang="en-US" sz="1800" i="0" dirty="0" smtClean="0"/>
              <a:t> These </a:t>
            </a:r>
            <a:r>
              <a:rPr lang="en-US" sz="1800" i="0" dirty="0"/>
              <a:t>should be taken into account in future studies and we recommend using a checklist of methodological good practices in further studies aimed at creating reference ranges for UA and MCA Doppler parameters and </a:t>
            </a:r>
            <a:r>
              <a:rPr lang="en-US" sz="1800" i="0" dirty="0" smtClean="0"/>
              <a:t>CPR. </a:t>
            </a:r>
            <a:r>
              <a:rPr lang="zh-CN" altLang="en-US" sz="1400" i="0" dirty="0" smtClean="0"/>
              <a:t>在未来的研究中应考虑这些因素，我们建议在进一步研究中使用方法学较好的检查表，目的是为了建立脐动脉和大脑中动脉多普勒参数和脑胎盘比的参考范围。</a:t>
            </a:r>
            <a:endParaRPr lang="en-US" sz="1400" i="0" dirty="0" smtClean="0"/>
          </a:p>
          <a:p>
            <a:r>
              <a:rPr lang="en-US" sz="1800" i="0" dirty="0" smtClean="0"/>
              <a:t> Our </a:t>
            </a:r>
            <a:r>
              <a:rPr lang="en-US" sz="1800" i="0" dirty="0"/>
              <a:t>aim was to recommend reference ranges for use in clinical services based on the lowest risk of methodological </a:t>
            </a:r>
            <a:r>
              <a:rPr lang="en-US" sz="1800" i="0" dirty="0" smtClean="0"/>
              <a:t>bias, </a:t>
            </a:r>
            <a:r>
              <a:rPr lang="en-US" sz="1800" i="0" dirty="0"/>
              <a:t>however, even among these studies there are differences of clinical importance with what is considered normal and what is not; urgent research is needed to reach consensus on this issue or create charts of optimal quality for widespread use. </a:t>
            </a:r>
            <a:r>
              <a:rPr lang="zh-CN" altLang="en-US" sz="1400" i="0" dirty="0" smtClean="0"/>
              <a:t>我们的目的是根据方法学偏倚的最低风险推荐用于临床的参考值范围，然而，即使在这些研究中，在临床重要性上，哪些正常哪些不正常存在差异；现在迫切需要研究的是就这一问题达成一致，或制定最佳质量的图表供广泛使用</a:t>
            </a:r>
            <a:endParaRPr lang="en-US" sz="1400" i="0" dirty="0"/>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5837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27653" name="TextBox 1"/>
          <p:cNvSpPr txBox="1">
            <a:spLocks noChangeArrowheads="1"/>
          </p:cNvSpPr>
          <p:nvPr/>
        </p:nvSpPr>
        <p:spPr bwMode="auto">
          <a:xfrm>
            <a:off x="1331640" y="1988840"/>
            <a:ext cx="6480175" cy="46166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a:solidFill>
                  <a:srgbClr val="000000"/>
                </a:solidFill>
              </a:rPr>
              <a:t>Discussion </a:t>
            </a:r>
            <a:r>
              <a:rPr lang="en-GB" altLang="it-IT" sz="2400" b="1" i="0" dirty="0" smtClean="0">
                <a:solidFill>
                  <a:srgbClr val="000000"/>
                </a:solidFill>
              </a:rPr>
              <a:t>points</a:t>
            </a:r>
            <a:r>
              <a:rPr lang="zh-CN" altLang="en-US" sz="2400" b="1" i="0" dirty="0" smtClean="0">
                <a:solidFill>
                  <a:srgbClr val="000000"/>
                </a:solidFill>
              </a:rPr>
              <a:t> </a:t>
            </a:r>
            <a:r>
              <a:rPr lang="zh-CN" altLang="en-US" sz="1800" b="1" i="0" dirty="0" smtClean="0">
                <a:solidFill>
                  <a:srgbClr val="000000"/>
                </a:solidFill>
              </a:rPr>
              <a:t>讨论点</a:t>
            </a:r>
            <a:endParaRPr lang="en-GB" altLang="it-IT" sz="1800" b="1" i="0" dirty="0">
              <a:solidFill>
                <a:srgbClr val="000000"/>
              </a:solidFill>
            </a:endParaRPr>
          </a:p>
        </p:txBody>
      </p:sp>
      <p:sp>
        <p:nvSpPr>
          <p:cNvPr id="9" name="Segnaposto contenuto 2"/>
          <p:cNvSpPr txBox="1"/>
          <p:nvPr/>
        </p:nvSpPr>
        <p:spPr bwMode="auto">
          <a:xfrm>
            <a:off x="251247" y="2708920"/>
            <a:ext cx="8639175" cy="2592288"/>
          </a:xfrm>
          <a:prstGeom prst="rect">
            <a:avLst/>
          </a:prstGeom>
          <a:noFill/>
          <a:ln>
            <a:noFill/>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n-US" altLang="it-IT" sz="2000" i="0" dirty="0" smtClean="0"/>
              <a:t>Given the large variability between studies, perhaps Doppler indices change depending on the population.</a:t>
            </a:r>
            <a:r>
              <a:rPr lang="zh-CN" altLang="en-US" sz="1600" i="0" dirty="0" smtClean="0"/>
              <a:t>鉴于研究之间存在较大差异，多普勒指数可能会随着人群的变化而变化</a:t>
            </a:r>
            <a:endParaRPr lang="en-US" altLang="it-IT" sz="1600" i="0" dirty="0" smtClean="0"/>
          </a:p>
          <a:p>
            <a:pPr eaLnBrk="1" hangingPunct="1">
              <a:spcBef>
                <a:spcPct val="0"/>
              </a:spcBef>
            </a:pPr>
            <a:endParaRPr lang="en-US" altLang="it-IT" sz="2000" i="0" dirty="0" smtClean="0"/>
          </a:p>
          <a:p>
            <a:pPr eaLnBrk="1" hangingPunct="1">
              <a:spcBef>
                <a:spcPct val="0"/>
              </a:spcBef>
            </a:pPr>
            <a:r>
              <a:rPr lang="en-US" altLang="it-IT" sz="2000" i="0" dirty="0" smtClean="0"/>
              <a:t>It would be interesting to see whether the different Doppler ranges result in differences in the clinical outcome of the pregnancies. </a:t>
            </a:r>
            <a:r>
              <a:rPr lang="zh-CN" altLang="en-US" sz="1600" i="0" dirty="0" smtClean="0"/>
              <a:t>不同多普勒范围是否会导致妊娠临床结果</a:t>
            </a:r>
            <a:r>
              <a:rPr lang="zh-CN" altLang="en-US" sz="1600" i="0" smtClean="0"/>
              <a:t>的差异将是</a:t>
            </a:r>
            <a:r>
              <a:rPr lang="zh-CN" altLang="en-US" sz="1600" i="0" dirty="0" smtClean="0"/>
              <a:t>件有趣的事</a:t>
            </a:r>
            <a:endParaRPr lang="en-US" altLang="it-IT" sz="2000" i="0" dirty="0" smtClean="0"/>
          </a:p>
          <a:p>
            <a:pPr eaLnBrk="1" hangingPunct="1">
              <a:spcBef>
                <a:spcPct val="0"/>
              </a:spcBef>
            </a:pPr>
            <a:endParaRPr lang="en-US" altLang="it-IT" sz="2000" i="0" dirty="0" smtClean="0"/>
          </a:p>
          <a:p>
            <a:pPr eaLnBrk="1" hangingPunct="1">
              <a:spcBef>
                <a:spcPct val="0"/>
              </a:spcBef>
            </a:pPr>
            <a:r>
              <a:rPr lang="en-US" altLang="it-IT" sz="2000" i="0" dirty="0" smtClean="0"/>
              <a:t>Do fetal growth differences e.g. macrosomia change the Doppler range?</a:t>
            </a:r>
            <a:r>
              <a:rPr lang="zh-CN" altLang="en-US" sz="1600" i="0" dirty="0" smtClean="0"/>
              <a:t>胎儿生长差异，如巨大儿，是否会导致多普勒范围改变呢？</a:t>
            </a:r>
            <a:endParaRPr lang="en-US" altLang="it-IT" sz="1600" i="0" dirty="0" smtClean="0"/>
          </a:p>
        </p:txBody>
      </p:sp>
      <p:sp>
        <p:nvSpPr>
          <p:cNvPr id="12"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151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21507" name="Rettangolo 1"/>
          <p:cNvSpPr>
            <a:spLocks noChangeArrowheads="1"/>
          </p:cNvSpPr>
          <p:nvPr/>
        </p:nvSpPr>
        <p:spPr bwMode="auto">
          <a:xfrm>
            <a:off x="68263" y="922338"/>
            <a:ext cx="2286000" cy="369887"/>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p:nvPr/>
        </p:nvSpPr>
        <p:spPr bwMode="auto">
          <a:xfrm>
            <a:off x="323850" y="2403475"/>
            <a:ext cx="8856663" cy="511175"/>
          </a:xfrm>
          <a:prstGeom prst="rect">
            <a:avLst/>
          </a:prstGeom>
          <a:no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43840" y="1772687"/>
            <a:ext cx="8642350"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smtClean="0"/>
              <a:t>Introduction</a:t>
            </a:r>
            <a:r>
              <a:rPr lang="zh-CN" altLang="en-US" sz="2800" b="1" i="0" dirty="0" smtClean="0"/>
              <a:t> 介绍</a:t>
            </a:r>
            <a:endParaRPr lang="en-GB" altLang="it-IT" sz="2800" b="1" i="0" dirty="0"/>
          </a:p>
        </p:txBody>
      </p:sp>
      <p:sp>
        <p:nvSpPr>
          <p:cNvPr id="12" name="Segnaposto contenuto 2"/>
          <p:cNvSpPr txBox="1"/>
          <p:nvPr/>
        </p:nvSpPr>
        <p:spPr bwMode="auto">
          <a:xfrm>
            <a:off x="114489" y="2295917"/>
            <a:ext cx="8915400" cy="3456384"/>
          </a:xfrm>
          <a:prstGeom prst="rect">
            <a:avLst/>
          </a:prstGeom>
          <a:noFill/>
          <a:ln>
            <a:noFill/>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pPr>
            <a:r>
              <a:rPr lang="en-US" sz="1600" i="0" dirty="0"/>
              <a:t>Doppler velocimetry is used to assess small-for</a:t>
            </a:r>
            <a:r>
              <a:rPr lang="en-US" sz="1600" i="0" dirty="0" smtClean="0"/>
              <a:t>-gestational</a:t>
            </a:r>
            <a:r>
              <a:rPr lang="en-US" sz="1600" i="0" dirty="0"/>
              <a:t>-age (SGA) fetuses at risk of adverse </a:t>
            </a:r>
            <a:r>
              <a:rPr lang="en-US" sz="1600" i="0" dirty="0" smtClean="0"/>
              <a:t>perinatal outcome.</a:t>
            </a:r>
            <a:r>
              <a:rPr lang="zh-CN" altLang="en-US" sz="1200" i="0" dirty="0" smtClean="0"/>
              <a:t>多普勒测速应用于评估小于胎龄儿围产儿不良结局的风险。</a:t>
            </a:r>
            <a:endParaRPr lang="en-US" sz="1200" i="0" dirty="0"/>
          </a:p>
          <a:p>
            <a:pPr>
              <a:lnSpc>
                <a:spcPct val="120000"/>
              </a:lnSpc>
            </a:pPr>
            <a:r>
              <a:rPr lang="en-US" sz="1600" i="0" dirty="0"/>
              <a:t>Doppler abnormalities in the umbilical artery (UA) are related closely to placental </a:t>
            </a:r>
            <a:r>
              <a:rPr lang="en-US" sz="1600" i="0" dirty="0" smtClean="0"/>
              <a:t>disease whilst changes </a:t>
            </a:r>
            <a:r>
              <a:rPr lang="en-US" sz="1600" i="0" dirty="0"/>
              <a:t>in the fetal middle cerebral artery (MCA) reflect fetal cardiovascular adaptations to hypoxia or blood flow </a:t>
            </a:r>
            <a:r>
              <a:rPr lang="en-US" sz="1600" i="0" dirty="0" smtClean="0"/>
              <a:t>redistribution.</a:t>
            </a:r>
            <a:r>
              <a:rPr lang="zh-CN" altLang="en-US" sz="1200" i="0" dirty="0" smtClean="0"/>
              <a:t>脐动脉多普勒异常与胎盘疾病密切相关，胎儿大脑中动脉的变化反映了胎儿心血管对缺氧或血流重新分布的适应性。</a:t>
            </a:r>
            <a:endParaRPr lang="en-US" sz="1200" i="0" dirty="0"/>
          </a:p>
          <a:p>
            <a:pPr>
              <a:lnSpc>
                <a:spcPct val="120000"/>
              </a:lnSpc>
            </a:pPr>
            <a:r>
              <a:rPr lang="en-US" sz="1600" i="0" dirty="0" smtClean="0"/>
              <a:t>The ratio </a:t>
            </a:r>
            <a:r>
              <a:rPr lang="en-US" sz="1600" i="0" dirty="0"/>
              <a:t>of MCA-PI to </a:t>
            </a:r>
            <a:r>
              <a:rPr lang="en-US" sz="1600" i="0" dirty="0" smtClean="0"/>
              <a:t>UA-PI (</a:t>
            </a:r>
            <a:r>
              <a:rPr lang="en-US" sz="1600" i="0" dirty="0" err="1" smtClean="0"/>
              <a:t>cerebroplacental</a:t>
            </a:r>
            <a:r>
              <a:rPr lang="en-US" sz="1600" i="0" dirty="0" smtClean="0"/>
              <a:t> </a:t>
            </a:r>
            <a:r>
              <a:rPr lang="en-US" sz="1600" i="0" dirty="0"/>
              <a:t>ratio (CPR</a:t>
            </a:r>
            <a:r>
              <a:rPr lang="en-US" sz="1600" i="0" dirty="0" smtClean="0"/>
              <a:t>)) </a:t>
            </a:r>
            <a:r>
              <a:rPr lang="en-US" sz="1600" i="0" dirty="0"/>
              <a:t>is an independent </a:t>
            </a:r>
            <a:r>
              <a:rPr lang="en-US" sz="1600" i="0" dirty="0" smtClean="0"/>
              <a:t>predictor </a:t>
            </a:r>
            <a:r>
              <a:rPr lang="en-US" sz="1600" i="0" dirty="0"/>
              <a:t>of fetal </a:t>
            </a:r>
            <a:r>
              <a:rPr lang="en-US" sz="1600" i="0" dirty="0" smtClean="0"/>
              <a:t>compromise, </a:t>
            </a:r>
            <a:r>
              <a:rPr lang="en-US" sz="1600" i="0" dirty="0"/>
              <a:t>Cesarean </a:t>
            </a:r>
            <a:r>
              <a:rPr lang="en-US" sz="1600" i="0" dirty="0" smtClean="0"/>
              <a:t>section </a:t>
            </a:r>
            <a:r>
              <a:rPr lang="en-US" sz="1600" i="0" dirty="0"/>
              <a:t>and adverse perinatal </a:t>
            </a:r>
            <a:r>
              <a:rPr lang="en-US" sz="1600" i="0" dirty="0" smtClean="0"/>
              <a:t>outcome.</a:t>
            </a:r>
            <a:r>
              <a:rPr lang="zh-CN" altLang="en-US" sz="1200" i="0" dirty="0" smtClean="0"/>
              <a:t>大脑中动脉</a:t>
            </a:r>
            <a:r>
              <a:rPr lang="en-US" altLang="zh-CN" sz="1200" i="0" dirty="0" smtClean="0"/>
              <a:t>PI</a:t>
            </a:r>
            <a:r>
              <a:rPr lang="zh-CN" altLang="en-US" sz="1200" i="0" dirty="0" smtClean="0"/>
              <a:t>与脐动脉</a:t>
            </a:r>
            <a:r>
              <a:rPr lang="en-US" altLang="zh-CN" sz="1200" i="0" dirty="0" smtClean="0"/>
              <a:t>PI</a:t>
            </a:r>
            <a:r>
              <a:rPr lang="zh-CN" altLang="en-US" sz="1200" i="0" dirty="0" smtClean="0"/>
              <a:t>比值（脑胎盘比）是胎儿受损、剖宫产和不良围产儿结局的独立预测因子。</a:t>
            </a:r>
            <a:endParaRPr lang="en-US" sz="1200" i="0" dirty="0" smtClean="0"/>
          </a:p>
          <a:p>
            <a:pPr>
              <a:lnSpc>
                <a:spcPct val="120000"/>
              </a:lnSpc>
            </a:pPr>
            <a:r>
              <a:rPr lang="en-US" sz="1600" i="0" dirty="0" smtClean="0"/>
              <a:t>UA </a:t>
            </a:r>
            <a:r>
              <a:rPr lang="en-US" sz="1600" i="0" dirty="0"/>
              <a:t>and MCA Doppler indices and CPR are currently used to modify the scheduling of antepartum surveillance and, in some cases, to time delivery of the compromised </a:t>
            </a:r>
            <a:r>
              <a:rPr lang="en-US" sz="1600" i="0" dirty="0" smtClean="0"/>
              <a:t>fetus.</a:t>
            </a:r>
            <a:r>
              <a:rPr lang="zh-CN" altLang="en-US" sz="1200" i="0" dirty="0" smtClean="0"/>
              <a:t>脐动脉和大脑中动脉多普勒指数和脑胎盘比，</a:t>
            </a:r>
            <a:r>
              <a:rPr lang="zh-CN" altLang="en-US" sz="1200" i="0" dirty="0" smtClean="0">
                <a:sym typeface="+mn-ea"/>
              </a:rPr>
              <a:t>目前被</a:t>
            </a:r>
            <a:r>
              <a:rPr lang="zh-CN" altLang="en-US" sz="1200" i="0" dirty="0" smtClean="0"/>
              <a:t>用于修改产前监测的时间表，在某些情况下，决定分娩受损胎儿的时间。</a:t>
            </a:r>
            <a:endParaRPr lang="en-US" sz="1200" i="0" dirty="0"/>
          </a:p>
          <a:p>
            <a:pPr>
              <a:lnSpc>
                <a:spcPct val="120000"/>
              </a:lnSpc>
            </a:pPr>
            <a:r>
              <a:rPr lang="en-US" sz="1600" i="0" dirty="0" smtClean="0"/>
              <a:t>References ranges for UA, MCA and CPR differ between studies.</a:t>
            </a:r>
            <a:r>
              <a:rPr lang="zh-CN" altLang="en-US" sz="1200" i="0" dirty="0" smtClean="0"/>
              <a:t>不同研究中的脐动脉、大脑中动脉和脑胎盘比的参考范围不同。</a:t>
            </a:r>
            <a:endParaRPr lang="en-US" sz="1600" i="0" dirty="0" smtClean="0"/>
          </a:p>
          <a:p>
            <a:pPr>
              <a:lnSpc>
                <a:spcPct val="120000"/>
              </a:lnSpc>
            </a:pPr>
            <a:endParaRPr lang="en-US" sz="1600" i="0" dirty="0"/>
          </a:p>
        </p:txBody>
      </p:sp>
      <p:sp>
        <p:nvSpPr>
          <p:cNvPr id="21511" name="Text Box 5"/>
          <p:cNvSpPr txBox="1">
            <a:spLocks noChangeArrowheads="1"/>
          </p:cNvSpPr>
          <p:nvPr/>
        </p:nvSpPr>
        <p:spPr bwMode="auto">
          <a:xfrm>
            <a:off x="0" y="991064"/>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endParaRPr lang="en-US" sz="1400" b="1" i="0" dirty="0" smtClean="0">
              <a:solidFill>
                <a:schemeClr val="bg1"/>
              </a:solidFill>
            </a:endParaRPr>
          </a:p>
          <a:p>
            <a:pPr algn="ctr">
              <a:buNone/>
            </a:pPr>
            <a:r>
              <a:rPr lang="sv-SE" sz="1400" dirty="0" smtClean="0">
                <a:solidFill>
                  <a:srgbClr val="FFFFFF"/>
                </a:solidFill>
              </a:rPr>
              <a:t>Oros et al., </a:t>
            </a:r>
            <a:r>
              <a:rPr lang="en-US" sz="1400" dirty="0" smtClean="0">
                <a:solidFill>
                  <a:srgbClr val="FFFFFF"/>
                </a:solidFill>
              </a:rPr>
              <a:t>UOG </a:t>
            </a:r>
            <a:r>
              <a:rPr lang="en-US" sz="1400" dirty="0" smtClean="0">
                <a:solidFill>
                  <a:schemeClr val="bg1"/>
                </a:solidFill>
              </a:rPr>
              <a:t>2019</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355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23557" name="Rectangle 8"/>
          <p:cNvSpPr>
            <a:spLocks noChangeArrowheads="1"/>
          </p:cNvSpPr>
          <p:nvPr/>
        </p:nvSpPr>
        <p:spPr bwMode="auto">
          <a:xfrm>
            <a:off x="2230471" y="2057400"/>
            <a:ext cx="4636206" cy="523220"/>
          </a:xfrm>
          <a:prstGeom prst="rect">
            <a:avLst/>
          </a:prstGeom>
          <a:noFill/>
          <a:ln>
            <a:noFill/>
          </a:ln>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sz="2800" b="1" i="0" dirty="0" smtClean="0">
                <a:solidFill>
                  <a:srgbClr val="000000"/>
                </a:solidFill>
              </a:rPr>
              <a:t>Aim of the study</a:t>
            </a:r>
            <a:r>
              <a:rPr lang="zh-CN" altLang="en-US" sz="2800" b="1" i="0" dirty="0">
                <a:solidFill>
                  <a:srgbClr val="000000"/>
                </a:solidFill>
              </a:rPr>
              <a:t> </a:t>
            </a:r>
            <a:r>
              <a:rPr lang="zh-CN" altLang="en-US" sz="2800" b="1" i="0" dirty="0" smtClean="0">
                <a:solidFill>
                  <a:srgbClr val="000000"/>
                </a:solidFill>
              </a:rPr>
              <a:t> 学习目的</a:t>
            </a:r>
            <a:endParaRPr lang="en-GB" altLang="it-IT" sz="2800" b="1" i="0" dirty="0">
              <a:solidFill>
                <a:srgbClr val="000000"/>
              </a:solidFill>
            </a:endParaRPr>
          </a:p>
        </p:txBody>
      </p:sp>
      <p:sp>
        <p:nvSpPr>
          <p:cNvPr id="8"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9" name="Segnaposto contenuto 2"/>
          <p:cNvSpPr txBox="1"/>
          <p:nvPr/>
        </p:nvSpPr>
        <p:spPr bwMode="auto">
          <a:xfrm>
            <a:off x="467544" y="2924944"/>
            <a:ext cx="8382000" cy="2664296"/>
          </a:xfrm>
          <a:prstGeom prst="rect">
            <a:avLst/>
          </a:prstGeom>
          <a:noFill/>
          <a:ln>
            <a:noFill/>
          </a:ln>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buNone/>
            </a:pPr>
            <a:r>
              <a:rPr lang="en-US" sz="2000" i="0" dirty="0" smtClean="0"/>
              <a:t>To evaluate </a:t>
            </a:r>
            <a:r>
              <a:rPr lang="en-US" sz="2000" i="0" dirty="0"/>
              <a:t>reference ranges for UA and MCA Doppler indices and </a:t>
            </a:r>
            <a:r>
              <a:rPr lang="en-US" sz="2000" i="0" dirty="0" smtClean="0"/>
              <a:t>CPR. Specifically, </a:t>
            </a:r>
            <a:r>
              <a:rPr lang="en-US" sz="2000" i="0" dirty="0"/>
              <a:t>t</a:t>
            </a:r>
            <a:r>
              <a:rPr lang="en-US" sz="2000" i="0" dirty="0" smtClean="0"/>
              <a:t>o assess </a:t>
            </a:r>
            <a:r>
              <a:rPr lang="en-US" sz="2000" i="0" dirty="0"/>
              <a:t>the methodological quality of studies on which these are </a:t>
            </a:r>
            <a:r>
              <a:rPr lang="en-US" sz="2000" i="0" dirty="0" smtClean="0"/>
              <a:t>based</a:t>
            </a:r>
            <a:r>
              <a:rPr lang="en-US" sz="2000" i="0" dirty="0"/>
              <a:t> </a:t>
            </a:r>
            <a:r>
              <a:rPr lang="en-US" sz="2000" i="0" dirty="0" smtClean="0"/>
              <a:t>using </a:t>
            </a:r>
            <a:r>
              <a:rPr lang="en-US" sz="2000" i="0" dirty="0"/>
              <a:t>a set of predefined quality </a:t>
            </a:r>
            <a:r>
              <a:rPr lang="en-US" sz="2000" i="0" dirty="0" smtClean="0"/>
              <a:t>criteria and to </a:t>
            </a:r>
            <a:r>
              <a:rPr lang="en-US" sz="2000" i="0" dirty="0"/>
              <a:t>estimate the clinical impact of using different reference charts. </a:t>
            </a:r>
            <a:endParaRPr lang="en-US" sz="2000" i="0" dirty="0" smtClean="0"/>
          </a:p>
          <a:p>
            <a:pPr marL="0" indent="0" algn="ctr">
              <a:buNone/>
            </a:pPr>
            <a:r>
              <a:rPr lang="zh-CN" altLang="en-US" sz="2000" i="0" dirty="0" smtClean="0"/>
              <a:t>评估脐动脉和大脑中动脉多普勒指数和脑胎盘比的参考范围。</a:t>
            </a:r>
            <a:endParaRPr lang="en-US" altLang="zh-CN" sz="2000" i="0" dirty="0" smtClean="0"/>
          </a:p>
          <a:p>
            <a:pPr marL="0" indent="0" algn="ctr">
              <a:buNone/>
            </a:pPr>
            <a:r>
              <a:rPr lang="zh-CN" altLang="en-US" sz="2000" i="0" dirty="0" smtClean="0"/>
              <a:t>具体而言，是使用一组预定义的质量评价标准来评估多个研究所采用的研究方法质量，及使用不同参考范围对临床的影响。</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6" name="Picture 4" descr="UOG revers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7" name="Rectangle 19"/>
          <p:cNvSpPr>
            <a:spLocks noChangeArrowheads="1"/>
          </p:cNvSpPr>
          <p:nvPr/>
        </p:nvSpPr>
        <p:spPr bwMode="auto">
          <a:xfrm>
            <a:off x="468311" y="2412833"/>
            <a:ext cx="8207375" cy="4220210"/>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b="1" i="0" dirty="0" smtClean="0"/>
              <a:t>Study design</a:t>
            </a:r>
            <a:r>
              <a:rPr lang="zh-CN" altLang="en-US" sz="2000" b="1" i="0" dirty="0" smtClean="0"/>
              <a:t> 研究设计</a:t>
            </a:r>
            <a:endParaRPr lang="en-US" sz="2000" b="1" i="0" dirty="0" smtClean="0"/>
          </a:p>
          <a:p>
            <a:pPr lvl="1"/>
            <a:r>
              <a:rPr lang="en-US" sz="1400" i="0" dirty="0" smtClean="0"/>
              <a:t>Systematic review.</a:t>
            </a:r>
            <a:r>
              <a:rPr lang="zh-CN" altLang="en-US" sz="1400" i="0" dirty="0" smtClean="0"/>
              <a:t>系统综述</a:t>
            </a:r>
            <a:endParaRPr lang="en-US" sz="1400" i="0" dirty="0" smtClean="0"/>
          </a:p>
          <a:p>
            <a:pPr lvl="1"/>
            <a:endParaRPr lang="en-US" sz="1000" i="0" dirty="0"/>
          </a:p>
          <a:p>
            <a:r>
              <a:rPr lang="en-US" sz="2000" b="1" i="0" dirty="0" smtClean="0"/>
              <a:t>Study selection</a:t>
            </a:r>
            <a:r>
              <a:rPr lang="zh-CN" altLang="en-US" sz="2000" b="1" i="0" dirty="0" smtClean="0"/>
              <a:t> 研究选择</a:t>
            </a:r>
            <a:endParaRPr lang="en-US" sz="2000" b="1" i="0" dirty="0" smtClean="0"/>
          </a:p>
          <a:p>
            <a:pPr lvl="1"/>
            <a:r>
              <a:rPr lang="en-US" sz="1600" i="0" dirty="0" smtClean="0"/>
              <a:t>Studies </a:t>
            </a:r>
            <a:r>
              <a:rPr lang="en-US" sz="1600" i="0" dirty="0"/>
              <a:t>were identified through a search of MEDLINE, EMBASE, CINAHL and the Web of Science databases, including studies reported from 1954 to December </a:t>
            </a:r>
            <a:r>
              <a:rPr lang="en-US" sz="1600" i="0" dirty="0" smtClean="0"/>
              <a:t>2016</a:t>
            </a:r>
            <a:r>
              <a:rPr lang="en-US" sz="1600" i="0" dirty="0"/>
              <a:t> </a:t>
            </a:r>
            <a:r>
              <a:rPr lang="en-US" sz="1600" i="0" dirty="0" smtClean="0"/>
              <a:t>in </a:t>
            </a:r>
            <a:r>
              <a:rPr lang="en-US" sz="1600" i="0" dirty="0"/>
              <a:t>English or </a:t>
            </a:r>
            <a:r>
              <a:rPr lang="en-US" sz="1600" i="0" dirty="0" smtClean="0"/>
              <a:t>Spanish.</a:t>
            </a:r>
            <a:r>
              <a:rPr lang="zh-CN" altLang="en-US" sz="1200" i="0" dirty="0" smtClean="0"/>
              <a:t>通过搜索</a:t>
            </a:r>
            <a:r>
              <a:rPr lang="en-US" altLang="zh-CN" sz="1200" i="0" dirty="0" smtClean="0"/>
              <a:t>MEDLINE</a:t>
            </a:r>
            <a:r>
              <a:rPr lang="zh-CN" altLang="en-US" sz="1200" i="0" dirty="0" smtClean="0"/>
              <a:t>，</a:t>
            </a:r>
            <a:r>
              <a:rPr lang="en-US" altLang="zh-CN" sz="1200" i="0" dirty="0" smtClean="0"/>
              <a:t>EMBASE</a:t>
            </a:r>
            <a:r>
              <a:rPr lang="zh-CN" altLang="en-US" sz="1200" i="0" dirty="0" smtClean="0"/>
              <a:t>，</a:t>
            </a:r>
            <a:r>
              <a:rPr lang="en-US" altLang="zh-CN" sz="1200" i="0" dirty="0" smtClean="0"/>
              <a:t>CINAHL</a:t>
            </a:r>
            <a:r>
              <a:rPr lang="zh-CN" altLang="en-US" sz="1200" i="0" dirty="0" smtClean="0"/>
              <a:t>和科学数据库进行研究，包括了</a:t>
            </a:r>
            <a:r>
              <a:rPr lang="en-US" altLang="zh-CN" sz="1200" i="0" dirty="0" smtClean="0"/>
              <a:t>1954</a:t>
            </a:r>
            <a:r>
              <a:rPr lang="zh-CN" altLang="en-US" sz="1200" i="0" dirty="0" smtClean="0"/>
              <a:t>年至</a:t>
            </a:r>
            <a:r>
              <a:rPr lang="en-US" altLang="zh-CN" sz="1200" i="0" dirty="0" smtClean="0"/>
              <a:t>2016</a:t>
            </a:r>
            <a:r>
              <a:rPr lang="zh-CN" altLang="en-US" sz="1200" i="0" dirty="0" smtClean="0"/>
              <a:t>年</a:t>
            </a:r>
            <a:r>
              <a:rPr lang="en-US" altLang="zh-CN" sz="1200" i="0" dirty="0" smtClean="0"/>
              <a:t>12</a:t>
            </a:r>
            <a:r>
              <a:rPr lang="zh-CN" altLang="en-US" sz="1200" i="0" dirty="0" smtClean="0"/>
              <a:t>月的英语或西班牙语研究报告。</a:t>
            </a:r>
            <a:endParaRPr lang="en-US" sz="1200" i="0" dirty="0" smtClean="0"/>
          </a:p>
          <a:p>
            <a:pPr lvl="1"/>
            <a:endParaRPr lang="en-US" sz="500" i="0" dirty="0" smtClean="0"/>
          </a:p>
          <a:p>
            <a:pPr lvl="1"/>
            <a:r>
              <a:rPr lang="en-US" sz="1600" i="0" u="sng" dirty="0" smtClean="0"/>
              <a:t>Included</a:t>
            </a:r>
            <a:r>
              <a:rPr lang="en-US" sz="1600" i="0" dirty="0" smtClean="0"/>
              <a:t>: Observational (cohort or cross-sectional) studies aimed to create reference ranges for UA and MCA Doppler indices and CPR</a:t>
            </a:r>
            <a:r>
              <a:rPr lang="en-US" sz="1200" i="0" dirty="0" smtClean="0"/>
              <a:t>.</a:t>
            </a:r>
            <a:r>
              <a:rPr lang="zh-CN" altLang="en-US" sz="1200" i="0" dirty="0" smtClean="0"/>
              <a:t>包括：观察</a:t>
            </a:r>
            <a:r>
              <a:rPr lang="zh-CN" altLang="en-US" sz="1200" i="0" dirty="0" smtClean="0">
                <a:sym typeface="+mn-ea"/>
              </a:rPr>
              <a:t>研究（队列或横断面研究）</a:t>
            </a:r>
            <a:r>
              <a:rPr lang="zh-CN" altLang="en-US" sz="1200" i="0" dirty="0" smtClean="0"/>
              <a:t>旨在为脐动脉和大脑中动脉多普勒指数和脑胎盘比提供参考范围</a:t>
            </a:r>
            <a:endParaRPr lang="en-US" sz="1200" i="0" dirty="0" smtClean="0"/>
          </a:p>
          <a:p>
            <a:pPr lvl="1"/>
            <a:endParaRPr lang="en-US" sz="500" i="0" dirty="0" smtClean="0"/>
          </a:p>
          <a:p>
            <a:pPr lvl="1"/>
            <a:r>
              <a:rPr lang="en-US" sz="1600" i="0" u="sng" dirty="0" smtClean="0"/>
              <a:t>Excluded</a:t>
            </a:r>
            <a:r>
              <a:rPr lang="en-US" sz="1600" i="0" dirty="0" smtClean="0"/>
              <a:t>: Case–control studies, studies in which the primary </a:t>
            </a:r>
            <a:r>
              <a:rPr lang="en-US" sz="1600" i="0" dirty="0"/>
              <a:t>aim was not to construct Doppler reference ranges or they were limited to pregnancies &lt; 20 or &gt; 40 weeks’ </a:t>
            </a:r>
            <a:r>
              <a:rPr lang="en-US" sz="1600" i="0" dirty="0" smtClean="0"/>
              <a:t>gestation.</a:t>
            </a:r>
            <a:r>
              <a:rPr lang="zh-CN" altLang="en-US" sz="1600" i="0" dirty="0" smtClean="0"/>
              <a:t>排除：病例对照研究，因为其主要的目的不是为构建多普勒参考范围，或仅限于小于</a:t>
            </a:r>
            <a:r>
              <a:rPr lang="en-US" altLang="zh-CN" sz="1600" i="0" dirty="0" smtClean="0"/>
              <a:t>20</a:t>
            </a:r>
            <a:r>
              <a:rPr lang="zh-CN" altLang="en-US" sz="1600" i="0" dirty="0" smtClean="0"/>
              <a:t>周或大于</a:t>
            </a:r>
            <a:r>
              <a:rPr lang="en-US" altLang="zh-CN" sz="1600" i="0" dirty="0" smtClean="0"/>
              <a:t>40</a:t>
            </a:r>
            <a:r>
              <a:rPr lang="zh-CN" altLang="en-US" sz="1600" i="0" dirty="0" smtClean="0"/>
              <a:t>周的妊娠。</a:t>
            </a:r>
            <a:endParaRPr lang="en-US" sz="1600" i="0" dirty="0" smtClean="0"/>
          </a:p>
          <a:p>
            <a:pPr lvl="1"/>
            <a:endParaRPr lang="en-US" sz="500" i="0" dirty="0"/>
          </a:p>
        </p:txBody>
      </p:sp>
      <p:sp>
        <p:nvSpPr>
          <p:cNvPr id="8"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9" name="TextBox 1"/>
          <p:cNvSpPr txBox="1">
            <a:spLocks noChangeArrowheads="1"/>
          </p:cNvSpPr>
          <p:nvPr/>
        </p:nvSpPr>
        <p:spPr bwMode="auto">
          <a:xfrm>
            <a:off x="2843808" y="1844824"/>
            <a:ext cx="3565525"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smtClean="0"/>
              <a:t>Methods</a:t>
            </a:r>
            <a:r>
              <a:rPr lang="zh-CN" altLang="en-US" sz="2800" b="1" i="0" dirty="0" smtClean="0"/>
              <a:t>  方法</a:t>
            </a:r>
            <a:endParaRPr lang="en-GB" altLang="it-IT" sz="2400" b="1" i="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765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2" name="Rectangle 19"/>
          <p:cNvSpPr>
            <a:spLocks noChangeArrowheads="1"/>
          </p:cNvSpPr>
          <p:nvPr/>
        </p:nvSpPr>
        <p:spPr bwMode="auto">
          <a:xfrm>
            <a:off x="251520" y="2532609"/>
            <a:ext cx="8676456" cy="4036060"/>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1800" i="0" dirty="0"/>
              <a:t>Inclusion criteria </a:t>
            </a:r>
            <a:r>
              <a:rPr lang="zh-CN" altLang="en-US" sz="1800" i="0" dirty="0" smtClean="0"/>
              <a:t>纳入标准</a:t>
            </a:r>
            <a:endParaRPr lang="en-US" sz="1800" i="0" dirty="0"/>
          </a:p>
          <a:p>
            <a:pPr lvl="1"/>
            <a:r>
              <a:rPr lang="en-US" sz="1400" i="0" dirty="0"/>
              <a:t>Made clear that women at high risk of pregnancy complications were not included and that women with abnormal outcome were excluded, i.e. an effort was made to include as normal an outcome as </a:t>
            </a:r>
            <a:r>
              <a:rPr lang="en-US" sz="1400" i="0" dirty="0" smtClean="0"/>
              <a:t>possible.</a:t>
            </a:r>
            <a:r>
              <a:rPr lang="zh-CN" altLang="en-US" sz="1100" i="0" dirty="0" smtClean="0"/>
              <a:t>很明确不包括有妊娠并发症的高风险女性，并排除有异常结局的女性，尽可能将正常结果纳入范围。</a:t>
            </a:r>
            <a:endParaRPr lang="en-US" sz="700" i="0" dirty="0"/>
          </a:p>
          <a:p>
            <a:r>
              <a:rPr lang="en-US" sz="1800" i="0" dirty="0"/>
              <a:t>Exclusion criteria </a:t>
            </a:r>
            <a:r>
              <a:rPr lang="zh-CN" altLang="en-US" sz="1800" i="0" dirty="0" smtClean="0"/>
              <a:t>排除标准</a:t>
            </a:r>
            <a:endParaRPr lang="en-US" sz="1800" i="0" dirty="0"/>
          </a:p>
          <a:p>
            <a:pPr lvl="1"/>
            <a:r>
              <a:rPr lang="en-US" sz="1400" i="0" dirty="0"/>
              <a:t>M</a:t>
            </a:r>
            <a:r>
              <a:rPr lang="en-US" sz="1400" i="0" dirty="0" smtClean="0"/>
              <a:t>ultiple </a:t>
            </a:r>
            <a:r>
              <a:rPr lang="en-US" sz="1400" i="0" dirty="0"/>
              <a:t>pregnancy; fetuses with congenital, structural or chromosomal anomaly; fetal death/stillbirth; women with disorders that may affect fetal growth or Doppler (at least should specify exclusion of women with pre-existing hypertension, diabetes mellitus, renal disease and smokers); pregnancy complications (at least pre-eclampsia, SGA/IUGR, prematurity, diabetes mellitus); delivery prior to 37 </a:t>
            </a:r>
            <a:r>
              <a:rPr lang="en-US" sz="1400" i="0" dirty="0" smtClean="0"/>
              <a:t>weeks. </a:t>
            </a:r>
            <a:r>
              <a:rPr lang="zh-CN" altLang="en-US" sz="1100" i="0" dirty="0" smtClean="0"/>
              <a:t>多胎妊娠；先天性、结构性或染色体异常的胎儿；胎儿死亡或死产；有可能影响胎儿生长或多普勒的妇女（至少应明确排除有高血压、糖尿病、肾病和吸烟者）；妊娠并发症（至少包括先兆子痫、小于胎龄儿</a:t>
            </a:r>
            <a:r>
              <a:rPr lang="en-US" altLang="zh-CN" sz="1100" i="0" dirty="0" smtClean="0"/>
              <a:t>/</a:t>
            </a:r>
            <a:r>
              <a:rPr lang="zh-CN" altLang="en-US" sz="1100" i="0" dirty="0" smtClean="0"/>
              <a:t>宫内生长受限、早产、糖尿病）；</a:t>
            </a:r>
            <a:r>
              <a:rPr lang="en-US" altLang="zh-CN" sz="1100" i="0" dirty="0" smtClean="0"/>
              <a:t>37</a:t>
            </a:r>
            <a:r>
              <a:rPr lang="zh-CN" altLang="en-US" sz="1100" i="0" dirty="0" smtClean="0"/>
              <a:t>周前分娩。</a:t>
            </a:r>
            <a:endParaRPr lang="en-US" sz="1100" i="0" dirty="0" smtClean="0"/>
          </a:p>
          <a:p>
            <a:r>
              <a:rPr lang="en-US" sz="1800" i="0" dirty="0" smtClean="0"/>
              <a:t>Outcomes</a:t>
            </a:r>
            <a:r>
              <a:rPr lang="zh-CN" altLang="en-US" sz="1800" i="0" dirty="0" smtClean="0"/>
              <a:t> 结果</a:t>
            </a:r>
            <a:endParaRPr lang="en-US" sz="1800" i="0" dirty="0" smtClean="0"/>
          </a:p>
          <a:p>
            <a:pPr lvl="1"/>
            <a:r>
              <a:rPr lang="en-US" sz="1400" i="0" dirty="0" smtClean="0"/>
              <a:t>To </a:t>
            </a:r>
            <a:r>
              <a:rPr lang="en-US" sz="1400" i="0" dirty="0"/>
              <a:t>evaluate reference ranges for UA and MCA Doppler indices and </a:t>
            </a:r>
            <a:r>
              <a:rPr lang="en-US" sz="1400" i="0" dirty="0" smtClean="0"/>
              <a:t>CPR. </a:t>
            </a:r>
            <a:r>
              <a:rPr lang="zh-CN" altLang="en-US" sz="1100" i="0" dirty="0" smtClean="0"/>
              <a:t>评估脐动脉和大脑中动脉多普勒指数和脑胎盘比的参考范围</a:t>
            </a:r>
            <a:endParaRPr lang="en-US" sz="1100" i="0" dirty="0" smtClean="0"/>
          </a:p>
          <a:p>
            <a:pPr lvl="1"/>
            <a:r>
              <a:rPr lang="en-US" sz="1400" i="0" dirty="0" smtClean="0"/>
              <a:t>To assess </a:t>
            </a:r>
            <a:r>
              <a:rPr lang="en-US" sz="1400" i="0" dirty="0"/>
              <a:t>the methodological quality of studies on which these are </a:t>
            </a:r>
            <a:r>
              <a:rPr lang="en-US" sz="1400" i="0" dirty="0" smtClean="0"/>
              <a:t>based. </a:t>
            </a:r>
            <a:r>
              <a:rPr lang="zh-CN" altLang="en-US" sz="1100" i="0" dirty="0" smtClean="0"/>
              <a:t>评估这些所依据的方法学</a:t>
            </a:r>
            <a:r>
              <a:rPr lang="zh-CN" altLang="en-US" sz="1100" i="0" dirty="0" smtClean="0">
                <a:sym typeface="+mn-ea"/>
              </a:rPr>
              <a:t>研究</a:t>
            </a:r>
            <a:r>
              <a:rPr lang="zh-CN" altLang="en-US" sz="1100" i="0" dirty="0" smtClean="0"/>
              <a:t>质控。</a:t>
            </a:r>
            <a:endParaRPr lang="en-US" sz="1100" i="0" dirty="0" smtClean="0"/>
          </a:p>
        </p:txBody>
      </p:sp>
      <p:sp>
        <p:nvSpPr>
          <p:cNvPr id="14"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2789236" y="1829248"/>
            <a:ext cx="3565525"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smtClean="0"/>
              <a:t>Methods</a:t>
            </a:r>
            <a:r>
              <a:rPr lang="zh-CN" altLang="en-US" sz="2800" b="1" i="0" dirty="0" smtClean="0"/>
              <a:t> 方法</a:t>
            </a:r>
            <a:endParaRPr lang="en-GB" altLang="it-IT" sz="2400" b="1" i="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765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2" name="Rectangle 19"/>
          <p:cNvSpPr>
            <a:spLocks noChangeArrowheads="1"/>
          </p:cNvSpPr>
          <p:nvPr/>
        </p:nvSpPr>
        <p:spPr bwMode="auto">
          <a:xfrm>
            <a:off x="611560" y="2309073"/>
            <a:ext cx="8207375" cy="4349115"/>
          </a:xfrm>
          <a:prstGeom prst="rect">
            <a:avLst/>
          </a:prstGeom>
          <a:solidFill>
            <a:srgbClr val="F0F3FB"/>
          </a:solidFill>
          <a:ln w="19050">
            <a:solidFill>
              <a:srgbClr val="445895"/>
            </a:solidFill>
            <a:miter lim="800000"/>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n-US" sz="2000" b="1" i="0" dirty="0" smtClean="0"/>
              <a:t>Methodological quality assessment </a:t>
            </a:r>
            <a:r>
              <a:rPr lang="zh-CN" altLang="en-US" sz="2000" b="1" i="0" dirty="0" smtClean="0"/>
              <a:t>方法学质量评估</a:t>
            </a:r>
            <a:endParaRPr lang="en-US" sz="1600" i="0" dirty="0" smtClean="0"/>
          </a:p>
          <a:p>
            <a:pPr lvl="1"/>
            <a:r>
              <a:rPr lang="en-US" sz="1600" i="0" dirty="0" smtClean="0"/>
              <a:t>The </a:t>
            </a:r>
            <a:r>
              <a:rPr lang="en-US" sz="1600" i="0" dirty="0"/>
              <a:t>methodological quality of the full-text versions of eligible studies was assessed independently by the same reviewers and a medical statistician </a:t>
            </a:r>
            <a:r>
              <a:rPr lang="zh-CN" altLang="en-US" sz="1200" i="0" dirty="0" smtClean="0"/>
              <a:t>合格研究的全文方法学质控由同一审稿人和一名医学统计学家独立评估</a:t>
            </a:r>
            <a:endParaRPr lang="en-US" sz="1200" i="0" dirty="0"/>
          </a:p>
          <a:p>
            <a:pPr lvl="1"/>
            <a:r>
              <a:rPr lang="en-US" sz="1600" i="0" dirty="0" smtClean="0"/>
              <a:t>A </a:t>
            </a:r>
            <a:r>
              <a:rPr lang="en-US" sz="1600" i="0" dirty="0"/>
              <a:t>list of methodological quality criteria </a:t>
            </a:r>
            <a:r>
              <a:rPr lang="en-US" sz="1600" i="0" dirty="0" smtClean="0"/>
              <a:t>(next 2 slides) was </a:t>
            </a:r>
            <a:r>
              <a:rPr lang="en-US" sz="1600" i="0" dirty="0"/>
              <a:t>initially developed by one of the </a:t>
            </a:r>
            <a:r>
              <a:rPr lang="en-US" sz="1600" i="0" dirty="0" smtClean="0"/>
              <a:t>authors, </a:t>
            </a:r>
            <a:r>
              <a:rPr lang="en-US" sz="1600" i="0" dirty="0"/>
              <a:t>modified for use in the setting of Doppler, and agreed by the </a:t>
            </a:r>
            <a:r>
              <a:rPr lang="en-US" sz="1600" i="0" dirty="0" smtClean="0"/>
              <a:t>team not involved in data extraction.</a:t>
            </a:r>
            <a:r>
              <a:rPr lang="en-US" sz="1200" i="0" dirty="0" smtClean="0"/>
              <a:t> </a:t>
            </a:r>
            <a:r>
              <a:rPr lang="zh-CN" altLang="en-US" sz="1200" i="0" dirty="0" smtClean="0"/>
              <a:t>一位作者最初制定了一份方法学质量标准列表（接下来的</a:t>
            </a:r>
            <a:r>
              <a:rPr lang="en-US" altLang="zh-CN" sz="1200" i="0" dirty="0" smtClean="0"/>
              <a:t>2</a:t>
            </a:r>
            <a:r>
              <a:rPr lang="zh-CN" altLang="en-US" sz="1200" i="0" dirty="0" smtClean="0"/>
              <a:t>页），对其进行了修改以用于设置多普勒，并得到了不参与数据提取团队的同意</a:t>
            </a:r>
            <a:r>
              <a:rPr lang="zh-CN" altLang="en-US" sz="1600" i="0" dirty="0" smtClean="0"/>
              <a:t>。</a:t>
            </a:r>
            <a:endParaRPr lang="en-US" sz="1600" i="0" dirty="0" smtClean="0"/>
          </a:p>
          <a:p>
            <a:pPr lvl="1"/>
            <a:r>
              <a:rPr lang="en-US" sz="1600" i="0" dirty="0" smtClean="0"/>
              <a:t>Every study was assessed against each of the criteria within the checklist and was scored as either 0 or 1 if there was a high or low risk of bias, respectively. The overall quality score was defined as the sum of low risk of bias marks, with the range of possible scores being 0 – 24. </a:t>
            </a:r>
            <a:r>
              <a:rPr lang="zh-CN" altLang="en-US" sz="1200" i="0" dirty="0" smtClean="0"/>
              <a:t>每项研究都根据检查表中的每个标准进行评估，如果存在高或低的偏倚风险，则分别得分为</a:t>
            </a:r>
            <a:r>
              <a:rPr lang="en-US" altLang="zh-CN" sz="1200" i="0" dirty="0" smtClean="0"/>
              <a:t>0</a:t>
            </a:r>
            <a:r>
              <a:rPr lang="zh-CN" altLang="en-US" sz="1200" i="0" dirty="0" smtClean="0"/>
              <a:t>或</a:t>
            </a:r>
            <a:r>
              <a:rPr lang="en-US" altLang="zh-CN" sz="1200" i="0" dirty="0" smtClean="0"/>
              <a:t>1.</a:t>
            </a:r>
            <a:r>
              <a:rPr lang="zh-CN" altLang="en-US" sz="1200" i="0" dirty="0" smtClean="0"/>
              <a:t>总体质量分数定义为偏倚分数低风险的总和，可能的分数范围是</a:t>
            </a:r>
            <a:r>
              <a:rPr lang="en-US" altLang="zh-CN" sz="1200" i="0" dirty="0" smtClean="0"/>
              <a:t>0-24.</a:t>
            </a:r>
            <a:endParaRPr lang="en-US" sz="1200" i="0" dirty="0" smtClean="0"/>
          </a:p>
          <a:p>
            <a:pPr lvl="1"/>
            <a:r>
              <a:rPr lang="en-US" sz="1600" i="0" dirty="0" smtClean="0"/>
              <a:t>Multiple regression analysis were performed to assess the association between quality score and study characteristics that were not part of the scoring algorithm.</a:t>
            </a:r>
            <a:r>
              <a:rPr lang="zh-CN" altLang="en-US" sz="1200" i="0" dirty="0" smtClean="0"/>
              <a:t>进行多元回归分析以评估质量评分与不属于评分算法的研究特征之间的相关性。</a:t>
            </a:r>
            <a:endParaRPr lang="en-US" sz="1200" i="0" dirty="0" smtClean="0"/>
          </a:p>
        </p:txBody>
      </p:sp>
      <p:sp>
        <p:nvSpPr>
          <p:cNvPr id="14"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2819400" y="1753652"/>
            <a:ext cx="3565525" cy="523220"/>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smtClean="0"/>
              <a:t>Methods</a:t>
            </a:r>
            <a:r>
              <a:rPr lang="zh-CN" altLang="en-US" sz="2800" b="1" i="0" dirty="0" smtClean="0"/>
              <a:t> 方法</a:t>
            </a:r>
            <a:endParaRPr lang="en-GB" altLang="it-IT" sz="2400" b="1" i="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765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4"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203719" y="1573548"/>
            <a:ext cx="8593360" cy="52322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smtClean="0"/>
              <a:t>Methods </a:t>
            </a:r>
            <a:r>
              <a:rPr lang="en-US" altLang="it-IT" sz="2800" b="1" i="0" dirty="0" smtClean="0"/>
              <a:t>–</a:t>
            </a:r>
            <a:r>
              <a:rPr lang="en-GB" altLang="it-IT" sz="2800" b="1" i="0" dirty="0" smtClean="0"/>
              <a:t> </a:t>
            </a:r>
            <a:r>
              <a:rPr lang="en-GB" altLang="it-IT" sz="2000" b="1" i="0" dirty="0" smtClean="0"/>
              <a:t>Risk of bias due to study design</a:t>
            </a:r>
            <a:r>
              <a:rPr lang="zh-CN" altLang="en-US" sz="2000" b="1" i="0" dirty="0" smtClean="0"/>
              <a:t> </a:t>
            </a:r>
            <a:r>
              <a:rPr lang="zh-CN" altLang="en-US" sz="1400" b="1" i="0" dirty="0" smtClean="0"/>
              <a:t>方法</a:t>
            </a:r>
            <a:r>
              <a:rPr lang="en-US" altLang="zh-CN" sz="1400" b="1" i="0" dirty="0" smtClean="0"/>
              <a:t>-</a:t>
            </a:r>
            <a:r>
              <a:rPr lang="zh-CN" altLang="en-US" sz="1400" b="1" i="0" dirty="0" smtClean="0"/>
              <a:t>研究设计可能的偏倚风险</a:t>
            </a:r>
            <a:endParaRPr lang="en-GB" altLang="it-IT" sz="1400" b="1" i="0" dirty="0"/>
          </a:p>
        </p:txBody>
      </p:sp>
      <p:graphicFrame>
        <p:nvGraphicFramePr>
          <p:cNvPr id="2" name="Table 1"/>
          <p:cNvGraphicFramePr>
            <a:graphicFrameLocks noGrp="1"/>
          </p:cNvGraphicFramePr>
          <p:nvPr/>
        </p:nvGraphicFramePr>
        <p:xfrm>
          <a:off x="395536" y="2018744"/>
          <a:ext cx="8568951" cy="4866640"/>
        </p:xfrm>
        <a:graphic>
          <a:graphicData uri="http://schemas.openxmlformats.org/drawingml/2006/table">
            <a:tbl>
              <a:tblPr firstRow="1" bandRow="1">
                <a:tableStyleId>{284E427A-3D55-4303-BF80-6455036E1DE7}</a:tableStyleId>
              </a:tblPr>
              <a:tblGrid>
                <a:gridCol w="2160240">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3312367">
                  <a:extLst>
                    <a:ext uri="{9D8B030D-6E8A-4147-A177-3AD203B41FA5}">
                      <a16:colId xmlns:a16="http://schemas.microsoft.com/office/drawing/2014/main" val="20002"/>
                    </a:ext>
                  </a:extLst>
                </a:gridCol>
              </a:tblGrid>
              <a:tr h="370840">
                <a:tc>
                  <a:txBody>
                    <a:bodyPr/>
                    <a:lstStyle/>
                    <a:p>
                      <a:r>
                        <a:rPr lang="en-US" sz="1100" dirty="0" smtClean="0"/>
                        <a:t>Domain</a:t>
                      </a:r>
                      <a:r>
                        <a:rPr lang="zh-CN" altLang="en-US" sz="1100" dirty="0" smtClean="0"/>
                        <a:t> 范围</a:t>
                      </a:r>
                      <a:endParaRPr lang="en-US" sz="1100" dirty="0"/>
                    </a:p>
                  </a:txBody>
                  <a:tcPr/>
                </a:tc>
                <a:tc>
                  <a:txBody>
                    <a:bodyPr/>
                    <a:lstStyle/>
                    <a:p>
                      <a:r>
                        <a:rPr lang="en-US" sz="1100" dirty="0" smtClean="0"/>
                        <a:t>Low risk of bias</a:t>
                      </a:r>
                      <a:r>
                        <a:rPr lang="zh-CN" altLang="en-US" sz="1100" dirty="0" smtClean="0"/>
                        <a:t>  低偏倚风险</a:t>
                      </a:r>
                      <a:endParaRPr lang="en-US" sz="1100" dirty="0"/>
                    </a:p>
                  </a:txBody>
                  <a:tcPr/>
                </a:tc>
                <a:tc>
                  <a:txBody>
                    <a:bodyPr/>
                    <a:lstStyle/>
                    <a:p>
                      <a:r>
                        <a:rPr lang="en-US" sz="1100" dirty="0" smtClean="0"/>
                        <a:t>High risk of bias</a:t>
                      </a:r>
                      <a:r>
                        <a:rPr lang="zh-CN" altLang="en-US" sz="1100" dirty="0" smtClean="0"/>
                        <a:t>  高偏倚风险</a:t>
                      </a:r>
                      <a:endParaRPr lang="en-US" sz="1100" dirty="0"/>
                    </a:p>
                  </a:txBody>
                  <a:tcPr/>
                </a:tc>
                <a:extLst>
                  <a:ext uri="{0D108BD9-81ED-4DB2-BD59-A6C34878D82A}">
                    <a16:rowId xmlns:a16="http://schemas.microsoft.com/office/drawing/2014/main" val="10000"/>
                  </a:ext>
                </a:extLst>
              </a:tr>
              <a:tr h="370840">
                <a:tc>
                  <a:txBody>
                    <a:bodyPr/>
                    <a:lstStyle/>
                    <a:p>
                      <a:r>
                        <a:rPr lang="en-US" sz="900" dirty="0" smtClean="0"/>
                        <a:t>Study design</a:t>
                      </a:r>
                      <a:r>
                        <a:rPr lang="zh-CN" altLang="en-US" sz="900" dirty="0" smtClean="0"/>
                        <a:t>  研究设计</a:t>
                      </a:r>
                      <a:endParaRPr lang="en-US" sz="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Clearly described as either cross-sectional or longitudinal </a:t>
                      </a:r>
                      <a:r>
                        <a:rPr lang="zh-CN" altLang="en-US" sz="900" kern="1200" dirty="0" smtClean="0">
                          <a:solidFill>
                            <a:schemeClr val="dk1"/>
                          </a:solidFill>
                          <a:effectLst/>
                          <a:latin typeface="+mn-lt"/>
                          <a:ea typeface="+mn-ea"/>
                          <a:cs typeface="+mn-cs"/>
                        </a:rPr>
                        <a:t>清楚地描述为横断面或纵向研究</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Not reported</a:t>
                      </a:r>
                      <a:r>
                        <a:rPr lang="zh-CN" altLang="en-US" sz="900" kern="1200" dirty="0" smtClean="0">
                          <a:solidFill>
                            <a:schemeClr val="dk1"/>
                          </a:solidFill>
                          <a:effectLst/>
                          <a:latin typeface="+mn-lt"/>
                          <a:ea typeface="+mn-ea"/>
                          <a:cs typeface="+mn-cs"/>
                        </a:rPr>
                        <a:t> 未报告</a:t>
                      </a:r>
                      <a:r>
                        <a:rPr lang="en-US" sz="900" kern="1200" dirty="0" smtClean="0">
                          <a:solidFill>
                            <a:schemeClr val="dk1"/>
                          </a:solidFill>
                          <a:effectLst/>
                          <a:latin typeface="+mn-lt"/>
                          <a:ea typeface="+mn-ea"/>
                          <a:cs typeface="+mn-cs"/>
                        </a:rPr>
                        <a:t/>
                      </a:r>
                      <a:br>
                        <a:rPr lang="en-US" sz="900" kern="1200" dirty="0" smtClean="0">
                          <a:solidFill>
                            <a:schemeClr val="dk1"/>
                          </a:solidFill>
                          <a:effectLst/>
                          <a:latin typeface="+mn-lt"/>
                          <a:ea typeface="+mn-ea"/>
                          <a:cs typeface="+mn-cs"/>
                        </a:rPr>
                      </a:br>
                      <a:r>
                        <a:rPr lang="en-US" sz="900" kern="1200" dirty="0" smtClean="0">
                          <a:solidFill>
                            <a:schemeClr val="dk1"/>
                          </a:solidFill>
                          <a:effectLst/>
                          <a:latin typeface="+mn-lt"/>
                          <a:ea typeface="+mn-ea"/>
                          <a:cs typeface="+mn-cs"/>
                        </a:rPr>
                        <a:t>Mixture of cross-sectional and longitudinal data </a:t>
                      </a:r>
                      <a:r>
                        <a:rPr lang="zh-CN" altLang="en-US" sz="900" kern="1200" dirty="0" smtClean="0">
                          <a:solidFill>
                            <a:schemeClr val="dk1"/>
                          </a:solidFill>
                          <a:effectLst/>
                          <a:latin typeface="+mn-lt"/>
                          <a:ea typeface="+mn-ea"/>
                          <a:cs typeface="+mn-cs"/>
                        </a:rPr>
                        <a:t>横断面和纵向研究的混合数据</a:t>
                      </a:r>
                      <a:endParaRPr lang="en-US" sz="900" dirty="0" smtClean="0"/>
                    </a:p>
                  </a:txBody>
                  <a:tcPr/>
                </a:tc>
                <a:extLst>
                  <a:ext uri="{0D108BD9-81ED-4DB2-BD59-A6C34878D82A}">
                    <a16:rowId xmlns:a16="http://schemas.microsoft.com/office/drawing/2014/main" val="10001"/>
                  </a:ext>
                </a:extLst>
              </a:tr>
              <a:tr h="370840">
                <a:tc>
                  <a:txBody>
                    <a:bodyPr/>
                    <a:lstStyle/>
                    <a:p>
                      <a:r>
                        <a:rPr lang="en-US" sz="900" dirty="0" smtClean="0"/>
                        <a:t>Population </a:t>
                      </a:r>
                      <a:r>
                        <a:rPr lang="zh-CN" altLang="en-US" sz="900" dirty="0" smtClean="0"/>
                        <a:t> 人群</a:t>
                      </a:r>
                      <a:endParaRPr lang="en-US" sz="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Women reported as coming from population of low risk of pregnancy complications </a:t>
                      </a:r>
                      <a:r>
                        <a:rPr lang="zh-CN" altLang="en-US" sz="700" kern="1200" dirty="0" smtClean="0">
                          <a:solidFill>
                            <a:schemeClr val="dk1"/>
                          </a:solidFill>
                          <a:effectLst/>
                          <a:latin typeface="+mn-lt"/>
                          <a:ea typeface="+mn-ea"/>
                          <a:cs typeface="+mn-cs"/>
                        </a:rPr>
                        <a:t>女性来自妊娠并发症风险低的人群</a:t>
                      </a:r>
                      <a:endParaRPr lang="en-US" sz="700" dirty="0" smtClean="0"/>
                    </a:p>
                  </a:txBody>
                  <a:tcPr/>
                </a:tc>
                <a:tc>
                  <a:txBody>
                    <a:bodyPr/>
                    <a:lstStyle/>
                    <a:p>
                      <a:r>
                        <a:rPr lang="en-US" sz="900" kern="1200" dirty="0" smtClean="0">
                          <a:solidFill>
                            <a:schemeClr val="dk1"/>
                          </a:solidFill>
                          <a:effectLst/>
                          <a:latin typeface="+mn-lt"/>
                          <a:ea typeface="+mn-ea"/>
                          <a:cs typeface="+mn-cs"/>
                        </a:rPr>
                        <a:t>Women from unselected population; or selected; or at </a:t>
                      </a:r>
                      <a:endParaRPr lang="en-US" sz="900" dirty="0" smtClean="0"/>
                    </a:p>
                    <a:p>
                      <a:r>
                        <a:rPr lang="en-US" sz="900" kern="1200" dirty="0" smtClean="0">
                          <a:solidFill>
                            <a:schemeClr val="dk1"/>
                          </a:solidFill>
                          <a:effectLst/>
                          <a:latin typeface="+mn-lt"/>
                          <a:ea typeface="+mn-ea"/>
                          <a:cs typeface="+mn-cs"/>
                        </a:rPr>
                        <a:t>high risk of pregnancy complications</a:t>
                      </a:r>
                      <a:r>
                        <a:rPr lang="zh-CN" altLang="en-US" sz="900" kern="1200" dirty="0" smtClean="0">
                          <a:solidFill>
                            <a:schemeClr val="dk1"/>
                          </a:solidFill>
                          <a:effectLst/>
                          <a:latin typeface="+mn-lt"/>
                          <a:ea typeface="+mn-ea"/>
                          <a:cs typeface="+mn-cs"/>
                        </a:rPr>
                        <a:t>女性来自随意选择的人群；或经选择的；或有妊娠并发症高风险的人群</a:t>
                      </a:r>
                      <a:endParaRPr lang="en-US" sz="900" dirty="0" smtClean="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Prospective data collection </a:t>
                      </a:r>
                    </a:p>
                    <a:p>
                      <a:pPr marL="0" marR="0" indent="0" algn="l" defTabSz="914400" rtl="0" eaLnBrk="1" fontAlgn="auto" latinLnBrk="0" hangingPunct="1">
                        <a:lnSpc>
                          <a:spcPct val="100000"/>
                        </a:lnSpc>
                        <a:spcBef>
                          <a:spcPts val="0"/>
                        </a:spcBef>
                        <a:spcAft>
                          <a:spcPts val="0"/>
                        </a:spcAft>
                        <a:buClrTx/>
                        <a:buSzTx/>
                        <a:buFontTx/>
                        <a:buNone/>
                        <a:defRPr/>
                      </a:pPr>
                      <a:r>
                        <a:rPr lang="zh-CN" altLang="en-US" sz="900" kern="1200" dirty="0" smtClean="0">
                          <a:solidFill>
                            <a:schemeClr val="dk1"/>
                          </a:solidFill>
                          <a:effectLst/>
                          <a:latin typeface="+mn-lt"/>
                          <a:ea typeface="+mn-ea"/>
                          <a:cs typeface="+mn-cs"/>
                        </a:rPr>
                        <a:t>前瞻性数据收集</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Prospective study and ultrasound data collected specifically for purpose of constructing charts of fetal Doppler </a:t>
                      </a:r>
                      <a:r>
                        <a:rPr lang="zh-CN" altLang="en-US" sz="900" kern="1200" dirty="0" smtClean="0">
                          <a:solidFill>
                            <a:schemeClr val="dk1"/>
                          </a:solidFill>
                          <a:effectLst/>
                          <a:latin typeface="+mn-lt"/>
                          <a:ea typeface="+mn-ea"/>
                          <a:cs typeface="+mn-cs"/>
                        </a:rPr>
                        <a:t>前瞻性研究和超声数据收集专门用于构建胎儿多普勒图表</a:t>
                      </a:r>
                      <a:endParaRPr lang="en-US" sz="900" dirty="0" smtClean="0"/>
                    </a:p>
                  </a:txBody>
                  <a:tcPr/>
                </a:tc>
                <a:tc>
                  <a:txBody>
                    <a:bodyPr/>
                    <a:lstStyle/>
                    <a:p>
                      <a:r>
                        <a:rPr lang="en-US" sz="900" kern="1200" dirty="0" smtClean="0">
                          <a:solidFill>
                            <a:schemeClr val="dk1"/>
                          </a:solidFill>
                          <a:effectLst/>
                          <a:latin typeface="+mn-lt"/>
                          <a:ea typeface="+mn-ea"/>
                          <a:cs typeface="+mn-cs"/>
                        </a:rPr>
                        <a:t>Retrospective study, data not collected specifically for </a:t>
                      </a:r>
                      <a:endParaRPr lang="en-US" sz="900" dirty="0" smtClean="0"/>
                    </a:p>
                    <a:p>
                      <a:r>
                        <a:rPr lang="en-US" sz="900" kern="1200" dirty="0" smtClean="0">
                          <a:solidFill>
                            <a:schemeClr val="dk1"/>
                          </a:solidFill>
                          <a:effectLst/>
                          <a:latin typeface="+mn-lt"/>
                          <a:ea typeface="+mn-ea"/>
                          <a:cs typeface="+mn-cs"/>
                        </a:rPr>
                        <a:t>purpose of constructing charts of fetal Doppler, or </a:t>
                      </a:r>
                      <a:endParaRPr lang="en-US" sz="900" dirty="0" smtClean="0"/>
                    </a:p>
                    <a:p>
                      <a:r>
                        <a:rPr lang="en-US" sz="900" kern="1200" dirty="0" smtClean="0">
                          <a:solidFill>
                            <a:schemeClr val="dk1"/>
                          </a:solidFill>
                          <a:effectLst/>
                          <a:latin typeface="+mn-lt"/>
                          <a:ea typeface="+mn-ea"/>
                          <a:cs typeface="+mn-cs"/>
                        </a:rPr>
                        <a:t>unclear (e.g. use of routinely collected data) </a:t>
                      </a:r>
                      <a:r>
                        <a:rPr lang="zh-CN" altLang="en-US" sz="700" kern="1200" dirty="0" smtClean="0">
                          <a:solidFill>
                            <a:schemeClr val="dk1"/>
                          </a:solidFill>
                          <a:effectLst/>
                          <a:latin typeface="+mn-lt"/>
                          <a:ea typeface="+mn-ea"/>
                          <a:cs typeface="+mn-cs"/>
                        </a:rPr>
                        <a:t>回顾性研究，未专门收集用于构建胎儿多普勒图标的数据或数据不清（例如使用常规收集的数据）</a:t>
                      </a:r>
                      <a:endParaRPr lang="en-US" sz="700" dirty="0" smtClean="0"/>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Specific scan </a:t>
                      </a:r>
                      <a:r>
                        <a:rPr lang="zh-CN" altLang="en-US" sz="900" kern="1200" dirty="0" smtClean="0">
                          <a:solidFill>
                            <a:schemeClr val="dk1"/>
                          </a:solidFill>
                          <a:effectLst/>
                          <a:latin typeface="+mn-lt"/>
                          <a:ea typeface="+mn-ea"/>
                          <a:cs typeface="+mn-cs"/>
                        </a:rPr>
                        <a:t>特殊扫查</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Specific scan for research purposes</a:t>
                      </a:r>
                      <a:r>
                        <a:rPr lang="zh-CN" altLang="en-US" sz="900" kern="1200" dirty="0" smtClean="0">
                          <a:solidFill>
                            <a:schemeClr val="dk1"/>
                          </a:solidFill>
                          <a:effectLst/>
                          <a:latin typeface="+mn-lt"/>
                          <a:ea typeface="+mn-ea"/>
                          <a:cs typeface="+mn-cs"/>
                        </a:rPr>
                        <a:t>用于研究目的特殊扫查</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Routine scan in context of pregnancy assessment </a:t>
                      </a:r>
                      <a:r>
                        <a:rPr lang="zh-CN" altLang="en-US" sz="700" kern="1200" dirty="0" smtClean="0">
                          <a:solidFill>
                            <a:schemeClr val="dk1"/>
                          </a:solidFill>
                          <a:effectLst/>
                          <a:latin typeface="+mn-lt"/>
                          <a:ea typeface="+mn-ea"/>
                          <a:cs typeface="+mn-cs"/>
                        </a:rPr>
                        <a:t>妊娠评估中的常规扫查</a:t>
                      </a:r>
                      <a:endParaRPr lang="en-US" sz="700" dirty="0" smtClean="0"/>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Sample size </a:t>
                      </a:r>
                      <a:r>
                        <a:rPr lang="zh-CN" altLang="en-US" sz="900" kern="1200" dirty="0" smtClean="0">
                          <a:solidFill>
                            <a:schemeClr val="dk1"/>
                          </a:solidFill>
                          <a:effectLst/>
                          <a:latin typeface="+mn-lt"/>
                          <a:ea typeface="+mn-ea"/>
                          <a:cs typeface="+mn-cs"/>
                        </a:rPr>
                        <a:t>样本量</a:t>
                      </a:r>
                      <a:endParaRPr lang="en-US" sz="900" dirty="0" smtClean="0"/>
                    </a:p>
                  </a:txBody>
                  <a:tcPr/>
                </a:tc>
                <a:tc>
                  <a:txBody>
                    <a:bodyPr/>
                    <a:lstStyle/>
                    <a:p>
                      <a:r>
                        <a:rPr lang="en-US" sz="900" i="1" kern="1200" dirty="0" smtClean="0">
                          <a:solidFill>
                            <a:schemeClr val="dk1"/>
                          </a:solidFill>
                          <a:effectLst/>
                          <a:latin typeface="+mn-lt"/>
                          <a:ea typeface="+mn-ea"/>
                          <a:cs typeface="+mn-cs"/>
                        </a:rPr>
                        <a:t>A-priori </a:t>
                      </a:r>
                      <a:r>
                        <a:rPr lang="en-US" sz="900" kern="1200" dirty="0" smtClean="0">
                          <a:solidFill>
                            <a:schemeClr val="dk1"/>
                          </a:solidFill>
                          <a:effectLst/>
                          <a:latin typeface="+mn-lt"/>
                          <a:ea typeface="+mn-ea"/>
                          <a:cs typeface="+mn-cs"/>
                        </a:rPr>
                        <a:t>determination or calculation of sample size </a:t>
                      </a:r>
                      <a:endParaRPr lang="en-US" sz="900" dirty="0" smtClean="0"/>
                    </a:p>
                    <a:p>
                      <a:r>
                        <a:rPr lang="en-US" sz="900" kern="1200" dirty="0" smtClean="0">
                          <a:solidFill>
                            <a:schemeClr val="dk1"/>
                          </a:solidFill>
                          <a:effectLst/>
                          <a:latin typeface="+mn-lt"/>
                          <a:ea typeface="+mn-ea"/>
                          <a:cs typeface="+mn-cs"/>
                        </a:rPr>
                        <a:t>and justification </a:t>
                      </a:r>
                      <a:r>
                        <a:rPr lang="zh-CN" altLang="en-US" sz="900" kern="1200" dirty="0" smtClean="0">
                          <a:solidFill>
                            <a:schemeClr val="dk1"/>
                          </a:solidFill>
                          <a:effectLst/>
                          <a:latin typeface="+mn-lt"/>
                          <a:ea typeface="+mn-ea"/>
                          <a:cs typeface="+mn-cs"/>
                        </a:rPr>
                        <a:t>先验确定或计算样本量和理由</a:t>
                      </a:r>
                      <a:endParaRPr lang="en-US" sz="900" dirty="0" smtClean="0"/>
                    </a:p>
                  </a:txBody>
                  <a:tcPr/>
                </a:tc>
                <a:tc>
                  <a:txBody>
                    <a:bodyPr/>
                    <a:lstStyle/>
                    <a:p>
                      <a:r>
                        <a:rPr lang="en-US" sz="900" kern="1200" dirty="0" smtClean="0">
                          <a:solidFill>
                            <a:schemeClr val="dk1"/>
                          </a:solidFill>
                          <a:effectLst/>
                          <a:latin typeface="+mn-lt"/>
                          <a:ea typeface="+mn-ea"/>
                          <a:cs typeface="+mn-cs"/>
                        </a:rPr>
                        <a:t>Lack of </a:t>
                      </a:r>
                      <a:r>
                        <a:rPr lang="en-US" sz="900" i="1" kern="1200" dirty="0" smtClean="0">
                          <a:solidFill>
                            <a:schemeClr val="dk1"/>
                          </a:solidFill>
                          <a:effectLst/>
                          <a:latin typeface="+mn-lt"/>
                          <a:ea typeface="+mn-ea"/>
                          <a:cs typeface="+mn-cs"/>
                        </a:rPr>
                        <a:t>a-priori </a:t>
                      </a:r>
                      <a:r>
                        <a:rPr lang="en-US" sz="900" kern="1200" dirty="0" smtClean="0">
                          <a:solidFill>
                            <a:schemeClr val="dk1"/>
                          </a:solidFill>
                          <a:effectLst/>
                          <a:latin typeface="+mn-lt"/>
                          <a:ea typeface="+mn-ea"/>
                          <a:cs typeface="+mn-cs"/>
                        </a:rPr>
                        <a:t>sample size determination or </a:t>
                      </a:r>
                      <a:endParaRPr lang="en-US" sz="900" dirty="0" smtClean="0"/>
                    </a:p>
                    <a:p>
                      <a:r>
                        <a:rPr lang="en-US" sz="900" kern="1200" dirty="0" smtClean="0">
                          <a:solidFill>
                            <a:schemeClr val="dk1"/>
                          </a:solidFill>
                          <a:effectLst/>
                          <a:latin typeface="+mn-lt"/>
                          <a:ea typeface="+mn-ea"/>
                          <a:cs typeface="+mn-cs"/>
                        </a:rPr>
                        <a:t>calculation and justification </a:t>
                      </a:r>
                      <a:r>
                        <a:rPr lang="zh-CN" altLang="en-US" sz="600" kern="1200" dirty="0" smtClean="0">
                          <a:solidFill>
                            <a:schemeClr val="dk1"/>
                          </a:solidFill>
                          <a:effectLst/>
                          <a:latin typeface="+mn-lt"/>
                          <a:ea typeface="+mn-ea"/>
                          <a:cs typeface="+mn-cs"/>
                        </a:rPr>
                        <a:t>缺乏先验样本量的确定或计算和理由</a:t>
                      </a:r>
                      <a:endParaRPr lang="en-US" sz="600" dirty="0" smtClean="0"/>
                    </a:p>
                  </a:txBody>
                  <a:tcPr/>
                </a:tc>
                <a:extLst>
                  <a:ext uri="{0D108BD9-81ED-4DB2-BD59-A6C34878D82A}">
                    <a16:rowId xmlns:a16="http://schemas.microsoft.com/office/drawing/2014/main" val="10005"/>
                  </a:ext>
                </a:extLst>
              </a:tr>
              <a:tr h="370840">
                <a:tc>
                  <a:txBody>
                    <a:bodyPr/>
                    <a:lstStyle/>
                    <a:p>
                      <a:r>
                        <a:rPr lang="en-US" sz="900" kern="1200" dirty="0" smtClean="0">
                          <a:solidFill>
                            <a:schemeClr val="dk1"/>
                          </a:solidFill>
                          <a:effectLst/>
                          <a:latin typeface="+mn-lt"/>
                          <a:ea typeface="+mn-ea"/>
                          <a:cs typeface="+mn-cs"/>
                        </a:rPr>
                        <a:t>Recruitment period </a:t>
                      </a:r>
                      <a:r>
                        <a:rPr lang="zh-CN" altLang="en-US" sz="900" kern="1200" dirty="0" smtClean="0">
                          <a:solidFill>
                            <a:schemeClr val="dk1"/>
                          </a:solidFill>
                          <a:effectLst/>
                          <a:latin typeface="+mn-lt"/>
                          <a:ea typeface="+mn-ea"/>
                          <a:cs typeface="+mn-cs"/>
                        </a:rPr>
                        <a:t>招募周期</a:t>
                      </a:r>
                      <a:endParaRPr lang="en-US" sz="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Reported </a:t>
                      </a:r>
                      <a:r>
                        <a:rPr lang="zh-CN" altLang="en-US" sz="900" kern="1200" dirty="0" smtClean="0">
                          <a:solidFill>
                            <a:schemeClr val="dk1"/>
                          </a:solidFill>
                          <a:effectLst/>
                          <a:latin typeface="+mn-lt"/>
                          <a:ea typeface="+mn-ea"/>
                          <a:cs typeface="+mn-cs"/>
                        </a:rPr>
                        <a:t>有报告</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Not reported </a:t>
                      </a:r>
                      <a:r>
                        <a:rPr lang="zh-CN" altLang="en-US" sz="900" kern="1200" dirty="0" smtClean="0">
                          <a:solidFill>
                            <a:schemeClr val="dk1"/>
                          </a:solidFill>
                          <a:effectLst/>
                          <a:latin typeface="+mn-lt"/>
                          <a:ea typeface="+mn-ea"/>
                          <a:cs typeface="+mn-cs"/>
                        </a:rPr>
                        <a:t>无报告</a:t>
                      </a:r>
                      <a:endParaRPr lang="en-US" sz="900" dirty="0" smtClean="0"/>
                    </a:p>
                  </a:txBody>
                  <a:tcP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Consecutive enrolment </a:t>
                      </a:r>
                      <a:r>
                        <a:rPr lang="zh-CN" altLang="en-US" sz="900" kern="1200" dirty="0" smtClean="0">
                          <a:solidFill>
                            <a:schemeClr val="dk1"/>
                          </a:solidFill>
                          <a:effectLst/>
                          <a:latin typeface="+mn-lt"/>
                          <a:ea typeface="+mn-ea"/>
                          <a:cs typeface="+mn-cs"/>
                        </a:rPr>
                        <a:t>连续入组</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Consecutively included patients </a:t>
                      </a:r>
                      <a:r>
                        <a:rPr lang="zh-CN" altLang="en-US" sz="900" kern="1200" dirty="0" smtClean="0">
                          <a:solidFill>
                            <a:schemeClr val="dk1"/>
                          </a:solidFill>
                          <a:effectLst/>
                          <a:latin typeface="+mn-lt"/>
                          <a:ea typeface="+mn-ea"/>
                          <a:cs typeface="+mn-cs"/>
                        </a:rPr>
                        <a:t>连续纳入患者</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Did not include patients consecutively </a:t>
                      </a:r>
                      <a:r>
                        <a:rPr lang="zh-CN" altLang="en-US" sz="900" kern="1200" dirty="0" smtClean="0">
                          <a:solidFill>
                            <a:schemeClr val="dk1"/>
                          </a:solidFill>
                          <a:effectLst/>
                          <a:latin typeface="+mn-lt"/>
                          <a:ea typeface="+mn-ea"/>
                          <a:cs typeface="+mn-cs"/>
                        </a:rPr>
                        <a:t>不连续纳入患者</a:t>
                      </a:r>
                      <a:endParaRPr lang="en-US" sz="900" dirty="0" smtClean="0"/>
                    </a:p>
                  </a:txBody>
                  <a:tcPr/>
                </a:tc>
                <a:extLst>
                  <a:ext uri="{0D108BD9-81ED-4DB2-BD59-A6C34878D82A}">
                    <a16:rowId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Inclusion/exclusion criteria </a:t>
                      </a:r>
                      <a:r>
                        <a:rPr lang="zh-CN" altLang="en-US" sz="900" kern="1200" dirty="0" smtClean="0">
                          <a:solidFill>
                            <a:schemeClr val="dk1"/>
                          </a:solidFill>
                          <a:effectLst/>
                          <a:latin typeface="+mn-lt"/>
                          <a:ea typeface="+mn-ea"/>
                          <a:cs typeface="+mn-cs"/>
                        </a:rPr>
                        <a:t>纳入</a:t>
                      </a:r>
                      <a:r>
                        <a:rPr lang="en-US" altLang="zh-CN" sz="900" kern="1200" dirty="0" smtClean="0">
                          <a:solidFill>
                            <a:schemeClr val="dk1"/>
                          </a:solidFill>
                          <a:effectLst/>
                          <a:latin typeface="+mn-lt"/>
                          <a:ea typeface="+mn-ea"/>
                          <a:cs typeface="+mn-cs"/>
                        </a:rPr>
                        <a:t>/</a:t>
                      </a:r>
                      <a:r>
                        <a:rPr lang="zh-CN" altLang="en-US" sz="900" kern="1200" dirty="0" smtClean="0">
                          <a:solidFill>
                            <a:schemeClr val="dk1"/>
                          </a:solidFill>
                          <a:effectLst/>
                          <a:latin typeface="+mn-lt"/>
                          <a:ea typeface="+mn-ea"/>
                          <a:cs typeface="+mn-cs"/>
                        </a:rPr>
                        <a:t>排除标准</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Made clear that women at high risk of pregnancy complications were not included and that women with abnormal outcome were excluded, </a:t>
                      </a:r>
                      <a:r>
                        <a:rPr lang="zh-CN" altLang="en-US" sz="800" kern="1200" dirty="0" smtClean="0">
                          <a:solidFill>
                            <a:schemeClr val="dk1"/>
                          </a:solidFill>
                          <a:effectLst/>
                          <a:latin typeface="+mn-lt"/>
                          <a:ea typeface="+mn-ea"/>
                          <a:cs typeface="+mn-cs"/>
                        </a:rPr>
                        <a:t>明确不包括有妊娠并发症高风险的女性，排除有异常结果的女性</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Study population included both low- and high-risk pregnancies</a:t>
                      </a:r>
                      <a:r>
                        <a:rPr lang="zh-CN" altLang="en-US" sz="900" kern="1200" dirty="0" smtClean="0">
                          <a:solidFill>
                            <a:schemeClr val="dk1"/>
                          </a:solidFill>
                          <a:effectLst/>
                          <a:latin typeface="+mn-lt"/>
                          <a:ea typeface="+mn-ea"/>
                          <a:cs typeface="+mn-cs"/>
                        </a:rPr>
                        <a:t>研究人群包括低风险和高风险妊娠</a:t>
                      </a:r>
                      <a:endParaRPr lang="en-US" sz="900" dirty="0" smtClean="0"/>
                    </a:p>
                  </a:txBody>
                  <a:tcPr/>
                </a:tc>
                <a:extLst>
                  <a:ext uri="{0D108BD9-81ED-4DB2-BD59-A6C34878D82A}">
                    <a16:rowId xmlns:a16="http://schemas.microsoft.com/office/drawing/2014/main" val="10008"/>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Method of dating pregnancy </a:t>
                      </a:r>
                      <a:r>
                        <a:rPr lang="zh-CN" altLang="en-US" sz="900" kern="1200" dirty="0" smtClean="0">
                          <a:solidFill>
                            <a:schemeClr val="dk1"/>
                          </a:solidFill>
                          <a:effectLst/>
                          <a:latin typeface="+mn-lt"/>
                          <a:ea typeface="+mn-ea"/>
                          <a:cs typeface="+mn-cs"/>
                        </a:rPr>
                        <a:t>妊娠日期测定方法</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Clearly described known LMP and sonogram before 14 weeks’ gestation </a:t>
                      </a:r>
                      <a:r>
                        <a:rPr lang="zh-CN" altLang="en-US" sz="700" kern="1200" dirty="0" smtClean="0">
                          <a:solidFill>
                            <a:schemeClr val="dk1"/>
                          </a:solidFill>
                          <a:effectLst/>
                          <a:latin typeface="+mn-lt"/>
                          <a:ea typeface="+mn-ea"/>
                          <a:cs typeface="+mn-cs"/>
                        </a:rPr>
                        <a:t>孕</a:t>
                      </a:r>
                      <a:r>
                        <a:rPr lang="en-US" altLang="zh-CN" sz="700" kern="1200" dirty="0" smtClean="0">
                          <a:solidFill>
                            <a:schemeClr val="dk1"/>
                          </a:solidFill>
                          <a:effectLst/>
                          <a:latin typeface="+mn-lt"/>
                          <a:ea typeface="+mn-ea"/>
                          <a:cs typeface="+mn-cs"/>
                        </a:rPr>
                        <a:t>14</a:t>
                      </a:r>
                      <a:r>
                        <a:rPr lang="zh-CN" altLang="en-US" sz="700" kern="1200" dirty="0" smtClean="0">
                          <a:solidFill>
                            <a:schemeClr val="dk1"/>
                          </a:solidFill>
                          <a:effectLst/>
                          <a:latin typeface="+mn-lt"/>
                          <a:ea typeface="+mn-ea"/>
                          <a:cs typeface="+mn-cs"/>
                        </a:rPr>
                        <a:t>周前清楚描述末次月经和超声图像</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Not described clearly</a:t>
                      </a:r>
                      <a:r>
                        <a:rPr lang="zh-CN" altLang="en-US" sz="900" kern="1200" dirty="0" smtClean="0">
                          <a:solidFill>
                            <a:schemeClr val="dk1"/>
                          </a:solidFill>
                          <a:effectLst/>
                          <a:latin typeface="+mn-lt"/>
                          <a:ea typeface="+mn-ea"/>
                          <a:cs typeface="+mn-cs"/>
                        </a:rPr>
                        <a:t>未清楚描述</a:t>
                      </a:r>
                      <a:r>
                        <a:rPr lang="en-US" sz="900" kern="1200" dirty="0" smtClean="0">
                          <a:solidFill>
                            <a:schemeClr val="dk1"/>
                          </a:solidFill>
                          <a:effectLst/>
                          <a:latin typeface="+mn-lt"/>
                          <a:ea typeface="+mn-ea"/>
                          <a:cs typeface="+mn-cs"/>
                        </a:rPr>
                        <a:t/>
                      </a:r>
                      <a:br>
                        <a:rPr lang="en-US" sz="900" kern="1200" dirty="0" smtClean="0">
                          <a:solidFill>
                            <a:schemeClr val="dk1"/>
                          </a:solidFill>
                          <a:effectLst/>
                          <a:latin typeface="+mn-lt"/>
                          <a:ea typeface="+mn-ea"/>
                          <a:cs typeface="+mn-cs"/>
                        </a:rPr>
                      </a:br>
                      <a:endParaRPr lang="en-US" sz="900" dirty="0" smtClean="0"/>
                    </a:p>
                  </a:txBody>
                  <a:tcPr/>
                </a:tc>
                <a:extLst>
                  <a:ext uri="{0D108BD9-81ED-4DB2-BD59-A6C34878D82A}">
                    <a16:rowId xmlns:a16="http://schemas.microsoft.com/office/drawing/2014/main" val="10009"/>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Multicenter study </a:t>
                      </a:r>
                      <a:r>
                        <a:rPr lang="zh-CN" altLang="en-US" sz="900" kern="1200" dirty="0" smtClean="0">
                          <a:solidFill>
                            <a:schemeClr val="dk1"/>
                          </a:solidFill>
                          <a:effectLst/>
                          <a:latin typeface="+mn-lt"/>
                          <a:ea typeface="+mn-ea"/>
                          <a:cs typeface="+mn-cs"/>
                        </a:rPr>
                        <a:t>多中心研究</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Study performed with more than one center collaborating </a:t>
                      </a:r>
                      <a:r>
                        <a:rPr lang="zh-CN" altLang="en-US" sz="900" kern="1200" dirty="0" smtClean="0">
                          <a:solidFill>
                            <a:schemeClr val="dk1"/>
                          </a:solidFill>
                          <a:effectLst/>
                          <a:latin typeface="+mn-lt"/>
                          <a:ea typeface="+mn-ea"/>
                          <a:cs typeface="+mn-cs"/>
                        </a:rPr>
                        <a:t>多中心合作研究</a:t>
                      </a:r>
                      <a:endParaRPr lang="en-US" sz="9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900" kern="1200" dirty="0" smtClean="0">
                          <a:solidFill>
                            <a:schemeClr val="dk1"/>
                          </a:solidFill>
                          <a:effectLst/>
                          <a:latin typeface="+mn-lt"/>
                          <a:ea typeface="+mn-ea"/>
                          <a:cs typeface="+mn-cs"/>
                        </a:rPr>
                        <a:t>Performed at only one hospital </a:t>
                      </a:r>
                      <a:r>
                        <a:rPr lang="zh-CN" altLang="en-US" sz="900" kern="1200" dirty="0" smtClean="0">
                          <a:solidFill>
                            <a:schemeClr val="dk1"/>
                          </a:solidFill>
                          <a:effectLst/>
                          <a:latin typeface="+mn-lt"/>
                          <a:ea typeface="+mn-ea"/>
                          <a:cs typeface="+mn-cs"/>
                        </a:rPr>
                        <a:t>仅单中心研究</a:t>
                      </a:r>
                      <a:endParaRPr lang="en-US" sz="900" dirty="0" smtClean="0"/>
                    </a:p>
                    <a:p>
                      <a:endParaRPr lang="en-US" sz="900" dirty="0"/>
                    </a:p>
                  </a:txBody>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27657"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14" name="Text Box 5"/>
          <p:cNvSpPr txBox="1">
            <a:spLocks noChangeArrowheads="1"/>
          </p:cNvSpPr>
          <p:nvPr/>
        </p:nvSpPr>
        <p:spPr bwMode="auto">
          <a:xfrm>
            <a:off x="0" y="980728"/>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307317" y="179169"/>
            <a:ext cx="8593360" cy="646331"/>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Methods</a:t>
            </a:r>
            <a:r>
              <a:rPr lang="en-GB" altLang="it-IT" sz="2000" b="1" i="0" dirty="0" smtClean="0"/>
              <a:t> </a:t>
            </a:r>
            <a:r>
              <a:rPr lang="en-US" altLang="it-IT" sz="2000" b="1" i="0" dirty="0" smtClean="0"/>
              <a:t>–</a:t>
            </a:r>
            <a:r>
              <a:rPr lang="en-GB" altLang="it-IT" sz="2000" b="1" i="0" dirty="0" smtClean="0"/>
              <a:t> Risk of bias due to reporting and statistical methods</a:t>
            </a:r>
            <a:r>
              <a:rPr lang="zh-CN" altLang="en-US" sz="1200" b="1" i="0" dirty="0" smtClean="0"/>
              <a:t>研究方法</a:t>
            </a:r>
            <a:r>
              <a:rPr lang="en-US" altLang="zh-CN" sz="1200" b="1" i="0" dirty="0" smtClean="0"/>
              <a:t>——</a:t>
            </a:r>
            <a:r>
              <a:rPr lang="zh-CN" altLang="en-US" sz="1200" b="1" i="0" dirty="0" smtClean="0"/>
              <a:t>报告和统计方法导致的偏倚风险</a:t>
            </a:r>
            <a:endParaRPr lang="en-GB" altLang="it-IT" sz="1200" b="1" i="0" dirty="0"/>
          </a:p>
        </p:txBody>
      </p:sp>
      <p:graphicFrame>
        <p:nvGraphicFramePr>
          <p:cNvPr id="4" name="Table 3"/>
          <p:cNvGraphicFramePr>
            <a:graphicFrameLocks noGrp="1"/>
          </p:cNvGraphicFramePr>
          <p:nvPr/>
        </p:nvGraphicFramePr>
        <p:xfrm>
          <a:off x="307317" y="1106614"/>
          <a:ext cx="8640960" cy="5632132"/>
        </p:xfrm>
        <a:graphic>
          <a:graphicData uri="http://schemas.openxmlformats.org/drawingml/2006/table">
            <a:tbl>
              <a:tblPr firstRow="1" bandRow="1">
                <a:tableStyleId>{284E427A-3D55-4303-BF80-6455036E1DE7}</a:tableStyleId>
              </a:tblPr>
              <a:tblGrid>
                <a:gridCol w="2592288">
                  <a:extLst>
                    <a:ext uri="{9D8B030D-6E8A-4147-A177-3AD203B41FA5}">
                      <a16:colId xmlns:a16="http://schemas.microsoft.com/office/drawing/2014/main" val="20000"/>
                    </a:ext>
                  </a:extLst>
                </a:gridCol>
                <a:gridCol w="3816424">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234527">
                <a:tc>
                  <a:txBody>
                    <a:bodyPr/>
                    <a:lstStyle/>
                    <a:p>
                      <a:r>
                        <a:rPr lang="en-US" sz="800" dirty="0" smtClean="0"/>
                        <a:t>Domain</a:t>
                      </a:r>
                      <a:r>
                        <a:rPr lang="zh-CN" altLang="en-US" sz="800" dirty="0" smtClean="0"/>
                        <a:t>范围</a:t>
                      </a:r>
                      <a:endParaRPr lang="en-US" sz="800" dirty="0"/>
                    </a:p>
                  </a:txBody>
                  <a:tcPr/>
                </a:tc>
                <a:tc>
                  <a:txBody>
                    <a:bodyPr/>
                    <a:lstStyle/>
                    <a:p>
                      <a:r>
                        <a:rPr lang="en-US" sz="800" dirty="0" smtClean="0"/>
                        <a:t>Low risk of bias</a:t>
                      </a:r>
                      <a:r>
                        <a:rPr lang="zh-CN" altLang="en-US" sz="800" dirty="0" smtClean="0"/>
                        <a:t>低偏倚风险</a:t>
                      </a:r>
                      <a:endParaRPr lang="en-US" sz="800" dirty="0"/>
                    </a:p>
                  </a:txBody>
                  <a:tcPr/>
                </a:tc>
                <a:tc>
                  <a:txBody>
                    <a:bodyPr/>
                    <a:lstStyle/>
                    <a:p>
                      <a:r>
                        <a:rPr lang="en-US" sz="800" dirty="0" smtClean="0"/>
                        <a:t>High risk of bias</a:t>
                      </a:r>
                      <a:r>
                        <a:rPr lang="zh-CN" altLang="en-US" sz="800" dirty="0" smtClean="0"/>
                        <a:t>高偏倚风险</a:t>
                      </a:r>
                      <a:endParaRPr lang="en-US" sz="800" dirty="0"/>
                    </a:p>
                  </a:txBody>
                  <a:tcPr/>
                </a:tc>
                <a:extLst>
                  <a:ext uri="{0D108BD9-81ED-4DB2-BD59-A6C34878D82A}">
                    <a16:rowId xmlns:a16="http://schemas.microsoft.com/office/drawing/2014/main" val="10000"/>
                  </a:ext>
                </a:extLst>
              </a:tr>
              <a:tr h="234527">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Perinatal outcome </a:t>
                      </a:r>
                      <a:r>
                        <a:rPr lang="zh-CN" altLang="en-US" sz="800" kern="1200" dirty="0" smtClean="0">
                          <a:solidFill>
                            <a:schemeClr val="dk1"/>
                          </a:solidFill>
                          <a:effectLst/>
                          <a:latin typeface="+mn-lt"/>
                          <a:ea typeface="+mn-ea"/>
                          <a:cs typeface="+mn-cs"/>
                        </a:rPr>
                        <a:t>围生结局</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Collected and reported prospectively </a:t>
                      </a:r>
                      <a:r>
                        <a:rPr lang="zh-CN" altLang="en-US" sz="800" kern="1200" dirty="0" smtClean="0">
                          <a:solidFill>
                            <a:schemeClr val="dk1"/>
                          </a:solidFill>
                          <a:effectLst/>
                          <a:latin typeface="+mn-lt"/>
                          <a:ea typeface="+mn-ea"/>
                          <a:cs typeface="+mn-cs"/>
                        </a:rPr>
                        <a:t>前瞻性收集和报告</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reported </a:t>
                      </a:r>
                      <a:r>
                        <a:rPr lang="zh-CN" altLang="en-US" sz="800" kern="1200" dirty="0" smtClean="0">
                          <a:solidFill>
                            <a:schemeClr val="dk1"/>
                          </a:solidFill>
                          <a:effectLst/>
                          <a:latin typeface="+mn-lt"/>
                          <a:ea typeface="+mn-ea"/>
                          <a:cs typeface="+mn-cs"/>
                        </a:rPr>
                        <a:t>未报告</a:t>
                      </a:r>
                      <a:endParaRPr lang="en-US" sz="800" dirty="0" smtClean="0"/>
                    </a:p>
                  </a:txBody>
                  <a:tcPr/>
                </a:tc>
                <a:extLst>
                  <a:ext uri="{0D108BD9-81ED-4DB2-BD59-A6C34878D82A}">
                    <a16:rowId xmlns:a16="http://schemas.microsoft.com/office/drawing/2014/main" val="10001"/>
                  </a:ext>
                </a:extLst>
              </a:tr>
              <a:tr h="234527">
                <a:tc>
                  <a:txBody>
                    <a:bodyPr/>
                    <a:lstStyle/>
                    <a:p>
                      <a:pPr>
                        <a:lnSpc>
                          <a:spcPct val="100000"/>
                        </a:lnSpc>
                      </a:pPr>
                      <a:r>
                        <a:rPr lang="en-US" sz="800" kern="1200" dirty="0" smtClean="0">
                          <a:solidFill>
                            <a:schemeClr val="dk1"/>
                          </a:solidFill>
                          <a:effectLst/>
                          <a:latin typeface="+mn-lt"/>
                          <a:ea typeface="+mn-ea"/>
                          <a:cs typeface="+mn-cs"/>
                        </a:rPr>
                        <a:t>Gestational age range</a:t>
                      </a:r>
                      <a:r>
                        <a:rPr lang="zh-CN" altLang="en-US" sz="800" kern="1200" dirty="0" smtClean="0">
                          <a:solidFill>
                            <a:schemeClr val="dk1"/>
                          </a:solidFill>
                          <a:effectLst/>
                          <a:latin typeface="+mn-lt"/>
                          <a:ea typeface="+mn-ea"/>
                          <a:cs typeface="+mn-cs"/>
                        </a:rPr>
                        <a:t>胎龄范围</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Reported</a:t>
                      </a:r>
                      <a:r>
                        <a:rPr lang="zh-CN" altLang="en-US" sz="800" kern="1200" dirty="0" smtClean="0">
                          <a:solidFill>
                            <a:schemeClr val="dk1"/>
                          </a:solidFill>
                          <a:effectLst/>
                          <a:latin typeface="+mn-lt"/>
                          <a:ea typeface="+mn-ea"/>
                          <a:cs typeface="+mn-cs"/>
                        </a:rPr>
                        <a:t>已报告</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reported </a:t>
                      </a:r>
                      <a:r>
                        <a:rPr lang="zh-CN" altLang="en-US" sz="800" kern="1200" dirty="0" smtClean="0">
                          <a:solidFill>
                            <a:schemeClr val="dk1"/>
                          </a:solidFill>
                          <a:effectLst/>
                          <a:latin typeface="+mn-lt"/>
                          <a:ea typeface="+mn-ea"/>
                          <a:cs typeface="+mn-cs"/>
                        </a:rPr>
                        <a:t>未报告</a:t>
                      </a:r>
                      <a:endParaRPr lang="en-US" sz="800" dirty="0" smtClean="0"/>
                    </a:p>
                  </a:txBody>
                  <a:tcPr/>
                </a:tc>
                <a:extLst>
                  <a:ext uri="{0D108BD9-81ED-4DB2-BD59-A6C34878D82A}">
                    <a16:rowId xmlns:a16="http://schemas.microsoft.com/office/drawing/2014/main" val="10002"/>
                  </a:ext>
                </a:extLst>
              </a:tr>
              <a:tr h="375243">
                <a:tc>
                  <a:txBody>
                    <a:bodyPr/>
                    <a:lstStyle/>
                    <a:p>
                      <a:pPr>
                        <a:lnSpc>
                          <a:spcPct val="100000"/>
                        </a:lnSpc>
                      </a:pPr>
                      <a:r>
                        <a:rPr lang="en-US" sz="800" kern="1200" dirty="0" smtClean="0">
                          <a:solidFill>
                            <a:schemeClr val="dk1"/>
                          </a:solidFill>
                          <a:effectLst/>
                          <a:latin typeface="+mn-lt"/>
                          <a:ea typeface="+mn-ea"/>
                          <a:cs typeface="+mn-cs"/>
                        </a:rPr>
                        <a:t>Ultrasound machines and probe type used </a:t>
                      </a:r>
                      <a:r>
                        <a:rPr lang="zh-CN" altLang="en-US" sz="800" kern="1200" dirty="0" smtClean="0">
                          <a:solidFill>
                            <a:schemeClr val="dk1"/>
                          </a:solidFill>
                          <a:effectLst/>
                          <a:latin typeface="+mn-lt"/>
                          <a:ea typeface="+mn-ea"/>
                          <a:cs typeface="+mn-cs"/>
                        </a:rPr>
                        <a:t>使用的超声机和探头型号</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Clearly specified </a:t>
                      </a:r>
                      <a:r>
                        <a:rPr lang="zh-CN" altLang="en-US" sz="800" kern="1200" dirty="0" smtClean="0">
                          <a:solidFill>
                            <a:schemeClr val="dk1"/>
                          </a:solidFill>
                          <a:effectLst/>
                          <a:latin typeface="+mn-lt"/>
                          <a:ea typeface="+mn-ea"/>
                          <a:cs typeface="+mn-cs"/>
                        </a:rPr>
                        <a:t>明确规定</a:t>
                      </a:r>
                      <a:endParaRPr lang="en-US" sz="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clearly specified </a:t>
                      </a:r>
                      <a:r>
                        <a:rPr lang="zh-CN" altLang="en-US" sz="800" kern="1200" dirty="0" smtClean="0">
                          <a:solidFill>
                            <a:schemeClr val="dk1"/>
                          </a:solidFill>
                          <a:effectLst/>
                          <a:latin typeface="+mn-lt"/>
                          <a:ea typeface="+mn-ea"/>
                          <a:cs typeface="+mn-cs"/>
                        </a:rPr>
                        <a:t>未明确规定</a:t>
                      </a:r>
                      <a:endParaRPr lang="en-US" sz="800" dirty="0" smtClean="0"/>
                    </a:p>
                  </a:txBody>
                  <a:tcPr/>
                </a:tc>
                <a:extLst>
                  <a:ext uri="{0D108BD9-81ED-4DB2-BD59-A6C34878D82A}">
                    <a16:rowId xmlns:a16="http://schemas.microsoft.com/office/drawing/2014/main" val="10003"/>
                  </a:ext>
                </a:extLst>
              </a:tr>
              <a:tr h="239082">
                <a:tc>
                  <a:txBody>
                    <a:bodyPr/>
                    <a:lstStyle/>
                    <a:p>
                      <a:pPr>
                        <a:lnSpc>
                          <a:spcPct val="100000"/>
                        </a:lnSpc>
                      </a:pPr>
                      <a:r>
                        <a:rPr lang="en-US" sz="800" kern="1200" dirty="0" smtClean="0">
                          <a:solidFill>
                            <a:schemeClr val="dk1"/>
                          </a:solidFill>
                          <a:effectLst/>
                          <a:latin typeface="+mn-lt"/>
                          <a:ea typeface="+mn-ea"/>
                          <a:cs typeface="+mn-cs"/>
                        </a:rPr>
                        <a:t>Reported sonographers </a:t>
                      </a:r>
                      <a:r>
                        <a:rPr lang="zh-CN" altLang="en-US" sz="800" kern="1200" dirty="0" smtClean="0">
                          <a:solidFill>
                            <a:schemeClr val="dk1"/>
                          </a:solidFill>
                          <a:effectLst/>
                          <a:latin typeface="+mn-lt"/>
                          <a:ea typeface="+mn-ea"/>
                          <a:cs typeface="+mn-cs"/>
                        </a:rPr>
                        <a:t>报告的超声医师</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Number of sonographers reported </a:t>
                      </a:r>
                      <a:r>
                        <a:rPr lang="zh-CN" altLang="en-US" sz="800" kern="1200" dirty="0" smtClean="0">
                          <a:solidFill>
                            <a:schemeClr val="dk1"/>
                          </a:solidFill>
                          <a:effectLst/>
                          <a:latin typeface="+mn-lt"/>
                          <a:ea typeface="+mn-ea"/>
                          <a:cs typeface="+mn-cs"/>
                        </a:rPr>
                        <a:t>报告超声医师的数量</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clearly specified </a:t>
                      </a:r>
                      <a:r>
                        <a:rPr lang="zh-CN" altLang="en-US" sz="800" kern="1200" dirty="0" smtClean="0">
                          <a:solidFill>
                            <a:schemeClr val="dk1"/>
                          </a:solidFill>
                          <a:effectLst/>
                          <a:latin typeface="+mn-lt"/>
                          <a:ea typeface="+mn-ea"/>
                          <a:cs typeface="+mn-cs"/>
                        </a:rPr>
                        <a:t>未明确规定</a:t>
                      </a:r>
                      <a:endParaRPr lang="en-US" sz="800" dirty="0" smtClean="0"/>
                    </a:p>
                  </a:txBody>
                  <a:tcPr/>
                </a:tc>
                <a:extLst>
                  <a:ext uri="{0D108BD9-81ED-4DB2-BD59-A6C34878D82A}">
                    <a16:rowId xmlns:a16="http://schemas.microsoft.com/office/drawing/2014/main" val="10004"/>
                  </a:ext>
                </a:extLst>
              </a:tr>
              <a:tr h="375243">
                <a:tc>
                  <a:txBody>
                    <a:bodyPr/>
                    <a:lstStyle/>
                    <a:p>
                      <a:pPr>
                        <a:lnSpc>
                          <a:spcPct val="100000"/>
                        </a:lnSpc>
                      </a:pPr>
                      <a:r>
                        <a:rPr lang="en-US" sz="800" kern="1200" dirty="0" smtClean="0">
                          <a:solidFill>
                            <a:schemeClr val="dk1"/>
                          </a:solidFill>
                          <a:effectLst/>
                          <a:latin typeface="+mn-lt"/>
                          <a:ea typeface="+mn-ea"/>
                          <a:cs typeface="+mn-cs"/>
                        </a:rPr>
                        <a:t>Sonographer experience </a:t>
                      </a:r>
                      <a:r>
                        <a:rPr lang="zh-CN" altLang="en-US" sz="800" kern="1200" dirty="0" smtClean="0">
                          <a:solidFill>
                            <a:schemeClr val="dk1"/>
                          </a:solidFill>
                          <a:effectLst/>
                          <a:latin typeface="+mn-lt"/>
                          <a:ea typeface="+mn-ea"/>
                          <a:cs typeface="+mn-cs"/>
                        </a:rPr>
                        <a:t>超声工作经验</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Experienced or specifically trained sonographers clearly reported </a:t>
                      </a:r>
                      <a:r>
                        <a:rPr lang="zh-CN" altLang="en-US" sz="800" kern="1200" dirty="0" smtClean="0">
                          <a:solidFill>
                            <a:schemeClr val="dk1"/>
                          </a:solidFill>
                          <a:effectLst/>
                          <a:latin typeface="+mn-lt"/>
                          <a:ea typeface="+mn-ea"/>
                          <a:cs typeface="+mn-cs"/>
                        </a:rPr>
                        <a:t>明确报告了有经验或受过专门训练的超声医师</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clearly specified </a:t>
                      </a:r>
                      <a:r>
                        <a:rPr lang="zh-CN" altLang="en-US" sz="800" kern="1200" dirty="0" smtClean="0">
                          <a:solidFill>
                            <a:schemeClr val="dk1"/>
                          </a:solidFill>
                          <a:effectLst/>
                          <a:latin typeface="+mn-lt"/>
                          <a:ea typeface="+mn-ea"/>
                          <a:cs typeface="+mn-cs"/>
                        </a:rPr>
                        <a:t>未明确规定</a:t>
                      </a:r>
                      <a:endParaRPr lang="en-US" sz="800" dirty="0" smtClean="0"/>
                    </a:p>
                  </a:txBody>
                  <a:tcPr/>
                </a:tc>
                <a:extLst>
                  <a:ext uri="{0D108BD9-81ED-4DB2-BD59-A6C34878D82A}">
                    <a16:rowId xmlns:a16="http://schemas.microsoft.com/office/drawing/2014/main" val="10005"/>
                  </a:ext>
                </a:extLst>
              </a:tr>
              <a:tr h="292217">
                <a:tc>
                  <a:txBody>
                    <a:bodyPr/>
                    <a:lstStyle/>
                    <a:p>
                      <a:pPr>
                        <a:lnSpc>
                          <a:spcPct val="100000"/>
                        </a:lnSpc>
                      </a:pPr>
                      <a:r>
                        <a:rPr lang="en-US" sz="800" kern="1200" dirty="0" smtClean="0">
                          <a:solidFill>
                            <a:schemeClr val="dk1"/>
                          </a:solidFill>
                          <a:effectLst/>
                          <a:latin typeface="+mn-lt"/>
                          <a:ea typeface="+mn-ea"/>
                          <a:cs typeface="+mn-cs"/>
                        </a:rPr>
                        <a:t>Blinded measurements </a:t>
                      </a:r>
                      <a:r>
                        <a:rPr lang="zh-CN" altLang="en-US" sz="800" kern="1200" dirty="0" smtClean="0">
                          <a:solidFill>
                            <a:schemeClr val="dk1"/>
                          </a:solidFill>
                          <a:effectLst/>
                          <a:latin typeface="+mn-lt"/>
                          <a:ea typeface="+mn-ea"/>
                          <a:cs typeface="+mn-cs"/>
                        </a:rPr>
                        <a:t>盲法</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tx1"/>
                          </a:solidFill>
                          <a:effectLst/>
                          <a:latin typeface="+mn-lt"/>
                          <a:ea typeface="+mn-ea"/>
                          <a:cs typeface="+mn-cs"/>
                        </a:rPr>
                        <a:t>Sonographers were blinded </a:t>
                      </a:r>
                      <a:r>
                        <a:rPr lang="zh-CN" altLang="en-US" sz="800" kern="1200" dirty="0" smtClean="0">
                          <a:solidFill>
                            <a:schemeClr val="tx1"/>
                          </a:solidFill>
                          <a:effectLst/>
                          <a:latin typeface="+mn-lt"/>
                          <a:ea typeface="+mn-ea"/>
                          <a:cs typeface="+mn-cs"/>
                        </a:rPr>
                        <a:t>超声医师盲法</a:t>
                      </a:r>
                      <a:endParaRPr lang="en-US" sz="8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clearly specified </a:t>
                      </a:r>
                      <a:r>
                        <a:rPr lang="zh-CN" altLang="en-US" sz="800" kern="1200" dirty="0" smtClean="0">
                          <a:solidFill>
                            <a:schemeClr val="dk1"/>
                          </a:solidFill>
                          <a:effectLst/>
                          <a:latin typeface="+mn-lt"/>
                          <a:ea typeface="+mn-ea"/>
                          <a:cs typeface="+mn-cs"/>
                        </a:rPr>
                        <a:t>未明确规定</a:t>
                      </a:r>
                      <a:endParaRPr lang="en-US" sz="800" dirty="0" smtClean="0"/>
                    </a:p>
                  </a:txBody>
                  <a:tcPr/>
                </a:tc>
                <a:extLst>
                  <a:ext uri="{0D108BD9-81ED-4DB2-BD59-A6C34878D82A}">
                    <a16:rowId xmlns:a16="http://schemas.microsoft.com/office/drawing/2014/main" val="10006"/>
                  </a:ext>
                </a:extLst>
              </a:tr>
              <a:tr h="656676">
                <a:tc>
                  <a:txBody>
                    <a:bodyPr/>
                    <a:lstStyle/>
                    <a:p>
                      <a:pPr>
                        <a:lnSpc>
                          <a:spcPct val="100000"/>
                        </a:lnSpc>
                      </a:pPr>
                      <a:r>
                        <a:rPr lang="en-US" sz="800" kern="1200" dirty="0" smtClean="0">
                          <a:solidFill>
                            <a:schemeClr val="dk1"/>
                          </a:solidFill>
                          <a:effectLst/>
                          <a:latin typeface="+mn-lt"/>
                          <a:ea typeface="+mn-ea"/>
                          <a:cs typeface="+mn-cs"/>
                        </a:rPr>
                        <a:t>Ultrasound quality control measures </a:t>
                      </a:r>
                      <a:r>
                        <a:rPr lang="zh-CN" altLang="en-US" sz="800" kern="1200" dirty="0" smtClean="0">
                          <a:solidFill>
                            <a:schemeClr val="dk1"/>
                          </a:solidFill>
                          <a:effectLst/>
                          <a:latin typeface="+mn-lt"/>
                          <a:ea typeface="+mn-ea"/>
                          <a:cs typeface="+mn-cs"/>
                        </a:rPr>
                        <a:t>超声质控措施</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Should include the following: assessment of </a:t>
                      </a:r>
                      <a:r>
                        <a:rPr lang="en-US" sz="800" kern="1200" dirty="0" err="1" smtClean="0">
                          <a:solidFill>
                            <a:schemeClr val="dk1"/>
                          </a:solidFill>
                          <a:effectLst/>
                          <a:latin typeface="+mn-lt"/>
                          <a:ea typeface="+mn-ea"/>
                          <a:cs typeface="+mn-cs"/>
                        </a:rPr>
                        <a:t>intraobserver</a:t>
                      </a:r>
                      <a:r>
                        <a:rPr lang="en-US" sz="800" kern="1200" baseline="0" dirty="0" smtClean="0">
                          <a:solidFill>
                            <a:schemeClr val="dk1"/>
                          </a:solidFill>
                          <a:effectLst/>
                          <a:latin typeface="+mn-lt"/>
                          <a:ea typeface="+mn-ea"/>
                          <a:cs typeface="+mn-cs"/>
                        </a:rPr>
                        <a:t> </a:t>
                      </a:r>
                      <a:r>
                        <a:rPr lang="en-US" sz="800" kern="1200" dirty="0" smtClean="0">
                          <a:solidFill>
                            <a:schemeClr val="dk1"/>
                          </a:solidFill>
                          <a:effectLst/>
                          <a:latin typeface="+mn-lt"/>
                          <a:ea typeface="+mn-ea"/>
                          <a:cs typeface="+mn-cs"/>
                        </a:rPr>
                        <a:t>variability; assessment of </a:t>
                      </a:r>
                      <a:r>
                        <a:rPr lang="en-US" sz="800" kern="1200" dirty="0" err="1" smtClean="0">
                          <a:solidFill>
                            <a:schemeClr val="dk1"/>
                          </a:solidFill>
                          <a:effectLst/>
                          <a:latin typeface="+mn-lt"/>
                          <a:ea typeface="+mn-ea"/>
                          <a:cs typeface="+mn-cs"/>
                        </a:rPr>
                        <a:t>interobserver</a:t>
                      </a:r>
                      <a:r>
                        <a:rPr lang="en-US" sz="800" kern="1200" dirty="0" smtClean="0">
                          <a:solidFill>
                            <a:schemeClr val="dk1"/>
                          </a:solidFill>
                          <a:effectLst/>
                          <a:latin typeface="+mn-lt"/>
                          <a:ea typeface="+mn-ea"/>
                          <a:cs typeface="+mn-cs"/>
                        </a:rPr>
                        <a:t> variability; image review; image scoring; image storage </a:t>
                      </a:r>
                      <a:r>
                        <a:rPr lang="zh-CN" altLang="en-US" sz="800" kern="1200" dirty="0" smtClean="0">
                          <a:solidFill>
                            <a:schemeClr val="dk1"/>
                          </a:solidFill>
                          <a:effectLst/>
                          <a:latin typeface="+mn-lt"/>
                          <a:ea typeface="+mn-ea"/>
                          <a:cs typeface="+mn-cs"/>
                        </a:rPr>
                        <a:t>应包括以下内容：对观察者自身差异的评估；观察者间差异的评估；图像回顾；图像评分；图像存储</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Does not contain quality control measures </a:t>
                      </a:r>
                      <a:r>
                        <a:rPr lang="zh-CN" altLang="en-US" sz="800" kern="1200" dirty="0" smtClean="0">
                          <a:solidFill>
                            <a:schemeClr val="dk1"/>
                          </a:solidFill>
                          <a:effectLst/>
                          <a:latin typeface="+mn-lt"/>
                          <a:ea typeface="+mn-ea"/>
                          <a:cs typeface="+mn-cs"/>
                        </a:rPr>
                        <a:t>不包含质控措施</a:t>
                      </a:r>
                      <a:endParaRPr lang="en-US" sz="800" dirty="0" smtClean="0"/>
                    </a:p>
                  </a:txBody>
                  <a:tcPr/>
                </a:tc>
                <a:extLst>
                  <a:ext uri="{0D108BD9-81ED-4DB2-BD59-A6C34878D82A}">
                    <a16:rowId xmlns:a16="http://schemas.microsoft.com/office/drawing/2014/main" val="10007"/>
                  </a:ext>
                </a:extLst>
              </a:tr>
              <a:tr h="515959">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Protocol</a:t>
                      </a:r>
                      <a:r>
                        <a:rPr lang="zh-CN" altLang="en-US" sz="800" kern="1200" dirty="0" smtClean="0">
                          <a:solidFill>
                            <a:schemeClr val="dk1"/>
                          </a:solidFill>
                          <a:effectLst/>
                          <a:latin typeface="+mn-lt"/>
                          <a:ea typeface="+mn-ea"/>
                          <a:cs typeface="+mn-cs"/>
                        </a:rPr>
                        <a:t> 研究计划</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Study described sufficient and unambiguous details of measurement techniques used for fetal Doppler parameters </a:t>
                      </a:r>
                      <a:r>
                        <a:rPr lang="zh-CN" altLang="en-US" sz="800" kern="1200" dirty="0" smtClean="0">
                          <a:solidFill>
                            <a:schemeClr val="dk1"/>
                          </a:solidFill>
                          <a:effectLst/>
                          <a:latin typeface="+mn-lt"/>
                          <a:ea typeface="+mn-ea"/>
                          <a:cs typeface="+mn-cs"/>
                        </a:rPr>
                        <a:t>研究充分且明确的描述了用于胎儿多普勒参数测量的细节</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described sufficiently and unambiguous details of measurement</a:t>
                      </a:r>
                      <a:r>
                        <a:rPr lang="zh-CN" altLang="en-US" sz="800" kern="1200" dirty="0" smtClean="0">
                          <a:solidFill>
                            <a:schemeClr val="dk1"/>
                          </a:solidFill>
                          <a:effectLst/>
                          <a:latin typeface="+mn-lt"/>
                          <a:ea typeface="+mn-ea"/>
                          <a:cs typeface="+mn-cs"/>
                        </a:rPr>
                        <a:t>未充分和明确描述测量细节</a:t>
                      </a:r>
                      <a:endParaRPr lang="en-US" sz="800" dirty="0" smtClean="0"/>
                    </a:p>
                  </a:txBody>
                  <a:tcPr/>
                </a:tc>
                <a:extLst>
                  <a:ext uri="{0D108BD9-81ED-4DB2-BD59-A6C34878D82A}">
                    <a16:rowId xmlns:a16="http://schemas.microsoft.com/office/drawing/2014/main" val="10008"/>
                  </a:ext>
                </a:extLst>
              </a:tr>
              <a:tr h="375243">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Number of measurements taken for each Doppler variable </a:t>
                      </a:r>
                      <a:r>
                        <a:rPr lang="zh-CN" altLang="en-US" sz="800" kern="1200" dirty="0" smtClean="0">
                          <a:solidFill>
                            <a:schemeClr val="dk1"/>
                          </a:solidFill>
                          <a:effectLst/>
                          <a:latin typeface="+mn-lt"/>
                          <a:ea typeface="+mn-ea"/>
                          <a:cs typeface="+mn-cs"/>
                        </a:rPr>
                        <a:t>每个多普勒变量的测量次数</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At least three measures per fetus per scan </a:t>
                      </a:r>
                      <a:r>
                        <a:rPr lang="zh-CN" altLang="en-US" sz="800" kern="1200" dirty="0" smtClean="0">
                          <a:solidFill>
                            <a:schemeClr val="dk1"/>
                          </a:solidFill>
                          <a:effectLst/>
                          <a:latin typeface="+mn-lt"/>
                          <a:ea typeface="+mn-ea"/>
                          <a:cs typeface="+mn-cs"/>
                        </a:rPr>
                        <a:t>对此扫查至少对胎儿进行三次测量</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Single measure or not specified </a:t>
                      </a:r>
                      <a:r>
                        <a:rPr lang="zh-CN" altLang="en-US" sz="800" kern="1200" dirty="0" smtClean="0">
                          <a:solidFill>
                            <a:schemeClr val="dk1"/>
                          </a:solidFill>
                          <a:effectLst/>
                          <a:latin typeface="+mn-lt"/>
                          <a:ea typeface="+mn-ea"/>
                          <a:cs typeface="+mn-cs"/>
                        </a:rPr>
                        <a:t>一次测量或未规定</a:t>
                      </a:r>
                      <a:endParaRPr lang="en-US" sz="800" dirty="0" smtClean="0"/>
                    </a:p>
                  </a:txBody>
                  <a:tcPr/>
                </a:tc>
                <a:extLst>
                  <a:ext uri="{0D108BD9-81ED-4DB2-BD59-A6C34878D82A}">
                    <a16:rowId xmlns:a16="http://schemas.microsoft.com/office/drawing/2014/main" val="10009"/>
                  </a:ext>
                </a:extLst>
              </a:tr>
              <a:tr h="234527">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Angle correction </a:t>
                      </a:r>
                      <a:r>
                        <a:rPr lang="zh-CN" altLang="en-US" sz="800" kern="1200" dirty="0" smtClean="0">
                          <a:solidFill>
                            <a:schemeClr val="dk1"/>
                          </a:solidFill>
                          <a:effectLst/>
                          <a:latin typeface="+mn-lt"/>
                          <a:ea typeface="+mn-ea"/>
                          <a:cs typeface="+mn-cs"/>
                        </a:rPr>
                        <a:t>角度校正</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Clearly specified </a:t>
                      </a:r>
                      <a:r>
                        <a:rPr lang="zh-CN" altLang="en-US" sz="800" kern="1200" dirty="0" smtClean="0">
                          <a:solidFill>
                            <a:schemeClr val="dk1"/>
                          </a:solidFill>
                          <a:effectLst/>
                          <a:latin typeface="+mn-lt"/>
                          <a:ea typeface="+mn-ea"/>
                          <a:cs typeface="+mn-cs"/>
                        </a:rPr>
                        <a:t>明确规定</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clearly specified </a:t>
                      </a:r>
                      <a:r>
                        <a:rPr lang="zh-CN" altLang="en-US" sz="800" kern="1200" dirty="0" smtClean="0">
                          <a:solidFill>
                            <a:schemeClr val="dk1"/>
                          </a:solidFill>
                          <a:effectLst/>
                          <a:latin typeface="+mn-lt"/>
                          <a:ea typeface="+mn-ea"/>
                          <a:cs typeface="+mn-cs"/>
                        </a:rPr>
                        <a:t>为明确规定</a:t>
                      </a:r>
                      <a:endParaRPr lang="en-US" sz="800" dirty="0" smtClean="0"/>
                    </a:p>
                  </a:txBody>
                  <a:tcPr/>
                </a:tc>
                <a:extLst>
                  <a:ext uri="{0D108BD9-81ED-4DB2-BD59-A6C34878D82A}">
                    <a16:rowId xmlns:a16="http://schemas.microsoft.com/office/drawing/2014/main" val="10010"/>
                  </a:ext>
                </a:extLst>
              </a:tr>
              <a:tr h="375243">
                <a:tc>
                  <a:txBody>
                    <a:bodyPr/>
                    <a:lstStyle/>
                    <a:p>
                      <a:pPr>
                        <a:lnSpc>
                          <a:spcPct val="100000"/>
                        </a:lnSpc>
                      </a:pPr>
                      <a:r>
                        <a:rPr lang="en-US" sz="800" kern="1200" dirty="0" smtClean="0">
                          <a:solidFill>
                            <a:schemeClr val="dk1"/>
                          </a:solidFill>
                          <a:effectLst/>
                          <a:latin typeface="+mn-lt"/>
                          <a:ea typeface="+mn-ea"/>
                          <a:cs typeface="+mn-cs"/>
                        </a:rPr>
                        <a:t>Statistical methods </a:t>
                      </a:r>
                      <a:r>
                        <a:rPr lang="zh-CN" altLang="en-US" sz="800" kern="1200" dirty="0" smtClean="0">
                          <a:solidFill>
                            <a:schemeClr val="dk1"/>
                          </a:solidFill>
                          <a:effectLst/>
                          <a:latin typeface="+mn-lt"/>
                          <a:ea typeface="+mn-ea"/>
                          <a:cs typeface="+mn-cs"/>
                        </a:rPr>
                        <a:t>统计学方法</a:t>
                      </a:r>
                      <a:endParaRPr lang="en-US" sz="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Clearly described and identified </a:t>
                      </a:r>
                      <a:r>
                        <a:rPr lang="zh-CN" altLang="en-US" sz="800" kern="1200" dirty="0" smtClean="0">
                          <a:solidFill>
                            <a:schemeClr val="dk1"/>
                          </a:solidFill>
                          <a:effectLst/>
                          <a:latin typeface="+mn-lt"/>
                          <a:ea typeface="+mn-ea"/>
                          <a:cs typeface="+mn-cs"/>
                        </a:rPr>
                        <a:t>明确描述和确定</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clearly described and identified</a:t>
                      </a:r>
                      <a:r>
                        <a:rPr lang="zh-CN" altLang="en-US" sz="800" kern="1200" dirty="0" smtClean="0">
                          <a:solidFill>
                            <a:schemeClr val="dk1"/>
                          </a:solidFill>
                          <a:effectLst/>
                          <a:latin typeface="+mn-lt"/>
                          <a:ea typeface="+mn-ea"/>
                          <a:cs typeface="+mn-cs"/>
                        </a:rPr>
                        <a:t>未明确描述和确定</a:t>
                      </a:r>
                      <a:endParaRPr lang="en-US" sz="800" dirty="0" smtClean="0"/>
                    </a:p>
                  </a:txBody>
                  <a:tcPr/>
                </a:tc>
                <a:extLst>
                  <a:ext uri="{0D108BD9-81ED-4DB2-BD59-A6C34878D82A}">
                    <a16:rowId xmlns:a16="http://schemas.microsoft.com/office/drawing/2014/main" val="10011"/>
                  </a:ext>
                </a:extLst>
              </a:tr>
              <a:tr h="515959">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Report of mean and SD of each measurement and sample size for each week of gestation </a:t>
                      </a:r>
                      <a:r>
                        <a:rPr lang="zh-CN" altLang="en-US" sz="800" kern="1200" dirty="0" smtClean="0">
                          <a:solidFill>
                            <a:schemeClr val="dk1"/>
                          </a:solidFill>
                          <a:effectLst/>
                          <a:latin typeface="+mn-lt"/>
                          <a:ea typeface="+mn-ea"/>
                          <a:cs typeface="+mn-cs"/>
                        </a:rPr>
                        <a:t>报告各孕周每个测量的平均值，标准差和样本量</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Presented in a table or clearly described </a:t>
                      </a:r>
                      <a:r>
                        <a:rPr lang="zh-CN" altLang="en-US" sz="800" kern="1200" dirty="0" smtClean="0">
                          <a:solidFill>
                            <a:schemeClr val="dk1"/>
                          </a:solidFill>
                          <a:effectLst/>
                          <a:latin typeface="+mn-lt"/>
                          <a:ea typeface="+mn-ea"/>
                          <a:cs typeface="+mn-cs"/>
                        </a:rPr>
                        <a:t>在表格中展现或清楚描述</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presented in a table or not clearly described </a:t>
                      </a:r>
                      <a:r>
                        <a:rPr lang="zh-CN" altLang="en-US" sz="800" kern="1200" dirty="0" smtClean="0">
                          <a:solidFill>
                            <a:schemeClr val="dk1"/>
                          </a:solidFill>
                          <a:effectLst/>
                          <a:latin typeface="+mn-lt"/>
                          <a:ea typeface="+mn-ea"/>
                          <a:cs typeface="+mn-cs"/>
                        </a:rPr>
                        <a:t>未在表格中呈现或清楚描述</a:t>
                      </a:r>
                      <a:endParaRPr lang="en-US" sz="800" dirty="0" smtClean="0"/>
                    </a:p>
                  </a:txBody>
                  <a:tcPr/>
                </a:tc>
                <a:extLst>
                  <a:ext uri="{0D108BD9-81ED-4DB2-BD59-A6C34878D82A}">
                    <a16:rowId xmlns:a16="http://schemas.microsoft.com/office/drawing/2014/main" val="10012"/>
                  </a:ext>
                </a:extLst>
              </a:tr>
              <a:tr h="515959">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Report of regression equations for mean (and SD if relevant) for each measurement </a:t>
                      </a:r>
                      <a:r>
                        <a:rPr lang="zh-CN" altLang="en-US" sz="800" kern="1200" dirty="0" smtClean="0">
                          <a:solidFill>
                            <a:schemeClr val="dk1"/>
                          </a:solidFill>
                          <a:effectLst/>
                          <a:latin typeface="+mn-lt"/>
                          <a:ea typeface="+mn-ea"/>
                          <a:cs typeface="+mn-cs"/>
                        </a:rPr>
                        <a:t>每次测量的平均值回归方程报告（如相关，还有标准差）</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Reported </a:t>
                      </a:r>
                      <a:r>
                        <a:rPr lang="zh-CN" altLang="en-US" sz="800" kern="1200" dirty="0" smtClean="0">
                          <a:solidFill>
                            <a:schemeClr val="dk1"/>
                          </a:solidFill>
                          <a:effectLst/>
                          <a:latin typeface="+mn-lt"/>
                          <a:ea typeface="+mn-ea"/>
                          <a:cs typeface="+mn-cs"/>
                        </a:rPr>
                        <a:t>已报告</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Not reported </a:t>
                      </a:r>
                      <a:r>
                        <a:rPr lang="zh-CN" altLang="en-US" sz="800" kern="1200" dirty="0" smtClean="0">
                          <a:solidFill>
                            <a:schemeClr val="dk1"/>
                          </a:solidFill>
                          <a:effectLst/>
                          <a:latin typeface="+mn-lt"/>
                          <a:ea typeface="+mn-ea"/>
                          <a:cs typeface="+mn-cs"/>
                        </a:rPr>
                        <a:t>未报告</a:t>
                      </a:r>
                      <a:endParaRPr lang="en-US" sz="800" dirty="0" smtClean="0"/>
                    </a:p>
                  </a:txBody>
                  <a:tcPr/>
                </a:tc>
                <a:extLst>
                  <a:ext uri="{0D108BD9-81ED-4DB2-BD59-A6C34878D82A}">
                    <a16:rowId xmlns:a16="http://schemas.microsoft.com/office/drawing/2014/main" val="10013"/>
                  </a:ext>
                </a:extLst>
              </a:tr>
              <a:tr h="375243">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Scatter diagram </a:t>
                      </a:r>
                      <a:r>
                        <a:rPr lang="zh-CN" altLang="en-US" sz="800" kern="1200" dirty="0" smtClean="0">
                          <a:solidFill>
                            <a:schemeClr val="dk1"/>
                          </a:solidFill>
                          <a:effectLst/>
                          <a:latin typeface="+mn-lt"/>
                          <a:ea typeface="+mn-ea"/>
                          <a:cs typeface="+mn-cs"/>
                        </a:rPr>
                        <a:t>散点图</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Study included Doppler chart with mean and SD or centiles (at least 5th, 50th and 95th centiles) </a:t>
                      </a:r>
                      <a:r>
                        <a:rPr lang="zh-CN" altLang="en-US" sz="800" kern="1200" dirty="0" smtClean="0">
                          <a:solidFill>
                            <a:schemeClr val="dk1"/>
                          </a:solidFill>
                          <a:effectLst/>
                          <a:latin typeface="+mn-lt"/>
                          <a:ea typeface="+mn-ea"/>
                          <a:cs typeface="+mn-cs"/>
                        </a:rPr>
                        <a:t>研究包括平均值和标准差或百分位数的多普勒图标（至少第</a:t>
                      </a:r>
                      <a:r>
                        <a:rPr lang="en-US" altLang="zh-CN" sz="800" kern="1200" dirty="0" smtClean="0">
                          <a:solidFill>
                            <a:schemeClr val="dk1"/>
                          </a:solidFill>
                          <a:effectLst/>
                          <a:latin typeface="+mn-lt"/>
                          <a:ea typeface="+mn-ea"/>
                          <a:cs typeface="+mn-cs"/>
                        </a:rPr>
                        <a:t>5.50</a:t>
                      </a:r>
                      <a:r>
                        <a:rPr lang="zh-CN" altLang="en-US" sz="800" kern="1200" dirty="0" smtClean="0">
                          <a:solidFill>
                            <a:schemeClr val="dk1"/>
                          </a:solidFill>
                          <a:effectLst/>
                          <a:latin typeface="+mn-lt"/>
                          <a:ea typeface="+mn-ea"/>
                          <a:cs typeface="+mn-cs"/>
                        </a:rPr>
                        <a:t>和</a:t>
                      </a:r>
                      <a:r>
                        <a:rPr lang="en-US" altLang="zh-CN" sz="800" kern="1200" dirty="0" smtClean="0">
                          <a:solidFill>
                            <a:schemeClr val="dk1"/>
                          </a:solidFill>
                          <a:effectLst/>
                          <a:latin typeface="+mn-lt"/>
                          <a:ea typeface="+mn-ea"/>
                          <a:cs typeface="+mn-cs"/>
                        </a:rPr>
                        <a:t>95</a:t>
                      </a:r>
                      <a:r>
                        <a:rPr lang="zh-CN" altLang="en-US" sz="800" kern="1200" dirty="0" smtClean="0">
                          <a:solidFill>
                            <a:schemeClr val="dk1"/>
                          </a:solidFill>
                          <a:effectLst/>
                          <a:latin typeface="+mn-lt"/>
                          <a:ea typeface="+mn-ea"/>
                          <a:cs typeface="+mn-cs"/>
                        </a:rPr>
                        <a:t>百分位数）</a:t>
                      </a:r>
                      <a:endParaRPr lang="en-US" sz="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800" kern="1200" dirty="0" smtClean="0">
                          <a:solidFill>
                            <a:schemeClr val="dk1"/>
                          </a:solidFill>
                          <a:effectLst/>
                          <a:latin typeface="+mn-lt"/>
                          <a:ea typeface="+mn-ea"/>
                          <a:cs typeface="+mn-cs"/>
                        </a:rPr>
                        <a:t>Doppler charts not included </a:t>
                      </a:r>
                      <a:r>
                        <a:rPr lang="zh-CN" altLang="en-US" sz="800" kern="1200" dirty="0" smtClean="0">
                          <a:solidFill>
                            <a:schemeClr val="dk1"/>
                          </a:solidFill>
                          <a:effectLst/>
                          <a:latin typeface="+mn-lt"/>
                          <a:ea typeface="+mn-ea"/>
                          <a:cs typeface="+mn-cs"/>
                        </a:rPr>
                        <a:t>未包含多普勒图表</a:t>
                      </a:r>
                      <a:endParaRPr lang="en-US" sz="800" dirty="0" smtClean="0"/>
                    </a:p>
                  </a:txBody>
                  <a:tcPr/>
                </a:tc>
                <a:extLst>
                  <a:ext uri="{0D108BD9-81ED-4DB2-BD59-A6C34878D82A}">
                    <a16:rowId xmlns:a16="http://schemas.microsoft.com/office/drawing/2014/main" val="10014"/>
                  </a:ext>
                </a:extLst>
              </a:tr>
            </a:tbl>
          </a:graphicData>
        </a:graphic>
      </p:graphicFrame>
      <p:sp>
        <p:nvSpPr>
          <p:cNvPr id="5" name="Rectangle 4"/>
          <p:cNvSpPr/>
          <p:nvPr/>
        </p:nvSpPr>
        <p:spPr>
          <a:xfrm>
            <a:off x="8900677" y="680165"/>
            <a:ext cx="654922" cy="246221"/>
          </a:xfrm>
          <a:prstGeom prst="rect">
            <a:avLst/>
          </a:prstGeom>
        </p:spPr>
        <p:txBody>
          <a:bodyPr wrap="none">
            <a:spAutoFit/>
          </a:bodyPr>
          <a:lstStyle/>
          <a:p>
            <a:pPr eaLnBrk="1" fontAlgn="t" hangingPunct="1">
              <a:spcBef>
                <a:spcPts val="0"/>
              </a:spcBef>
              <a:spcAft>
                <a:spcPts val="0"/>
              </a:spcAft>
            </a:pPr>
            <a:r>
              <a:rPr lang="en-US" sz="1000" b="1" i="0" dirty="0">
                <a:solidFill>
                  <a:srgbClr val="FFFFFF"/>
                </a:solidFill>
                <a:latin typeface="Arial" panose="020B0604020202020204"/>
              </a:rPr>
              <a:t>Domain</a:t>
            </a:r>
            <a:endParaRPr lang="en-US" sz="1800" b="0" i="0" u="none" strike="noStrike" dirty="0">
              <a:effectLst/>
              <a:latin typeface="Arial" panose="020B0604020202020204"/>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p:spPr>
        </p:pic>
        <p:pic>
          <p:nvPicPr>
            <p:cNvPr id="4"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p:spPr>
        </p:pic>
      </p:grpSp>
      <p:sp>
        <p:nvSpPr>
          <p:cNvPr id="5" name="TextBox 1"/>
          <p:cNvSpPr txBox="1">
            <a:spLocks noChangeArrowheads="1"/>
          </p:cNvSpPr>
          <p:nvPr/>
        </p:nvSpPr>
        <p:spPr bwMode="auto">
          <a:xfrm>
            <a:off x="-2196752" y="1887215"/>
            <a:ext cx="8642350" cy="46166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smtClean="0"/>
              <a:t>Results</a:t>
            </a:r>
            <a:r>
              <a:rPr lang="zh-CN" altLang="en-US" sz="2400" b="1" i="0" dirty="0" smtClean="0"/>
              <a:t>结果</a:t>
            </a:r>
            <a:endParaRPr lang="en-GB" altLang="it-IT" sz="2400" b="1" i="0" dirty="0" smtClean="0"/>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251520" y="2636912"/>
            <a:ext cx="4464496" cy="4104456"/>
          </a:xfrm>
        </p:spPr>
        <p:txBody>
          <a:bodyPr/>
          <a:lstStyle/>
          <a:p>
            <a:r>
              <a:rPr lang="en-US" sz="1600" dirty="0"/>
              <a:t>A total of 38 studies from 22 countries met the inclusion criteria and were included in the final </a:t>
            </a:r>
            <a:r>
              <a:rPr lang="en-US" sz="1600" dirty="0" smtClean="0"/>
              <a:t>analysis. </a:t>
            </a:r>
            <a:r>
              <a:rPr lang="zh-CN" altLang="en-US" sz="1400" dirty="0" smtClean="0"/>
              <a:t>共有来自</a:t>
            </a:r>
            <a:r>
              <a:rPr lang="en-US" altLang="zh-CN" sz="1400" dirty="0" smtClean="0"/>
              <a:t>22</a:t>
            </a:r>
            <a:r>
              <a:rPr lang="zh-CN" altLang="en-US" sz="1400" dirty="0" smtClean="0"/>
              <a:t>个国家的</a:t>
            </a:r>
            <a:r>
              <a:rPr lang="en-US" altLang="zh-CN" sz="1400" dirty="0" smtClean="0"/>
              <a:t>38</a:t>
            </a:r>
            <a:r>
              <a:rPr lang="zh-CN" altLang="en-US" sz="1400" dirty="0" smtClean="0"/>
              <a:t>个研究符合纳入标准，并进行最后分析</a:t>
            </a:r>
            <a:endParaRPr lang="en-US" sz="1400" dirty="0" smtClean="0"/>
          </a:p>
          <a:p>
            <a:pPr marL="285750" indent="-285750">
              <a:buFont typeface="Arial" panose="020B0604020202020204"/>
              <a:buChar char="•"/>
            </a:pPr>
            <a:r>
              <a:rPr lang="en-US" sz="1600" dirty="0" smtClean="0">
                <a:cs typeface="Arial" panose="020B0604020202020204"/>
              </a:rPr>
              <a:t>The</a:t>
            </a:r>
            <a:r>
              <a:rPr lang="en-US" sz="1600" baseline="30000" dirty="0" smtClean="0">
                <a:cs typeface="Arial" panose="020B0604020202020204"/>
              </a:rPr>
              <a:t> </a:t>
            </a:r>
            <a:r>
              <a:rPr lang="en-US" sz="1600" dirty="0">
                <a:cs typeface="Arial" panose="020B0604020202020204"/>
              </a:rPr>
              <a:t>median</a:t>
            </a:r>
            <a:r>
              <a:rPr lang="en-US" sz="1600" baseline="30000" dirty="0">
                <a:cs typeface="Arial" panose="020B0604020202020204"/>
              </a:rPr>
              <a:t> </a:t>
            </a:r>
            <a:r>
              <a:rPr lang="en-US" sz="1600" dirty="0">
                <a:cs typeface="Arial" panose="020B0604020202020204"/>
              </a:rPr>
              <a:t>sample size of participating women was 206 (range, 13–2323; interquartile range (IQR), 70.75–675.25</a:t>
            </a:r>
            <a:r>
              <a:rPr lang="en-US" sz="1600" dirty="0" smtClean="0">
                <a:cs typeface="Arial" panose="020B0604020202020204"/>
              </a:rPr>
              <a:t>).</a:t>
            </a:r>
            <a:r>
              <a:rPr lang="zh-CN" altLang="en-US" sz="1400" dirty="0" smtClean="0">
                <a:cs typeface="Arial" panose="020B0604020202020204"/>
              </a:rPr>
              <a:t>参与女性的样本量中位数为</a:t>
            </a:r>
            <a:r>
              <a:rPr lang="en-US" altLang="zh-CN" sz="1400" dirty="0" smtClean="0">
                <a:cs typeface="Arial" panose="020B0604020202020204"/>
              </a:rPr>
              <a:t>206</a:t>
            </a:r>
            <a:r>
              <a:rPr lang="zh-CN" altLang="en-US" sz="1400" dirty="0" smtClean="0">
                <a:cs typeface="Arial" panose="020B0604020202020204"/>
              </a:rPr>
              <a:t>（范围</a:t>
            </a:r>
            <a:r>
              <a:rPr lang="en-US" altLang="zh-CN" sz="1400" dirty="0" smtClean="0">
                <a:cs typeface="Arial" panose="020B0604020202020204"/>
              </a:rPr>
              <a:t>13-2323</a:t>
            </a:r>
            <a:r>
              <a:rPr lang="zh-CN" altLang="en-US" sz="1400" dirty="0" smtClean="0">
                <a:cs typeface="Arial" panose="020B0604020202020204"/>
              </a:rPr>
              <a:t>；四分位数间距</a:t>
            </a:r>
            <a:r>
              <a:rPr lang="en-US" altLang="zh-CN" sz="1400" dirty="0" smtClean="0">
                <a:cs typeface="Arial" panose="020B0604020202020204"/>
              </a:rPr>
              <a:t>70.75–675.25</a:t>
            </a:r>
            <a:r>
              <a:rPr lang="zh-CN" altLang="en-US" sz="1400" dirty="0" smtClean="0">
                <a:cs typeface="Arial" panose="020B0604020202020204"/>
              </a:rPr>
              <a:t>）</a:t>
            </a:r>
            <a:endParaRPr lang="en-US" sz="1400" dirty="0">
              <a:cs typeface="Arial" panose="020B0604020202020204"/>
            </a:endParaRPr>
          </a:p>
          <a:p>
            <a:pPr marL="285750" indent="-285750">
              <a:buFont typeface="Arial" panose="020B0604020202020204"/>
              <a:buChar char="•"/>
            </a:pPr>
            <a:r>
              <a:rPr lang="en-US" sz="1600" dirty="0">
                <a:cs typeface="Arial" panose="020B0604020202020204"/>
              </a:rPr>
              <a:t>The median number of ultrasound examinations was 400 (range, 60–2323; IQR, 183.5–952). </a:t>
            </a:r>
            <a:r>
              <a:rPr lang="zh-CN" altLang="en-US" sz="1400" dirty="0" smtClean="0">
                <a:cs typeface="Arial" panose="020B0604020202020204"/>
              </a:rPr>
              <a:t>超声检查的中位数为</a:t>
            </a:r>
            <a:r>
              <a:rPr lang="en-US" altLang="zh-CN" sz="1400" dirty="0" smtClean="0">
                <a:cs typeface="Arial" panose="020B0604020202020204"/>
              </a:rPr>
              <a:t>400</a:t>
            </a:r>
            <a:r>
              <a:rPr lang="zh-CN" altLang="en-US" sz="1400" dirty="0" smtClean="0">
                <a:cs typeface="Arial" panose="020B0604020202020204"/>
              </a:rPr>
              <a:t>（范围</a:t>
            </a:r>
            <a:r>
              <a:rPr lang="en-US" altLang="zh-CN" sz="1400" dirty="0" smtClean="0">
                <a:cs typeface="Arial" panose="020B0604020202020204"/>
              </a:rPr>
              <a:t>60-2323</a:t>
            </a:r>
            <a:r>
              <a:rPr lang="zh-CN" altLang="en-US" sz="1400" dirty="0" smtClean="0">
                <a:cs typeface="Arial" panose="020B0604020202020204"/>
              </a:rPr>
              <a:t>；四分位数间距</a:t>
            </a:r>
            <a:r>
              <a:rPr lang="en-US" altLang="zh-CN" sz="1400" dirty="0" smtClean="0">
                <a:cs typeface="Arial" panose="020B0604020202020204"/>
              </a:rPr>
              <a:t>183.5–952</a:t>
            </a:r>
            <a:r>
              <a:rPr lang="zh-CN" altLang="en-US" sz="1400" dirty="0" smtClean="0">
                <a:cs typeface="Arial" panose="020B0604020202020204"/>
              </a:rPr>
              <a:t>）</a:t>
            </a:r>
            <a:endParaRPr lang="en-US" sz="1400" dirty="0" smtClean="0">
              <a:cs typeface="Arial" panose="020B0604020202020204"/>
            </a:endParaRPr>
          </a:p>
          <a:p>
            <a:pPr marL="285750" indent="-285750">
              <a:buFont typeface="Arial" panose="020B0604020202020204"/>
              <a:buChar char="•"/>
            </a:pPr>
            <a:r>
              <a:rPr lang="en-US" sz="1600" dirty="0"/>
              <a:t>The earliest </a:t>
            </a:r>
            <a:r>
              <a:rPr lang="en-US" sz="1600" dirty="0" smtClean="0"/>
              <a:t>included study </a:t>
            </a:r>
            <a:r>
              <a:rPr lang="en-US" sz="1600" dirty="0"/>
              <a:t>was published </a:t>
            </a:r>
            <a:r>
              <a:rPr lang="en-US" sz="1600" dirty="0" smtClean="0"/>
              <a:t>in </a:t>
            </a:r>
            <a:r>
              <a:rPr lang="en-US" sz="1600" dirty="0"/>
              <a:t>1987 and the latest in </a:t>
            </a:r>
            <a:r>
              <a:rPr lang="en-US" sz="1600" dirty="0" smtClean="0"/>
              <a:t>2016.</a:t>
            </a:r>
            <a:r>
              <a:rPr lang="zh-CN" altLang="en-US" sz="1600" dirty="0" smtClean="0"/>
              <a:t>最早的研究发表于</a:t>
            </a:r>
            <a:r>
              <a:rPr lang="en-US" altLang="zh-CN" sz="1600" dirty="0" smtClean="0"/>
              <a:t>1987</a:t>
            </a:r>
            <a:r>
              <a:rPr lang="zh-CN" altLang="en-US" sz="1600" dirty="0" smtClean="0"/>
              <a:t>年，最晚的发表于</a:t>
            </a:r>
            <a:r>
              <a:rPr lang="en-US" altLang="zh-CN" sz="1600" dirty="0" smtClean="0"/>
              <a:t>2016</a:t>
            </a:r>
            <a:r>
              <a:rPr lang="zh-CN" altLang="en-US" sz="1600" dirty="0" smtClean="0"/>
              <a:t>年。</a:t>
            </a:r>
            <a:endParaRPr lang="en-US" sz="1600" dirty="0"/>
          </a:p>
          <a:p>
            <a:pPr marL="285750" indent="-285750">
              <a:buFont typeface="Arial" panose="020B0604020202020204"/>
              <a:buChar char="•"/>
            </a:pPr>
            <a:endParaRPr lang="en-US" sz="1600" dirty="0">
              <a:cs typeface="Arial" panose="020B0604020202020204"/>
            </a:endParaRPr>
          </a:p>
          <a:p>
            <a:endParaRPr lang="en-US" sz="1600" dirty="0" smtClean="0"/>
          </a:p>
        </p:txBody>
      </p:sp>
      <p:sp>
        <p:nvSpPr>
          <p:cNvPr id="11" name="Text Box 5"/>
          <p:cNvSpPr txBox="1">
            <a:spLocks noChangeArrowheads="1"/>
          </p:cNvSpPr>
          <p:nvPr/>
        </p:nvSpPr>
        <p:spPr bwMode="auto">
          <a:xfrm>
            <a:off x="0" y="991064"/>
            <a:ext cx="9143999" cy="781752"/>
          </a:xfrm>
          <a:prstGeom prst="rect">
            <a:avLst/>
          </a:prstGeom>
          <a:solidFill>
            <a:srgbClr val="ED1D24"/>
          </a:solid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n-US" sz="1400" b="1" i="0" dirty="0">
                <a:solidFill>
                  <a:schemeClr val="bg1"/>
                </a:solidFill>
              </a:rPr>
              <a:t>Reference ranges for Doppler indices of umbilical and fetal middle cerebral arteries and </a:t>
            </a:r>
            <a:r>
              <a:rPr lang="en-US" sz="1400" b="1" i="0" dirty="0" err="1">
                <a:solidFill>
                  <a:schemeClr val="bg1"/>
                </a:solidFill>
              </a:rPr>
              <a:t>cerebroplacental</a:t>
            </a:r>
            <a:r>
              <a:rPr lang="en-US" sz="1400" b="1" i="0" dirty="0">
                <a:solidFill>
                  <a:schemeClr val="bg1"/>
                </a:solidFill>
              </a:rPr>
              <a:t> ratio: systematic review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pic>
        <p:nvPicPr>
          <p:cNvPr id="6" name="Picture 5"/>
          <p:cNvPicPr>
            <a:picLocks noChangeAspect="1"/>
          </p:cNvPicPr>
          <p:nvPr/>
        </p:nvPicPr>
        <p:blipFill>
          <a:blip r:embed="rId5" cstate="print"/>
          <a:stretch>
            <a:fillRect/>
          </a:stretch>
        </p:blipFill>
        <p:spPr>
          <a:xfrm>
            <a:off x="4721432" y="1887215"/>
            <a:ext cx="4171048" cy="4804884"/>
          </a:xfrm>
          <a:prstGeom prst="rect">
            <a:avLst/>
          </a:prstGeom>
        </p:spPr>
      </p:pic>
      <p:pic>
        <p:nvPicPr>
          <p:cNvPr id="8" name="Picture 7"/>
          <p:cNvPicPr>
            <a:picLocks noChangeAspect="1"/>
          </p:cNvPicPr>
          <p:nvPr/>
        </p:nvPicPr>
        <p:blipFill>
          <a:blip r:embed="rId6" cstate="print"/>
          <a:stretch>
            <a:fillRect/>
          </a:stretch>
        </p:blipFill>
        <p:spPr>
          <a:xfrm>
            <a:off x="4625024" y="1917699"/>
            <a:ext cx="4518976" cy="4940301"/>
          </a:xfrm>
          <a:prstGeom prst="rect">
            <a:avLst/>
          </a:prstGeom>
        </p:spPr>
      </p:pic>
      <p:sp>
        <p:nvSpPr>
          <p:cNvPr id="9" name="文本框 8"/>
          <p:cNvSpPr txBox="1"/>
          <p:nvPr/>
        </p:nvSpPr>
        <p:spPr>
          <a:xfrm>
            <a:off x="6156176" y="1974613"/>
            <a:ext cx="1233423" cy="461665"/>
          </a:xfrm>
          <a:prstGeom prst="rect">
            <a:avLst/>
          </a:prstGeom>
          <a:noFill/>
        </p:spPr>
        <p:txBody>
          <a:bodyPr wrap="square" rtlCol="0">
            <a:spAutoFit/>
          </a:bodyPr>
          <a:lstStyle/>
          <a:p>
            <a:r>
              <a:rPr kumimoji="1" lang="zh-CN" altLang="en-US" sz="1200" i="0" dirty="0" smtClean="0">
                <a:latin typeface="+mn-lt"/>
              </a:rPr>
              <a:t>引用回顾</a:t>
            </a:r>
            <a:r>
              <a:rPr kumimoji="1" lang="en-US" altLang="zh-CN" sz="1200" i="0" dirty="0" smtClean="0">
                <a:latin typeface="+mn-lt"/>
              </a:rPr>
              <a:t>n=2902</a:t>
            </a:r>
            <a:endParaRPr kumimoji="1" lang="zh-CN" altLang="en-US" sz="1200" i="0" dirty="0">
              <a:latin typeface="+mn-lt"/>
            </a:endParaRPr>
          </a:p>
        </p:txBody>
      </p:sp>
      <p:sp>
        <p:nvSpPr>
          <p:cNvPr id="12" name="文本框 11"/>
          <p:cNvSpPr txBox="1"/>
          <p:nvPr/>
        </p:nvSpPr>
        <p:spPr>
          <a:xfrm>
            <a:off x="6695728" y="2420888"/>
            <a:ext cx="2448272" cy="2462213"/>
          </a:xfrm>
          <a:prstGeom prst="rect">
            <a:avLst/>
          </a:prstGeom>
          <a:noFill/>
        </p:spPr>
        <p:txBody>
          <a:bodyPr wrap="square" rtlCol="0">
            <a:spAutoFit/>
          </a:bodyPr>
          <a:lstStyle/>
          <a:p>
            <a:r>
              <a:rPr kumimoji="1" lang="zh-CN" altLang="en-US" sz="1100" i="0" dirty="0" smtClean="0">
                <a:latin typeface="+mn-lt"/>
              </a:rPr>
              <a:t>标题</a:t>
            </a:r>
            <a:r>
              <a:rPr kumimoji="1" lang="en-US" altLang="zh-CN" sz="1100" i="0" dirty="0" smtClean="0">
                <a:latin typeface="+mn-lt"/>
              </a:rPr>
              <a:t>/</a:t>
            </a:r>
            <a:r>
              <a:rPr kumimoji="1" lang="zh-CN" altLang="en-US" sz="1100" i="0" dirty="0" smtClean="0">
                <a:latin typeface="+mn-lt"/>
              </a:rPr>
              <a:t>摘要筛选后排除</a:t>
            </a:r>
            <a:endParaRPr kumimoji="1" lang="en-US" altLang="zh-CN" sz="1100" i="0" dirty="0" smtClean="0">
              <a:latin typeface="+mn-lt"/>
            </a:endParaRPr>
          </a:p>
          <a:p>
            <a:r>
              <a:rPr kumimoji="1" lang="zh-CN" altLang="en-US" sz="1100" i="0" dirty="0" smtClean="0">
                <a:latin typeface="+mn-lt"/>
              </a:rPr>
              <a:t>先兆子痫</a:t>
            </a:r>
            <a:endParaRPr kumimoji="1" lang="en-US" altLang="zh-CN" sz="1100" i="0" dirty="0" smtClean="0">
              <a:latin typeface="+mn-lt"/>
            </a:endParaRPr>
          </a:p>
          <a:p>
            <a:r>
              <a:rPr kumimoji="1" lang="zh-CN" altLang="en-US" sz="1100" i="0" dirty="0" smtClean="0">
                <a:latin typeface="+mn-lt"/>
              </a:rPr>
              <a:t>宫内生长受限</a:t>
            </a:r>
            <a:endParaRPr kumimoji="1" lang="en-US" altLang="zh-CN" sz="1100" i="0" dirty="0" smtClean="0">
              <a:latin typeface="+mn-lt"/>
            </a:endParaRPr>
          </a:p>
          <a:p>
            <a:r>
              <a:rPr kumimoji="1" lang="zh-CN" altLang="en-US" sz="1100" i="0" dirty="0" smtClean="0">
                <a:latin typeface="+mn-lt"/>
              </a:rPr>
              <a:t>结果预测</a:t>
            </a:r>
            <a:endParaRPr kumimoji="1" lang="en-US" altLang="zh-CN" sz="1100" i="0" dirty="0" smtClean="0">
              <a:latin typeface="+mn-lt"/>
            </a:endParaRPr>
          </a:p>
          <a:p>
            <a:r>
              <a:rPr kumimoji="1" lang="zh-CN" altLang="en-US" sz="1100" i="0" dirty="0" smtClean="0">
                <a:latin typeface="+mn-lt"/>
              </a:rPr>
              <a:t>除脐动脉或大脑中动脉之外的血管</a:t>
            </a:r>
            <a:endParaRPr kumimoji="1" lang="en-US" altLang="zh-CN" sz="1100" i="0" dirty="0" smtClean="0">
              <a:latin typeface="+mn-lt"/>
            </a:endParaRPr>
          </a:p>
          <a:p>
            <a:r>
              <a:rPr kumimoji="1" lang="zh-CN" altLang="en-US" sz="1100" i="0" dirty="0" smtClean="0">
                <a:latin typeface="+mn-lt"/>
              </a:rPr>
              <a:t>心功能研究</a:t>
            </a:r>
            <a:endParaRPr kumimoji="1" lang="en-US" altLang="zh-CN" sz="1100" i="0" dirty="0" smtClean="0">
              <a:latin typeface="+mn-lt"/>
            </a:endParaRPr>
          </a:p>
          <a:p>
            <a:r>
              <a:rPr kumimoji="1" lang="zh-CN" altLang="en-US" sz="1100" i="0" dirty="0" smtClean="0">
                <a:latin typeface="+mn-lt"/>
              </a:rPr>
              <a:t>英语或西班牙语外的其他语言</a:t>
            </a:r>
            <a:endParaRPr kumimoji="1" lang="en-US" altLang="zh-CN" sz="1100" i="0" dirty="0" smtClean="0">
              <a:latin typeface="+mn-lt"/>
            </a:endParaRPr>
          </a:p>
          <a:p>
            <a:r>
              <a:rPr kumimoji="1" lang="zh-CN" altLang="en-US" sz="1100" i="0" dirty="0" smtClean="0">
                <a:latin typeface="+mn-lt"/>
              </a:rPr>
              <a:t>妊娠期用药研究</a:t>
            </a:r>
            <a:endParaRPr kumimoji="1" lang="en-US" altLang="zh-CN" sz="1100" i="0" dirty="0" smtClean="0">
              <a:latin typeface="+mn-lt"/>
            </a:endParaRPr>
          </a:p>
          <a:p>
            <a:r>
              <a:rPr kumimoji="1" lang="zh-CN" altLang="en-US" sz="1100" i="0" dirty="0" smtClean="0">
                <a:latin typeface="+mn-lt"/>
              </a:rPr>
              <a:t>研究母体指征</a:t>
            </a:r>
            <a:endParaRPr kumimoji="1" lang="en-US" altLang="zh-CN" sz="1100" i="0" dirty="0">
              <a:latin typeface="+mn-lt"/>
            </a:endParaRPr>
          </a:p>
          <a:p>
            <a:r>
              <a:rPr kumimoji="1" lang="zh-CN" altLang="en-US" sz="1100" i="0" dirty="0" smtClean="0">
                <a:latin typeface="+mn-lt"/>
              </a:rPr>
              <a:t>多普勒在胎儿畸形时的应用</a:t>
            </a:r>
            <a:endParaRPr kumimoji="1" lang="en-US" altLang="zh-CN" sz="1100" i="0" dirty="0" smtClean="0">
              <a:latin typeface="+mn-lt"/>
            </a:endParaRPr>
          </a:p>
          <a:p>
            <a:r>
              <a:rPr kumimoji="1" lang="zh-CN" altLang="en-US" sz="1100" i="0" dirty="0" smtClean="0">
                <a:latin typeface="+mn-lt"/>
              </a:rPr>
              <a:t>双胎</a:t>
            </a:r>
            <a:endParaRPr kumimoji="1" lang="en-US" altLang="zh-CN" sz="1100" i="0" dirty="0" smtClean="0">
              <a:latin typeface="+mn-lt"/>
            </a:endParaRPr>
          </a:p>
          <a:p>
            <a:r>
              <a:rPr kumimoji="1" lang="zh-CN" altLang="en-US" sz="1100" i="0" dirty="0" smtClean="0">
                <a:latin typeface="+mn-lt"/>
              </a:rPr>
              <a:t>胎盘研究</a:t>
            </a:r>
            <a:endParaRPr kumimoji="1" lang="en-US" altLang="zh-CN" sz="1100" i="0" dirty="0" smtClean="0">
              <a:latin typeface="+mn-lt"/>
            </a:endParaRPr>
          </a:p>
          <a:p>
            <a:r>
              <a:rPr kumimoji="1" lang="zh-CN" altLang="en-US" sz="1100" i="0" dirty="0" smtClean="0">
                <a:latin typeface="+mn-lt"/>
              </a:rPr>
              <a:t>其他</a:t>
            </a:r>
            <a:endParaRPr kumimoji="1" lang="en-US" altLang="zh-CN" sz="1100" i="0" dirty="0" smtClean="0">
              <a:latin typeface="+mn-lt"/>
            </a:endParaRPr>
          </a:p>
          <a:p>
            <a:endParaRPr kumimoji="1" lang="zh-CN" altLang="en-US" sz="1100" i="0" dirty="0">
              <a:latin typeface="+mn-lt"/>
            </a:endParaRPr>
          </a:p>
        </p:txBody>
      </p:sp>
      <p:sp>
        <p:nvSpPr>
          <p:cNvPr id="13" name="文本框 12"/>
          <p:cNvSpPr txBox="1"/>
          <p:nvPr/>
        </p:nvSpPr>
        <p:spPr>
          <a:xfrm>
            <a:off x="6156176" y="4938443"/>
            <a:ext cx="1233423" cy="276999"/>
          </a:xfrm>
          <a:prstGeom prst="rect">
            <a:avLst/>
          </a:prstGeom>
          <a:noFill/>
        </p:spPr>
        <p:txBody>
          <a:bodyPr wrap="square" rtlCol="0">
            <a:spAutoFit/>
          </a:bodyPr>
          <a:lstStyle/>
          <a:p>
            <a:r>
              <a:rPr kumimoji="1" lang="zh-CN" altLang="en-US" sz="1200" i="0" smtClean="0">
                <a:latin typeface="+mn-lt"/>
              </a:rPr>
              <a:t>检索出版物</a:t>
            </a:r>
            <a:endParaRPr kumimoji="1" lang="zh-CN" altLang="en-US" sz="1200" i="0" dirty="0">
              <a:latin typeface="+mn-lt"/>
            </a:endParaRPr>
          </a:p>
        </p:txBody>
      </p:sp>
      <p:sp>
        <p:nvSpPr>
          <p:cNvPr id="14" name="文本框 13"/>
          <p:cNvSpPr txBox="1"/>
          <p:nvPr/>
        </p:nvSpPr>
        <p:spPr>
          <a:xfrm>
            <a:off x="6956354" y="5590287"/>
            <a:ext cx="1381306" cy="276999"/>
          </a:xfrm>
          <a:prstGeom prst="rect">
            <a:avLst/>
          </a:prstGeom>
          <a:noFill/>
        </p:spPr>
        <p:txBody>
          <a:bodyPr wrap="square" rtlCol="0">
            <a:spAutoFit/>
          </a:bodyPr>
          <a:lstStyle/>
          <a:p>
            <a:r>
              <a:rPr kumimoji="1" lang="zh-CN" altLang="en-US" sz="1200" i="0" smtClean="0">
                <a:latin typeface="+mn-lt"/>
              </a:rPr>
              <a:t>全文评估后排除</a:t>
            </a:r>
            <a:endParaRPr kumimoji="1" lang="zh-CN" altLang="en-US" sz="1200" i="0" dirty="0">
              <a:latin typeface="+mn-lt"/>
            </a:endParaRPr>
          </a:p>
        </p:txBody>
      </p:sp>
      <p:sp>
        <p:nvSpPr>
          <p:cNvPr id="15" name="文本框 14"/>
          <p:cNvSpPr txBox="1"/>
          <p:nvPr/>
        </p:nvSpPr>
        <p:spPr>
          <a:xfrm>
            <a:off x="6080301" y="6392361"/>
            <a:ext cx="1516035" cy="276999"/>
          </a:xfrm>
          <a:prstGeom prst="rect">
            <a:avLst/>
          </a:prstGeom>
          <a:noFill/>
        </p:spPr>
        <p:txBody>
          <a:bodyPr wrap="square" rtlCol="0">
            <a:spAutoFit/>
          </a:bodyPr>
          <a:lstStyle/>
          <a:p>
            <a:r>
              <a:rPr kumimoji="1" lang="zh-CN" altLang="en-US" sz="1200" i="0" dirty="0" smtClean="0">
                <a:latin typeface="+mn-lt"/>
              </a:rPr>
              <a:t>综述中</a:t>
            </a:r>
            <a:r>
              <a:rPr kumimoji="1" lang="zh-CN" altLang="en-US" sz="1200" i="0" smtClean="0">
                <a:latin typeface="+mn-lt"/>
              </a:rPr>
              <a:t>包含的研究</a:t>
            </a:r>
            <a:endParaRPr kumimoji="1" lang="zh-CN" altLang="en-US" sz="1200" i="0" dirty="0">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GB"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5067</Words>
  <Application>Microsoft Office PowerPoint</Application>
  <PresentationFormat>On-screen Show (4:3)</PresentationFormat>
  <Paragraphs>241</Paragraphs>
  <Slides>15</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宋体</vt:lpstr>
      <vt:lpstr>Arial</vt:lpstr>
      <vt:lpstr>Calibri</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891</cp:revision>
  <cp:lastPrinted>2011-09-13T15:07:00Z</cp:lastPrinted>
  <dcterms:created xsi:type="dcterms:W3CDTF">2016-05-13T18:06:00Z</dcterms:created>
  <dcterms:modified xsi:type="dcterms:W3CDTF">2019-05-14T13:22:31Z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2052-11.1.0.8597</vt:lpwstr>
  </property>
</Properties>
</file>