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4"/>
  </p:notesMasterIdLst>
  <p:sldIdLst>
    <p:sldId id="329" r:id="rId3"/>
    <p:sldId id="350" r:id="rId4"/>
    <p:sldId id="349" r:id="rId5"/>
    <p:sldId id="360" r:id="rId6"/>
    <p:sldId id="394" r:id="rId7"/>
    <p:sldId id="392" r:id="rId8"/>
    <p:sldId id="397" r:id="rId9"/>
    <p:sldId id="385" r:id="rId10"/>
    <p:sldId id="353" r:id="rId11"/>
    <p:sldId id="399" r:id="rId12"/>
    <p:sldId id="382" r:id="rId13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1DE"/>
    <a:srgbClr val="F2D6E4"/>
    <a:srgbClr val="EADEE7"/>
    <a:srgbClr val="ED1D24"/>
    <a:srgbClr val="445895"/>
    <a:srgbClr val="CDDEFF"/>
    <a:srgbClr val="002060"/>
    <a:srgbClr val="F0F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0" autoAdjust="0"/>
    <p:restoredTop sz="98910" autoAdjust="0"/>
  </p:normalViewPr>
  <p:slideViewPr>
    <p:cSldViewPr>
      <p:cViewPr>
        <p:scale>
          <a:sx n="123" d="100"/>
          <a:sy n="123" d="100"/>
        </p:scale>
        <p:origin x="-165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05/10/2016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05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11</a:t>
            </a:fld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75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4</a:t>
            </a:fld>
            <a:endParaRPr lang="it-IT" altLang="it-IT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02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5</a:t>
            </a:fld>
            <a:endParaRPr lang="it-IT" altLang="it-IT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0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6</a:t>
            </a:fld>
            <a:endParaRPr lang="it-IT" altLang="it-IT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08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4D353-7CE9-42AA-8F55-B75D2DBC27B7}" type="slidenum">
              <a:rPr lang="it-IT" altLang="it-IT" i="0" smtClean="0">
                <a:solidFill>
                  <a:srgbClr val="000000"/>
                </a:solidFill>
              </a:rPr>
              <a:pPr/>
              <a:t>7</a:t>
            </a:fld>
            <a:endParaRPr lang="it-IT" altLang="it-IT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82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8</a:t>
            </a:fld>
            <a:endParaRPr lang="it-IT" altLang="it-IT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426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6125"/>
            <a:ext cx="4970463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15781" y="1268760"/>
            <a:ext cx="8748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</a:t>
            </a:r>
            <a:r>
              <a:rPr lang="en-GB" altLang="it-IT" b="1" i="0" dirty="0" err="1">
                <a:solidFill>
                  <a:srgbClr val="000000"/>
                </a:solidFill>
                <a:cs typeface="Arial" panose="020B0604020202020204" pitchFamily="34" charset="0"/>
              </a:rPr>
              <a:t>Marzo</a:t>
            </a: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 2016</a:t>
            </a: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1043609" y="2086860"/>
            <a:ext cx="7273776" cy="278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es-HN" sz="2200" b="1" i="0" dirty="0"/>
              <a:t>Predicción de neonatos grandes para edad gestacional: cribado por factores maternos y biomarcadores en los tres trimestres del embarazo</a:t>
            </a:r>
            <a:r>
              <a:rPr lang="en-US" sz="2200" b="1" i="0" dirty="0"/>
              <a:t> 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 sz="2200" b="1" i="0" dirty="0"/>
          </a:p>
          <a:p>
            <a:pPr algn="ctr">
              <a:buNone/>
            </a:pPr>
            <a:r>
              <a:rPr lang="en-US" sz="2400" dirty="0"/>
              <a:t>A. P. Frick, A. </a:t>
            </a:r>
            <a:r>
              <a:rPr lang="en-US" sz="2400" dirty="0" err="1"/>
              <a:t>Syngelaki</a:t>
            </a:r>
            <a:r>
              <a:rPr lang="en-US" sz="2400" dirty="0"/>
              <a:t>, M. </a:t>
            </a:r>
            <a:r>
              <a:rPr lang="en-US" sz="2400" dirty="0" err="1"/>
              <a:t>Zheng</a:t>
            </a:r>
            <a:r>
              <a:rPr lang="en-US" sz="2400" dirty="0"/>
              <a:t>, L. C. Poon and K. H. </a:t>
            </a:r>
            <a:r>
              <a:rPr lang="en-US" sz="2400" dirty="0" err="1"/>
              <a:t>Nicolaides</a:t>
            </a:r>
            <a:endParaRPr lang="en-US" sz="2400" dirty="0"/>
          </a:p>
          <a:p>
            <a:pPr algn="ctr">
              <a:buNone/>
            </a:pPr>
            <a:r>
              <a:rPr lang="it-IT" sz="2000" dirty="0" err="1"/>
              <a:t>Ultrasound</a:t>
            </a:r>
            <a:r>
              <a:rPr lang="it-IT" sz="2000" dirty="0"/>
              <a:t> </a:t>
            </a:r>
            <a:r>
              <a:rPr lang="it-IT" sz="2000" dirty="0" err="1"/>
              <a:t>Obstet</a:t>
            </a:r>
            <a:r>
              <a:rPr lang="it-IT" sz="2000" dirty="0"/>
              <a:t> </a:t>
            </a:r>
            <a:r>
              <a:rPr lang="it-IT" sz="2000" dirty="0" err="1"/>
              <a:t>Gynecol</a:t>
            </a:r>
            <a:r>
              <a:rPr lang="it-IT" sz="2000" dirty="0"/>
              <a:t> </a:t>
            </a:r>
            <a:r>
              <a:rPr lang="it-IT" sz="2000" i="0" dirty="0"/>
              <a:t>2016</a:t>
            </a:r>
            <a:endParaRPr lang="en-GB" sz="2000" i="0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627784" y="5517236"/>
            <a:ext cx="568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Slides de Journal Club </a:t>
            </a:r>
            <a:r>
              <a:rPr lang="en-GB" altLang="it-IT" sz="2000" i="0" dirty="0" err="1">
                <a:solidFill>
                  <a:srgbClr val="000000"/>
                </a:solidFill>
                <a:cs typeface="Arial" panose="020B0604020202020204" pitchFamily="34" charset="0"/>
              </a:rPr>
              <a:t>preparadas</a:t>
            </a: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altLang="it-IT" sz="2000" i="0" dirty="0" err="1">
                <a:solidFill>
                  <a:srgbClr val="000000"/>
                </a:solidFill>
                <a:cs typeface="Arial" panose="020B0604020202020204" pitchFamily="34" charset="0"/>
              </a:rPr>
              <a:t>por</a:t>
            </a: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 Dr Aly Youssef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(Editor de UOG para </a:t>
            </a:r>
            <a:r>
              <a:rPr lang="en-GB" altLang="it-IT" sz="2000" i="0" dirty="0" err="1">
                <a:solidFill>
                  <a:srgbClr val="000000"/>
                </a:solidFill>
                <a:cs typeface="Arial" panose="020B0604020202020204" pitchFamily="34" charset="0"/>
              </a:rPr>
              <a:t>practicantes</a:t>
            </a:r>
            <a:r>
              <a:rPr lang="en-GB" altLang="it-IT" sz="2000" i="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3" y="5080446"/>
            <a:ext cx="2094036" cy="173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827584" y="1609636"/>
            <a:ext cx="756489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it-IT" sz="2500" b="1" i="0" dirty="0"/>
              <a:t>Discusión: implicaciones para la practica clínica</a:t>
            </a:r>
            <a:endParaRPr lang="es-HN" altLang="it-IT" sz="2500" dirty="0"/>
          </a:p>
        </p:txBody>
      </p:sp>
      <p:sp>
        <p:nvSpPr>
          <p:cNvPr id="9" name="Rectangle 8"/>
          <p:cNvSpPr/>
          <p:nvPr/>
        </p:nvSpPr>
        <p:spPr>
          <a:xfrm>
            <a:off x="323528" y="2227942"/>
            <a:ext cx="85689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HN" sz="1900" i="0" dirty="0"/>
              <a:t>El valor de identificar embarazos con fetos LGA en el tercer trimestre se relaciona con la reducción potencial de eventos adversos relacionados con macrosomía durante labor y parto por una intervención apropiada</a:t>
            </a:r>
          </a:p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900" i="0" dirty="0"/>
              <a:t>Un RCT* </a:t>
            </a:r>
            <a:r>
              <a:rPr lang="es-HN" sz="1900" i="0" dirty="0"/>
              <a:t>reciente reporto que la distocia de hombros clínicamente significativa se puede reducir a través de inducción de labor temprana de termino en casos de sospecha de macrosomía</a:t>
            </a:r>
            <a:endParaRPr lang="es-HN" sz="19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HN" sz="1900" i="0" dirty="0"/>
              <a:t>Basado en los hallazgos de este estudio, se puede defender que el mejor tiempo para cribado de LGA  debe de ser a las 35–37 semanas, en vez de las 30–34 semanas</a:t>
            </a:r>
          </a:p>
          <a:p>
            <a:pPr marL="342891" indent="-34289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HN" sz="1900" i="0" dirty="0"/>
              <a:t>Consejería de las mujeres identificadas como de alto riesgo para fetos LGA va ser problemático hasta que se desarrollen mas estudios definitivos intervencionistas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4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2" name="Rettangolo 1"/>
          <p:cNvSpPr/>
          <p:nvPr/>
        </p:nvSpPr>
        <p:spPr>
          <a:xfrm>
            <a:off x="134797" y="6290593"/>
            <a:ext cx="9073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it-IT" sz="1200" i="0" dirty="0">
                <a:latin typeface="Sabon-Roman"/>
              </a:rPr>
              <a:t>Boulvain M </a:t>
            </a:r>
            <a:r>
              <a:rPr lang="it-IT" sz="1200" dirty="0">
                <a:latin typeface="Sabon-Roman"/>
              </a:rPr>
              <a:t>et al.</a:t>
            </a:r>
            <a:r>
              <a:rPr lang="fr-FR" sz="1200" i="0" dirty="0">
                <a:latin typeface="Sabon-Roman"/>
              </a:rPr>
              <a:t>Induction of labour versus </a:t>
            </a:r>
            <a:r>
              <a:rPr lang="en-US" sz="1200" i="0" dirty="0">
                <a:latin typeface="Sabon-Roman"/>
              </a:rPr>
              <a:t>expectant management for large-for-date fetuses: a </a:t>
            </a:r>
            <a:r>
              <a:rPr lang="en-US" sz="1200" i="0" dirty="0" err="1">
                <a:latin typeface="Sabon-Roman"/>
              </a:rPr>
              <a:t>randomised</a:t>
            </a:r>
            <a:r>
              <a:rPr lang="en-US" sz="1200" i="0" dirty="0">
                <a:latin typeface="Sabon-Roman"/>
              </a:rPr>
              <a:t> controlled trial. </a:t>
            </a:r>
            <a:r>
              <a:rPr lang="it-IT" sz="1200" dirty="0">
                <a:latin typeface="Sabon-Italic"/>
              </a:rPr>
              <a:t>Lancet </a:t>
            </a:r>
            <a:r>
              <a:rPr lang="it-IT" sz="1200" i="0" dirty="0">
                <a:latin typeface="Sabon-Roman"/>
              </a:rPr>
              <a:t>2015; </a:t>
            </a:r>
            <a:r>
              <a:rPr lang="it-IT" sz="1200" b="1" i="0" dirty="0">
                <a:latin typeface="Sabon-Bold"/>
              </a:rPr>
              <a:t>385</a:t>
            </a:r>
            <a:r>
              <a:rPr lang="it-IT" sz="1200" i="0" dirty="0">
                <a:latin typeface="Sabon-Roman"/>
              </a:rPr>
              <a:t>: 1–6.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6360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387301" y="1556792"/>
            <a:ext cx="63694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b="1" i="0" dirty="0">
                <a:solidFill>
                  <a:srgbClr val="000000"/>
                </a:solidFill>
              </a:rPr>
              <a:t>Puntos de discusión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323528" y="2348880"/>
            <a:ext cx="8280919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s-HN" altLang="it-IT" sz="2300" i="0" dirty="0"/>
              <a:t>¿Se debe de implementar el cribado de rutina para LGA</a:t>
            </a:r>
            <a:r>
              <a:rPr lang="en-US" altLang="it-IT" sz="2300" i="0" dirty="0"/>
              <a:t>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it-IT" sz="2300" i="0" dirty="0"/>
              <a:t>¿</a:t>
            </a:r>
            <a:r>
              <a:rPr lang="es-HN" altLang="it-IT" sz="2300" i="0" dirty="0"/>
              <a:t>Cual seria el mejor corte menor de peso estimado fetal para ofrecer cesárea electiva? ¿Y cuando se debe de estimar</a:t>
            </a:r>
            <a:r>
              <a:rPr lang="en-US" altLang="it-IT" sz="2300" i="0" dirty="0"/>
              <a:t>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it-IT" sz="2300" i="0" dirty="0"/>
              <a:t>¿</a:t>
            </a:r>
            <a:r>
              <a:rPr lang="es-HN" altLang="it-IT" sz="2300" i="0" dirty="0"/>
              <a:t>Como se aconsejaría a una mujer con sospecha de macrosomía en el tercer trimestre</a:t>
            </a:r>
            <a:r>
              <a:rPr lang="en-US" altLang="it-IT" sz="2300" i="0" dirty="0"/>
              <a:t>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it-IT" sz="2300" i="0" dirty="0"/>
              <a:t>¿</a:t>
            </a:r>
            <a:r>
              <a:rPr lang="es-HN" altLang="it-IT" sz="2300" i="0" dirty="0"/>
              <a:t>Se debería de ofrecer inducción de labor en mujeres con sospecha de macrosomía? ¿Si </a:t>
            </a:r>
            <a:r>
              <a:rPr lang="es-HN" altLang="it-IT" sz="2300" i="0"/>
              <a:t>es afirmativo, </a:t>
            </a:r>
            <a:r>
              <a:rPr lang="es-HN" altLang="it-IT" sz="2300" i="0" dirty="0"/>
              <a:t>cuando?</a:t>
            </a:r>
            <a:r>
              <a:rPr lang="en-US" altLang="it-IT" sz="2300" i="0" dirty="0"/>
              <a:t>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it-IT" sz="2300" i="0"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it-IT" sz="230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4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  <p:extLst>
      <p:ext uri="{BB962C8B-B14F-4D97-AF65-F5344CB8AC3E}">
        <p14:creationId xmlns:p14="http://schemas.microsoft.com/office/powerpoint/2010/main" val="131196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9"/>
            <a:ext cx="2286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16960" y="2575290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43934" y="1496397"/>
            <a:ext cx="86423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600" b="1" i="0" dirty="0" err="1"/>
              <a:t>Introduccion</a:t>
            </a:r>
            <a:endParaRPr lang="en-GB" altLang="it-IT" sz="2600" b="1" i="0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179389" y="2132856"/>
            <a:ext cx="878510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850" i="0" dirty="0"/>
              <a:t>Macrosomía fetal esta asociada con resultados adversos principalmente debido al parto vaginal traumático.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850" i="0" dirty="0"/>
              <a:t>La evacuación electiva por cesárea o inducción temprana de labor ante la sospecha de macrosomía ayuda a reducir este daño.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850" i="0" dirty="0"/>
              <a:t>Estudios que valoran la efectividad de evacuación ante la sospecha de macrosomía son obstaculizados por el pobre desempeño de los modelos de predicción de macrosomía</a:t>
            </a:r>
          </a:p>
          <a:p>
            <a:r>
              <a:rPr lang="es-HN" sz="1850" i="0" dirty="0"/>
              <a:t>Un modelo preciso que pudiera predecir prospectivamente que embarazos están en riesgo de tener un bebe grande para edad gestacional (LGA) seria útil en:</a:t>
            </a:r>
            <a:endParaRPr lang="en-US" sz="1850" i="0" dirty="0"/>
          </a:p>
          <a:p>
            <a:pPr marL="712788" indent="-266700">
              <a:buAutoNum type="arabicPeriod"/>
            </a:pPr>
            <a:r>
              <a:rPr lang="es-HN" sz="1600" i="0" dirty="0"/>
              <a:t>Consejería a la mujer en los riesgos que rodean el intento de parto vaginal</a:t>
            </a:r>
          </a:p>
          <a:p>
            <a:pPr marL="712788" indent="-266700">
              <a:buAutoNum type="arabicPeriod"/>
            </a:pPr>
            <a:r>
              <a:rPr lang="es-HN" sz="1600" i="0" dirty="0"/>
              <a:t>Proveer la base para investigación con respecto al tiempo de evacuación en la sospecha de LGA.</a:t>
            </a:r>
            <a:r>
              <a:rPr lang="en-US" sz="1600" i="0" dirty="0"/>
              <a:t>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s-HN" sz="14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55576" y="2948731"/>
            <a:ext cx="7776864" cy="313932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lang="es-HN" altLang="it-IT" sz="2200" b="1" i="0" dirty="0"/>
              <a:t>Desarrollar un modelo basado en características maternas y la historia medica (factores maternos) para predecir partos de neonatos LGA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lang="es-HN" altLang="it-IT" sz="2200" b="1" i="0" dirty="0"/>
              <a:t>Examinar el valor potencial de la biometría de primer-segundo-tercer trimestre y biomarcadores en el mejoramiento de dicho modelo de predicción</a:t>
            </a: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2822461" y="1916832"/>
            <a:ext cx="36199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 err="1">
                <a:solidFill>
                  <a:srgbClr val="000000"/>
                </a:solidFill>
              </a:rPr>
              <a:t>Objetivo</a:t>
            </a:r>
            <a:r>
              <a:rPr lang="en-GB" altLang="it-IT" sz="2800" b="1" i="0" dirty="0">
                <a:solidFill>
                  <a:srgbClr val="000000"/>
                </a:solidFill>
              </a:rPr>
              <a:t> del </a:t>
            </a:r>
            <a:r>
              <a:rPr lang="en-GB" altLang="it-IT" sz="2800" b="1" i="0" dirty="0" err="1">
                <a:solidFill>
                  <a:srgbClr val="000000"/>
                </a:solidFill>
              </a:rPr>
              <a:t>estudio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s-HN" sz="14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179390" y="1816805"/>
            <a:ext cx="8785099" cy="183127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HN" i="0" dirty="0"/>
              <a:t>Los datos fueron derivados prospectivamente de mujeres que atienden a su visita rutinaria hospitalaria en el primer, segundo y/o tercer trimestre del embarazo</a:t>
            </a:r>
          </a:p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HN" i="0" dirty="0"/>
              <a:t>En total se examinaron 76,300 embarazos únicos a las 11-14 semanas de gestación, 54,999 a las 19-25 semanas, 25,727 a las 30-35 semanas y 6181 a las 35-38 semanas.</a:t>
            </a:r>
          </a:p>
        </p:txBody>
      </p: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2699792" y="1393737"/>
            <a:ext cx="356552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600" b="1" i="0" dirty="0"/>
              <a:t>Métodos</a:t>
            </a: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79388" y="5717130"/>
            <a:ext cx="8791083" cy="79406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s-HN" sz="1900" b="1" i="0" dirty="0"/>
              <a:t>El resultado principal fue el parto del neonato LGA (peso al nacer percentil &gt;95</a:t>
            </a:r>
            <a:r>
              <a:rPr lang="es-HN" sz="1900" b="1" i="0" baseline="30000" dirty="0"/>
              <a:t>th</a:t>
            </a:r>
            <a:r>
              <a:rPr lang="es-HN" sz="1900" b="1" i="0" dirty="0"/>
              <a:t>) después de la corrección para edad gestacional al nacer.</a:t>
            </a: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79390" y="3636702"/>
            <a:ext cx="8785099" cy="218521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HN" i="0" dirty="0"/>
              <a:t>Índice de pulsatilidad de la arteria uterina (</a:t>
            </a:r>
            <a:r>
              <a:rPr lang="es-HN" i="0" dirty="0" err="1"/>
              <a:t>UtA</a:t>
            </a:r>
            <a:r>
              <a:rPr lang="es-HN" i="0" dirty="0"/>
              <a:t>-PI)  y muestras de sangre maternal se obtuvieron en los tres trimestres</a:t>
            </a:r>
            <a:r>
              <a:rPr lang="en-US" i="0" dirty="0"/>
              <a:t>.</a:t>
            </a:r>
          </a:p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HN" i="0" dirty="0"/>
              <a:t>Se midió peso fetal en el segundo y tercer trimestre.</a:t>
            </a:r>
          </a:p>
          <a:p>
            <a:pPr marL="342891" indent="-34289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HN" i="0" dirty="0"/>
              <a:t>Se utilizó el grupo de datos del primer trimestre para derivar el riesgo previo, basado en factores maternos y todos los grupos de datos fueron usados para investigar el valor potencial del cribado combinado por marcadores maternos, biofísicos y bioquímicos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484876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337544" y="1609636"/>
            <a:ext cx="835292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900" b="1" i="0" u="sng" dirty="0" err="1"/>
              <a:t>Resultados</a:t>
            </a:r>
            <a:r>
              <a:rPr lang="en-GB" altLang="it-IT" sz="2900" b="1" i="0" u="sng" dirty="0"/>
              <a:t>: </a:t>
            </a:r>
            <a:r>
              <a:rPr lang="en-GB" altLang="it-IT" sz="2900" i="0" u="sng" dirty="0"/>
              <a:t>Grande para </a:t>
            </a:r>
            <a:r>
              <a:rPr lang="en-GB" altLang="it-IT" sz="2900" i="0" u="sng" dirty="0" err="1"/>
              <a:t>edad</a:t>
            </a:r>
            <a:r>
              <a:rPr lang="en-GB" altLang="it-IT" sz="2900" i="0" u="sng" dirty="0"/>
              <a:t> </a:t>
            </a:r>
            <a:r>
              <a:rPr lang="en-GB" altLang="it-IT" sz="2900" i="0" u="sng" dirty="0" err="1"/>
              <a:t>gestacional</a:t>
            </a:r>
            <a:r>
              <a:rPr lang="it-IT" sz="2900" i="0" u="sng" dirty="0"/>
              <a:t> (</a:t>
            </a:r>
            <a:r>
              <a:rPr lang="en-US" altLang="it-IT" sz="2900" i="0" u="sng" dirty="0"/>
              <a:t>LGA &gt;95</a:t>
            </a:r>
            <a:r>
              <a:rPr lang="en-US" altLang="it-IT" sz="2900" i="0" u="sng" baseline="30000" dirty="0"/>
              <a:t>th</a:t>
            </a:r>
            <a:r>
              <a:rPr lang="en-US" altLang="it-IT" sz="2900" i="0" u="sng" dirty="0"/>
              <a:t>)</a:t>
            </a:r>
            <a:r>
              <a:rPr lang="en-GB" altLang="it-IT" sz="2900" i="0" u="sng" dirty="0"/>
              <a:t> </a:t>
            </a: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29532" y="2204864"/>
            <a:ext cx="8568952" cy="407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s-HN" altLang="it-IT" sz="2050" b="1" i="0" u="sng" dirty="0"/>
              <a:t>Riesgos previos</a:t>
            </a:r>
          </a:p>
          <a:p>
            <a:pPr marL="1085841" lvl="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s-HN" altLang="it-IT" sz="1650" i="0" dirty="0"/>
              <a:t>La probabilidad de LGA &gt;95</a:t>
            </a:r>
            <a:r>
              <a:rPr lang="es-HN" altLang="it-IT" sz="1650" i="0" baseline="30000" dirty="0"/>
              <a:t>th</a:t>
            </a:r>
            <a:r>
              <a:rPr lang="es-HN" altLang="it-IT" sz="1650" i="0" dirty="0"/>
              <a:t> aumenta con una altura y peso materno aumentado</a:t>
            </a:r>
          </a:p>
          <a:p>
            <a:pPr marL="1085841" lvl="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s-HN" sz="1650" i="0" dirty="0"/>
              <a:t>El riesgo fue </a:t>
            </a:r>
            <a:r>
              <a:rPr lang="es-HN" sz="1650" b="1" i="0" dirty="0"/>
              <a:t>mayor</a:t>
            </a:r>
            <a:r>
              <a:rPr lang="es-HN" sz="1650" i="0" dirty="0"/>
              <a:t> en mujeres con </a:t>
            </a:r>
            <a:r>
              <a:rPr lang="es-HN" sz="1650" i="0" u="sng" dirty="0"/>
              <a:t>diabetes mellitus Tipo 1 preexistente</a:t>
            </a:r>
            <a:r>
              <a:rPr lang="es-HN" sz="1650" i="0" dirty="0"/>
              <a:t> y </a:t>
            </a:r>
            <a:r>
              <a:rPr lang="es-HN" sz="1650" b="1" i="0" dirty="0"/>
              <a:t>menor</a:t>
            </a:r>
            <a:r>
              <a:rPr lang="es-HN" sz="1650" i="0" dirty="0"/>
              <a:t> en mujeres de </a:t>
            </a:r>
            <a:r>
              <a:rPr lang="es-HN" sz="1650" i="0" u="sng" dirty="0"/>
              <a:t>origen racial Afro-Caribeño y Sur Asiático</a:t>
            </a:r>
            <a:r>
              <a:rPr lang="es-HN" sz="1650" i="0" dirty="0"/>
              <a:t>, en fumadoras de cigarrillo, en mujeres </a:t>
            </a:r>
            <a:r>
              <a:rPr lang="es-HN" sz="1650" i="0" u="sng" dirty="0"/>
              <a:t>nulíparas</a:t>
            </a:r>
            <a:r>
              <a:rPr lang="es-HN" sz="1650" i="0" dirty="0"/>
              <a:t> y en mujeres con </a:t>
            </a:r>
            <a:r>
              <a:rPr lang="es-HN" sz="1650" i="0" u="sng" dirty="0"/>
              <a:t>hipertensión crónica</a:t>
            </a:r>
          </a:p>
          <a:p>
            <a:pPr marL="1085841" lvl="1" indent="-34289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es-HN" altLang="it-IT" sz="1650" i="0" dirty="0"/>
              <a:t>La probabilidad de LGA &gt;95</a:t>
            </a:r>
            <a:r>
              <a:rPr lang="es-HN" altLang="it-IT" sz="1650" i="0" baseline="30000" dirty="0"/>
              <a:t>th</a:t>
            </a:r>
            <a:r>
              <a:rPr lang="es-HN" altLang="it-IT" sz="1650" i="0" dirty="0"/>
              <a:t> no se altero significativamente por edad maternal, método anticonceptivo, historia personal de lupus eritematoso sistémico/ síndrome antifosfolípidos o historia familiar de diabetes mellitus</a:t>
            </a:r>
            <a:endParaRPr lang="en-US" altLang="it-IT" sz="165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4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  <p:extLst>
      <p:ext uri="{BB962C8B-B14F-4D97-AF65-F5344CB8AC3E}">
        <p14:creationId xmlns:p14="http://schemas.microsoft.com/office/powerpoint/2010/main" val="207097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337544" y="1556792"/>
            <a:ext cx="835292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600" b="1" i="0" u="sng" dirty="0" err="1"/>
              <a:t>Resultados</a:t>
            </a:r>
            <a:r>
              <a:rPr lang="en-GB" altLang="it-IT" sz="2600" b="1" i="0" u="sng" dirty="0"/>
              <a:t>: </a:t>
            </a:r>
            <a:r>
              <a:rPr lang="en-GB" altLang="it-IT" sz="2600" i="0" u="sng" dirty="0"/>
              <a:t>Grande para </a:t>
            </a:r>
            <a:r>
              <a:rPr lang="en-GB" altLang="it-IT" sz="2600" i="0" u="sng" dirty="0" err="1"/>
              <a:t>edad</a:t>
            </a:r>
            <a:r>
              <a:rPr lang="en-GB" altLang="it-IT" sz="2600" i="0" u="sng" dirty="0"/>
              <a:t> </a:t>
            </a:r>
            <a:r>
              <a:rPr lang="en-GB" altLang="it-IT" sz="2600" i="0" u="sng" dirty="0" err="1"/>
              <a:t>gestacional</a:t>
            </a:r>
            <a:r>
              <a:rPr lang="it-IT" sz="2600" i="0" u="sng" dirty="0"/>
              <a:t> (</a:t>
            </a:r>
            <a:r>
              <a:rPr lang="en-US" altLang="it-IT" sz="2600" i="0" u="sng" dirty="0"/>
              <a:t>LGA &gt;95</a:t>
            </a:r>
            <a:r>
              <a:rPr lang="en-US" altLang="it-IT" sz="2600" i="0" u="sng" baseline="30000" dirty="0"/>
              <a:t>th</a:t>
            </a:r>
            <a:r>
              <a:rPr lang="en-US" altLang="it-IT" sz="2600" i="0" u="sng" dirty="0"/>
              <a:t>)</a:t>
            </a:r>
            <a:r>
              <a:rPr lang="en-GB" altLang="it-IT" sz="2600" i="0" u="sng" dirty="0"/>
              <a:t> </a:t>
            </a: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51520" y="2199864"/>
            <a:ext cx="8568952" cy="241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HN" altLang="it-IT" sz="2050" b="1" i="0" u="sng" dirty="0"/>
              <a:t>Prueba combinada 11-13 semanas</a:t>
            </a:r>
          </a:p>
          <a:p>
            <a:pPr marL="108585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HN" altLang="it-IT" sz="1600" i="0" dirty="0"/>
              <a:t>Análisis de regresión logístico multivariable demostró que, en la predicción de LGA &gt;95</a:t>
            </a:r>
            <a:r>
              <a:rPr lang="es-HN" altLang="it-IT" sz="1600" i="0" baseline="30000" dirty="0"/>
              <a:t>th</a:t>
            </a:r>
            <a:r>
              <a:rPr lang="es-HN" altLang="it-IT" sz="1600" i="0" dirty="0"/>
              <a:t>, hubieron contribuciones independientes significativas de </a:t>
            </a:r>
            <a:r>
              <a:rPr lang="es-HN" altLang="it-IT" sz="1600" i="0" u="sng" dirty="0"/>
              <a:t>factores maternos y combinaciones de TN delta, valores log</a:t>
            </a:r>
            <a:r>
              <a:rPr lang="es-HN" altLang="it-IT" sz="1600" i="0" u="sng" baseline="-25000" dirty="0"/>
              <a:t>10</a:t>
            </a:r>
            <a:r>
              <a:rPr lang="es-HN" altLang="it-IT" sz="1600" i="0" u="sng" dirty="0"/>
              <a:t> </a:t>
            </a:r>
            <a:r>
              <a:rPr lang="es-HN" altLang="it-IT" sz="1600" i="0" u="sng" dirty="0" err="1"/>
              <a:t>MoM</a:t>
            </a:r>
            <a:r>
              <a:rPr lang="es-HN" altLang="it-IT" sz="1600" i="0" u="sng" dirty="0"/>
              <a:t> para PAPP-A, β-hCG libre y IP-Art uterina</a:t>
            </a:r>
            <a:r>
              <a:rPr lang="es-HN" altLang="it-IT" sz="1600" i="0" dirty="0"/>
              <a:t>, mientras </a:t>
            </a:r>
            <a:r>
              <a:rPr lang="es-HN" altLang="it-IT" sz="1600" i="0" dirty="0" err="1"/>
              <a:t>MoM</a:t>
            </a:r>
            <a:r>
              <a:rPr lang="es-HN" altLang="it-IT" sz="1600" i="0" dirty="0"/>
              <a:t> </a:t>
            </a:r>
            <a:r>
              <a:rPr lang="es-HN" altLang="it-IT" sz="1600" i="0" dirty="0" err="1"/>
              <a:t>PlGF</a:t>
            </a:r>
            <a:r>
              <a:rPr lang="es-HN" altLang="it-IT" sz="1600" i="0" dirty="0"/>
              <a:t> no contribuyo significativamente a esta predicción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484876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251520" y="4509120"/>
            <a:ext cx="8568952" cy="22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891" indent="-342891">
              <a:spcBef>
                <a:spcPts val="0"/>
              </a:spcBef>
              <a:spcAft>
                <a:spcPts val="0"/>
              </a:spcAft>
            </a:pPr>
            <a:r>
              <a:rPr lang="es-HN" altLang="it-IT" sz="2050" b="1" i="0" u="sng" dirty="0"/>
              <a:t>Prueba combinada 19–24 semanas</a:t>
            </a:r>
          </a:p>
          <a:p>
            <a:pPr marL="1085841" lvl="1" indent="-34289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HN" altLang="it-IT" sz="1600" i="0" dirty="0"/>
              <a:t>Análisis de regresión logístico multivariable demostró que, en la predicción de LGA &gt;95</a:t>
            </a:r>
            <a:r>
              <a:rPr lang="es-HN" altLang="it-IT" sz="1600" i="0" baseline="30000" dirty="0"/>
              <a:t>th</a:t>
            </a:r>
            <a:r>
              <a:rPr lang="es-HN" altLang="it-IT" sz="1600" i="0" dirty="0"/>
              <a:t>, hubieron contribuciones independientes significativas de </a:t>
            </a:r>
            <a:r>
              <a:rPr lang="es-HN" altLang="it-IT" sz="1600" i="0" u="sng" dirty="0"/>
              <a:t>factores maternos, biometría fetal</a:t>
            </a:r>
            <a:r>
              <a:rPr lang="es-HN" altLang="it-IT" sz="1600" i="0" dirty="0"/>
              <a:t> y </a:t>
            </a:r>
            <a:r>
              <a:rPr lang="es-HN" altLang="it-IT" sz="1600" i="0" u="sng" dirty="0"/>
              <a:t>combinaciones de valores log</a:t>
            </a:r>
            <a:r>
              <a:rPr lang="es-HN" altLang="it-IT" sz="1600" i="0" u="sng" baseline="-25000" dirty="0"/>
              <a:t>10 </a:t>
            </a:r>
            <a:r>
              <a:rPr lang="es-HN" altLang="it-IT" sz="1600" i="0" u="sng" dirty="0" err="1"/>
              <a:t>MoM</a:t>
            </a:r>
            <a:r>
              <a:rPr lang="es-HN" altLang="it-IT" sz="1600" i="0" u="sng" dirty="0"/>
              <a:t> para PAPP-A y IP; Art uterina</a:t>
            </a:r>
            <a:r>
              <a:rPr lang="es-HN" altLang="it-IT" sz="1600" i="0" dirty="0"/>
              <a:t>, mientras que serología materna de β-hCG libre, </a:t>
            </a:r>
            <a:r>
              <a:rPr lang="es-HN" altLang="it-IT" sz="1600" i="0" dirty="0" err="1"/>
              <a:t>PlGF</a:t>
            </a:r>
            <a:r>
              <a:rPr lang="es-HN" altLang="it-IT" sz="1600" i="0" dirty="0"/>
              <a:t> y sFlt-1 no contribuyeron significativamente a esta predicción</a:t>
            </a:r>
          </a:p>
        </p:txBody>
      </p:sp>
    </p:spTree>
    <p:extLst>
      <p:ext uri="{BB962C8B-B14F-4D97-AF65-F5344CB8AC3E}">
        <p14:creationId xmlns:p14="http://schemas.microsoft.com/office/powerpoint/2010/main" val="199122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-27384"/>
            <a:ext cx="9144000" cy="923925"/>
            <a:chOff x="0" y="3755"/>
            <a:chExt cx="5760" cy="582"/>
          </a:xfrm>
        </p:grpSpPr>
        <p:pic>
          <p:nvPicPr>
            <p:cNvPr id="25607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73000" y="1875961"/>
            <a:ext cx="8568952" cy="248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s-HN" altLang="it-IT" sz="2050" b="1" i="0" u="sng" dirty="0"/>
              <a:t>Prueba combinada 30–34 semanas</a:t>
            </a:r>
          </a:p>
          <a:p>
            <a:pPr marL="1085850" lvl="1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s-HN" sz="1600" i="0" dirty="0"/>
              <a:t>Análisis de regresión logística multivariable demostró que, en la predicción</a:t>
            </a:r>
            <a:r>
              <a:rPr lang="it-IT" sz="1600" i="0" dirty="0"/>
              <a:t> de </a:t>
            </a:r>
            <a:r>
              <a:rPr lang="es-HN" sz="1600" i="0" dirty="0"/>
              <a:t>LGA &gt;95</a:t>
            </a:r>
            <a:r>
              <a:rPr lang="es-HN" sz="1600" i="0" baseline="30000" dirty="0"/>
              <a:t>th</a:t>
            </a:r>
            <a:r>
              <a:rPr lang="es-HN" sz="1600" i="0" dirty="0"/>
              <a:t>, hubieron contribuciones independientes significativas de </a:t>
            </a:r>
            <a:r>
              <a:rPr lang="es-HN" sz="1600" i="0" u="sng" dirty="0"/>
              <a:t>factores maternos</a:t>
            </a:r>
            <a:r>
              <a:rPr lang="es-HN" sz="1600" i="0" dirty="0"/>
              <a:t>, </a:t>
            </a:r>
            <a:r>
              <a:rPr lang="es-HN" sz="1600" i="0" u="sng" dirty="0"/>
              <a:t>biometría fetal </a:t>
            </a:r>
            <a:r>
              <a:rPr lang="es-HN" sz="1600" i="0" dirty="0"/>
              <a:t>y</a:t>
            </a:r>
            <a:r>
              <a:rPr lang="es-HN" sz="1600" i="0" u="sng" dirty="0"/>
              <a:t> combinaciones de valores log</a:t>
            </a:r>
            <a:r>
              <a:rPr lang="es-HN" sz="1600" i="0" u="sng" baseline="-25000" dirty="0"/>
              <a:t>10</a:t>
            </a:r>
            <a:r>
              <a:rPr lang="es-HN" sz="1600" i="0" u="sng" dirty="0"/>
              <a:t> </a:t>
            </a:r>
            <a:r>
              <a:rPr lang="es-HN" sz="1600" i="0" u="sng" dirty="0" err="1"/>
              <a:t>MoM</a:t>
            </a:r>
            <a:r>
              <a:rPr lang="es-HN" sz="1600" i="0" u="sng" dirty="0"/>
              <a:t> de </a:t>
            </a:r>
            <a:r>
              <a:rPr lang="es-HN" sz="1600" i="0" u="sng" dirty="0" err="1"/>
              <a:t>PlGF</a:t>
            </a:r>
            <a:r>
              <a:rPr lang="es-HN" sz="1600" i="0" u="sng" dirty="0"/>
              <a:t> y IP- Art uterina</a:t>
            </a:r>
            <a:r>
              <a:rPr lang="es-HN" sz="1600" i="0" dirty="0"/>
              <a:t>, mientras la historia de diabetes mellitus gestacional (GDM), PAPP-A y sFlt-1 de suero materno no contribuyo significativamente a esta predicción</a:t>
            </a:r>
            <a:endParaRPr lang="es-HN" altLang="it-IT" sz="160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484876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467544" y="1450231"/>
            <a:ext cx="83529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500" b="1" i="0" u="sng" dirty="0" err="1"/>
              <a:t>Resultados</a:t>
            </a:r>
            <a:r>
              <a:rPr lang="en-GB" altLang="it-IT" sz="2500" b="1" i="0" u="sng" dirty="0"/>
              <a:t>: </a:t>
            </a:r>
            <a:r>
              <a:rPr lang="en-GB" altLang="it-IT" sz="2500" i="0" u="sng" dirty="0"/>
              <a:t>Grande para </a:t>
            </a:r>
            <a:r>
              <a:rPr lang="en-GB" altLang="it-IT" sz="2500" i="0" u="sng" dirty="0" err="1"/>
              <a:t>edad</a:t>
            </a:r>
            <a:r>
              <a:rPr lang="en-GB" altLang="it-IT" sz="2500" i="0" u="sng" dirty="0"/>
              <a:t> </a:t>
            </a:r>
            <a:r>
              <a:rPr lang="en-GB" altLang="it-IT" sz="2500" i="0" u="sng" dirty="0" err="1"/>
              <a:t>gestacional</a:t>
            </a:r>
            <a:r>
              <a:rPr lang="it-IT" sz="2500" i="0" u="sng" dirty="0"/>
              <a:t> (</a:t>
            </a:r>
            <a:r>
              <a:rPr lang="en-US" altLang="it-IT" sz="2500" i="0" u="sng" dirty="0"/>
              <a:t>LGA &gt;95</a:t>
            </a:r>
            <a:r>
              <a:rPr lang="en-US" altLang="it-IT" sz="2500" i="0" u="sng" baseline="30000" dirty="0"/>
              <a:t>th</a:t>
            </a:r>
            <a:r>
              <a:rPr lang="en-US" altLang="it-IT" sz="2500" i="0" u="sng" dirty="0"/>
              <a:t>)</a:t>
            </a:r>
            <a:r>
              <a:rPr lang="en-GB" altLang="it-IT" sz="2800" i="0" u="sng" dirty="0"/>
              <a:t> </a:t>
            </a: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271010" y="4405533"/>
            <a:ext cx="8568952" cy="248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s-HN" altLang="it-IT" sz="2050" b="1" i="0" u="sng" dirty="0"/>
              <a:t>Prueba combinada 35–37semanas</a:t>
            </a:r>
          </a:p>
          <a:p>
            <a:pPr marL="1085850" lvl="1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s-HN" altLang="it-IT" sz="1600" i="0" dirty="0"/>
              <a:t>Análisis de regresión logística multivariable demostró que, en la predicción de LGA &gt;95</a:t>
            </a:r>
            <a:r>
              <a:rPr lang="es-HN" altLang="it-IT" sz="1600" i="0" baseline="30000" dirty="0"/>
              <a:t>th</a:t>
            </a:r>
            <a:r>
              <a:rPr lang="es-HN" altLang="it-IT" sz="1600" i="0" dirty="0"/>
              <a:t> hubieron contribuciones independientes significativas de </a:t>
            </a:r>
            <a:r>
              <a:rPr lang="es-HN" altLang="it-IT" sz="1600" i="0" u="sng" dirty="0"/>
              <a:t>factores maternos, biometría fetal y </a:t>
            </a:r>
            <a:r>
              <a:rPr lang="es-HN" altLang="it-IT" sz="1600" i="0" u="sng" dirty="0" err="1"/>
              <a:t>MoM</a:t>
            </a:r>
            <a:r>
              <a:rPr lang="es-HN" altLang="it-IT" sz="1600" i="0" dirty="0"/>
              <a:t> </a:t>
            </a:r>
            <a:r>
              <a:rPr lang="es-HN" altLang="it-IT" sz="1600" i="0" u="sng" dirty="0" err="1"/>
              <a:t>PlGF</a:t>
            </a:r>
            <a:r>
              <a:rPr lang="es-HN" altLang="it-IT" sz="1600" i="0" dirty="0"/>
              <a:t>, sin embargo la historia de GDM, sFlt-1 en suero materno y la IP Art-Uterina no contribuyeron significativamente para esta predicción</a:t>
            </a:r>
          </a:p>
        </p:txBody>
      </p:sp>
    </p:spTree>
    <p:extLst>
      <p:ext uri="{BB962C8B-B14F-4D97-AF65-F5344CB8AC3E}">
        <p14:creationId xmlns:p14="http://schemas.microsoft.com/office/powerpoint/2010/main" val="7268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2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169161"/>
              </p:ext>
            </p:extLst>
          </p:nvPr>
        </p:nvGraphicFramePr>
        <p:xfrm>
          <a:off x="107504" y="2187291"/>
          <a:ext cx="8827626" cy="4338053"/>
        </p:xfrm>
        <a:graphic>
          <a:graphicData uri="http://schemas.openxmlformats.org/drawingml/2006/table">
            <a:tbl>
              <a:tblPr/>
              <a:tblGrid>
                <a:gridCol w="1175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86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0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26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26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4627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1550" b="0" i="1" u="none" strike="noStrike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Prueba</a:t>
                      </a:r>
                      <a:r>
                        <a:rPr lang="en-US" sz="1550" b="0" i="1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550" b="0" i="1" u="none" strike="noStrike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Cribado</a:t>
                      </a:r>
                      <a:endParaRPr lang="en-US" sz="1550" b="0" i="1" u="none" strike="noStrik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55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 (% (95% CI)) para FPR estable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496">
                <a:tc gridSpan="2" vMerge="1">
                  <a:txBody>
                    <a:bodyPr/>
                    <a:lstStyle/>
                    <a:p>
                      <a:pPr algn="ctr"/>
                      <a:endParaRPr lang="en-US" sz="1400" b="0" i="1" u="none" strike="noStrik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FPR=5%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i="1" dirty="0"/>
                        <a:t>FPR=10%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FPR=20%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5257">
                <a:tc rowSpan="2"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11–13 </a:t>
                      </a:r>
                      <a:r>
                        <a:rPr lang="en-US" sz="155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</a:t>
                      </a:r>
                      <a:endParaRPr lang="en-US" sz="15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(30.4–33.1)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43.6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(42.1–45.0)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(58.2–61.1)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832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TN, β-hCG, PAPP-A, IP </a:t>
                      </a:r>
                      <a:r>
                        <a:rPr lang="es-HN" sz="1400" b="0" i="0" u="none" strike="noStrike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ArtUt</a:t>
                      </a:r>
                      <a:endParaRPr lang="es-HN" sz="1400" b="0" i="0" u="none" strike="noStrik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31.3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(29.7–33.0)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(44.1–47.6)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(60.0–63.4)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83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19–24 sem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Biometría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37.1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(35.4–38.8)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50.5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(48.7–52.2)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(66.0–69.3)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832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  <a:p>
                      <a:pPr marL="457189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Biometría, PAPP-A, IP </a:t>
                      </a:r>
                      <a:r>
                        <a:rPr lang="es-HN" sz="1400" b="0" i="0" u="none" strike="noStrike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ArtUt</a:t>
                      </a:r>
                      <a:endParaRPr lang="es-HN" sz="1400" b="0" i="0" u="none" strike="noStrik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38.3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(32.7–44.0)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(47.8–59.5)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70.1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(64.6–75.3)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83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30–34 sem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Biometría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50.4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(47.8–53.0)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65.2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(62.7–67.6)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(78.7–82.8)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717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Biometría, </a:t>
                      </a:r>
                      <a:r>
                        <a:rPr lang="es-HN" sz="1400" b="0" i="0" u="none" strike="noStrike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PlGF</a:t>
                      </a:r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IP </a:t>
                      </a:r>
                      <a:r>
                        <a:rPr lang="es-HN" sz="1400" b="0" i="0" u="none" strike="noStrike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ArtUt</a:t>
                      </a:r>
                      <a:endParaRPr lang="es-HN" sz="1400" b="0" i="0" u="none" strike="noStrik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48.2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(44.1–52.3)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67.0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(63.0–70.7)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84.4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(81.2–87.2)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83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35–37 sem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Biometría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(54.7–64.8)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72.7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(67.9–77.1)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85.0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(81.1–88.5)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832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maternas &amp; historia</a:t>
                      </a:r>
                    </a:p>
                    <a:p>
                      <a:pPr lvl="1" algn="l"/>
                      <a:r>
                        <a:rPr lang="es-HN" sz="14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Biometría, </a:t>
                      </a:r>
                      <a:r>
                        <a:rPr lang="es-HN" sz="1400" b="0" i="0" u="none" strike="noStrike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PlGF</a:t>
                      </a:r>
                      <a:endParaRPr lang="es-HN" sz="1400" b="0" i="0" u="none" strike="noStrik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59.0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(52.8–65.0)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72.8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(67.0–78.1)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86.6</a:t>
                      </a:r>
                    </a:p>
                    <a:p>
                      <a:pPr algn="ctr"/>
                      <a:r>
                        <a:rPr lang="it-IT" sz="155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(81.8–90.5)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8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146477" y="1561545"/>
            <a:ext cx="8818017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1550" b="1" i="0" dirty="0"/>
              <a:t>Resultados: </a:t>
            </a:r>
            <a:r>
              <a:rPr lang="es-HN" altLang="it-IT" sz="1550" i="0" dirty="0"/>
              <a:t>Desempeño de cribado para neonatos </a:t>
            </a:r>
            <a:r>
              <a:rPr lang="en-US" altLang="it-IT" sz="1550" i="0" dirty="0"/>
              <a:t>LGA &gt;95</a:t>
            </a:r>
            <a:r>
              <a:rPr lang="en-US" altLang="it-IT" sz="1550" i="0" baseline="30000" dirty="0"/>
              <a:t>th</a:t>
            </a:r>
            <a:r>
              <a:rPr lang="en-US" altLang="it-IT" sz="1550" i="0" dirty="0"/>
              <a:t> </a:t>
            </a:r>
            <a:r>
              <a:rPr lang="es-HN" altLang="it-IT" sz="1550" i="0" dirty="0"/>
              <a:t>percentil por una combinación de características maternas, historia medica y obstétrica, biometría fetal y biomarcadores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484876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  <p:sp>
        <p:nvSpPr>
          <p:cNvPr id="3" name="Rettangolo 2"/>
          <p:cNvSpPr/>
          <p:nvPr/>
        </p:nvSpPr>
        <p:spPr>
          <a:xfrm>
            <a:off x="798683" y="6577607"/>
            <a:ext cx="41360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/>
              <a:t>DR, </a:t>
            </a:r>
            <a:r>
              <a:rPr lang="es-HN" sz="1400" dirty="0"/>
              <a:t>tasa de detección</a:t>
            </a:r>
            <a:r>
              <a:rPr lang="en-US" sz="1400" dirty="0"/>
              <a:t>; FPR, </a:t>
            </a:r>
            <a:r>
              <a:rPr lang="es-HN" sz="1400" dirty="0"/>
              <a:t>tasa de falso positivo</a:t>
            </a:r>
          </a:p>
        </p:txBody>
      </p:sp>
    </p:spTree>
    <p:extLst>
      <p:ext uri="{BB962C8B-B14F-4D97-AF65-F5344CB8AC3E}">
        <p14:creationId xmlns:p14="http://schemas.microsoft.com/office/powerpoint/2010/main" val="275616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3658935" y="1537628"/>
            <a:ext cx="19030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Discusión</a:t>
            </a:r>
            <a:endParaRPr lang="es-HN" altLang="it-IT" sz="2400" dirty="0"/>
          </a:p>
        </p:txBody>
      </p:sp>
      <p:sp>
        <p:nvSpPr>
          <p:cNvPr id="9" name="Rectangle 8"/>
          <p:cNvSpPr/>
          <p:nvPr/>
        </p:nvSpPr>
        <p:spPr>
          <a:xfrm>
            <a:off x="395536" y="2020265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HN" sz="2050" i="0" dirty="0"/>
              <a:t>El presente estudio de cribado para neonatos LGA demostró que el riesgo de tener partos de neonatos LGA puede ser predicho por cribado combinado con factores maternos y biometría fetal a las 19–24, 30–34 y 35–37 semanas de gestación</a:t>
            </a:r>
          </a:p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HN" sz="2050" i="0" dirty="0"/>
              <a:t>Biomarcadores adicionales no mejoran el desempeño del cribado</a:t>
            </a:r>
          </a:p>
          <a:p>
            <a:pPr marL="342891" indent="-34289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HN" sz="2050" i="0" dirty="0"/>
              <a:t>El desempeño de la prueba combinada fue mayor a las 35–37 semanas, cuando la tasa de detección fue de 73% a una FPR de 10%, en lugar de en 19–24 semanas (51%) o 30–34 semanas (65%)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6479" y="980728"/>
            <a:ext cx="8818015" cy="484876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Predicción de neonatos grandes para edad gestacional: cribado por factores maternos y biomarcadores en los tres trimestres del embarazo</a:t>
            </a:r>
            <a:r>
              <a:rPr lang="en-US" altLang="it-IT" sz="1351" b="1" i="0" dirty="0">
                <a:solidFill>
                  <a:schemeClr val="bg1"/>
                </a:solidFill>
              </a:rPr>
              <a:t>, </a:t>
            </a:r>
            <a:r>
              <a:rPr lang="de-DE" altLang="it-IT" sz="1200" dirty="0">
                <a:solidFill>
                  <a:schemeClr val="bg1"/>
                </a:solidFill>
              </a:rPr>
              <a:t>Frick et al.</a:t>
            </a:r>
            <a:r>
              <a:rPr lang="en-GB" altLang="it-IT" sz="1200" dirty="0">
                <a:solidFill>
                  <a:schemeClr val="bg1"/>
                </a:solidFill>
              </a:rPr>
              <a:t>, UOG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22759</TotalTime>
  <Words>1583</Words>
  <Application>Microsoft Office PowerPoint</Application>
  <PresentationFormat>On-screen Show (4:3)</PresentationFormat>
  <Paragraphs>149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Gesù Antonio Báez</cp:lastModifiedBy>
  <cp:revision>742</cp:revision>
  <cp:lastPrinted>2011-09-13T15:07:48Z</cp:lastPrinted>
  <dcterms:created xsi:type="dcterms:W3CDTF">2011-01-19T10:15:42Z</dcterms:created>
  <dcterms:modified xsi:type="dcterms:W3CDTF">2016-10-05T10:56:04Z</dcterms:modified>
</cp:coreProperties>
</file>